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6"/>
  </p:notesMasterIdLst>
  <p:handoutMasterIdLst>
    <p:handoutMasterId r:id="rId27"/>
  </p:handoutMasterIdLst>
  <p:sldIdLst>
    <p:sldId id="256" r:id="rId2"/>
    <p:sldId id="257" r:id="rId3"/>
    <p:sldId id="265" r:id="rId4"/>
    <p:sldId id="288" r:id="rId5"/>
    <p:sldId id="299" r:id="rId6"/>
    <p:sldId id="291" r:id="rId7"/>
    <p:sldId id="298" r:id="rId8"/>
    <p:sldId id="292" r:id="rId9"/>
    <p:sldId id="289" r:id="rId10"/>
    <p:sldId id="293" r:id="rId11"/>
    <p:sldId id="290" r:id="rId12"/>
    <p:sldId id="281" r:id="rId13"/>
    <p:sldId id="282" r:id="rId14"/>
    <p:sldId id="285" r:id="rId15"/>
    <p:sldId id="286" r:id="rId16"/>
    <p:sldId id="287" r:id="rId17"/>
    <p:sldId id="284" r:id="rId18"/>
    <p:sldId id="283" r:id="rId19"/>
    <p:sldId id="296" r:id="rId20"/>
    <p:sldId id="278" r:id="rId21"/>
    <p:sldId id="297" r:id="rId22"/>
    <p:sldId id="267" r:id="rId23"/>
    <p:sldId id="279" r:id="rId24"/>
    <p:sldId id="266" r:id="rId25"/>
  </p:sldIdLst>
  <p:sldSz cx="9144000" cy="6858000" type="screen4x3"/>
  <p:notesSz cx="6858000" cy="9083675"/>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8" autoAdjust="0"/>
    <p:restoredTop sz="77957" autoAdjust="0"/>
  </p:normalViewPr>
  <p:slideViewPr>
    <p:cSldViewPr>
      <p:cViewPr varScale="1">
        <p:scale>
          <a:sx n="67" d="100"/>
          <a:sy n="67" d="100"/>
        </p:scale>
        <p:origin x="-1380" y="-102"/>
      </p:cViewPr>
      <p:guideLst>
        <p:guide orient="horz" pos="2160"/>
        <p:guide pos="432"/>
      </p:guideLst>
    </p:cSldViewPr>
  </p:slideViewPr>
  <p:outlineViewPr>
    <p:cViewPr>
      <p:scale>
        <a:sx n="25" d="100"/>
        <a:sy n="25" d="100"/>
      </p:scale>
      <p:origin x="0" y="211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1698" y="-42"/>
      </p:cViewPr>
      <p:guideLst>
        <p:guide orient="horz" pos="2861"/>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defTabSz="910989" eaLnBrk="0" hangingPunct="0">
              <a:defRPr sz="1200"/>
            </a:lvl1pPr>
          </a:lstStyle>
          <a:p>
            <a:pPr>
              <a:defRPr/>
            </a:pPr>
            <a:endParaRPr lang="en-US"/>
          </a:p>
        </p:txBody>
      </p:sp>
      <p:sp>
        <p:nvSpPr>
          <p:cNvPr id="20483" name="Rectangle 3"/>
          <p:cNvSpPr>
            <a:spLocks noGrp="1" noChangeArrowheads="1"/>
          </p:cNvSpPr>
          <p:nvPr>
            <p:ph type="dt" sz="quarter" idx="1"/>
          </p:nvPr>
        </p:nvSpPr>
        <p:spPr bwMode="auto">
          <a:xfrm>
            <a:off x="388620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algn="r" defTabSz="910989" eaLnBrk="0" hangingPunct="0">
              <a:defRPr sz="1200"/>
            </a:lvl1pPr>
          </a:lstStyle>
          <a:p>
            <a:pPr>
              <a:defRPr/>
            </a:pPr>
            <a:endParaRPr lang="en-US"/>
          </a:p>
        </p:txBody>
      </p:sp>
      <p:sp>
        <p:nvSpPr>
          <p:cNvPr id="20484" name="Rectangle 4"/>
          <p:cNvSpPr>
            <a:spLocks noGrp="1" noChangeArrowheads="1"/>
          </p:cNvSpPr>
          <p:nvPr>
            <p:ph type="ftr" sz="quarter" idx="2"/>
          </p:nvPr>
        </p:nvSpPr>
        <p:spPr bwMode="auto">
          <a:xfrm>
            <a:off x="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defTabSz="910989" eaLnBrk="0" hangingPunct="0">
              <a:defRPr sz="1200"/>
            </a:lvl1pPr>
          </a:lstStyle>
          <a:p>
            <a:pPr>
              <a:defRPr/>
            </a:pPr>
            <a:endParaRPr lang="en-US"/>
          </a:p>
        </p:txBody>
      </p:sp>
      <p:sp>
        <p:nvSpPr>
          <p:cNvPr id="20485" name="Rectangle 5"/>
          <p:cNvSpPr>
            <a:spLocks noGrp="1" noChangeArrowheads="1"/>
          </p:cNvSpPr>
          <p:nvPr>
            <p:ph type="sldNum" sz="quarter" idx="3"/>
          </p:nvPr>
        </p:nvSpPr>
        <p:spPr bwMode="auto">
          <a:xfrm>
            <a:off x="388620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algn="r" defTabSz="910989" eaLnBrk="0" hangingPunct="0">
              <a:defRPr sz="1200"/>
            </a:lvl1pPr>
          </a:lstStyle>
          <a:p>
            <a:pPr>
              <a:defRPr/>
            </a:pPr>
            <a:fld id="{E6888EAC-532F-4B94-9D41-62B840BD0DF8}" type="slidenum">
              <a:rPr lang="en-US"/>
              <a:pPr>
                <a:defRPr/>
              </a:pPr>
              <a:t>‹#›</a:t>
            </a:fld>
            <a:endParaRPr lang="en-US"/>
          </a:p>
        </p:txBody>
      </p:sp>
    </p:spTree>
    <p:extLst>
      <p:ext uri="{BB962C8B-B14F-4D97-AF65-F5344CB8AC3E}">
        <p14:creationId xmlns:p14="http://schemas.microsoft.com/office/powerpoint/2010/main" val="15249509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defTabSz="910989" eaLnBrk="0" hangingPunct="0">
              <a:defRPr sz="1200"/>
            </a:lvl1pPr>
          </a:lstStyle>
          <a:p>
            <a:pPr>
              <a:defRPr/>
            </a:pPr>
            <a:endParaRPr lang="en-US"/>
          </a:p>
        </p:txBody>
      </p:sp>
      <p:sp>
        <p:nvSpPr>
          <p:cNvPr id="30723" name="Rectangle 3"/>
          <p:cNvSpPr>
            <a:spLocks noGrp="1" noRot="1" noChangeAspect="1" noChangeArrowheads="1"/>
          </p:cNvSpPr>
          <p:nvPr>
            <p:ph type="sldImg" idx="2"/>
          </p:nvPr>
        </p:nvSpPr>
        <p:spPr bwMode="auto">
          <a:xfrm>
            <a:off x="1157288" y="681038"/>
            <a:ext cx="4543425" cy="3406775"/>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14400" y="4314825"/>
            <a:ext cx="5029200" cy="4087813"/>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3" name="Rectangle 5"/>
          <p:cNvSpPr>
            <a:spLocks noGrp="1" noChangeArrowheads="1"/>
          </p:cNvSpPr>
          <p:nvPr>
            <p:ph type="dt" idx="1"/>
          </p:nvPr>
        </p:nvSpPr>
        <p:spPr bwMode="auto">
          <a:xfrm>
            <a:off x="388620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algn="r" defTabSz="910989" eaLnBrk="0" hangingPunct="0">
              <a:defRPr sz="1200"/>
            </a:lvl1pPr>
          </a:lstStyle>
          <a:p>
            <a:pPr>
              <a:defRPr/>
            </a:pPr>
            <a:endParaRPr lang="en-US"/>
          </a:p>
        </p:txBody>
      </p:sp>
      <p:sp>
        <p:nvSpPr>
          <p:cNvPr id="2054" name="Rectangle 6"/>
          <p:cNvSpPr>
            <a:spLocks noGrp="1" noChangeArrowheads="1"/>
          </p:cNvSpPr>
          <p:nvPr>
            <p:ph type="ftr" sz="quarter" idx="4"/>
          </p:nvPr>
        </p:nvSpPr>
        <p:spPr bwMode="auto">
          <a:xfrm>
            <a:off x="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defTabSz="910989" eaLnBrk="0" hangingPunct="0">
              <a:defRPr sz="1200"/>
            </a:lvl1pPr>
          </a:lstStyle>
          <a:p>
            <a:pPr>
              <a:defRPr/>
            </a:pPr>
            <a:endParaRPr lang="en-US"/>
          </a:p>
        </p:txBody>
      </p:sp>
      <p:sp>
        <p:nvSpPr>
          <p:cNvPr id="2055" name="Rectangle 7"/>
          <p:cNvSpPr>
            <a:spLocks noGrp="1" noChangeArrowheads="1"/>
          </p:cNvSpPr>
          <p:nvPr>
            <p:ph type="sldNum" sz="quarter" idx="5"/>
          </p:nvPr>
        </p:nvSpPr>
        <p:spPr bwMode="auto">
          <a:xfrm>
            <a:off x="388620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algn="r" defTabSz="910989" eaLnBrk="0" hangingPunct="0">
              <a:defRPr sz="1200"/>
            </a:lvl1pPr>
          </a:lstStyle>
          <a:p>
            <a:pPr>
              <a:defRPr/>
            </a:pPr>
            <a:fld id="{E9F43603-A566-47FA-AD74-EAE34FF53508}" type="slidenum">
              <a:rPr lang="en-US"/>
              <a:pPr>
                <a:defRPr/>
              </a:pPr>
              <a:t>‹#›</a:t>
            </a:fld>
            <a:endParaRPr lang="en-US"/>
          </a:p>
        </p:txBody>
      </p:sp>
    </p:spTree>
    <p:extLst>
      <p:ext uri="{BB962C8B-B14F-4D97-AF65-F5344CB8AC3E}">
        <p14:creationId xmlns:p14="http://schemas.microsoft.com/office/powerpoint/2010/main" val="2433259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w="9525"/>
        </p:spPr>
        <p:txBody>
          <a:bodyPr/>
          <a:lstStyle/>
          <a:p>
            <a:endParaRPr lang="en-US" smtClean="0"/>
          </a:p>
        </p:txBody>
      </p:sp>
      <p:sp>
        <p:nvSpPr>
          <p:cNvPr id="31748" name="Slide Number Placeholder 3"/>
          <p:cNvSpPr>
            <a:spLocks noGrp="1"/>
          </p:cNvSpPr>
          <p:nvPr>
            <p:ph type="sldNum" sz="quarter" idx="5"/>
          </p:nvPr>
        </p:nvSpPr>
        <p:spPr>
          <a:noFill/>
        </p:spPr>
        <p:txBody>
          <a:bodyPr/>
          <a:lstStyle/>
          <a:p>
            <a:pPr defTabSz="909638"/>
            <a:fld id="{8860B8BD-8DB4-4CDE-84B1-6AD7D267B207}" type="slidenum">
              <a:rPr lang="en-US" smtClean="0"/>
              <a:pPr defTabSz="909638"/>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w="9525"/>
        </p:spPr>
        <p:txBody>
          <a:bodyPr/>
          <a:lstStyle/>
          <a:p>
            <a:endParaRPr lang="en-US" smtClean="0"/>
          </a:p>
        </p:txBody>
      </p:sp>
      <p:sp>
        <p:nvSpPr>
          <p:cNvPr id="39940" name="Slide Number Placeholder 3"/>
          <p:cNvSpPr>
            <a:spLocks noGrp="1"/>
          </p:cNvSpPr>
          <p:nvPr>
            <p:ph type="sldNum" sz="quarter" idx="5"/>
          </p:nvPr>
        </p:nvSpPr>
        <p:spPr>
          <a:noFill/>
        </p:spPr>
        <p:txBody>
          <a:bodyPr/>
          <a:lstStyle/>
          <a:p>
            <a:pPr defTabSz="909638"/>
            <a:fld id="{0A6213BC-459C-4D6B-A651-A6926AAE1806}" type="slidenum">
              <a:rPr lang="en-US" smtClean="0"/>
              <a:pPr defTabSz="909638"/>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p:spPr>
        <p:txBody>
          <a:bodyPr/>
          <a:lstStyle/>
          <a:p>
            <a:endParaRPr lang="en-US" smtClean="0"/>
          </a:p>
        </p:txBody>
      </p:sp>
      <p:sp>
        <p:nvSpPr>
          <p:cNvPr id="40964" name="Slide Number Placeholder 3"/>
          <p:cNvSpPr>
            <a:spLocks noGrp="1"/>
          </p:cNvSpPr>
          <p:nvPr>
            <p:ph type="sldNum" sz="quarter" idx="5"/>
          </p:nvPr>
        </p:nvSpPr>
        <p:spPr>
          <a:noFill/>
        </p:spPr>
        <p:txBody>
          <a:bodyPr/>
          <a:lstStyle/>
          <a:p>
            <a:pPr defTabSz="909638"/>
            <a:fld id="{E59E6D6C-10B6-4958-A611-48AD52C1C50F}" type="slidenum">
              <a:rPr lang="en-US" smtClean="0"/>
              <a:pPr defTabSz="909638"/>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p:spPr>
        <p:txBody>
          <a:bodyPr/>
          <a:lstStyle/>
          <a:p>
            <a:endParaRPr lang="en-US" smtClean="0"/>
          </a:p>
        </p:txBody>
      </p:sp>
      <p:sp>
        <p:nvSpPr>
          <p:cNvPr id="41988" name="Slide Number Placeholder 3"/>
          <p:cNvSpPr>
            <a:spLocks noGrp="1"/>
          </p:cNvSpPr>
          <p:nvPr>
            <p:ph type="sldNum" sz="quarter" idx="5"/>
          </p:nvPr>
        </p:nvSpPr>
        <p:spPr>
          <a:noFill/>
        </p:spPr>
        <p:txBody>
          <a:bodyPr/>
          <a:lstStyle/>
          <a:p>
            <a:pPr defTabSz="909638"/>
            <a:fld id="{B831E39A-E8AA-44F2-990A-98307E51A269}" type="slidenum">
              <a:rPr lang="en-US" smtClean="0"/>
              <a:pPr defTabSz="909638"/>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pPr defTabSz="909638"/>
            <a:fld id="{C7E6F35C-5F53-4B82-87CA-4F3E48993E90}" type="slidenum">
              <a:rPr lang="en-US" smtClean="0"/>
              <a:pPr defTabSz="909638"/>
              <a:t>13</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w="9525"/>
        </p:spPr>
        <p:txBody>
          <a:bodyPr/>
          <a:lstStyle/>
          <a:p>
            <a:r>
              <a:rPr lang="en-US" smtClean="0"/>
              <a:t>What type of oak, American (more aromatic) (kiln dried) vs. French (more tannic) (air-dried)</a:t>
            </a:r>
          </a:p>
          <a:p>
            <a:r>
              <a:rPr lang="en-US" smtClean="0"/>
              <a:t>Size of oak barrel</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p:spPr>
        <p:txBody>
          <a:bodyPr/>
          <a:lstStyle/>
          <a:p>
            <a:endParaRPr lang="en-US" smtClean="0"/>
          </a:p>
        </p:txBody>
      </p:sp>
      <p:sp>
        <p:nvSpPr>
          <p:cNvPr id="44036" name="Slide Number Placeholder 3"/>
          <p:cNvSpPr>
            <a:spLocks noGrp="1"/>
          </p:cNvSpPr>
          <p:nvPr>
            <p:ph type="sldNum" sz="quarter" idx="5"/>
          </p:nvPr>
        </p:nvSpPr>
        <p:spPr>
          <a:noFill/>
        </p:spPr>
        <p:txBody>
          <a:bodyPr/>
          <a:lstStyle/>
          <a:p>
            <a:pPr defTabSz="909638"/>
            <a:fld id="{906F1E6A-3EDE-4D61-AD6B-C3439B608F5D}" type="slidenum">
              <a:rPr lang="en-US" smtClean="0"/>
              <a:pPr defTabSz="909638"/>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w="9525"/>
        </p:spPr>
        <p:txBody>
          <a:bodyPr/>
          <a:lstStyle/>
          <a:p>
            <a:endParaRPr lang="en-US" smtClean="0"/>
          </a:p>
        </p:txBody>
      </p:sp>
      <p:sp>
        <p:nvSpPr>
          <p:cNvPr id="45060" name="Slide Number Placeholder 3"/>
          <p:cNvSpPr>
            <a:spLocks noGrp="1"/>
          </p:cNvSpPr>
          <p:nvPr>
            <p:ph type="sldNum" sz="quarter" idx="5"/>
          </p:nvPr>
        </p:nvSpPr>
        <p:spPr>
          <a:noFill/>
        </p:spPr>
        <p:txBody>
          <a:bodyPr/>
          <a:lstStyle/>
          <a:p>
            <a:pPr defTabSz="909638"/>
            <a:fld id="{5B6661C8-7153-4B0B-A98B-20AC8D608D08}" type="slidenum">
              <a:rPr lang="en-US" smtClean="0"/>
              <a:pPr defTabSz="909638"/>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w="9525"/>
        </p:spPr>
        <p:txBody>
          <a:bodyPr/>
          <a:lstStyle/>
          <a:p>
            <a:endParaRPr lang="en-US" smtClean="0"/>
          </a:p>
        </p:txBody>
      </p:sp>
      <p:sp>
        <p:nvSpPr>
          <p:cNvPr id="46084" name="Slide Number Placeholder 3"/>
          <p:cNvSpPr>
            <a:spLocks noGrp="1"/>
          </p:cNvSpPr>
          <p:nvPr>
            <p:ph type="sldNum" sz="quarter" idx="5"/>
          </p:nvPr>
        </p:nvSpPr>
        <p:spPr>
          <a:noFill/>
        </p:spPr>
        <p:txBody>
          <a:bodyPr/>
          <a:lstStyle/>
          <a:p>
            <a:pPr defTabSz="909638"/>
            <a:fld id="{77E57B05-01A6-4325-ACE3-7B027A00CAE7}" type="slidenum">
              <a:rPr lang="en-US" smtClean="0"/>
              <a:pPr defTabSz="909638"/>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w="9525"/>
        </p:spPr>
        <p:txBody>
          <a:bodyPr/>
          <a:lstStyle/>
          <a:p>
            <a:endParaRPr lang="en-US" smtClean="0"/>
          </a:p>
        </p:txBody>
      </p:sp>
      <p:sp>
        <p:nvSpPr>
          <p:cNvPr id="47108" name="Slide Number Placeholder 3"/>
          <p:cNvSpPr>
            <a:spLocks noGrp="1"/>
          </p:cNvSpPr>
          <p:nvPr>
            <p:ph type="sldNum" sz="quarter" idx="5"/>
          </p:nvPr>
        </p:nvSpPr>
        <p:spPr>
          <a:noFill/>
        </p:spPr>
        <p:txBody>
          <a:bodyPr/>
          <a:lstStyle/>
          <a:p>
            <a:pPr defTabSz="909638"/>
            <a:fld id="{EE0F0856-3723-4993-8F28-2CDF53A1E2C7}" type="slidenum">
              <a:rPr lang="en-US" smtClean="0"/>
              <a:pPr defTabSz="909638"/>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w="9525"/>
        </p:spPr>
        <p:txBody>
          <a:bodyPr/>
          <a:lstStyle/>
          <a:p>
            <a:endParaRPr lang="en-US" smtClean="0"/>
          </a:p>
        </p:txBody>
      </p:sp>
      <p:sp>
        <p:nvSpPr>
          <p:cNvPr id="48132" name="Slide Number Placeholder 3"/>
          <p:cNvSpPr>
            <a:spLocks noGrp="1"/>
          </p:cNvSpPr>
          <p:nvPr>
            <p:ph type="sldNum" sz="quarter" idx="5"/>
          </p:nvPr>
        </p:nvSpPr>
        <p:spPr>
          <a:noFill/>
        </p:spPr>
        <p:txBody>
          <a:bodyPr/>
          <a:lstStyle/>
          <a:p>
            <a:pPr defTabSz="909638"/>
            <a:fld id="{53B161B7-2D0E-4A47-A47C-94F63A16E4AA}" type="slidenum">
              <a:rPr lang="en-US" smtClean="0"/>
              <a:pPr defTabSz="909638"/>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eaLnBrk="1" fontAlgn="auto" hangingPunct="1">
              <a:spcAft>
                <a:spcPts val="0"/>
              </a:spcAft>
              <a:defRPr/>
            </a:pPr>
            <a:r>
              <a:rPr lang="en-US" sz="3100" dirty="0" smtClean="0"/>
              <a:t>Temperate Zones</a:t>
            </a:r>
            <a:br>
              <a:rPr lang="en-US" sz="3100" dirty="0" smtClean="0"/>
            </a:br>
            <a:r>
              <a:rPr lang="en-US" sz="3100" dirty="0" smtClean="0"/>
              <a:t>(both maritime and continental)</a:t>
            </a:r>
          </a:p>
          <a:p>
            <a:pPr lvl="1" eaLnBrk="1" fontAlgn="auto" hangingPunct="1">
              <a:spcAft>
                <a:spcPts val="0"/>
              </a:spcAft>
              <a:defRPr/>
            </a:pPr>
            <a:r>
              <a:rPr lang="en-US" sz="2300" dirty="0" smtClean="0"/>
              <a:t> </a:t>
            </a:r>
            <a:r>
              <a:rPr lang="en-US" sz="2700" dirty="0" smtClean="0"/>
              <a:t>OLD WORLD:</a:t>
            </a:r>
            <a:br>
              <a:rPr lang="en-US" sz="2700" dirty="0" smtClean="0"/>
            </a:br>
            <a:r>
              <a:rPr lang="en-US" sz="2700" dirty="0" smtClean="0"/>
              <a:t>France,  Italy,  Spain,  Germany,  Portugal, Switzerland,  Austria,  Hungary,  Greece</a:t>
            </a:r>
          </a:p>
          <a:p>
            <a:pPr lvl="1" eaLnBrk="1" fontAlgn="auto" hangingPunct="1">
              <a:spcAft>
                <a:spcPts val="0"/>
              </a:spcAft>
              <a:defRPr/>
            </a:pPr>
            <a:r>
              <a:rPr lang="en-US" sz="2700" dirty="0" smtClean="0"/>
              <a:t>NEW WORLD:</a:t>
            </a:r>
            <a:br>
              <a:rPr lang="en-US" sz="2700" dirty="0" smtClean="0"/>
            </a:br>
            <a:r>
              <a:rPr lang="en-US" sz="2700" dirty="0" smtClean="0"/>
              <a:t>US,  California,  Chile,  Argentina,  Uruguay,  South Africa,  Australia,  New Zealand</a:t>
            </a:r>
          </a:p>
          <a:p>
            <a:pPr>
              <a:defRPr/>
            </a:pPr>
            <a:endParaRPr lang="en-US" dirty="0"/>
          </a:p>
        </p:txBody>
      </p:sp>
      <p:sp>
        <p:nvSpPr>
          <p:cNvPr id="49156" name="Slide Number Placeholder 3"/>
          <p:cNvSpPr>
            <a:spLocks noGrp="1"/>
          </p:cNvSpPr>
          <p:nvPr>
            <p:ph type="sldNum" sz="quarter" idx="5"/>
          </p:nvPr>
        </p:nvSpPr>
        <p:spPr>
          <a:noFill/>
        </p:spPr>
        <p:txBody>
          <a:bodyPr/>
          <a:lstStyle/>
          <a:p>
            <a:pPr defTabSz="909638"/>
            <a:fld id="{410A8D6F-574F-4AE4-9E1F-583295312990}" type="slidenum">
              <a:rPr lang="en-US" smtClean="0"/>
              <a:pPr defTabSz="909638"/>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p:spPr>
        <p:txBody>
          <a:bodyPr/>
          <a:lstStyle/>
          <a:p>
            <a:pPr eaLnBrk="1" hangingPunct="1">
              <a:spcBef>
                <a:spcPct val="0"/>
              </a:spcBef>
            </a:pPr>
            <a:r>
              <a:rPr lang="en-US" b="1" smtClean="0"/>
              <a:t>Syllabus Speed Dating –</a:t>
            </a:r>
            <a:r>
              <a:rPr lang="en-US" smtClean="0"/>
              <a:t> Karen Eifler, an education professor at the University of Portland, designed this activity. Two rows of chairs face each other (multiple rows of two can be used in larger classes). </a:t>
            </a:r>
          </a:p>
          <a:p>
            <a:pPr eaLnBrk="1" hangingPunct="1">
              <a:spcBef>
                <a:spcPct val="0"/>
              </a:spcBef>
            </a:pPr>
            <a:r>
              <a:rPr lang="en-US" smtClean="0"/>
              <a:t>Students sit across from each other, each with a copy of the syllabus that they’ve briefly reviewed. Eifler asks two questions: one about something in the syllabus and one of a more personal nature. The pair has a short period of time to answer both questions. Eifler checks to make sure the syllabus question has been answered correctly. </a:t>
            </a:r>
          </a:p>
          <a:p>
            <a:pPr eaLnBrk="1" hangingPunct="1">
              <a:spcBef>
                <a:spcPct val="0"/>
              </a:spcBef>
            </a:pPr>
            <a:r>
              <a:rPr lang="en-US" smtClean="0"/>
              <a:t>Then students in one of the rows move down one seat and Eifler asks the new pair two different questions. Not only does this activity get students acquainted with each other, it’s a great way to get them reading the syllabus and finding out for themselves what they need to know about the course. - See more at: http://www.facultyfocus.com/articles/teaching-professor-blog/first-day-of-class-activities-that-create-a-climate-for-learning/#sthash.R0MHLnQw.dpuf</a:t>
            </a:r>
          </a:p>
        </p:txBody>
      </p:sp>
      <p:sp>
        <p:nvSpPr>
          <p:cNvPr id="32772" name="Slide Number Placeholder 3"/>
          <p:cNvSpPr>
            <a:spLocks noGrp="1"/>
          </p:cNvSpPr>
          <p:nvPr>
            <p:ph type="sldNum" sz="quarter" idx="5"/>
          </p:nvPr>
        </p:nvSpPr>
        <p:spPr>
          <a:noFill/>
        </p:spPr>
        <p:txBody>
          <a:bodyPr/>
          <a:lstStyle/>
          <a:p>
            <a:pPr defTabSz="909638"/>
            <a:fld id="{ED837535-4E3C-43F1-8D47-590FAB5688D6}" type="slidenum">
              <a:rPr lang="en-US" smtClean="0"/>
              <a:pPr defTabSz="909638"/>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pPr defTabSz="909638"/>
            <a:fld id="{664A3F36-BD71-44B9-876A-1C3AAFCCD4F3}" type="slidenum">
              <a:rPr lang="en-US" smtClean="0"/>
              <a:pPr defTabSz="909638"/>
              <a:t>20</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w="9525"/>
        </p:spPr>
        <p:txBody>
          <a:bodyPr/>
          <a:lstStyle/>
          <a:p>
            <a:r>
              <a:rPr lang="en-US" smtClean="0"/>
              <a:t>Appellations: regions: zones: states: </a:t>
            </a:r>
          </a:p>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w="9525"/>
        </p:spPr>
        <p:txBody>
          <a:bodyPr/>
          <a:lstStyle/>
          <a:p>
            <a:endParaRPr lang="en-US" smtClean="0"/>
          </a:p>
        </p:txBody>
      </p:sp>
      <p:sp>
        <p:nvSpPr>
          <p:cNvPr id="51204" name="Slide Number Placeholder 3"/>
          <p:cNvSpPr>
            <a:spLocks noGrp="1"/>
          </p:cNvSpPr>
          <p:nvPr>
            <p:ph type="sldNum" sz="quarter" idx="5"/>
          </p:nvPr>
        </p:nvSpPr>
        <p:spPr>
          <a:noFill/>
        </p:spPr>
        <p:txBody>
          <a:bodyPr/>
          <a:lstStyle/>
          <a:p>
            <a:pPr defTabSz="909638"/>
            <a:fld id="{10B66CAC-8FF0-42EA-A132-F7B00680674F}" type="slidenum">
              <a:rPr lang="en-US" smtClean="0"/>
              <a:pPr defTabSz="909638"/>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w="9525"/>
        </p:spPr>
        <p:txBody>
          <a:bodyPr/>
          <a:lstStyle/>
          <a:p>
            <a:endParaRPr lang="en-US" smtClean="0"/>
          </a:p>
        </p:txBody>
      </p:sp>
      <p:sp>
        <p:nvSpPr>
          <p:cNvPr id="52228" name="Slide Number Placeholder 3"/>
          <p:cNvSpPr>
            <a:spLocks noGrp="1"/>
          </p:cNvSpPr>
          <p:nvPr>
            <p:ph type="sldNum" sz="quarter" idx="5"/>
          </p:nvPr>
        </p:nvSpPr>
        <p:spPr>
          <a:noFill/>
        </p:spPr>
        <p:txBody>
          <a:bodyPr/>
          <a:lstStyle/>
          <a:p>
            <a:pPr defTabSz="909638"/>
            <a:fld id="{C93E81B1-6C9B-4916-BD63-EF02D9674437}" type="slidenum">
              <a:rPr lang="en-US" smtClean="0"/>
              <a:pPr defTabSz="909638"/>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pPr defTabSz="909638"/>
            <a:fld id="{BC5DCAD0-2E17-4051-992F-91E078A3DFA7}" type="slidenum">
              <a:rPr lang="en-US" smtClean="0"/>
              <a:pPr defTabSz="909638"/>
              <a:t>23</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w="9525"/>
        </p:spPr>
        <p:txBody>
          <a:bodyPr/>
          <a:lstStyle/>
          <a:p>
            <a:r>
              <a:rPr lang="en-US" smtClean="0"/>
              <a:t>Botrytis Cinerea: Noble rot, mold growth that punctures the skin, water drains out</a:t>
            </a:r>
          </a:p>
          <a:p>
            <a:r>
              <a:rPr lang="en-US" smtClean="0"/>
              <a:t>Must: the juice and liquidy pulp produced by crushing or pressing grapes </a:t>
            </a:r>
            <a:r>
              <a:rPr lang="en-US" i="1" smtClean="0"/>
              <a:t>before</a:t>
            </a:r>
            <a:r>
              <a:rPr lang="en-US" smtClean="0"/>
              <a:t> fermentation</a:t>
            </a:r>
          </a:p>
          <a:p>
            <a:r>
              <a:rPr lang="en-US" smtClean="0"/>
              <a:t>Chaptalization: adding cane or beet sugar to wine must </a:t>
            </a:r>
            <a:r>
              <a:rPr lang="en-US" i="1" smtClean="0"/>
              <a:t>before or during</a:t>
            </a:r>
            <a:r>
              <a:rPr lang="en-US" smtClean="0"/>
              <a:t> fermentation in the effort to increase the sugar and hence alc.</a:t>
            </a:r>
          </a:p>
          <a:p>
            <a:r>
              <a:rPr lang="en-US" smtClean="0"/>
              <a:t>Brix: a way to measure sugar</a:t>
            </a:r>
          </a:p>
          <a:p>
            <a:r>
              <a:rPr lang="en-US" smtClean="0"/>
              <a:t>Carbonic Maceration: uncrushed grapes placed in a closed tank weight crushes grapes, heat from Fermentation creates fermentation in uncrushed grapes, light “juicy” wine</a:t>
            </a:r>
          </a:p>
          <a:p>
            <a:endParaRPr lang="en-US" smtClean="0"/>
          </a:p>
          <a:p>
            <a:r>
              <a:rPr lang="en-US" smtClean="0"/>
              <a:t>Barrique = 60 Gallons, 9 liters just over 6 cases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w="9525"/>
        </p:spPr>
        <p:txBody>
          <a:bodyPr/>
          <a:lstStyle/>
          <a:p>
            <a:endParaRPr lang="en-US" smtClean="0"/>
          </a:p>
        </p:txBody>
      </p:sp>
      <p:sp>
        <p:nvSpPr>
          <p:cNvPr id="54276" name="Slide Number Placeholder 3"/>
          <p:cNvSpPr>
            <a:spLocks noGrp="1"/>
          </p:cNvSpPr>
          <p:nvPr>
            <p:ph type="sldNum" sz="quarter" idx="5"/>
          </p:nvPr>
        </p:nvSpPr>
        <p:spPr>
          <a:noFill/>
        </p:spPr>
        <p:txBody>
          <a:bodyPr/>
          <a:lstStyle/>
          <a:p>
            <a:pPr defTabSz="909638"/>
            <a:fld id="{E9FACFFD-7997-4726-80DA-465541E3B2DC}" type="slidenum">
              <a:rPr lang="en-US" smtClean="0"/>
              <a:pPr defTabSz="909638"/>
              <a:t>24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pPr defTabSz="909638"/>
            <a:fld id="{4354BB14-C3E4-4C27-BB2B-AC6F2D293413}" type="slidenum">
              <a:rPr lang="en-US" smtClean="0"/>
              <a:pPr defTabSz="909638"/>
              <a:t>3</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p:spPr>
        <p:txBody>
          <a:bodyPr/>
          <a:lstStyle/>
          <a:p>
            <a:r>
              <a:rPr lang="en-US" dirty="0" smtClean="0"/>
              <a:t>Genus: </a:t>
            </a:r>
            <a:r>
              <a:rPr lang="en-US" dirty="0" err="1" smtClean="0"/>
              <a:t>Vitis</a:t>
            </a:r>
            <a:r>
              <a:rPr lang="en-US" dirty="0" smtClean="0"/>
              <a:t> (a class of things that have common characteristics and that can be divided into subordinate kinds.)</a:t>
            </a:r>
          </a:p>
          <a:p>
            <a:r>
              <a:rPr lang="en-US" dirty="0" smtClean="0"/>
              <a:t>Species: Scientific grouping (vines) genetically similar and can reproduce (about 60 including </a:t>
            </a:r>
            <a:r>
              <a:rPr lang="en-US" dirty="0" err="1" smtClean="0"/>
              <a:t>Vinifera</a:t>
            </a:r>
            <a:r>
              <a:rPr lang="en-US" baseline="0" dirty="0" smtClean="0"/>
              <a:t> and </a:t>
            </a:r>
            <a:r>
              <a:rPr lang="en-US" baseline="0" dirty="0" err="1" smtClean="0"/>
              <a:t>labrusca</a:t>
            </a:r>
            <a:r>
              <a:rPr lang="en-US" baseline="0" dirty="0" smtClean="0"/>
              <a:t>)</a:t>
            </a:r>
            <a:endParaRPr lang="en-US" dirty="0" smtClean="0"/>
          </a:p>
          <a:p>
            <a:r>
              <a:rPr lang="en-US" dirty="0" smtClean="0"/>
              <a:t>Variety: subspecies of grape</a:t>
            </a:r>
          </a:p>
          <a:p>
            <a:r>
              <a:rPr lang="en-US" dirty="0" smtClean="0"/>
              <a:t>Clone: Vines descended from a single plant (asexual) exact replica</a:t>
            </a:r>
          </a:p>
          <a:p>
            <a:r>
              <a:rPr lang="en-US" dirty="0" smtClean="0"/>
              <a:t>Cross: two different subspecies reproducing</a:t>
            </a:r>
          </a:p>
        </p:txBody>
      </p:sp>
      <p:sp>
        <p:nvSpPr>
          <p:cNvPr id="34820" name="Slide Number Placeholder 3"/>
          <p:cNvSpPr>
            <a:spLocks noGrp="1"/>
          </p:cNvSpPr>
          <p:nvPr>
            <p:ph type="sldNum" sz="quarter" idx="5"/>
          </p:nvPr>
        </p:nvSpPr>
        <p:spPr>
          <a:noFill/>
        </p:spPr>
        <p:txBody>
          <a:bodyPr/>
          <a:lstStyle/>
          <a:p>
            <a:pPr defTabSz="909638"/>
            <a:fld id="{5FC38C93-F0A8-41E5-B5EA-488BB38F2EF4}" type="slidenum">
              <a:rPr lang="en-US" smtClean="0"/>
              <a:pPr defTabSz="909638"/>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9F43603-A566-47FA-AD74-EAE34FF53508}"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p:spPr>
        <p:txBody>
          <a:bodyPr/>
          <a:lstStyle/>
          <a:p>
            <a:endParaRPr lang="en-US" dirty="0" smtClean="0"/>
          </a:p>
        </p:txBody>
      </p:sp>
      <p:sp>
        <p:nvSpPr>
          <p:cNvPr id="35844" name="Slide Number Placeholder 3"/>
          <p:cNvSpPr>
            <a:spLocks noGrp="1"/>
          </p:cNvSpPr>
          <p:nvPr>
            <p:ph type="sldNum" sz="quarter" idx="5"/>
          </p:nvPr>
        </p:nvSpPr>
        <p:spPr>
          <a:noFill/>
        </p:spPr>
        <p:txBody>
          <a:bodyPr/>
          <a:lstStyle/>
          <a:p>
            <a:pPr defTabSz="909638"/>
            <a:fld id="{608A206F-532E-4895-AE5F-932BF050CCD4}" type="slidenum">
              <a:rPr lang="en-US" smtClean="0"/>
              <a:pPr defTabSz="909638"/>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p:spPr>
        <p:txBody>
          <a:bodyPr/>
          <a:lstStyle/>
          <a:p>
            <a:endParaRPr lang="en-US" smtClean="0"/>
          </a:p>
        </p:txBody>
      </p:sp>
      <p:sp>
        <p:nvSpPr>
          <p:cNvPr id="36868" name="Slide Number Placeholder 3"/>
          <p:cNvSpPr>
            <a:spLocks noGrp="1"/>
          </p:cNvSpPr>
          <p:nvPr>
            <p:ph type="sldNum" sz="quarter" idx="5"/>
          </p:nvPr>
        </p:nvSpPr>
        <p:spPr>
          <a:noFill/>
        </p:spPr>
        <p:txBody>
          <a:bodyPr/>
          <a:lstStyle/>
          <a:p>
            <a:pPr defTabSz="909638"/>
            <a:fld id="{14336CA4-C443-49E0-AB7C-324DB4A55FFD}" type="slidenum">
              <a:rPr lang="en-US" smtClean="0"/>
              <a:pPr defTabSz="909638"/>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w="9525"/>
        </p:spPr>
        <p:txBody>
          <a:bodyPr/>
          <a:lstStyle/>
          <a:p>
            <a:endParaRPr lang="en-US" smtClean="0"/>
          </a:p>
        </p:txBody>
      </p:sp>
      <p:sp>
        <p:nvSpPr>
          <p:cNvPr id="37892" name="Slide Number Placeholder 3"/>
          <p:cNvSpPr>
            <a:spLocks noGrp="1"/>
          </p:cNvSpPr>
          <p:nvPr>
            <p:ph type="sldNum" sz="quarter" idx="5"/>
          </p:nvPr>
        </p:nvSpPr>
        <p:spPr>
          <a:noFill/>
        </p:spPr>
        <p:txBody>
          <a:bodyPr/>
          <a:lstStyle/>
          <a:p>
            <a:pPr defTabSz="909638"/>
            <a:fld id="{25B77620-2B71-4412-9087-10DC16CCC201}" type="slidenum">
              <a:rPr lang="en-US" smtClean="0"/>
              <a:pPr defTabSz="909638"/>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w="9525"/>
        </p:spPr>
        <p:txBody>
          <a:bodyPr/>
          <a:lstStyle/>
          <a:p>
            <a:r>
              <a:rPr lang="en-US" smtClean="0"/>
              <a:t>Heat retention, Fertility, minerality, drainage</a:t>
            </a:r>
          </a:p>
        </p:txBody>
      </p:sp>
      <p:sp>
        <p:nvSpPr>
          <p:cNvPr id="38916" name="Slide Number Placeholder 3"/>
          <p:cNvSpPr>
            <a:spLocks noGrp="1"/>
          </p:cNvSpPr>
          <p:nvPr>
            <p:ph type="sldNum" sz="quarter" idx="5"/>
          </p:nvPr>
        </p:nvSpPr>
        <p:spPr>
          <a:noFill/>
        </p:spPr>
        <p:txBody>
          <a:bodyPr/>
          <a:lstStyle/>
          <a:p>
            <a:pPr defTabSz="909638"/>
            <a:fld id="{F1F9025F-6590-4B30-8819-800AF5A75699}" type="slidenum">
              <a:rPr lang="en-US" smtClean="0"/>
              <a:pPr defTabSz="909638"/>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Firelight title.png"/>
          <p:cNvPicPr>
            <a:picLocks noChangeAspect="1"/>
          </p:cNvPicPr>
          <p:nvPr/>
        </p:nvPicPr>
        <p:blipFill>
          <a:blip r:embed="rId2" cstate="print"/>
          <a:srcRect l="43431" t="21353" b="20413"/>
          <a:stretch>
            <a:fillRect/>
          </a:stretch>
        </p:blipFill>
        <p:spPr bwMode="auto">
          <a:xfrm>
            <a:off x="0" y="0"/>
            <a:ext cx="3671888" cy="6858000"/>
          </a:xfrm>
          <a:prstGeom prst="rect">
            <a:avLst/>
          </a:prstGeom>
          <a:noFill/>
          <a:ln w="9525">
            <a:noFill/>
            <a:miter lim="800000"/>
            <a:headEnd/>
            <a:tailEnd/>
          </a:ln>
        </p:spPr>
      </p:pic>
      <p:sp>
        <p:nvSpPr>
          <p:cNvPr id="2" name="Title 1"/>
          <p:cNvSpPr>
            <a:spLocks noGrp="1"/>
          </p:cNvSpPr>
          <p:nvPr>
            <p:ph type="ctrTitle"/>
          </p:nvPr>
        </p:nvSpPr>
        <p:spPr>
          <a:xfrm>
            <a:off x="1752600" y="1219200"/>
            <a:ext cx="6400800" cy="1600200"/>
          </a:xfrm>
        </p:spPr>
        <p:txBody>
          <a:bodyPr/>
          <a:lstStyle>
            <a:lvl1pPr algn="l">
              <a:defRPr>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stStyle>
          <a:p>
            <a:r>
              <a:rPr lang="en-US" smtClean="0"/>
              <a:t>Click to edit Master title style</a:t>
            </a:r>
            <a:endParaRPr/>
          </a:p>
        </p:txBody>
      </p:sp>
      <p:sp>
        <p:nvSpPr>
          <p:cNvPr id="3" name="Subtitle 2"/>
          <p:cNvSpPr>
            <a:spLocks noGrp="1"/>
          </p:cNvSpPr>
          <p:nvPr>
            <p:ph type="subTitle" idx="1"/>
          </p:nvPr>
        </p:nvSpPr>
        <p:spPr>
          <a:xfrm>
            <a:off x="2438400" y="2971800"/>
            <a:ext cx="5715000" cy="1295400"/>
          </a:xfrm>
        </p:spPr>
        <p:txBody>
          <a:bodyPr/>
          <a:lstStyle>
            <a:lvl1pPr marL="0" indent="0" algn="l">
              <a:buNone/>
              <a:defRPr sz="1800">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3"/>
          <p:cNvSpPr>
            <a:spLocks noGrp="1"/>
          </p:cNvSpPr>
          <p:nvPr>
            <p:ph type="dt" sz="half" idx="10"/>
          </p:nvPr>
        </p:nvSpPr>
        <p:spPr>
          <a:xfrm>
            <a:off x="228600" y="5943600"/>
            <a:ext cx="2133600" cy="228600"/>
          </a:xfrm>
        </p:spPr>
        <p:txBody>
          <a:bodyPr/>
          <a:lstStyle>
            <a:lvl1pPr algn="l">
              <a:defRPr/>
            </a:lvl1pPr>
          </a:lstStyle>
          <a:p>
            <a:pPr>
              <a:defRPr/>
            </a:pPr>
            <a:endParaRPr lang="en-US"/>
          </a:p>
        </p:txBody>
      </p:sp>
      <p:sp>
        <p:nvSpPr>
          <p:cNvPr id="6" name="Footer Placeholder 4"/>
          <p:cNvSpPr>
            <a:spLocks noGrp="1"/>
          </p:cNvSpPr>
          <p:nvPr>
            <p:ph type="ftr" sz="quarter" idx="11"/>
          </p:nvPr>
        </p:nvSpPr>
        <p:spPr>
          <a:xfrm>
            <a:off x="228600" y="5715000"/>
            <a:ext cx="2667000" cy="228600"/>
          </a:xfr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228600" y="6248400"/>
            <a:ext cx="533400" cy="228600"/>
          </a:xfrm>
        </p:spPr>
        <p:txBody>
          <a:bodyPr/>
          <a:lstStyle>
            <a:lvl1pPr algn="l">
              <a:defRPr/>
            </a:lvl1pPr>
          </a:lstStyle>
          <a:p>
            <a:pPr>
              <a:defRPr/>
            </a:pPr>
            <a:fld id="{B968C636-47DA-4EE2-80D0-84F4CF02BE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1734209" y="2057400"/>
            <a:ext cx="5678424" cy="3886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F0B856-8C5C-4403-81E4-2CE3C4D440D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533400"/>
            <a:ext cx="1752600" cy="4343399"/>
          </a:xfrm>
        </p:spPr>
        <p:txBody>
          <a:bodyPr vert="eaVert"/>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1447800" y="533401"/>
            <a:ext cx="5029200" cy="5422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F867DD-633D-41BD-AD54-12BD3E8045C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F58AC6-C714-41B3-906F-170C560C6D2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7" descr="Firelight section.png"/>
          <p:cNvPicPr>
            <a:picLocks noChangeAspect="1"/>
          </p:cNvPicPr>
          <p:nvPr/>
        </p:nvPicPr>
        <p:blipFill>
          <a:blip r:embed="rId2" cstate="print"/>
          <a:srcRect l="7678" r="8563" b="31688"/>
          <a:stretch>
            <a:fillRect/>
          </a:stretch>
        </p:blipFill>
        <p:spPr bwMode="auto">
          <a:xfrm>
            <a:off x="0" y="3048000"/>
            <a:ext cx="9144000" cy="3810000"/>
          </a:xfrm>
          <a:prstGeom prst="rect">
            <a:avLst/>
          </a:prstGeom>
          <a:noFill/>
          <a:ln w="9525">
            <a:noFill/>
            <a:miter lim="800000"/>
            <a:headEnd/>
            <a:tailEnd/>
          </a:ln>
        </p:spPr>
      </p:pic>
      <p:sp>
        <p:nvSpPr>
          <p:cNvPr id="2" name="Title 1"/>
          <p:cNvSpPr>
            <a:spLocks noGrp="1"/>
          </p:cNvSpPr>
          <p:nvPr>
            <p:ph type="title"/>
          </p:nvPr>
        </p:nvSpPr>
        <p:spPr>
          <a:xfrm>
            <a:off x="876300" y="2057400"/>
            <a:ext cx="7391400" cy="1590675"/>
          </a:xfrm>
        </p:spPr>
        <p:txBody>
          <a:bodyPr/>
          <a:lstStyle>
            <a:lvl1pPr algn="ctr">
              <a:defRPr sz="4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1877546" y="3810000"/>
            <a:ext cx="5388909" cy="1423987"/>
          </a:xfrm>
        </p:spPr>
        <p:txBody>
          <a:bodyPr/>
          <a:lstStyle>
            <a:lvl1pPr marL="0" indent="0" algn="ctr" defTabSz="914400" rtl="0" eaLnBrk="1" latinLnBrk="0" hangingPunct="1">
              <a:spcBef>
                <a:spcPts val="1500"/>
              </a:spcBef>
              <a:buFontTx/>
              <a:buNone/>
              <a:defRPr sz="18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50BB18-5526-4BB2-99E8-EB412160825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smtClean="0"/>
              <a:t>Click to edit Master title style</a:t>
            </a:r>
            <a:endParaRPr/>
          </a:p>
        </p:txBody>
      </p:sp>
      <p:sp>
        <p:nvSpPr>
          <p:cNvPr id="3" name="Content Placeholder 2"/>
          <p:cNvSpPr>
            <a:spLocks noGrp="1"/>
          </p:cNvSpPr>
          <p:nvPr>
            <p:ph sz="half" idx="1"/>
          </p:nvPr>
        </p:nvSpPr>
        <p:spPr>
          <a:xfrm>
            <a:off x="1371600" y="2057401"/>
            <a:ext cx="2743200" cy="3898900"/>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029200" y="2057401"/>
            <a:ext cx="2743200" cy="3898900"/>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56D71DF-47F5-4AA3-BBC6-D5842133D67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3716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2819400"/>
            <a:ext cx="2743200" cy="31369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0292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2819400"/>
            <a:ext cx="2743200" cy="31369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3422FCE-A0AD-43B2-8718-756A5BC88E7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E28541E-CFE8-4CBE-8C0F-2C78ADBA257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121AEDC-DB4B-4137-8345-0F6A89595C2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5" name="Picture 7" descr="Content caption.png"/>
          <p:cNvPicPr>
            <a:picLocks noChangeAspect="1"/>
          </p:cNvPicPr>
          <p:nvPr/>
        </p:nvPicPr>
        <p:blipFill>
          <a:blip r:embed="rId2" cstate="print"/>
          <a:srcRect l="11342" t="23079" r="13046"/>
          <a:stretch>
            <a:fillRect/>
          </a:stretch>
        </p:blipFill>
        <p:spPr bwMode="auto">
          <a:xfrm>
            <a:off x="0" y="0"/>
            <a:ext cx="9144000" cy="6096000"/>
          </a:xfrm>
          <a:prstGeom prst="rect">
            <a:avLst/>
          </a:prstGeom>
          <a:noFill/>
          <a:ln w="9525">
            <a:noFill/>
            <a:miter lim="800000"/>
            <a:headEnd/>
            <a:tailEnd/>
          </a:ln>
        </p:spPr>
      </p:pic>
      <p:sp>
        <p:nvSpPr>
          <p:cNvPr id="2" name="Title 1"/>
          <p:cNvSpPr>
            <a:spLocks noGrp="1"/>
          </p:cNvSpPr>
          <p:nvPr>
            <p:ph type="title"/>
          </p:nvPr>
        </p:nvSpPr>
        <p:spPr>
          <a:xfrm>
            <a:off x="835025" y="438150"/>
            <a:ext cx="2743200" cy="1618488"/>
          </a:xfrm>
        </p:spPr>
        <p:txBody>
          <a:bodyPr anchor="ct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3886200" y="438150"/>
            <a:ext cx="4419600" cy="5118100"/>
          </a:xfrm>
        </p:spPr>
        <p:txBody>
          <a:bodyPr/>
          <a:lstStyle>
            <a:lvl1pPr>
              <a:defRPr sz="22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833439" y="2514600"/>
            <a:ext cx="1985962" cy="2362200"/>
          </a:xfrm>
        </p:spPr>
        <p:txBody>
          <a:bodyPr anchor="t" anchorCtr="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B3FF3EE6-EA8D-4BF0-8FA1-27F83A102FF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5" name="Picture 7" descr="Content caption.png"/>
          <p:cNvPicPr>
            <a:picLocks noChangeAspect="1"/>
          </p:cNvPicPr>
          <p:nvPr/>
        </p:nvPicPr>
        <p:blipFill>
          <a:blip r:embed="rId2" cstate="print"/>
          <a:srcRect l="11342" t="23079" r="13046"/>
          <a:stretch>
            <a:fillRect/>
          </a:stretch>
        </p:blipFill>
        <p:spPr bwMode="auto">
          <a:xfrm>
            <a:off x="0" y="0"/>
            <a:ext cx="9144000" cy="6096000"/>
          </a:xfrm>
          <a:prstGeom prst="rect">
            <a:avLst/>
          </a:prstGeom>
          <a:noFill/>
          <a:ln w="9525">
            <a:noFill/>
            <a:miter lim="800000"/>
            <a:headEnd/>
            <a:tailEnd/>
          </a:ln>
        </p:spPr>
      </p:pic>
      <p:sp>
        <p:nvSpPr>
          <p:cNvPr id="2" name="Title 1"/>
          <p:cNvSpPr>
            <a:spLocks noGrp="1"/>
          </p:cNvSpPr>
          <p:nvPr>
            <p:ph type="title"/>
          </p:nvPr>
        </p:nvSpPr>
        <p:spPr>
          <a:xfrm>
            <a:off x="835025" y="438150"/>
            <a:ext cx="2743200" cy="1619250"/>
          </a:xfrm>
        </p:spPr>
        <p:txBody>
          <a:bodyPr anchor="ctr"/>
          <a:lstStyle>
            <a:lvl1pPr algn="l" defTabSz="914400" rtl="0" eaLnBrk="1" latinLnBrk="0" hangingPunct="1">
              <a:spcBef>
                <a:spcPct val="0"/>
              </a:spcBef>
              <a:buNone/>
              <a:defRPr sz="3600" b="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575050" y="685800"/>
            <a:ext cx="5264150" cy="4648200"/>
          </a:xfrm>
          <a:prstGeom prst="ellipse">
            <a:avLst/>
          </a:prstGeom>
          <a:ln w="127000">
            <a:solidFill>
              <a:schemeClr val="tx1">
                <a:alpha val="10000"/>
              </a:schemeClr>
            </a:solidFill>
          </a:ln>
          <a:effectLst>
            <a:innerShdw blurRad="190500">
              <a:prstClr val="black">
                <a:alpha val="75000"/>
              </a:prstClr>
            </a:innerShdw>
          </a:effectLst>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832104" y="2514600"/>
            <a:ext cx="1984248" cy="2359152"/>
          </a:xfrm>
        </p:spPr>
        <p:txBody>
          <a:bodyPr anchor="t" anchorCtr="0"/>
          <a:lstStyle>
            <a:lvl1pPr marL="0" indent="0">
              <a:buNone/>
              <a:defRPr sz="14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CC42CE0-60D7-4734-BDF4-BDC66A74EFE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C75C00"/>
            </a:gs>
            <a:gs pos="100000">
              <a:srgbClr val="880800"/>
            </a:gs>
          </a:gsLst>
          <a:lin ang="0"/>
        </a:gradFill>
        <a:effectLst/>
      </p:bgPr>
    </p:bg>
    <p:spTree>
      <p:nvGrpSpPr>
        <p:cNvPr id="1" name=""/>
        <p:cNvGrpSpPr/>
        <p:nvPr/>
      </p:nvGrpSpPr>
      <p:grpSpPr>
        <a:xfrm>
          <a:off x="0" y="0"/>
          <a:ext cx="0" cy="0"/>
          <a:chOff x="0" y="0"/>
          <a:chExt cx="0" cy="0"/>
        </a:xfrm>
      </p:grpSpPr>
      <p:pic>
        <p:nvPicPr>
          <p:cNvPr id="1026" name="Picture 11" descr="Firelight content.png"/>
          <p:cNvPicPr>
            <a:picLocks noChangeAspect="1"/>
          </p:cNvPicPr>
          <p:nvPr/>
        </p:nvPicPr>
        <p:blipFill>
          <a:blip r:embed="rId13" cstate="print"/>
          <a:srcRect l="10260" t="11517" r="6261" b="8745"/>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1731963" y="274638"/>
            <a:ext cx="5680075" cy="1477962"/>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2057400" y="2057400"/>
            <a:ext cx="50292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858000" y="6477000"/>
            <a:ext cx="21336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pPr>
              <a:defRPr/>
            </a:pPr>
            <a:endParaRPr lang="en-US"/>
          </a:p>
        </p:txBody>
      </p:sp>
      <p:sp>
        <p:nvSpPr>
          <p:cNvPr id="5" name="Footer Placeholder 4"/>
          <p:cNvSpPr>
            <a:spLocks noGrp="1"/>
          </p:cNvSpPr>
          <p:nvPr>
            <p:ph type="ftr" sz="quarter" idx="3"/>
          </p:nvPr>
        </p:nvSpPr>
        <p:spPr>
          <a:xfrm>
            <a:off x="228600" y="6477000"/>
            <a:ext cx="2895600" cy="2286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pPr>
              <a:defRPr/>
            </a:pPr>
            <a:endParaRPr lang="en-US"/>
          </a:p>
        </p:txBody>
      </p:sp>
      <p:sp>
        <p:nvSpPr>
          <p:cNvPr id="6" name="Slide Number Placeholder 5"/>
          <p:cNvSpPr>
            <a:spLocks noGrp="1"/>
          </p:cNvSpPr>
          <p:nvPr>
            <p:ph type="sldNum" sz="quarter" idx="4"/>
          </p:nvPr>
        </p:nvSpPr>
        <p:spPr>
          <a:xfrm>
            <a:off x="8458200" y="6248400"/>
            <a:ext cx="5334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1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pPr>
              <a:defRPr/>
            </a:pPr>
            <a:fld id="{93D24673-B735-4BF0-931E-B514FFEA33B6}"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833" r:id="rId1"/>
    <p:sldLayoutId id="2147483826" r:id="rId2"/>
    <p:sldLayoutId id="2147483834" r:id="rId3"/>
    <p:sldLayoutId id="2147483827" r:id="rId4"/>
    <p:sldLayoutId id="2147483828" r:id="rId5"/>
    <p:sldLayoutId id="2147483829" r:id="rId6"/>
    <p:sldLayoutId id="2147483830" r:id="rId7"/>
    <p:sldLayoutId id="2147483835" r:id="rId8"/>
    <p:sldLayoutId id="2147483836" r:id="rId9"/>
    <p:sldLayoutId id="2147483831" r:id="rId10"/>
    <p:sldLayoutId id="2147483832" r:id="rId11"/>
  </p:sldLayoutIdLst>
  <p:txStyles>
    <p:title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p:titleStyle>
    <p:bodyStyle>
      <a:lvl1pPr marL="342900" indent="-342900" algn="l" rtl="0" eaLnBrk="0" fontAlgn="base" hangingPunct="0">
        <a:spcBef>
          <a:spcPts val="1500"/>
        </a:spcBef>
        <a:spcAft>
          <a:spcPct val="0"/>
        </a:spcAft>
        <a:buBlip>
          <a:blip r:embed="rId14"/>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A0B9LeDY0K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winefolly.com/update/top-wine-regions-of-the-world/"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winefolly.com/update/top-wine-regions-of-the-world/"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http://www.thelittlewinecompany.com.au/site/images/viticulture_img.jpg"/>
          <p:cNvPicPr>
            <a:picLocks noChangeAspect="1" noChangeArrowheads="1"/>
          </p:cNvPicPr>
          <p:nvPr/>
        </p:nvPicPr>
        <p:blipFill>
          <a:blip r:embed="rId3" cstate="print">
            <a:lum bright="40000" contrast="-70000"/>
          </a:blip>
          <a:srcRect/>
          <a:stretch>
            <a:fillRect/>
          </a:stretch>
        </p:blipFill>
        <p:spPr bwMode="auto">
          <a:xfrm>
            <a:off x="685799" y="112683"/>
            <a:ext cx="7909467" cy="6592917"/>
          </a:xfrm>
          <a:prstGeom prst="rect">
            <a:avLst/>
          </a:prstGeom>
          <a:noFill/>
          <a:effectLst>
            <a:glow rad="228600">
              <a:schemeClr val="accent6">
                <a:satMod val="175000"/>
                <a:alpha val="40000"/>
              </a:schemeClr>
            </a:glow>
          </a:effectLst>
        </p:spPr>
      </p:pic>
      <p:sp>
        <p:nvSpPr>
          <p:cNvPr id="4100" name="Rectangle 4"/>
          <p:cNvSpPr>
            <a:spLocks noGrp="1" noChangeArrowheads="1"/>
          </p:cNvSpPr>
          <p:nvPr>
            <p:ph type="ctrTitle"/>
          </p:nvPr>
        </p:nvSpPr>
        <p:spPr>
          <a:xfrm>
            <a:off x="876300" y="3448050"/>
            <a:ext cx="7315200" cy="1143000"/>
          </a:xfrm>
        </p:spPr>
        <p:txBody>
          <a:bodyPr>
            <a:noAutofit/>
          </a:bodyPr>
          <a:lstStyle/>
          <a:p>
            <a:pPr algn="r" eaLnBrk="1" fontAlgn="auto" hangingPunct="1">
              <a:spcAft>
                <a:spcPts val="0"/>
              </a:spcAft>
              <a:defRPr/>
            </a:pPr>
            <a:r>
              <a:rPr lang="en-US" sz="3600" dirty="0" smtClean="0">
                <a:solidFill>
                  <a:schemeClr val="accent4">
                    <a:lumMod val="25000"/>
                  </a:schemeClr>
                </a:solidFill>
                <a:cs typeface="Times New Roman" pitchFamily="18" charset="0"/>
              </a:rPr>
              <a:t>Prof. Karen </a:t>
            </a:r>
            <a:r>
              <a:rPr lang="en-US" sz="3600" dirty="0" err="1" smtClean="0">
                <a:solidFill>
                  <a:schemeClr val="accent4">
                    <a:lumMod val="25000"/>
                  </a:schemeClr>
                </a:solidFill>
                <a:cs typeface="Times New Roman" pitchFamily="18" charset="0"/>
              </a:rPr>
              <a:t>Goodlad</a:t>
            </a:r>
            <a:r>
              <a:rPr lang="en-US" sz="3600" dirty="0" smtClean="0">
                <a:solidFill>
                  <a:schemeClr val="accent4">
                    <a:lumMod val="25000"/>
                  </a:schemeClr>
                </a:solidFill>
                <a:cs typeface="Times New Roman" pitchFamily="18" charset="0"/>
              </a:rPr>
              <a:t>, CSW</a:t>
            </a:r>
            <a:r>
              <a:rPr lang="en-US" sz="3600" dirty="0" smtClean="0">
                <a:solidFill>
                  <a:schemeClr val="accent4">
                    <a:lumMod val="25000"/>
                  </a:schemeClr>
                </a:solidFill>
              </a:rPr>
              <a:t/>
            </a:r>
            <a:br>
              <a:rPr lang="en-US" sz="3600" dirty="0" smtClean="0">
                <a:solidFill>
                  <a:schemeClr val="accent4">
                    <a:lumMod val="25000"/>
                  </a:schemeClr>
                </a:solidFill>
              </a:rPr>
            </a:br>
            <a:r>
              <a:rPr lang="en-US" sz="3600" dirty="0" smtClean="0">
                <a:solidFill>
                  <a:schemeClr val="accent4">
                    <a:lumMod val="25000"/>
                  </a:schemeClr>
                </a:solidFill>
              </a:rPr>
              <a:t>Wine &amp; Beverage Management</a:t>
            </a:r>
            <a:br>
              <a:rPr lang="en-US" sz="3600" dirty="0" smtClean="0">
                <a:solidFill>
                  <a:schemeClr val="accent4">
                    <a:lumMod val="25000"/>
                  </a:schemeClr>
                </a:solidFill>
              </a:rPr>
            </a:br>
            <a:r>
              <a:rPr lang="en-US" sz="3600" dirty="0" smtClean="0">
                <a:solidFill>
                  <a:schemeClr val="accent4">
                    <a:lumMod val="25000"/>
                  </a:schemeClr>
                </a:solidFill>
              </a:rPr>
              <a:t>HMGT 2402</a:t>
            </a:r>
          </a:p>
        </p:txBody>
      </p:sp>
      <p:sp>
        <p:nvSpPr>
          <p:cNvPr id="3075" name="Rectangle 5"/>
          <p:cNvSpPr>
            <a:spLocks noGrp="1" noChangeArrowheads="1"/>
          </p:cNvSpPr>
          <p:nvPr>
            <p:ph type="subTitle" idx="1"/>
          </p:nvPr>
        </p:nvSpPr>
        <p:spPr>
          <a:xfrm>
            <a:off x="1790700" y="4495800"/>
            <a:ext cx="6400800" cy="1752600"/>
          </a:xfrm>
        </p:spPr>
        <p:txBody>
          <a:bodyPr>
            <a:noAutofit/>
          </a:bodyPr>
          <a:lstStyle/>
          <a:p>
            <a:pPr algn="r" eaLnBrk="1" fontAlgn="auto" hangingPunct="1">
              <a:spcBef>
                <a:spcPts val="600"/>
              </a:spcBef>
              <a:spcAft>
                <a:spcPts val="0"/>
              </a:spcAft>
              <a:defRPr/>
            </a:pPr>
            <a:r>
              <a:rPr lang="en-US" sz="3200" dirty="0" smtClean="0">
                <a:solidFill>
                  <a:schemeClr val="accent4">
                    <a:lumMod val="25000"/>
                  </a:schemeClr>
                </a:solidFill>
                <a:latin typeface="+mj-lt"/>
              </a:rPr>
              <a:t>Spring 2016</a:t>
            </a:r>
          </a:p>
          <a:p>
            <a:pPr algn="r" eaLnBrk="1" fontAlgn="auto" hangingPunct="1">
              <a:spcBef>
                <a:spcPts val="600"/>
              </a:spcBef>
              <a:spcAft>
                <a:spcPts val="0"/>
              </a:spcAft>
              <a:defRPr/>
            </a:pPr>
            <a:r>
              <a:rPr lang="en-US" sz="3200" dirty="0" smtClean="0">
                <a:solidFill>
                  <a:schemeClr val="accent4">
                    <a:lumMod val="25000"/>
                  </a:schemeClr>
                </a:solidFill>
                <a:latin typeface="+mj-lt"/>
                <a:cs typeface="Times New Roman" pitchFamily="18" charset="0"/>
              </a:rPr>
              <a:t>Viticulture &amp; </a:t>
            </a:r>
            <a:r>
              <a:rPr lang="en-US" sz="3200" dirty="0" err="1" smtClean="0">
                <a:solidFill>
                  <a:schemeClr val="accent4">
                    <a:lumMod val="25000"/>
                  </a:schemeClr>
                </a:solidFill>
                <a:latin typeface="+mj-lt"/>
                <a:cs typeface="Times New Roman" pitchFamily="18" charset="0"/>
              </a:rPr>
              <a:t>Vinification</a:t>
            </a:r>
            <a:endParaRPr lang="en-US" sz="3200" dirty="0" smtClean="0">
              <a:solidFill>
                <a:schemeClr val="accent4">
                  <a:lumMod val="25000"/>
                </a:schemeClr>
              </a:solidFill>
              <a:latin typeface="+mj-lt"/>
              <a:cs typeface="Times New Roman" pitchFamily="18" charset="0"/>
            </a:endParaRPr>
          </a:p>
        </p:txBody>
      </p:sp>
      <p:pic>
        <p:nvPicPr>
          <p:cNvPr id="5" name="Picture 4" descr="C:\Users\kGoodlad\AppData\Local\Temp\Temp1_citytech_fullpackage.zip\Non Designer\citytechLogo\B&amp;W\citytechlogotype_3linesblack.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7172" y="5715000"/>
            <a:ext cx="2624328" cy="78638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79438"/>
            <a:ext cx="9144000" cy="944562"/>
          </a:xfrm>
        </p:spPr>
        <p:txBody>
          <a:bodyPr>
            <a:noAutofit/>
          </a:bodyPr>
          <a:lstStyle/>
          <a:p>
            <a:pPr eaLnBrk="1" fontAlgn="auto" hangingPunct="1">
              <a:spcAft>
                <a:spcPts val="0"/>
              </a:spcAft>
              <a:defRPr/>
            </a:pPr>
            <a:r>
              <a:rPr lang="en-US" sz="6600" dirty="0" smtClean="0"/>
              <a:t>Physical Location</a:t>
            </a:r>
          </a:p>
        </p:txBody>
      </p:sp>
      <p:sp>
        <p:nvSpPr>
          <p:cNvPr id="3" name="Content Placeholder 2"/>
          <p:cNvSpPr>
            <a:spLocks noGrp="1"/>
          </p:cNvSpPr>
          <p:nvPr>
            <p:ph idx="1"/>
          </p:nvPr>
        </p:nvSpPr>
        <p:spPr>
          <a:xfrm>
            <a:off x="2057400" y="1524000"/>
            <a:ext cx="5029200" cy="4419600"/>
          </a:xfrm>
        </p:spPr>
        <p:txBody>
          <a:bodyPr/>
          <a:lstStyle/>
          <a:p>
            <a:pPr eaLnBrk="1" fontAlgn="auto" hangingPunct="1">
              <a:spcAft>
                <a:spcPts val="0"/>
              </a:spcAft>
              <a:defRPr/>
            </a:pPr>
            <a:r>
              <a:rPr lang="en-US" sz="3600" dirty="0" smtClean="0"/>
              <a:t>Latitude</a:t>
            </a:r>
          </a:p>
          <a:p>
            <a:pPr eaLnBrk="1" fontAlgn="auto" hangingPunct="1">
              <a:spcAft>
                <a:spcPts val="0"/>
              </a:spcAft>
              <a:defRPr/>
            </a:pPr>
            <a:r>
              <a:rPr lang="en-US" sz="3600" dirty="0" smtClean="0"/>
              <a:t>Elevation</a:t>
            </a:r>
          </a:p>
          <a:p>
            <a:pPr eaLnBrk="1" fontAlgn="auto" hangingPunct="1">
              <a:spcAft>
                <a:spcPts val="0"/>
              </a:spcAft>
              <a:defRPr/>
            </a:pPr>
            <a:r>
              <a:rPr lang="en-US" sz="3600" dirty="0" smtClean="0"/>
              <a:t>Aspect</a:t>
            </a:r>
          </a:p>
          <a:p>
            <a:pPr eaLnBrk="1" fontAlgn="auto" hangingPunct="1">
              <a:spcAft>
                <a:spcPts val="0"/>
              </a:spcAft>
              <a:defRPr/>
            </a:pPr>
            <a:r>
              <a:rPr lang="en-US" sz="3600" dirty="0" smtClean="0"/>
              <a:t>Proximity to water</a:t>
            </a:r>
            <a:endParaRPr lang="en-US"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477962"/>
          </a:xfrm>
        </p:spPr>
        <p:txBody>
          <a:bodyPr>
            <a:normAutofit fontScale="90000"/>
          </a:bodyPr>
          <a:lstStyle/>
          <a:p>
            <a:pPr eaLnBrk="1" fontAlgn="auto" hangingPunct="1">
              <a:spcAft>
                <a:spcPts val="0"/>
              </a:spcAft>
              <a:defRPr/>
            </a:pPr>
            <a:r>
              <a:rPr lang="en-US" sz="6600" dirty="0" smtClean="0"/>
              <a:t>The Climate  &amp;  The Weather</a:t>
            </a:r>
            <a:endParaRPr lang="en-US" sz="6600" dirty="0"/>
          </a:p>
        </p:txBody>
      </p:sp>
      <p:sp>
        <p:nvSpPr>
          <p:cNvPr id="3" name="Content Placeholder 2"/>
          <p:cNvSpPr>
            <a:spLocks noGrp="1"/>
          </p:cNvSpPr>
          <p:nvPr>
            <p:ph sz="half" idx="1"/>
          </p:nvPr>
        </p:nvSpPr>
        <p:spPr>
          <a:xfrm>
            <a:off x="304800" y="2057401"/>
            <a:ext cx="4267200" cy="3898900"/>
          </a:xfrm>
        </p:spPr>
        <p:txBody>
          <a:bodyPr>
            <a:normAutofit lnSpcReduction="10000"/>
          </a:bodyPr>
          <a:lstStyle/>
          <a:p>
            <a:pPr eaLnBrk="1" fontAlgn="auto" hangingPunct="1">
              <a:lnSpc>
                <a:spcPct val="90000"/>
              </a:lnSpc>
              <a:spcAft>
                <a:spcPts val="0"/>
              </a:spcAft>
              <a:defRPr/>
            </a:pPr>
            <a:r>
              <a:rPr lang="en-US" sz="3200" dirty="0" smtClean="0"/>
              <a:t>Continental vs. Maritime</a:t>
            </a:r>
          </a:p>
          <a:p>
            <a:pPr eaLnBrk="1" fontAlgn="auto" hangingPunct="1">
              <a:lnSpc>
                <a:spcPct val="90000"/>
              </a:lnSpc>
              <a:spcAft>
                <a:spcPts val="0"/>
              </a:spcAft>
              <a:defRPr/>
            </a:pPr>
            <a:r>
              <a:rPr lang="en-US" sz="3200" dirty="0" smtClean="0"/>
              <a:t>Average temperature over a year</a:t>
            </a:r>
          </a:p>
          <a:p>
            <a:pPr eaLnBrk="1" fontAlgn="auto" hangingPunct="1">
              <a:lnSpc>
                <a:spcPct val="90000"/>
              </a:lnSpc>
              <a:spcAft>
                <a:spcPts val="0"/>
              </a:spcAft>
              <a:defRPr/>
            </a:pPr>
            <a:r>
              <a:rPr lang="en-US" sz="3200" dirty="0" smtClean="0"/>
              <a:t>Likeliness of Fog During a Season</a:t>
            </a:r>
          </a:p>
          <a:p>
            <a:pPr eaLnBrk="1" fontAlgn="auto" hangingPunct="1">
              <a:lnSpc>
                <a:spcPct val="90000"/>
              </a:lnSpc>
              <a:spcAft>
                <a:spcPts val="0"/>
              </a:spcAft>
              <a:defRPr/>
            </a:pPr>
            <a:r>
              <a:rPr lang="en-US" sz="3200" dirty="0" smtClean="0"/>
              <a:t>Average % of Sunlight</a:t>
            </a:r>
          </a:p>
        </p:txBody>
      </p:sp>
      <p:sp>
        <p:nvSpPr>
          <p:cNvPr id="4" name="Content Placeholder 3"/>
          <p:cNvSpPr>
            <a:spLocks noGrp="1"/>
          </p:cNvSpPr>
          <p:nvPr>
            <p:ph sz="half" idx="2"/>
          </p:nvPr>
        </p:nvSpPr>
        <p:spPr>
          <a:xfrm>
            <a:off x="4648200" y="2057401"/>
            <a:ext cx="4267200" cy="3898900"/>
          </a:xfrm>
        </p:spPr>
        <p:txBody>
          <a:bodyPr>
            <a:normAutofit lnSpcReduction="10000"/>
          </a:bodyPr>
          <a:lstStyle/>
          <a:p>
            <a:pPr eaLnBrk="1" fontAlgn="auto" hangingPunct="1">
              <a:spcAft>
                <a:spcPts val="0"/>
              </a:spcAft>
              <a:defRPr/>
            </a:pPr>
            <a:r>
              <a:rPr lang="en-US" sz="3200" dirty="0" smtClean="0"/>
              <a:t>Actual Temperature</a:t>
            </a:r>
          </a:p>
          <a:p>
            <a:pPr eaLnBrk="1" fontAlgn="auto" hangingPunct="1">
              <a:spcAft>
                <a:spcPts val="0"/>
              </a:spcAft>
              <a:defRPr/>
            </a:pPr>
            <a:r>
              <a:rPr lang="en-US" sz="3200" dirty="0" smtClean="0"/>
              <a:t>Actual Rain Fall</a:t>
            </a:r>
          </a:p>
          <a:p>
            <a:pPr eaLnBrk="1" fontAlgn="auto" hangingPunct="1">
              <a:spcAft>
                <a:spcPts val="0"/>
              </a:spcAft>
              <a:defRPr/>
            </a:pPr>
            <a:r>
              <a:rPr lang="en-US" sz="3200" dirty="0" smtClean="0"/>
              <a:t>Actual Fog/Cloud Cover/Sunlight</a:t>
            </a:r>
            <a:endParaRPr lang="en-US"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731368" y="274638"/>
            <a:ext cx="5681265" cy="1249362"/>
          </a:xfrm>
        </p:spPr>
        <p:txBody>
          <a:bodyPr/>
          <a:lstStyle/>
          <a:p>
            <a:pPr eaLnBrk="1" fontAlgn="auto" hangingPunct="1">
              <a:spcAft>
                <a:spcPts val="0"/>
              </a:spcAft>
              <a:defRPr/>
            </a:pPr>
            <a:r>
              <a:rPr lang="en-US" sz="6600" dirty="0" smtClean="0"/>
              <a:t>Viticulture</a:t>
            </a:r>
          </a:p>
        </p:txBody>
      </p:sp>
      <p:sp>
        <p:nvSpPr>
          <p:cNvPr id="6147" name="Rectangle 3"/>
          <p:cNvSpPr>
            <a:spLocks noGrp="1" noChangeArrowheads="1"/>
          </p:cNvSpPr>
          <p:nvPr>
            <p:ph idx="1"/>
          </p:nvPr>
        </p:nvSpPr>
        <p:spPr>
          <a:xfrm>
            <a:off x="533400" y="1371600"/>
            <a:ext cx="8382000" cy="5181600"/>
          </a:xfrm>
        </p:spPr>
        <p:txBody>
          <a:bodyPr>
            <a:noAutofit/>
          </a:bodyPr>
          <a:lstStyle/>
          <a:p>
            <a:pPr eaLnBrk="1" fontAlgn="auto" hangingPunct="1">
              <a:lnSpc>
                <a:spcPct val="90000"/>
              </a:lnSpc>
              <a:spcAft>
                <a:spcPts val="0"/>
              </a:spcAft>
              <a:defRPr/>
            </a:pPr>
            <a:r>
              <a:rPr lang="en-US" sz="3600" dirty="0" smtClean="0"/>
              <a:t>The science of growing grapes</a:t>
            </a:r>
          </a:p>
          <a:p>
            <a:pPr eaLnBrk="1" fontAlgn="auto" hangingPunct="1">
              <a:lnSpc>
                <a:spcPct val="90000"/>
              </a:lnSpc>
              <a:spcAft>
                <a:spcPts val="0"/>
              </a:spcAft>
              <a:defRPr/>
            </a:pPr>
            <a:r>
              <a:rPr lang="en-US" sz="3600" dirty="0" smtClean="0"/>
              <a:t>Vineyard Management</a:t>
            </a:r>
          </a:p>
          <a:p>
            <a:pPr lvl="1" eaLnBrk="1" fontAlgn="auto" hangingPunct="1">
              <a:lnSpc>
                <a:spcPct val="90000"/>
              </a:lnSpc>
              <a:spcAft>
                <a:spcPts val="0"/>
              </a:spcAft>
              <a:defRPr/>
            </a:pPr>
            <a:r>
              <a:rPr lang="en-US" sz="3200" dirty="0" smtClean="0"/>
              <a:t>Pruning, Trellising, Canopy, Irrigation, Harvest…</a:t>
            </a:r>
          </a:p>
          <a:p>
            <a:pPr lvl="1" eaLnBrk="1" fontAlgn="auto" hangingPunct="1">
              <a:lnSpc>
                <a:spcPct val="90000"/>
              </a:lnSpc>
              <a:spcAft>
                <a:spcPts val="0"/>
              </a:spcAft>
              <a:defRPr/>
            </a:pPr>
            <a:r>
              <a:rPr lang="en-US" sz="3200" dirty="0" smtClean="0"/>
              <a:t>Life Cycle of The Vine</a:t>
            </a:r>
          </a:p>
          <a:p>
            <a:pPr lvl="1" eaLnBrk="1" fontAlgn="auto" hangingPunct="1">
              <a:lnSpc>
                <a:spcPct val="90000"/>
              </a:lnSpc>
              <a:spcAft>
                <a:spcPts val="0"/>
              </a:spcAft>
              <a:defRPr/>
            </a:pPr>
            <a:r>
              <a:rPr lang="en-US" sz="3200" dirty="0" smtClean="0"/>
              <a:t>Decisions of Environmental Stewardship</a:t>
            </a:r>
          </a:p>
          <a:p>
            <a:pPr lvl="2" eaLnBrk="1" fontAlgn="auto" hangingPunct="1">
              <a:lnSpc>
                <a:spcPct val="90000"/>
              </a:lnSpc>
              <a:spcAft>
                <a:spcPts val="0"/>
              </a:spcAft>
              <a:defRPr/>
            </a:pPr>
            <a:r>
              <a:rPr lang="en-US" sz="2800" dirty="0" smtClean="0"/>
              <a:t>Conventional, Sustainable, Organic, Biodynamic</a:t>
            </a:r>
          </a:p>
          <a:p>
            <a:pPr lvl="3" eaLnBrk="1" fontAlgn="auto" hangingPunct="1">
              <a:lnSpc>
                <a:spcPct val="90000"/>
              </a:lnSpc>
              <a:spcAft>
                <a:spcPts val="0"/>
              </a:spcAft>
              <a:defRPr/>
            </a:pPr>
            <a:r>
              <a:rPr lang="en-US" sz="2000" dirty="0" smtClean="0">
                <a:hlinkClick r:id="rId3"/>
              </a:rPr>
              <a:t>Mike </a:t>
            </a:r>
            <a:r>
              <a:rPr lang="en-US" sz="2000" dirty="0" err="1" smtClean="0">
                <a:hlinkClick r:id="rId3"/>
              </a:rPr>
              <a:t>Benziger</a:t>
            </a:r>
            <a:r>
              <a:rPr lang="en-US" sz="2000" dirty="0" smtClean="0">
                <a:hlinkClick r:id="rId3"/>
              </a:rPr>
              <a:t> of </a:t>
            </a:r>
            <a:r>
              <a:rPr lang="en-US" sz="2000" dirty="0" err="1" smtClean="0">
                <a:hlinkClick r:id="rId3"/>
              </a:rPr>
              <a:t>Benziger</a:t>
            </a:r>
            <a:r>
              <a:rPr lang="en-US" sz="2000" dirty="0" smtClean="0">
                <a:hlinkClick r:id="rId3"/>
              </a:rPr>
              <a:t> Winery Discusses Organic and Biodynamic Viticulture </a:t>
            </a:r>
            <a:endParaRPr lang="en-US" sz="20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304800" y="228600"/>
            <a:ext cx="8839200" cy="1143000"/>
          </a:xfrm>
        </p:spPr>
        <p:txBody>
          <a:bodyPr>
            <a:noAutofit/>
          </a:bodyPr>
          <a:lstStyle/>
          <a:p>
            <a:pPr eaLnBrk="1" fontAlgn="auto" hangingPunct="1">
              <a:spcAft>
                <a:spcPts val="0"/>
              </a:spcAft>
              <a:defRPr/>
            </a:pPr>
            <a:r>
              <a:rPr lang="en-US" b="1" dirty="0" smtClean="0"/>
              <a:t>Oenology:</a:t>
            </a:r>
            <a:br>
              <a:rPr lang="en-US" b="1" dirty="0" smtClean="0"/>
            </a:br>
            <a:r>
              <a:rPr lang="en-US" sz="3600" b="1" dirty="0" smtClean="0"/>
              <a:t>The scientific study of wine &amp; winemaking</a:t>
            </a:r>
          </a:p>
        </p:txBody>
      </p:sp>
      <p:sp>
        <p:nvSpPr>
          <p:cNvPr id="7171" name="Rectangle 3"/>
          <p:cNvSpPr>
            <a:spLocks noGrp="1" noChangeArrowheads="1"/>
          </p:cNvSpPr>
          <p:nvPr>
            <p:ph idx="1"/>
          </p:nvPr>
        </p:nvSpPr>
        <p:spPr>
          <a:xfrm>
            <a:off x="381000" y="1371600"/>
            <a:ext cx="8458200" cy="5486400"/>
          </a:xfrm>
        </p:spPr>
        <p:txBody>
          <a:bodyPr>
            <a:noAutofit/>
          </a:bodyPr>
          <a:lstStyle/>
          <a:p>
            <a:pPr eaLnBrk="1" fontAlgn="auto" hangingPunct="1">
              <a:lnSpc>
                <a:spcPct val="90000"/>
              </a:lnSpc>
              <a:spcAft>
                <a:spcPts val="0"/>
              </a:spcAft>
              <a:defRPr/>
            </a:pPr>
            <a:r>
              <a:rPr lang="en-US" sz="2400" dirty="0" err="1" smtClean="0"/>
              <a:t>Vinification</a:t>
            </a:r>
            <a:r>
              <a:rPr lang="en-US" sz="2400" dirty="0" smtClean="0"/>
              <a:t>: the process of making wine</a:t>
            </a:r>
          </a:p>
          <a:p>
            <a:pPr lvl="1" eaLnBrk="1" fontAlgn="auto" hangingPunct="1">
              <a:lnSpc>
                <a:spcPct val="90000"/>
              </a:lnSpc>
              <a:spcAft>
                <a:spcPts val="0"/>
              </a:spcAft>
              <a:defRPr/>
            </a:pPr>
            <a:r>
              <a:rPr lang="en-US" sz="2800" dirty="0" smtClean="0"/>
              <a:t>Harvest</a:t>
            </a:r>
          </a:p>
          <a:p>
            <a:pPr lvl="1" eaLnBrk="1" fontAlgn="auto" hangingPunct="1">
              <a:lnSpc>
                <a:spcPct val="90000"/>
              </a:lnSpc>
              <a:spcAft>
                <a:spcPts val="0"/>
              </a:spcAft>
              <a:defRPr/>
            </a:pPr>
            <a:r>
              <a:rPr lang="en-US" sz="2800" dirty="0" smtClean="0"/>
              <a:t>Sorting</a:t>
            </a:r>
          </a:p>
          <a:p>
            <a:pPr lvl="1" eaLnBrk="1" fontAlgn="auto" hangingPunct="1">
              <a:lnSpc>
                <a:spcPct val="90000"/>
              </a:lnSpc>
              <a:spcAft>
                <a:spcPts val="0"/>
              </a:spcAft>
              <a:defRPr/>
            </a:pPr>
            <a:r>
              <a:rPr lang="en-US" sz="2800" dirty="0" smtClean="0"/>
              <a:t>Fermentation</a:t>
            </a:r>
          </a:p>
          <a:p>
            <a:pPr lvl="2" eaLnBrk="1" fontAlgn="auto" hangingPunct="1">
              <a:lnSpc>
                <a:spcPct val="90000"/>
              </a:lnSpc>
              <a:spcAft>
                <a:spcPts val="0"/>
              </a:spcAft>
              <a:defRPr/>
            </a:pPr>
            <a:r>
              <a:rPr lang="en-US" sz="2400" dirty="0" smtClean="0"/>
              <a:t>Yeast stains, oak vs. stainless steal, arrest fermentation</a:t>
            </a:r>
          </a:p>
          <a:p>
            <a:pPr lvl="1" eaLnBrk="1" fontAlgn="auto" hangingPunct="1">
              <a:lnSpc>
                <a:spcPct val="90000"/>
              </a:lnSpc>
              <a:spcAft>
                <a:spcPts val="0"/>
              </a:spcAft>
              <a:defRPr/>
            </a:pPr>
            <a:r>
              <a:rPr lang="en-US" sz="2800" dirty="0" smtClean="0"/>
              <a:t>Blending</a:t>
            </a:r>
          </a:p>
          <a:p>
            <a:pPr lvl="2" eaLnBrk="1" fontAlgn="auto" hangingPunct="1">
              <a:lnSpc>
                <a:spcPct val="90000"/>
              </a:lnSpc>
              <a:spcAft>
                <a:spcPts val="0"/>
              </a:spcAft>
              <a:defRPr/>
            </a:pPr>
            <a:r>
              <a:rPr lang="en-US" sz="2400" dirty="0" smtClean="0"/>
              <a:t>Mixing of various grape varieties of different lots</a:t>
            </a:r>
          </a:p>
          <a:p>
            <a:pPr lvl="1" eaLnBrk="1" fontAlgn="auto" hangingPunct="1">
              <a:lnSpc>
                <a:spcPct val="90000"/>
              </a:lnSpc>
              <a:spcAft>
                <a:spcPts val="0"/>
              </a:spcAft>
              <a:defRPr/>
            </a:pPr>
            <a:r>
              <a:rPr lang="en-US" sz="2800" dirty="0" smtClean="0"/>
              <a:t>Fining &amp; Filtering</a:t>
            </a:r>
            <a:endParaRPr lang="en-US" sz="1800" dirty="0" smtClean="0"/>
          </a:p>
          <a:p>
            <a:pPr lvl="1" eaLnBrk="1" fontAlgn="auto" hangingPunct="1">
              <a:lnSpc>
                <a:spcPct val="90000"/>
              </a:lnSpc>
              <a:spcAft>
                <a:spcPts val="0"/>
              </a:spcAft>
              <a:defRPr/>
            </a:pPr>
            <a:r>
              <a:rPr lang="en-US" sz="2800" dirty="0" smtClean="0"/>
              <a:t>Aging</a:t>
            </a:r>
          </a:p>
          <a:p>
            <a:pPr lvl="2" eaLnBrk="1" fontAlgn="auto" hangingPunct="1">
              <a:lnSpc>
                <a:spcPct val="90000"/>
              </a:lnSpc>
              <a:spcAft>
                <a:spcPts val="0"/>
              </a:spcAft>
              <a:defRPr/>
            </a:pPr>
            <a:r>
              <a:rPr lang="en-US" sz="2400" dirty="0" smtClean="0"/>
              <a:t>On wood, in bottle, how long</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9800"/>
            <a:ext cx="3886200" cy="1524000"/>
          </a:xfrm>
        </p:spPr>
        <p:txBody>
          <a:bodyPr/>
          <a:lstStyle/>
          <a:p>
            <a:pPr eaLnBrk="1" fontAlgn="auto" hangingPunct="1">
              <a:spcAft>
                <a:spcPts val="0"/>
              </a:spcAft>
              <a:defRPr/>
            </a:pPr>
            <a:r>
              <a:rPr lang="en-US" dirty="0" smtClean="0"/>
              <a:t>Mechanical Grape Harvest</a:t>
            </a:r>
          </a:p>
        </p:txBody>
      </p:sp>
      <p:pic>
        <p:nvPicPr>
          <p:cNvPr id="19459" name="Picture 2" descr="http://www.wineanorak.com/blog/uploaded_images/mechanical_harvester_me-719424.jpg"/>
          <p:cNvPicPr>
            <a:picLocks noChangeAspect="1" noChangeArrowheads="1"/>
          </p:cNvPicPr>
          <p:nvPr/>
        </p:nvPicPr>
        <p:blipFill>
          <a:blip r:embed="rId3" cstate="print"/>
          <a:srcRect/>
          <a:stretch>
            <a:fillRect/>
          </a:stretch>
        </p:blipFill>
        <p:spPr bwMode="auto">
          <a:xfrm>
            <a:off x="3886200" y="0"/>
            <a:ext cx="5057775" cy="6848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944562"/>
          </a:xfrm>
        </p:spPr>
        <p:txBody>
          <a:bodyPr/>
          <a:lstStyle/>
          <a:p>
            <a:pPr eaLnBrk="1" fontAlgn="auto" hangingPunct="1">
              <a:spcAft>
                <a:spcPts val="0"/>
              </a:spcAft>
              <a:defRPr/>
            </a:pPr>
            <a:r>
              <a:rPr lang="en-US" dirty="0" smtClean="0"/>
              <a:t>Wine Casks</a:t>
            </a:r>
          </a:p>
        </p:txBody>
      </p:sp>
      <p:sp>
        <p:nvSpPr>
          <p:cNvPr id="9219" name="Content Placeholder 2"/>
          <p:cNvSpPr>
            <a:spLocks noGrp="1"/>
          </p:cNvSpPr>
          <p:nvPr>
            <p:ph idx="1"/>
          </p:nvPr>
        </p:nvSpPr>
        <p:spPr/>
        <p:txBody>
          <a:bodyPr/>
          <a:lstStyle/>
          <a:p>
            <a:pPr eaLnBrk="1" fontAlgn="auto" hangingPunct="1">
              <a:spcAft>
                <a:spcPts val="0"/>
              </a:spcAft>
              <a:defRPr/>
            </a:pPr>
            <a:endParaRPr lang="en-US" smtClean="0"/>
          </a:p>
        </p:txBody>
      </p:sp>
      <p:pic>
        <p:nvPicPr>
          <p:cNvPr id="20484" name="Picture 2" descr="http://farm1.static.flickr.com/91/234582035_3a429362ba.jpg?v=0"/>
          <p:cNvPicPr>
            <a:picLocks noChangeAspect="1" noChangeArrowheads="1"/>
          </p:cNvPicPr>
          <p:nvPr/>
        </p:nvPicPr>
        <p:blipFill>
          <a:blip r:embed="rId3" cstate="print"/>
          <a:srcRect/>
          <a:stretch>
            <a:fillRect/>
          </a:stretch>
        </p:blipFill>
        <p:spPr bwMode="auto">
          <a:xfrm>
            <a:off x="990600" y="1676400"/>
            <a:ext cx="7315200" cy="4872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838200"/>
          </a:xfrm>
        </p:spPr>
        <p:txBody>
          <a:bodyPr/>
          <a:lstStyle/>
          <a:p>
            <a:pPr eaLnBrk="1" fontAlgn="auto" hangingPunct="1">
              <a:spcAft>
                <a:spcPts val="0"/>
              </a:spcAft>
              <a:defRPr/>
            </a:pPr>
            <a:r>
              <a:rPr lang="en-US" dirty="0" smtClean="0"/>
              <a:t>Wine Casks</a:t>
            </a:r>
          </a:p>
        </p:txBody>
      </p:sp>
      <p:sp>
        <p:nvSpPr>
          <p:cNvPr id="10243" name="Content Placeholder 2"/>
          <p:cNvSpPr>
            <a:spLocks noGrp="1"/>
          </p:cNvSpPr>
          <p:nvPr>
            <p:ph idx="1"/>
          </p:nvPr>
        </p:nvSpPr>
        <p:spPr/>
        <p:txBody>
          <a:bodyPr/>
          <a:lstStyle/>
          <a:p>
            <a:pPr eaLnBrk="1" fontAlgn="auto" hangingPunct="1">
              <a:spcAft>
                <a:spcPts val="0"/>
              </a:spcAft>
              <a:defRPr/>
            </a:pPr>
            <a:endParaRPr lang="en-US" smtClean="0"/>
          </a:p>
        </p:txBody>
      </p:sp>
      <p:pic>
        <p:nvPicPr>
          <p:cNvPr id="21508" name="Picture 2" descr="http://l.yimg.com/g/images/spaceball.gif"/>
          <p:cNvPicPr>
            <a:picLocks noChangeAspect="1" noChangeArrowheads="1"/>
          </p:cNvPicPr>
          <p:nvPr/>
        </p:nvPicPr>
        <p:blipFill>
          <a:blip r:embed="rId3"/>
          <a:srcRect/>
          <a:stretch>
            <a:fillRect/>
          </a:stretch>
        </p:blipFill>
        <p:spPr bwMode="auto">
          <a:xfrm>
            <a:off x="4110038" y="-2027238"/>
            <a:ext cx="4762500" cy="4200526"/>
          </a:xfrm>
          <a:prstGeom prst="rect">
            <a:avLst/>
          </a:prstGeom>
          <a:noFill/>
          <a:ln w="9525">
            <a:noFill/>
            <a:miter lim="800000"/>
            <a:headEnd/>
            <a:tailEnd/>
          </a:ln>
        </p:spPr>
      </p:pic>
      <p:pic>
        <p:nvPicPr>
          <p:cNvPr id="21509" name="Picture 6" descr="http://farm2.static.flickr.com/1210/1338364663_3efc20fc95.jpg?v=0"/>
          <p:cNvPicPr>
            <a:picLocks noChangeAspect="1" noChangeArrowheads="1"/>
          </p:cNvPicPr>
          <p:nvPr/>
        </p:nvPicPr>
        <p:blipFill>
          <a:blip r:embed="rId4" cstate="print"/>
          <a:srcRect/>
          <a:stretch>
            <a:fillRect/>
          </a:stretch>
        </p:blipFill>
        <p:spPr bwMode="auto">
          <a:xfrm>
            <a:off x="1524000" y="990600"/>
            <a:ext cx="6392863"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914400"/>
          </a:xfrm>
        </p:spPr>
        <p:txBody>
          <a:bodyPr/>
          <a:lstStyle/>
          <a:p>
            <a:pPr eaLnBrk="1" fontAlgn="auto" hangingPunct="1">
              <a:spcAft>
                <a:spcPts val="0"/>
              </a:spcAft>
              <a:defRPr/>
            </a:pPr>
            <a:r>
              <a:rPr lang="en-US" dirty="0" smtClean="0"/>
              <a:t>Gallo Wine Production Facility</a:t>
            </a:r>
          </a:p>
        </p:txBody>
      </p:sp>
      <p:sp>
        <p:nvSpPr>
          <p:cNvPr id="11267" name="Content Placeholder 2"/>
          <p:cNvSpPr>
            <a:spLocks noGrp="1"/>
          </p:cNvSpPr>
          <p:nvPr>
            <p:ph idx="1"/>
          </p:nvPr>
        </p:nvSpPr>
        <p:spPr/>
        <p:txBody>
          <a:bodyPr/>
          <a:lstStyle/>
          <a:p>
            <a:pPr eaLnBrk="1" fontAlgn="auto" hangingPunct="1">
              <a:spcAft>
                <a:spcPts val="0"/>
              </a:spcAft>
              <a:defRPr/>
            </a:pPr>
            <a:endParaRPr lang="en-US" smtClean="0"/>
          </a:p>
        </p:txBody>
      </p:sp>
      <p:pic>
        <p:nvPicPr>
          <p:cNvPr id="22532" name="Picture 2" descr="http://www.williamcraigcook.com/fireworks/Fireworks2005/crewphoto2005full.jpg"/>
          <p:cNvPicPr>
            <a:picLocks noChangeAspect="1" noChangeArrowheads="1"/>
          </p:cNvPicPr>
          <p:nvPr/>
        </p:nvPicPr>
        <p:blipFill>
          <a:blip r:embed="rId3" cstate="print"/>
          <a:srcRect/>
          <a:stretch>
            <a:fillRect/>
          </a:stretch>
        </p:blipFill>
        <p:spPr bwMode="auto">
          <a:xfrm>
            <a:off x="762000" y="1295400"/>
            <a:ext cx="7772400" cy="5430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4" name="Rectangle 6"/>
          <p:cNvSpPr>
            <a:spLocks noGrp="1" noChangeArrowheads="1"/>
          </p:cNvSpPr>
          <p:nvPr>
            <p:ph type="title"/>
          </p:nvPr>
        </p:nvSpPr>
        <p:spPr/>
        <p:txBody>
          <a:bodyPr/>
          <a:lstStyle/>
          <a:p>
            <a:pPr eaLnBrk="1" fontAlgn="auto" hangingPunct="1">
              <a:spcAft>
                <a:spcPts val="0"/>
              </a:spcAft>
              <a:defRPr/>
            </a:pPr>
            <a:endParaRPr lang="en-US" dirty="0" smtClean="0"/>
          </a:p>
        </p:txBody>
      </p:sp>
      <p:sp>
        <p:nvSpPr>
          <p:cNvPr id="4" name="Content Placeholder 3"/>
          <p:cNvSpPr>
            <a:spLocks noGrp="1"/>
          </p:cNvSpPr>
          <p:nvPr>
            <p:ph idx="1"/>
          </p:nvPr>
        </p:nvSpPr>
        <p:spPr/>
        <p:txBody>
          <a:bodyPr/>
          <a:lstStyle/>
          <a:p>
            <a:pPr>
              <a:defRPr/>
            </a:pPr>
            <a:endParaRPr lang="en-US"/>
          </a:p>
        </p:txBody>
      </p:sp>
      <p:pic>
        <p:nvPicPr>
          <p:cNvPr id="23556" name="Picture 5" descr="Top wine regions of the world - 2010 statistics"/>
          <p:cNvPicPr>
            <a:picLocks noChangeAspect="1" noChangeArrowheads="1"/>
          </p:cNvPicPr>
          <p:nvPr/>
        </p:nvPicPr>
        <p:blipFill>
          <a:blip r:embed="rId3" cstate="print"/>
          <a:srcRect/>
          <a:stretch>
            <a:fillRect/>
          </a:stretch>
        </p:blipFill>
        <p:spPr bwMode="auto">
          <a:xfrm>
            <a:off x="0" y="114300"/>
            <a:ext cx="9144000" cy="6375400"/>
          </a:xfrm>
          <a:prstGeom prst="rect">
            <a:avLst/>
          </a:prstGeom>
          <a:noFill/>
          <a:ln w="9525">
            <a:noFill/>
            <a:miter lim="800000"/>
            <a:headEnd/>
            <a:tailEnd/>
          </a:ln>
        </p:spPr>
      </p:pic>
      <p:sp>
        <p:nvSpPr>
          <p:cNvPr id="23557" name="TextBox 5"/>
          <p:cNvSpPr txBox="1">
            <a:spLocks noChangeArrowheads="1"/>
          </p:cNvSpPr>
          <p:nvPr/>
        </p:nvSpPr>
        <p:spPr bwMode="auto">
          <a:xfrm>
            <a:off x="0" y="6515100"/>
            <a:ext cx="5562600" cy="276225"/>
          </a:xfrm>
          <a:prstGeom prst="rect">
            <a:avLst/>
          </a:prstGeom>
          <a:noFill/>
          <a:ln w="9525">
            <a:noFill/>
            <a:miter lim="800000"/>
            <a:headEnd/>
            <a:tailEnd/>
          </a:ln>
        </p:spPr>
        <p:txBody>
          <a:bodyPr>
            <a:spAutoFit/>
          </a:bodyPr>
          <a:lstStyle/>
          <a:p>
            <a:r>
              <a:rPr lang="en-US" sz="1200"/>
              <a:t>Image credit: </a:t>
            </a:r>
            <a:r>
              <a:rPr lang="en-US" sz="1200">
                <a:hlinkClick r:id="rId4"/>
              </a:rPr>
              <a:t>http://winefolly.com/update/top-wine-regions-of-the-world/</a:t>
            </a:r>
            <a:r>
              <a:rPr lang="en-US" sz="120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3" name="Content Placeholder 2"/>
          <p:cNvSpPr>
            <a:spLocks noGrp="1"/>
          </p:cNvSpPr>
          <p:nvPr>
            <p:ph idx="1"/>
          </p:nvPr>
        </p:nvSpPr>
        <p:spPr/>
        <p:txBody>
          <a:bodyPr/>
          <a:lstStyle/>
          <a:p>
            <a:pPr>
              <a:defRPr/>
            </a:pPr>
            <a:endParaRPr lang="en-US"/>
          </a:p>
        </p:txBody>
      </p:sp>
      <p:pic>
        <p:nvPicPr>
          <p:cNvPr id="24580" name="Picture 2" descr="Top Wine Regions World Map"/>
          <p:cNvPicPr>
            <a:picLocks noChangeAspect="1" noChangeArrowheads="1"/>
          </p:cNvPicPr>
          <p:nvPr/>
        </p:nvPicPr>
        <p:blipFill>
          <a:blip r:embed="rId3" cstate="print"/>
          <a:srcRect/>
          <a:stretch>
            <a:fillRect/>
          </a:stretch>
        </p:blipFill>
        <p:spPr bwMode="auto">
          <a:xfrm>
            <a:off x="0" y="914400"/>
            <a:ext cx="9144000" cy="4648200"/>
          </a:xfrm>
          <a:prstGeom prst="rect">
            <a:avLst/>
          </a:prstGeom>
          <a:noFill/>
          <a:ln w="9525">
            <a:noFill/>
            <a:miter lim="800000"/>
            <a:headEnd/>
            <a:tailEnd/>
          </a:ln>
        </p:spPr>
      </p:pic>
      <p:sp>
        <p:nvSpPr>
          <p:cNvPr id="24581" name="TextBox 4"/>
          <p:cNvSpPr txBox="1">
            <a:spLocks noChangeArrowheads="1"/>
          </p:cNvSpPr>
          <p:nvPr/>
        </p:nvSpPr>
        <p:spPr bwMode="auto">
          <a:xfrm>
            <a:off x="0" y="6515100"/>
            <a:ext cx="5562600" cy="276225"/>
          </a:xfrm>
          <a:prstGeom prst="rect">
            <a:avLst/>
          </a:prstGeom>
          <a:noFill/>
          <a:ln w="9525">
            <a:noFill/>
            <a:miter lim="800000"/>
            <a:headEnd/>
            <a:tailEnd/>
          </a:ln>
        </p:spPr>
        <p:txBody>
          <a:bodyPr>
            <a:spAutoFit/>
          </a:bodyPr>
          <a:lstStyle/>
          <a:p>
            <a:r>
              <a:rPr lang="en-US" sz="1200"/>
              <a:t>Image credit: </a:t>
            </a:r>
            <a:r>
              <a:rPr lang="en-US" sz="1200">
                <a:hlinkClick r:id="rId4"/>
              </a:rPr>
              <a:t>http://winefolly.com/update/top-wine-regions-of-the-world/</a:t>
            </a:r>
            <a:r>
              <a:rPr lang="en-US" sz="120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title"/>
          </p:nvPr>
        </p:nvSpPr>
        <p:spPr>
          <a:xfrm>
            <a:off x="1731368" y="0"/>
            <a:ext cx="5681265" cy="1295400"/>
          </a:xfrm>
        </p:spPr>
        <p:txBody>
          <a:bodyPr/>
          <a:lstStyle/>
          <a:p>
            <a:pPr eaLnBrk="1" fontAlgn="auto" hangingPunct="1">
              <a:spcAft>
                <a:spcPts val="0"/>
              </a:spcAft>
              <a:defRPr/>
            </a:pPr>
            <a:r>
              <a:rPr lang="en-US" sz="6600" dirty="0" smtClean="0"/>
              <a:t>Overview</a:t>
            </a:r>
          </a:p>
        </p:txBody>
      </p:sp>
      <p:sp>
        <p:nvSpPr>
          <p:cNvPr id="4099" name="Rectangle 7"/>
          <p:cNvSpPr>
            <a:spLocks noGrp="1" noChangeArrowheads="1"/>
          </p:cNvSpPr>
          <p:nvPr>
            <p:ph idx="1"/>
          </p:nvPr>
        </p:nvSpPr>
        <p:spPr>
          <a:xfrm>
            <a:off x="685800" y="1447800"/>
            <a:ext cx="8229600" cy="4114800"/>
          </a:xfrm>
        </p:spPr>
        <p:txBody>
          <a:bodyPr>
            <a:noAutofit/>
          </a:bodyPr>
          <a:lstStyle/>
          <a:p>
            <a:pPr>
              <a:defRPr/>
            </a:pPr>
            <a:r>
              <a:rPr lang="en-US" sz="3200" dirty="0" smtClean="0"/>
              <a:t>Attendance</a:t>
            </a:r>
          </a:p>
          <a:p>
            <a:pPr>
              <a:defRPr/>
            </a:pPr>
            <a:r>
              <a:rPr lang="en-US" sz="3200" dirty="0" smtClean="0"/>
              <a:t>Questions about Syllabus </a:t>
            </a:r>
          </a:p>
          <a:p>
            <a:pPr>
              <a:defRPr/>
            </a:pPr>
            <a:r>
              <a:rPr lang="en-US" sz="3200" dirty="0" smtClean="0"/>
              <a:t>Questions about </a:t>
            </a:r>
            <a:r>
              <a:rPr lang="en-US" sz="3200" dirty="0" err="1" smtClean="0"/>
              <a:t>OpenLab</a:t>
            </a:r>
            <a:endParaRPr lang="en-US" sz="3200" dirty="0" smtClean="0"/>
          </a:p>
          <a:p>
            <a:pPr eaLnBrk="1" fontAlgn="auto" hangingPunct="1">
              <a:spcAft>
                <a:spcPts val="0"/>
              </a:spcAft>
              <a:defRPr/>
            </a:pPr>
            <a:r>
              <a:rPr lang="en-US" sz="3200" dirty="0" smtClean="0"/>
              <a:t>Review of Assignments</a:t>
            </a:r>
          </a:p>
          <a:p>
            <a:pPr eaLnBrk="1" fontAlgn="auto" hangingPunct="1">
              <a:spcAft>
                <a:spcPts val="0"/>
              </a:spcAft>
              <a:defRPr/>
            </a:pPr>
            <a:r>
              <a:rPr lang="en-US" sz="3200" dirty="0" smtClean="0"/>
              <a:t>Lecture </a:t>
            </a:r>
            <a:r>
              <a:rPr lang="en-US" sz="3200" dirty="0" err="1" smtClean="0"/>
              <a:t>Topci</a:t>
            </a:r>
            <a:endParaRPr lang="en-US" sz="3200" dirty="0" smtClean="0"/>
          </a:p>
          <a:p>
            <a:pPr lvl="1" eaLnBrk="1" fontAlgn="auto" hangingPunct="1">
              <a:spcAft>
                <a:spcPts val="0"/>
              </a:spcAft>
              <a:defRPr/>
            </a:pPr>
            <a:r>
              <a:rPr lang="en-US" sz="2800" dirty="0" smtClean="0"/>
              <a:t> Viticulture and </a:t>
            </a:r>
            <a:r>
              <a:rPr lang="en-US" sz="2800" dirty="0" err="1" smtClean="0"/>
              <a:t>Vinification</a:t>
            </a:r>
            <a:endParaRPr lang="en-US"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228600" y="274638"/>
            <a:ext cx="8534400" cy="1020762"/>
          </a:xfrm>
        </p:spPr>
        <p:txBody>
          <a:bodyPr/>
          <a:lstStyle/>
          <a:p>
            <a:pPr eaLnBrk="1" fontAlgn="auto" hangingPunct="1">
              <a:spcAft>
                <a:spcPts val="0"/>
              </a:spcAft>
              <a:defRPr/>
            </a:pPr>
            <a:r>
              <a:rPr lang="en-US" dirty="0" smtClean="0"/>
              <a:t>Common Regulations &amp; Laws</a:t>
            </a:r>
          </a:p>
        </p:txBody>
      </p:sp>
      <p:sp>
        <p:nvSpPr>
          <p:cNvPr id="14339" name="Rectangle 3"/>
          <p:cNvSpPr>
            <a:spLocks noGrp="1" noChangeArrowheads="1"/>
          </p:cNvSpPr>
          <p:nvPr>
            <p:ph idx="1"/>
          </p:nvPr>
        </p:nvSpPr>
        <p:spPr/>
        <p:txBody>
          <a:bodyPr>
            <a:noAutofit/>
          </a:bodyPr>
          <a:lstStyle/>
          <a:p>
            <a:pPr eaLnBrk="1" fontAlgn="auto" hangingPunct="1">
              <a:spcAft>
                <a:spcPts val="0"/>
              </a:spcAft>
              <a:defRPr/>
            </a:pPr>
            <a:r>
              <a:rPr lang="en-US" sz="3200" dirty="0" smtClean="0"/>
              <a:t>Appellations</a:t>
            </a:r>
          </a:p>
          <a:p>
            <a:pPr eaLnBrk="1" fontAlgn="auto" hangingPunct="1">
              <a:spcAft>
                <a:spcPts val="0"/>
              </a:spcAft>
              <a:defRPr/>
            </a:pPr>
            <a:r>
              <a:rPr lang="en-US" sz="3200" dirty="0" smtClean="0"/>
              <a:t>Grape Variety</a:t>
            </a:r>
          </a:p>
          <a:p>
            <a:pPr eaLnBrk="1" fontAlgn="auto" hangingPunct="1">
              <a:spcAft>
                <a:spcPts val="0"/>
              </a:spcAft>
              <a:defRPr/>
            </a:pPr>
            <a:r>
              <a:rPr lang="en-US" sz="3200" dirty="0" smtClean="0"/>
              <a:t>Minimum Alcohol</a:t>
            </a:r>
          </a:p>
          <a:p>
            <a:pPr eaLnBrk="1" fontAlgn="auto" hangingPunct="1">
              <a:spcAft>
                <a:spcPts val="0"/>
              </a:spcAft>
              <a:defRPr/>
            </a:pPr>
            <a:r>
              <a:rPr lang="en-US" sz="3200" dirty="0" smtClean="0"/>
              <a:t>Maximum Yield</a:t>
            </a:r>
          </a:p>
          <a:p>
            <a:pPr eaLnBrk="1" fontAlgn="auto" hangingPunct="1">
              <a:spcAft>
                <a:spcPts val="0"/>
              </a:spcAft>
              <a:defRPr/>
            </a:pPr>
            <a:r>
              <a:rPr lang="en-US" sz="3200" dirty="0" smtClean="0"/>
              <a:t>Methods of Viticulture</a:t>
            </a:r>
          </a:p>
          <a:p>
            <a:pPr eaLnBrk="1" fontAlgn="auto" hangingPunct="1">
              <a:spcAft>
                <a:spcPts val="0"/>
              </a:spcAft>
              <a:defRPr/>
            </a:pPr>
            <a:r>
              <a:rPr lang="en-US" sz="3200" dirty="0" smtClean="0"/>
              <a:t>Methods of </a:t>
            </a:r>
            <a:r>
              <a:rPr lang="en-US" sz="3200" dirty="0" err="1" smtClean="0"/>
              <a:t>Vinification</a:t>
            </a:r>
            <a:endParaRPr lang="en-US" sz="32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9144000" cy="1477962"/>
          </a:xfrm>
        </p:spPr>
        <p:txBody>
          <a:bodyPr/>
          <a:lstStyle/>
          <a:p>
            <a:pPr>
              <a:defRPr/>
            </a:pPr>
            <a:r>
              <a:rPr lang="en-US" dirty="0" smtClean="0"/>
              <a:t>Short List of Problems </a:t>
            </a:r>
            <a:br>
              <a:rPr lang="en-US" dirty="0" smtClean="0"/>
            </a:br>
            <a:r>
              <a:rPr lang="en-US" dirty="0" smtClean="0"/>
              <a:t>Grape Vines Face</a:t>
            </a:r>
            <a:endParaRPr lang="en-US" dirty="0"/>
          </a:p>
        </p:txBody>
      </p:sp>
      <p:sp>
        <p:nvSpPr>
          <p:cNvPr id="3" name="Content Placeholder 2"/>
          <p:cNvSpPr>
            <a:spLocks noGrp="1"/>
          </p:cNvSpPr>
          <p:nvPr>
            <p:ph idx="1"/>
          </p:nvPr>
        </p:nvSpPr>
        <p:spPr/>
        <p:txBody>
          <a:bodyPr/>
          <a:lstStyle/>
          <a:p>
            <a:pPr>
              <a:defRPr/>
            </a:pPr>
            <a:r>
              <a:rPr lang="en-US" dirty="0" err="1" smtClean="0"/>
              <a:t>Phylloxera</a:t>
            </a:r>
            <a:endParaRPr lang="en-US" dirty="0" smtClean="0"/>
          </a:p>
          <a:p>
            <a:pPr>
              <a:defRPr/>
            </a:pPr>
            <a:r>
              <a:rPr lang="en-US" dirty="0" smtClean="0"/>
              <a:t>Glassy Winged Sharpshooter</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609600"/>
            <a:ext cx="7772400" cy="1143000"/>
          </a:xfrm>
        </p:spPr>
        <p:txBody>
          <a:bodyPr/>
          <a:lstStyle/>
          <a:p>
            <a:pPr algn="l" eaLnBrk="1" fontAlgn="auto" hangingPunct="1">
              <a:spcAft>
                <a:spcPts val="0"/>
              </a:spcAft>
              <a:defRPr/>
            </a:pPr>
            <a:r>
              <a:rPr lang="en-US" dirty="0" smtClean="0"/>
              <a:t>What is </a:t>
            </a:r>
            <a:r>
              <a:rPr lang="en-US" dirty="0" err="1" smtClean="0"/>
              <a:t>Phylloxera</a:t>
            </a:r>
            <a:r>
              <a:rPr lang="en-US" dirty="0" smtClean="0"/>
              <a:t>?</a:t>
            </a:r>
          </a:p>
        </p:txBody>
      </p:sp>
      <p:sp>
        <p:nvSpPr>
          <p:cNvPr id="15363" name="Rectangle 3"/>
          <p:cNvSpPr>
            <a:spLocks noGrp="1" noChangeArrowheads="1"/>
          </p:cNvSpPr>
          <p:nvPr>
            <p:ph idx="1"/>
          </p:nvPr>
        </p:nvSpPr>
        <p:spPr>
          <a:xfrm>
            <a:off x="533400" y="2362200"/>
            <a:ext cx="8382000" cy="4495800"/>
          </a:xfrm>
        </p:spPr>
        <p:txBody>
          <a:bodyPr>
            <a:normAutofit fontScale="92500" lnSpcReduction="10000"/>
          </a:bodyPr>
          <a:lstStyle/>
          <a:p>
            <a:pPr eaLnBrk="1" fontAlgn="auto" hangingPunct="1">
              <a:spcAft>
                <a:spcPts val="0"/>
              </a:spcAft>
              <a:defRPr/>
            </a:pPr>
            <a:r>
              <a:rPr lang="en-US" sz="2800" dirty="0" smtClean="0"/>
              <a:t>Grape Louse that feeds on the roots of </a:t>
            </a:r>
            <a:r>
              <a:rPr lang="en-US" sz="2800" i="1" dirty="0" err="1" smtClean="0"/>
              <a:t>vitis</a:t>
            </a:r>
            <a:r>
              <a:rPr lang="en-US" sz="2800" i="1" dirty="0" smtClean="0"/>
              <a:t> </a:t>
            </a:r>
            <a:r>
              <a:rPr lang="en-US" sz="2800" i="1" dirty="0" err="1" smtClean="0"/>
              <a:t>vinifera</a:t>
            </a:r>
            <a:r>
              <a:rPr lang="en-US" sz="2800" dirty="0" smtClean="0"/>
              <a:t> and injects its waste into the roots</a:t>
            </a:r>
            <a:endParaRPr lang="en-US" sz="2800" i="1" dirty="0" smtClean="0"/>
          </a:p>
          <a:p>
            <a:pPr eaLnBrk="1" fontAlgn="auto" hangingPunct="1">
              <a:spcAft>
                <a:spcPts val="0"/>
              </a:spcAft>
              <a:defRPr/>
            </a:pPr>
            <a:r>
              <a:rPr lang="en-US" sz="2800" dirty="0" smtClean="0"/>
              <a:t>Thought to be Resistant to Rootstock AxR1</a:t>
            </a:r>
          </a:p>
          <a:p>
            <a:pPr eaLnBrk="1" fontAlgn="auto" hangingPunct="1">
              <a:spcAft>
                <a:spcPts val="0"/>
              </a:spcAft>
              <a:defRPr/>
            </a:pPr>
            <a:r>
              <a:rPr lang="en-US" sz="2800" dirty="0" smtClean="0"/>
              <a:t>Did it Destroyed Wine Industry????</a:t>
            </a:r>
          </a:p>
          <a:p>
            <a:pPr lvl="1" eaLnBrk="1" fontAlgn="auto" hangingPunct="1">
              <a:spcAft>
                <a:spcPts val="0"/>
              </a:spcAft>
              <a:defRPr/>
            </a:pPr>
            <a:r>
              <a:rPr lang="en-US" sz="2400" dirty="0" smtClean="0"/>
              <a:t>70% of French Vineyards in 1860’s-1870’s</a:t>
            </a:r>
          </a:p>
          <a:p>
            <a:pPr lvl="1" eaLnBrk="1" fontAlgn="auto" hangingPunct="1">
              <a:spcAft>
                <a:spcPts val="0"/>
              </a:spcAft>
              <a:defRPr/>
            </a:pPr>
            <a:r>
              <a:rPr lang="en-US" sz="2400" dirty="0" smtClean="0"/>
              <a:t>New Zealand in 1970’s</a:t>
            </a:r>
          </a:p>
          <a:p>
            <a:pPr lvl="1" eaLnBrk="1" fontAlgn="auto" hangingPunct="1">
              <a:spcAft>
                <a:spcPts val="0"/>
              </a:spcAft>
              <a:defRPr/>
            </a:pPr>
            <a:r>
              <a:rPr lang="en-US" sz="2400" dirty="0" smtClean="0"/>
              <a:t>Napa Valley in 1983</a:t>
            </a:r>
          </a:p>
          <a:p>
            <a:pPr lvl="1" eaLnBrk="1" fontAlgn="auto" hangingPunct="1">
              <a:spcAft>
                <a:spcPts val="0"/>
              </a:spcAft>
              <a:defRPr/>
            </a:pPr>
            <a:r>
              <a:rPr lang="en-US" sz="2400" dirty="0" smtClean="0"/>
              <a:t>West Coast of US by 1995 </a:t>
            </a:r>
          </a:p>
          <a:p>
            <a:pPr eaLnBrk="1" fontAlgn="auto" hangingPunct="1">
              <a:spcAft>
                <a:spcPts val="0"/>
              </a:spcAft>
              <a:defRPr/>
            </a:pPr>
            <a:r>
              <a:rPr lang="en-US" sz="2800" dirty="0" smtClean="0"/>
              <a:t>Various </a:t>
            </a:r>
            <a:r>
              <a:rPr lang="en-US" sz="2800" i="1" dirty="0" err="1" smtClean="0"/>
              <a:t>vitis</a:t>
            </a:r>
            <a:r>
              <a:rPr lang="en-US" sz="2800" i="1" dirty="0" smtClean="0"/>
              <a:t> </a:t>
            </a:r>
            <a:r>
              <a:rPr lang="en-US" sz="2800" i="1" dirty="0" err="1" smtClean="0"/>
              <a:t>labrusca</a:t>
            </a:r>
            <a:r>
              <a:rPr lang="en-US" sz="2800" dirty="0" smtClean="0"/>
              <a:t> root stocks now used</a:t>
            </a:r>
          </a:p>
        </p:txBody>
      </p:sp>
      <p:pic>
        <p:nvPicPr>
          <p:cNvPr id="27652" name="Picture 5" descr="http://www.dpi.nsw.gov.au/__data/assets/image/0018/116433/phylloxera-crawlers.jpg"/>
          <p:cNvPicPr>
            <a:picLocks noChangeAspect="1" noChangeArrowheads="1"/>
          </p:cNvPicPr>
          <p:nvPr/>
        </p:nvPicPr>
        <p:blipFill>
          <a:blip r:embed="rId3" cstate="print"/>
          <a:srcRect/>
          <a:stretch>
            <a:fillRect/>
          </a:stretch>
        </p:blipFill>
        <p:spPr bwMode="auto">
          <a:xfrm>
            <a:off x="5257800" y="0"/>
            <a:ext cx="3886200" cy="240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752600" y="0"/>
            <a:ext cx="5681265" cy="762000"/>
          </a:xfrm>
        </p:spPr>
        <p:txBody>
          <a:bodyPr/>
          <a:lstStyle/>
          <a:p>
            <a:pPr eaLnBrk="1" fontAlgn="auto" hangingPunct="1">
              <a:spcAft>
                <a:spcPts val="0"/>
              </a:spcAft>
              <a:defRPr/>
            </a:pPr>
            <a:r>
              <a:rPr lang="en-US" dirty="0" smtClean="0"/>
              <a:t>Terms to Know</a:t>
            </a:r>
          </a:p>
        </p:txBody>
      </p:sp>
      <p:sp>
        <p:nvSpPr>
          <p:cNvPr id="22531" name="Rectangle 3"/>
          <p:cNvSpPr>
            <a:spLocks noGrp="1" noChangeArrowheads="1"/>
          </p:cNvSpPr>
          <p:nvPr>
            <p:ph idx="1"/>
          </p:nvPr>
        </p:nvSpPr>
        <p:spPr>
          <a:xfrm>
            <a:off x="304800" y="914400"/>
            <a:ext cx="4267200" cy="6553200"/>
          </a:xfrm>
        </p:spPr>
        <p:txBody>
          <a:bodyPr>
            <a:noAutofit/>
          </a:bodyPr>
          <a:lstStyle/>
          <a:p>
            <a:pPr eaLnBrk="1" fontAlgn="auto" hangingPunct="1">
              <a:lnSpc>
                <a:spcPct val="80000"/>
              </a:lnSpc>
              <a:spcAft>
                <a:spcPts val="0"/>
              </a:spcAft>
              <a:defRPr/>
            </a:pPr>
            <a:r>
              <a:rPr lang="en-US" sz="2400" dirty="0" smtClean="0"/>
              <a:t>Viticulture </a:t>
            </a:r>
          </a:p>
          <a:p>
            <a:pPr eaLnBrk="1" fontAlgn="auto" hangingPunct="1">
              <a:lnSpc>
                <a:spcPct val="80000"/>
              </a:lnSpc>
              <a:spcAft>
                <a:spcPts val="0"/>
              </a:spcAft>
              <a:defRPr/>
            </a:pPr>
            <a:r>
              <a:rPr lang="en-US" sz="2400" dirty="0" smtClean="0"/>
              <a:t>Oenology (alt. spelling Enology)</a:t>
            </a:r>
          </a:p>
          <a:p>
            <a:pPr eaLnBrk="1" fontAlgn="auto" hangingPunct="1">
              <a:lnSpc>
                <a:spcPct val="80000"/>
              </a:lnSpc>
              <a:spcAft>
                <a:spcPts val="0"/>
              </a:spcAft>
              <a:defRPr/>
            </a:pPr>
            <a:r>
              <a:rPr lang="en-US" sz="2400" dirty="0" smtClean="0"/>
              <a:t>Wine Maker, </a:t>
            </a:r>
            <a:r>
              <a:rPr lang="en-US" sz="2400" dirty="0" err="1" smtClean="0"/>
              <a:t>Vitner</a:t>
            </a:r>
            <a:r>
              <a:rPr lang="en-US" sz="2400" dirty="0" smtClean="0"/>
              <a:t>, Vineyard Manager, Grape Grower</a:t>
            </a:r>
          </a:p>
          <a:p>
            <a:pPr eaLnBrk="1" fontAlgn="auto" hangingPunct="1">
              <a:lnSpc>
                <a:spcPct val="80000"/>
              </a:lnSpc>
              <a:spcAft>
                <a:spcPts val="0"/>
              </a:spcAft>
              <a:defRPr/>
            </a:pPr>
            <a:r>
              <a:rPr lang="en-US" sz="2400" dirty="0" smtClean="0"/>
              <a:t>Botrytis </a:t>
            </a:r>
            <a:r>
              <a:rPr lang="en-US" sz="2400" dirty="0" err="1" smtClean="0"/>
              <a:t>Cinerea</a:t>
            </a:r>
            <a:r>
              <a:rPr lang="en-US" sz="2400" dirty="0" smtClean="0"/>
              <a:t> (Noble Rot)</a:t>
            </a:r>
          </a:p>
          <a:p>
            <a:pPr eaLnBrk="1" fontAlgn="auto" hangingPunct="1">
              <a:lnSpc>
                <a:spcPct val="80000"/>
              </a:lnSpc>
              <a:spcAft>
                <a:spcPts val="0"/>
              </a:spcAft>
              <a:defRPr/>
            </a:pPr>
            <a:r>
              <a:rPr lang="en-US" sz="2400" dirty="0" smtClean="0"/>
              <a:t>Must</a:t>
            </a:r>
          </a:p>
          <a:p>
            <a:pPr eaLnBrk="1" fontAlgn="auto" hangingPunct="1">
              <a:lnSpc>
                <a:spcPct val="80000"/>
              </a:lnSpc>
              <a:spcAft>
                <a:spcPts val="0"/>
              </a:spcAft>
              <a:defRPr/>
            </a:pPr>
            <a:r>
              <a:rPr lang="en-US" sz="2400" dirty="0" err="1" smtClean="0"/>
              <a:t>Chaptalization</a:t>
            </a:r>
            <a:endParaRPr lang="en-US" sz="2400" dirty="0" smtClean="0"/>
          </a:p>
          <a:p>
            <a:pPr eaLnBrk="1" fontAlgn="auto" hangingPunct="1">
              <a:lnSpc>
                <a:spcPct val="80000"/>
              </a:lnSpc>
              <a:spcAft>
                <a:spcPts val="0"/>
              </a:spcAft>
              <a:defRPr/>
            </a:pPr>
            <a:r>
              <a:rPr lang="en-US" sz="2400" dirty="0" smtClean="0"/>
              <a:t>Acidification</a:t>
            </a:r>
          </a:p>
          <a:p>
            <a:pPr eaLnBrk="1" fontAlgn="auto" hangingPunct="1">
              <a:lnSpc>
                <a:spcPct val="80000"/>
              </a:lnSpc>
              <a:spcAft>
                <a:spcPts val="0"/>
              </a:spcAft>
              <a:defRPr/>
            </a:pPr>
            <a:r>
              <a:rPr lang="en-US" sz="2400" dirty="0" err="1" smtClean="0"/>
              <a:t>Brix</a:t>
            </a:r>
            <a:r>
              <a:rPr lang="en-US" sz="2400" dirty="0" smtClean="0"/>
              <a:t> and </a:t>
            </a:r>
            <a:r>
              <a:rPr lang="en-US" sz="2400" i="1" dirty="0" err="1" smtClean="0"/>
              <a:t>Beaume</a:t>
            </a:r>
            <a:endParaRPr lang="en-US" sz="2400" i="1" dirty="0" smtClean="0"/>
          </a:p>
          <a:p>
            <a:pPr eaLnBrk="1" fontAlgn="auto" hangingPunct="1">
              <a:lnSpc>
                <a:spcPct val="80000"/>
              </a:lnSpc>
              <a:spcAft>
                <a:spcPts val="0"/>
              </a:spcAft>
              <a:defRPr/>
            </a:pPr>
            <a:r>
              <a:rPr lang="en-US" sz="2400" dirty="0" smtClean="0"/>
              <a:t>Carbonic Maceration</a:t>
            </a:r>
          </a:p>
          <a:p>
            <a:pPr eaLnBrk="1" fontAlgn="auto" hangingPunct="1">
              <a:lnSpc>
                <a:spcPct val="80000"/>
              </a:lnSpc>
              <a:spcAft>
                <a:spcPts val="0"/>
              </a:spcAft>
              <a:defRPr/>
            </a:pPr>
            <a:r>
              <a:rPr lang="en-US" sz="2400" dirty="0" smtClean="0"/>
              <a:t>Fining and Filtration</a:t>
            </a:r>
          </a:p>
          <a:p>
            <a:pPr eaLnBrk="1" fontAlgn="auto" hangingPunct="1">
              <a:lnSpc>
                <a:spcPct val="80000"/>
              </a:lnSpc>
              <a:spcAft>
                <a:spcPts val="0"/>
              </a:spcAft>
              <a:defRPr/>
            </a:pPr>
            <a:endParaRPr lang="en-US" sz="2400" dirty="0" smtClean="0"/>
          </a:p>
        </p:txBody>
      </p:sp>
      <p:sp>
        <p:nvSpPr>
          <p:cNvPr id="4" name="Rectangle 3"/>
          <p:cNvSpPr txBox="1">
            <a:spLocks noChangeArrowheads="1"/>
          </p:cNvSpPr>
          <p:nvPr/>
        </p:nvSpPr>
        <p:spPr>
          <a:xfrm>
            <a:off x="4572000" y="895350"/>
            <a:ext cx="4267200" cy="6248400"/>
          </a:xfrm>
          <a:prstGeom prst="rect">
            <a:avLst/>
          </a:prstGeom>
        </p:spPr>
        <p:txBody>
          <a:bodyPr/>
          <a:lstStyle/>
          <a:p>
            <a:pPr marL="342900" indent="-342900" fontAlgn="auto">
              <a:lnSpc>
                <a:spcPct val="80000"/>
              </a:lnSpc>
              <a:spcBef>
                <a:spcPts val="1500"/>
              </a:spcBef>
              <a:spcAft>
                <a:spcPts val="0"/>
              </a:spcAft>
              <a:buFontTx/>
              <a:buBlip>
                <a:blip r:embed="rId3"/>
              </a:buBlip>
              <a:defRPr/>
            </a:pPr>
            <a:r>
              <a:rPr lang="en-US" dirty="0"/>
              <a:t>Racking </a:t>
            </a:r>
          </a:p>
          <a:p>
            <a:pPr marL="342900" indent="-342900" fontAlgn="auto">
              <a:lnSpc>
                <a:spcPct val="80000"/>
              </a:lnSpc>
              <a:spcBef>
                <a:spcPts val="1500"/>
              </a:spcBef>
              <a:spcAft>
                <a:spcPts val="0"/>
              </a:spcAft>
              <a:buFontTx/>
              <a:buBlip>
                <a:blip r:embed="rId3"/>
              </a:buBlip>
              <a:defRPr/>
            </a:pPr>
            <a:r>
              <a:rPr lang="en-US" dirty="0" err="1">
                <a:gradFill>
                  <a:gsLst>
                    <a:gs pos="0">
                      <a:schemeClr val="tx1">
                        <a:alpha val="70000"/>
                      </a:schemeClr>
                    </a:gs>
                    <a:gs pos="50000">
                      <a:schemeClr val="tx1">
                        <a:alpha val="80000"/>
                      </a:schemeClr>
                    </a:gs>
                    <a:gs pos="100000">
                      <a:schemeClr val="tx1">
                        <a:alpha val="90000"/>
                      </a:schemeClr>
                    </a:gs>
                  </a:gsLst>
                  <a:lin ang="0" scaled="0"/>
                </a:gradFill>
                <a:latin typeface="+mn-lt"/>
              </a:rPr>
              <a:t>Malolactic</a:t>
            </a:r>
            <a:r>
              <a:rPr lang="en-US" dirty="0">
                <a:gradFill>
                  <a:gsLst>
                    <a:gs pos="0">
                      <a:schemeClr val="tx1">
                        <a:alpha val="70000"/>
                      </a:schemeClr>
                    </a:gs>
                    <a:gs pos="50000">
                      <a:schemeClr val="tx1">
                        <a:alpha val="80000"/>
                      </a:schemeClr>
                    </a:gs>
                    <a:gs pos="100000">
                      <a:schemeClr val="tx1">
                        <a:alpha val="90000"/>
                      </a:schemeClr>
                    </a:gs>
                  </a:gsLst>
                  <a:lin ang="0" scaled="0"/>
                </a:gradFill>
                <a:latin typeface="+mn-lt"/>
              </a:rPr>
              <a:t> Fermentation</a:t>
            </a:r>
          </a:p>
          <a:p>
            <a:pPr marL="342900" indent="-342900" fontAlgn="auto">
              <a:lnSpc>
                <a:spcPct val="80000"/>
              </a:lnSpc>
              <a:spcBef>
                <a:spcPts val="1500"/>
              </a:spcBef>
              <a:spcAft>
                <a:spcPts val="0"/>
              </a:spcAft>
              <a:buFontTx/>
              <a:buBlip>
                <a:blip r:embed="rId3"/>
              </a:buBlip>
              <a:defRPr/>
            </a:pPr>
            <a:r>
              <a:rPr lang="en-US" dirty="0">
                <a:gradFill>
                  <a:gsLst>
                    <a:gs pos="0">
                      <a:schemeClr val="tx1">
                        <a:alpha val="70000"/>
                      </a:schemeClr>
                    </a:gs>
                    <a:gs pos="50000">
                      <a:schemeClr val="tx1">
                        <a:alpha val="80000"/>
                      </a:schemeClr>
                    </a:gs>
                    <a:gs pos="100000">
                      <a:schemeClr val="tx1">
                        <a:alpha val="90000"/>
                      </a:schemeClr>
                    </a:gs>
                  </a:gsLst>
                  <a:lin ang="0" scaled="0"/>
                </a:gradFill>
                <a:latin typeface="+mn-lt"/>
              </a:rPr>
              <a:t>Vintage</a:t>
            </a:r>
          </a:p>
          <a:p>
            <a:pPr marL="342900" indent="-342900" fontAlgn="auto">
              <a:lnSpc>
                <a:spcPct val="80000"/>
              </a:lnSpc>
              <a:spcBef>
                <a:spcPts val="1500"/>
              </a:spcBef>
              <a:spcAft>
                <a:spcPts val="0"/>
              </a:spcAft>
              <a:buFontTx/>
              <a:buBlip>
                <a:blip r:embed="rId3"/>
              </a:buBlip>
              <a:defRPr/>
            </a:pPr>
            <a:r>
              <a:rPr lang="en-US" i="1" dirty="0" err="1">
                <a:gradFill>
                  <a:gsLst>
                    <a:gs pos="0">
                      <a:schemeClr val="tx1">
                        <a:alpha val="70000"/>
                      </a:schemeClr>
                    </a:gs>
                    <a:gs pos="50000">
                      <a:schemeClr val="tx1">
                        <a:alpha val="80000"/>
                      </a:schemeClr>
                    </a:gs>
                    <a:gs pos="100000">
                      <a:schemeClr val="tx1">
                        <a:alpha val="90000"/>
                      </a:schemeClr>
                    </a:gs>
                  </a:gsLst>
                  <a:lin ang="0" scaled="0"/>
                </a:gradFill>
                <a:latin typeface="+mn-lt"/>
              </a:rPr>
              <a:t>Phylloxera</a:t>
            </a:r>
            <a:endParaRPr lang="en-US" i="1" dirty="0">
              <a:gradFill>
                <a:gsLst>
                  <a:gs pos="0">
                    <a:schemeClr val="tx1">
                      <a:alpha val="70000"/>
                    </a:schemeClr>
                  </a:gs>
                  <a:gs pos="50000">
                    <a:schemeClr val="tx1">
                      <a:alpha val="80000"/>
                    </a:schemeClr>
                  </a:gs>
                  <a:gs pos="100000">
                    <a:schemeClr val="tx1">
                      <a:alpha val="90000"/>
                    </a:schemeClr>
                  </a:gs>
                </a:gsLst>
                <a:lin ang="0" scaled="0"/>
              </a:gradFill>
              <a:latin typeface="+mn-lt"/>
            </a:endParaRPr>
          </a:p>
          <a:p>
            <a:pPr marL="342900" indent="-342900" fontAlgn="auto">
              <a:lnSpc>
                <a:spcPct val="80000"/>
              </a:lnSpc>
              <a:spcBef>
                <a:spcPts val="1500"/>
              </a:spcBef>
              <a:spcAft>
                <a:spcPts val="0"/>
              </a:spcAft>
              <a:buFontTx/>
              <a:buBlip>
                <a:blip r:embed="rId3"/>
              </a:buBlip>
              <a:defRPr/>
            </a:pPr>
            <a:r>
              <a:rPr lang="en-US" dirty="0">
                <a:gradFill>
                  <a:gsLst>
                    <a:gs pos="0">
                      <a:schemeClr val="tx1">
                        <a:alpha val="70000"/>
                      </a:schemeClr>
                    </a:gs>
                    <a:gs pos="50000">
                      <a:schemeClr val="tx1">
                        <a:alpha val="80000"/>
                      </a:schemeClr>
                    </a:gs>
                    <a:gs pos="100000">
                      <a:schemeClr val="tx1">
                        <a:alpha val="90000"/>
                      </a:schemeClr>
                    </a:gs>
                  </a:gsLst>
                  <a:lin ang="0" scaled="0"/>
                </a:gradFill>
                <a:latin typeface="+mn-lt"/>
              </a:rPr>
              <a:t>Appellation</a:t>
            </a:r>
          </a:p>
          <a:p>
            <a:pPr marL="342900" indent="-342900" fontAlgn="auto">
              <a:lnSpc>
                <a:spcPct val="80000"/>
              </a:lnSpc>
              <a:spcBef>
                <a:spcPts val="1500"/>
              </a:spcBef>
              <a:spcAft>
                <a:spcPts val="0"/>
              </a:spcAft>
              <a:buFontTx/>
              <a:buBlip>
                <a:blip r:embed="rId3"/>
              </a:buBlip>
              <a:defRPr/>
            </a:pPr>
            <a:r>
              <a:rPr lang="en-US" dirty="0">
                <a:gradFill>
                  <a:gsLst>
                    <a:gs pos="0">
                      <a:schemeClr val="tx1">
                        <a:alpha val="70000"/>
                      </a:schemeClr>
                    </a:gs>
                    <a:gs pos="50000">
                      <a:schemeClr val="tx1">
                        <a:alpha val="80000"/>
                      </a:schemeClr>
                    </a:gs>
                    <a:gs pos="100000">
                      <a:schemeClr val="tx1">
                        <a:alpha val="90000"/>
                      </a:schemeClr>
                    </a:gs>
                  </a:gsLst>
                  <a:lin ang="0" scaled="0"/>
                </a:gradFill>
                <a:latin typeface="+mn-lt"/>
              </a:rPr>
              <a:t>Yield </a:t>
            </a:r>
          </a:p>
          <a:p>
            <a:pPr marL="342900" indent="-342900" fontAlgn="auto">
              <a:lnSpc>
                <a:spcPct val="80000"/>
              </a:lnSpc>
              <a:spcBef>
                <a:spcPts val="1500"/>
              </a:spcBef>
              <a:spcAft>
                <a:spcPts val="0"/>
              </a:spcAft>
              <a:buFontTx/>
              <a:buBlip>
                <a:blip r:embed="rId3"/>
              </a:buBlip>
              <a:defRPr/>
            </a:pPr>
            <a:r>
              <a:rPr lang="en-US" dirty="0"/>
              <a:t>Formula for fermentation</a:t>
            </a:r>
          </a:p>
          <a:p>
            <a:pPr marL="342900" indent="-342900" fontAlgn="auto">
              <a:lnSpc>
                <a:spcPct val="80000"/>
              </a:lnSpc>
              <a:spcBef>
                <a:spcPts val="1500"/>
              </a:spcBef>
              <a:spcAft>
                <a:spcPts val="0"/>
              </a:spcAft>
              <a:buFontTx/>
              <a:buBlip>
                <a:blip r:embed="rId3"/>
              </a:buBlip>
              <a:defRPr/>
            </a:pPr>
            <a:r>
              <a:rPr lang="en-US" dirty="0"/>
              <a:t>Cap, punching down the cap</a:t>
            </a:r>
          </a:p>
          <a:p>
            <a:pPr marL="342900" indent="-342900" fontAlgn="auto">
              <a:lnSpc>
                <a:spcPct val="80000"/>
              </a:lnSpc>
              <a:spcBef>
                <a:spcPts val="1500"/>
              </a:spcBef>
              <a:spcAft>
                <a:spcPts val="0"/>
              </a:spcAft>
              <a:buFontTx/>
              <a:buBlip>
                <a:blip r:embed="rId3"/>
              </a:buBlip>
              <a:defRPr/>
            </a:pPr>
            <a:r>
              <a:rPr lang="en-US" dirty="0" err="1"/>
              <a:t>Barrique</a:t>
            </a:r>
            <a:endParaRPr lang="en-US" dirty="0"/>
          </a:p>
          <a:p>
            <a:pPr marL="342900" indent="-342900" fontAlgn="auto">
              <a:lnSpc>
                <a:spcPct val="80000"/>
              </a:lnSpc>
              <a:spcBef>
                <a:spcPts val="1500"/>
              </a:spcBef>
              <a:spcAft>
                <a:spcPts val="0"/>
              </a:spcAft>
              <a:buFontTx/>
              <a:buBlip>
                <a:blip r:embed="rId3"/>
              </a:buBlip>
              <a:defRPr/>
            </a:pPr>
            <a:r>
              <a:rPr lang="en-US" dirty="0" err="1"/>
              <a:t>Vitis</a:t>
            </a:r>
            <a:r>
              <a:rPr lang="en-US" dirty="0"/>
              <a:t> </a:t>
            </a:r>
            <a:r>
              <a:rPr lang="en-US" dirty="0" err="1"/>
              <a:t>vinifera</a:t>
            </a:r>
            <a:r>
              <a:rPr lang="en-US" dirty="0"/>
              <a:t>/</a:t>
            </a:r>
            <a:r>
              <a:rPr lang="en-US" dirty="0" err="1"/>
              <a:t>labrusca</a:t>
            </a:r>
            <a:endParaRPr lang="en-US" dirty="0"/>
          </a:p>
          <a:p>
            <a:pPr marL="342900" indent="-342900" fontAlgn="auto">
              <a:lnSpc>
                <a:spcPct val="80000"/>
              </a:lnSpc>
              <a:spcBef>
                <a:spcPts val="1500"/>
              </a:spcBef>
              <a:spcAft>
                <a:spcPts val="0"/>
              </a:spcAft>
              <a:buFontTx/>
              <a:buBlip>
                <a:blip r:embed="rId3"/>
              </a:buBlip>
              <a:defRPr/>
            </a:pPr>
            <a:r>
              <a:rPr lang="en-US" dirty="0"/>
              <a:t>Grafting</a:t>
            </a:r>
          </a:p>
          <a:p>
            <a:pPr marL="342900" indent="-342900" fontAlgn="auto">
              <a:lnSpc>
                <a:spcPct val="80000"/>
              </a:lnSpc>
              <a:spcBef>
                <a:spcPts val="1500"/>
              </a:spcBef>
              <a:spcAft>
                <a:spcPts val="0"/>
              </a:spcAft>
              <a:buFontTx/>
              <a:buBlip>
                <a:blip r:embed="rId3"/>
              </a:buBlip>
              <a:defRPr/>
            </a:pPr>
            <a:r>
              <a:rPr lang="en-US" dirty="0"/>
              <a:t>Root stock/bud wood</a:t>
            </a:r>
          </a:p>
          <a:p>
            <a:pPr marL="342900" indent="-342900" fontAlgn="auto">
              <a:lnSpc>
                <a:spcPct val="80000"/>
              </a:lnSpc>
              <a:spcBef>
                <a:spcPts val="1500"/>
              </a:spcBef>
              <a:spcAft>
                <a:spcPts val="0"/>
              </a:spcAft>
              <a:defRPr/>
            </a:pPr>
            <a:r>
              <a:rPr lang="en-US" dirty="0"/>
              <a:t/>
            </a:r>
            <a:br>
              <a:rPr lang="en-US" dirty="0"/>
            </a:br>
            <a:endParaRPr lang="en-US" dirty="0">
              <a:gradFill>
                <a:gsLst>
                  <a:gs pos="0">
                    <a:schemeClr val="tx1">
                      <a:alpha val="70000"/>
                    </a:schemeClr>
                  </a:gs>
                  <a:gs pos="50000">
                    <a:schemeClr val="tx1">
                      <a:alpha val="80000"/>
                    </a:schemeClr>
                  </a:gs>
                  <a:gs pos="100000">
                    <a:schemeClr val="tx1">
                      <a:alpha val="90000"/>
                    </a:schemeClr>
                  </a:gs>
                </a:gsLst>
                <a:lin ang="0" scaled="0"/>
              </a:gradFill>
              <a:latin typeface="+mn-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Rectangle 6"/>
          <p:cNvSpPr>
            <a:spLocks noGrp="1" noChangeArrowheads="1"/>
          </p:cNvSpPr>
          <p:nvPr>
            <p:ph type="title"/>
          </p:nvPr>
        </p:nvSpPr>
        <p:spPr>
          <a:xfrm>
            <a:off x="0" y="274638"/>
            <a:ext cx="9144000" cy="1477962"/>
          </a:xfrm>
        </p:spPr>
        <p:txBody>
          <a:bodyPr/>
          <a:lstStyle/>
          <a:p>
            <a:pPr eaLnBrk="1" fontAlgn="auto" hangingPunct="1">
              <a:spcAft>
                <a:spcPts val="0"/>
              </a:spcAft>
              <a:defRPr/>
            </a:pPr>
            <a:r>
              <a:rPr lang="en-US" sz="4800" dirty="0" smtClean="0"/>
              <a:t>Until we meet again</a:t>
            </a:r>
          </a:p>
        </p:txBody>
      </p:sp>
      <p:sp>
        <p:nvSpPr>
          <p:cNvPr id="4" name="Content Placeholder 3"/>
          <p:cNvSpPr>
            <a:spLocks noGrp="1"/>
          </p:cNvSpPr>
          <p:nvPr>
            <p:ph idx="1"/>
          </p:nvPr>
        </p:nvSpPr>
        <p:spPr>
          <a:xfrm>
            <a:off x="457200" y="2057400"/>
            <a:ext cx="8305800" cy="3886200"/>
          </a:xfrm>
        </p:spPr>
        <p:txBody>
          <a:bodyPr/>
          <a:lstStyle/>
          <a:p>
            <a:pPr eaLnBrk="1" hangingPunct="1">
              <a:defRPr/>
            </a:pPr>
            <a:r>
              <a:rPr lang="en-US" sz="3600" dirty="0" smtClean="0"/>
              <a:t>Read in order to prepare for an exam on White Wines of France</a:t>
            </a:r>
          </a:p>
          <a:p>
            <a:pPr eaLnBrk="1" hangingPunct="1">
              <a:defRPr/>
            </a:pPr>
            <a:r>
              <a:rPr lang="en-US" sz="3600" dirty="0" smtClean="0"/>
              <a:t>Join the </a:t>
            </a:r>
            <a:r>
              <a:rPr lang="en-US" sz="3600" dirty="0" err="1" smtClean="0"/>
              <a:t>OpenLab</a:t>
            </a:r>
            <a:r>
              <a:rPr lang="en-US" sz="3600" dirty="0" smtClean="0"/>
              <a:t> and our course site.</a:t>
            </a:r>
            <a:endParaRPr lang="en-US"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8" name="Rectangle 6"/>
          <p:cNvSpPr>
            <a:spLocks noGrp="1" noChangeArrowheads="1"/>
          </p:cNvSpPr>
          <p:nvPr>
            <p:ph type="title"/>
          </p:nvPr>
        </p:nvSpPr>
        <p:spPr>
          <a:xfrm>
            <a:off x="0" y="609600"/>
            <a:ext cx="9144000" cy="990600"/>
          </a:xfrm>
        </p:spPr>
        <p:txBody>
          <a:bodyPr/>
          <a:lstStyle/>
          <a:p>
            <a:pPr eaLnBrk="1" fontAlgn="auto" hangingPunct="1">
              <a:spcAft>
                <a:spcPts val="0"/>
              </a:spcAft>
              <a:defRPr/>
            </a:pPr>
            <a:r>
              <a:rPr lang="en-US" sz="4800" dirty="0" smtClean="0"/>
              <a:t>Factors Affecting the Taste of Wine</a:t>
            </a:r>
          </a:p>
        </p:txBody>
      </p:sp>
      <p:sp>
        <p:nvSpPr>
          <p:cNvPr id="13319" name="Rectangle 7"/>
          <p:cNvSpPr>
            <a:spLocks noGrp="1" noChangeArrowheads="1"/>
          </p:cNvSpPr>
          <p:nvPr>
            <p:ph idx="1"/>
          </p:nvPr>
        </p:nvSpPr>
        <p:spPr>
          <a:xfrm>
            <a:off x="533400" y="1828800"/>
            <a:ext cx="8305800" cy="4736681"/>
          </a:xfrm>
        </p:spPr>
        <p:txBody>
          <a:bodyPr wrap="square">
            <a:spAutoFit/>
          </a:bodyPr>
          <a:lstStyle/>
          <a:p>
            <a:pPr eaLnBrk="1" fontAlgn="auto" hangingPunct="1">
              <a:lnSpc>
                <a:spcPct val="90000"/>
              </a:lnSpc>
              <a:spcAft>
                <a:spcPts val="0"/>
              </a:spcAft>
              <a:defRPr/>
            </a:pPr>
            <a:r>
              <a:rPr lang="en-US" sz="3600" dirty="0" smtClean="0"/>
              <a:t>Grape Variety</a:t>
            </a:r>
          </a:p>
          <a:p>
            <a:pPr eaLnBrk="1" fontAlgn="auto" hangingPunct="1">
              <a:lnSpc>
                <a:spcPct val="90000"/>
              </a:lnSpc>
              <a:spcAft>
                <a:spcPts val="0"/>
              </a:spcAft>
              <a:defRPr/>
            </a:pPr>
            <a:r>
              <a:rPr lang="en-US" sz="3600" dirty="0" smtClean="0"/>
              <a:t>Soil</a:t>
            </a:r>
          </a:p>
          <a:p>
            <a:pPr eaLnBrk="1" fontAlgn="auto" hangingPunct="1">
              <a:lnSpc>
                <a:spcPct val="90000"/>
              </a:lnSpc>
              <a:spcAft>
                <a:spcPts val="0"/>
              </a:spcAft>
              <a:defRPr/>
            </a:pPr>
            <a:r>
              <a:rPr lang="en-US" sz="3600" dirty="0" smtClean="0"/>
              <a:t>Physical Location</a:t>
            </a:r>
          </a:p>
          <a:p>
            <a:pPr eaLnBrk="1" fontAlgn="auto" hangingPunct="1">
              <a:lnSpc>
                <a:spcPct val="90000"/>
              </a:lnSpc>
              <a:spcAft>
                <a:spcPts val="0"/>
              </a:spcAft>
              <a:defRPr/>
            </a:pPr>
            <a:r>
              <a:rPr lang="en-US" sz="3600" dirty="0" smtClean="0"/>
              <a:t>Climate</a:t>
            </a:r>
          </a:p>
          <a:p>
            <a:pPr eaLnBrk="1" fontAlgn="auto" hangingPunct="1">
              <a:lnSpc>
                <a:spcPct val="90000"/>
              </a:lnSpc>
              <a:spcAft>
                <a:spcPts val="0"/>
              </a:spcAft>
              <a:defRPr/>
            </a:pPr>
            <a:r>
              <a:rPr lang="en-US" sz="3600" dirty="0" smtClean="0"/>
              <a:t>Viticulture </a:t>
            </a:r>
          </a:p>
          <a:p>
            <a:pPr eaLnBrk="1" fontAlgn="auto" hangingPunct="1">
              <a:lnSpc>
                <a:spcPct val="90000"/>
              </a:lnSpc>
              <a:spcAft>
                <a:spcPts val="0"/>
              </a:spcAft>
              <a:defRPr/>
            </a:pPr>
            <a:r>
              <a:rPr lang="en-US" sz="3600" dirty="0" err="1" smtClean="0"/>
              <a:t>Vinification</a:t>
            </a:r>
            <a:r>
              <a:rPr lang="en-US" sz="3600" dirty="0" smtClean="0"/>
              <a:t> </a:t>
            </a:r>
          </a:p>
          <a:p>
            <a:pPr eaLnBrk="1" fontAlgn="auto" hangingPunct="1">
              <a:lnSpc>
                <a:spcPct val="90000"/>
              </a:lnSpc>
              <a:spcAft>
                <a:spcPts val="0"/>
              </a:spcAft>
              <a:defRPr/>
            </a:pPr>
            <a:r>
              <a:rPr lang="en-US" sz="3600" dirty="0" smtClean="0"/>
              <a:t>Luck of the Year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9">
                                            <p:txEl>
                                              <p:pRg st="0" end="0"/>
                                            </p:txEl>
                                          </p:spTgt>
                                        </p:tgtEl>
                                        <p:attrNameLst>
                                          <p:attrName>style.visibility</p:attrName>
                                        </p:attrNameLst>
                                      </p:cBhvr>
                                      <p:to>
                                        <p:strVal val="visible"/>
                                      </p:to>
                                    </p:set>
                                    <p:anim calcmode="lin" valueType="num">
                                      <p:cBhvr additive="base">
                                        <p:cTn id="7" dur="500" fill="hold"/>
                                        <p:tgtEl>
                                          <p:spTgt spid="133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9">
                                            <p:txEl>
                                              <p:pRg st="1" end="1"/>
                                            </p:txEl>
                                          </p:spTgt>
                                        </p:tgtEl>
                                        <p:attrNameLst>
                                          <p:attrName>style.visibility</p:attrName>
                                        </p:attrNameLst>
                                      </p:cBhvr>
                                      <p:to>
                                        <p:strVal val="visible"/>
                                      </p:to>
                                    </p:set>
                                    <p:anim calcmode="lin" valueType="num">
                                      <p:cBhvr additive="base">
                                        <p:cTn id="13" dur="500" fill="hold"/>
                                        <p:tgtEl>
                                          <p:spTgt spid="133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19">
                                            <p:txEl>
                                              <p:pRg st="2" end="2"/>
                                            </p:txEl>
                                          </p:spTgt>
                                        </p:tgtEl>
                                        <p:attrNameLst>
                                          <p:attrName>style.visibility</p:attrName>
                                        </p:attrNameLst>
                                      </p:cBhvr>
                                      <p:to>
                                        <p:strVal val="visible"/>
                                      </p:to>
                                    </p:set>
                                    <p:anim calcmode="lin" valueType="num">
                                      <p:cBhvr additive="base">
                                        <p:cTn id="19" dur="500" fill="hold"/>
                                        <p:tgtEl>
                                          <p:spTgt spid="133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33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319">
                                            <p:txEl>
                                              <p:pRg st="3" end="3"/>
                                            </p:txEl>
                                          </p:spTgt>
                                        </p:tgtEl>
                                        <p:attrNameLst>
                                          <p:attrName>style.visibility</p:attrName>
                                        </p:attrNameLst>
                                      </p:cBhvr>
                                      <p:to>
                                        <p:strVal val="visible"/>
                                      </p:to>
                                    </p:set>
                                    <p:anim calcmode="lin" valueType="num">
                                      <p:cBhvr additive="base">
                                        <p:cTn id="25" dur="500" fill="hold"/>
                                        <p:tgtEl>
                                          <p:spTgt spid="133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3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319">
                                            <p:txEl>
                                              <p:pRg st="4" end="4"/>
                                            </p:txEl>
                                          </p:spTgt>
                                        </p:tgtEl>
                                        <p:attrNameLst>
                                          <p:attrName>style.visibility</p:attrName>
                                        </p:attrNameLst>
                                      </p:cBhvr>
                                      <p:to>
                                        <p:strVal val="visible"/>
                                      </p:to>
                                    </p:set>
                                    <p:anim calcmode="lin" valueType="num">
                                      <p:cBhvr additive="base">
                                        <p:cTn id="31" dur="500" fill="hold"/>
                                        <p:tgtEl>
                                          <p:spTgt spid="133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33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3319">
                                            <p:txEl>
                                              <p:pRg st="5" end="5"/>
                                            </p:txEl>
                                          </p:spTgt>
                                        </p:tgtEl>
                                        <p:attrNameLst>
                                          <p:attrName>style.visibility</p:attrName>
                                        </p:attrNameLst>
                                      </p:cBhvr>
                                      <p:to>
                                        <p:strVal val="visible"/>
                                      </p:to>
                                    </p:set>
                                    <p:anim calcmode="lin" valueType="num">
                                      <p:cBhvr additive="base">
                                        <p:cTn id="37" dur="500" fill="hold"/>
                                        <p:tgtEl>
                                          <p:spTgt spid="1331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331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3319">
                                            <p:txEl>
                                              <p:pRg st="6" end="6"/>
                                            </p:txEl>
                                          </p:spTgt>
                                        </p:tgtEl>
                                        <p:attrNameLst>
                                          <p:attrName>style.visibility</p:attrName>
                                        </p:attrNameLst>
                                      </p:cBhvr>
                                      <p:to>
                                        <p:strVal val="visible"/>
                                      </p:to>
                                    </p:set>
                                    <p:anim calcmode="lin" valueType="num">
                                      <p:cBhvr additive="base">
                                        <p:cTn id="43" dur="500" fill="hold"/>
                                        <p:tgtEl>
                                          <p:spTgt spid="1331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331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9" grpId="0"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762000"/>
          </a:xfrm>
        </p:spPr>
        <p:txBody>
          <a:bodyPr>
            <a:noAutofit/>
          </a:bodyPr>
          <a:lstStyle/>
          <a:p>
            <a:pPr algn="ctr" fontAlgn="auto">
              <a:spcAft>
                <a:spcPts val="0"/>
              </a:spcAft>
              <a:defRPr/>
            </a:pPr>
            <a:r>
              <a:rPr lang="en-US" sz="4800" dirty="0" smtClean="0"/>
              <a:t>The Grape</a:t>
            </a:r>
            <a:endParaRPr lang="en-US" sz="4800" dirty="0"/>
          </a:p>
        </p:txBody>
      </p:sp>
      <p:pic>
        <p:nvPicPr>
          <p:cNvPr id="7" name="Picture Placeholder 6" descr="Cabernet%20Sauvignon.gif"/>
          <p:cNvPicPr>
            <a:picLocks noGrp="1" noChangeAspect="1"/>
          </p:cNvPicPr>
          <p:nvPr>
            <p:ph type="pic" idx="1"/>
          </p:nvPr>
        </p:nvPicPr>
        <p:blipFill>
          <a:blip r:embed="rId3" cstate="print"/>
          <a:srcRect t="2855" b="2855"/>
          <a:stretch>
            <a:fillRect/>
          </a:stretch>
        </p:blipFill>
        <p:spPr>
          <a:xfrm>
            <a:off x="5715000" y="3581400"/>
            <a:ext cx="4384623" cy="4114800"/>
          </a:xfrm>
        </p:spPr>
      </p:pic>
      <p:sp>
        <p:nvSpPr>
          <p:cNvPr id="8" name="TextBox 7"/>
          <p:cNvSpPr txBox="1"/>
          <p:nvPr/>
        </p:nvSpPr>
        <p:spPr>
          <a:xfrm>
            <a:off x="533400" y="2527280"/>
            <a:ext cx="8229600" cy="3416320"/>
          </a:xfrm>
          <a:prstGeom prst="rect">
            <a:avLst/>
          </a:prstGeom>
          <a:noFill/>
        </p:spPr>
        <p:txBody>
          <a:bodyPr>
            <a:spAutoFit/>
          </a:bodyPr>
          <a:lstStyle/>
          <a:p>
            <a:pPr>
              <a:buFont typeface="Arial" pitchFamily="34" charset="0"/>
              <a:buChar char="•"/>
              <a:defRPr/>
            </a:pPr>
            <a:r>
              <a:rPr lang="en-US" sz="3600" dirty="0" smtClean="0">
                <a:latin typeface="+mn-lt"/>
              </a:rPr>
              <a:t>Genus</a:t>
            </a:r>
          </a:p>
          <a:p>
            <a:pPr lvl="1">
              <a:buFont typeface="Arial" pitchFamily="34" charset="0"/>
              <a:buChar char="•"/>
              <a:defRPr/>
            </a:pPr>
            <a:r>
              <a:rPr lang="en-US" sz="3600" dirty="0">
                <a:latin typeface="+mn-lt"/>
              </a:rPr>
              <a:t> </a:t>
            </a:r>
            <a:endParaRPr lang="en-US" sz="3600" dirty="0" smtClean="0">
              <a:latin typeface="+mn-lt"/>
            </a:endParaRPr>
          </a:p>
          <a:p>
            <a:pPr>
              <a:buFont typeface="Arial" pitchFamily="34" charset="0"/>
              <a:buChar char="•"/>
              <a:defRPr/>
            </a:pPr>
            <a:r>
              <a:rPr lang="en-US" sz="3600" dirty="0" smtClean="0">
                <a:latin typeface="+mn-lt"/>
              </a:rPr>
              <a:t>Species</a:t>
            </a:r>
            <a:endParaRPr lang="en-US" sz="3600" dirty="0">
              <a:latin typeface="+mn-lt"/>
            </a:endParaRPr>
          </a:p>
          <a:p>
            <a:pPr lvl="1">
              <a:buFont typeface="Arial" pitchFamily="34" charset="0"/>
              <a:buChar char="•"/>
              <a:defRPr/>
            </a:pPr>
            <a:r>
              <a:rPr lang="en-US" sz="3600" dirty="0" smtClean="0">
                <a:latin typeface="+mn-lt"/>
              </a:rPr>
              <a:t> </a:t>
            </a:r>
            <a:endParaRPr lang="en-US" sz="3600" dirty="0">
              <a:latin typeface="+mn-lt"/>
            </a:endParaRPr>
          </a:p>
          <a:p>
            <a:pPr>
              <a:buFont typeface="Arial" pitchFamily="34" charset="0"/>
              <a:buChar char="•"/>
              <a:defRPr/>
            </a:pPr>
            <a:r>
              <a:rPr lang="en-US" sz="3600" dirty="0" smtClean="0">
                <a:latin typeface="+mn-lt"/>
              </a:rPr>
              <a:t>Variety </a:t>
            </a:r>
          </a:p>
          <a:p>
            <a:pPr lvl="1">
              <a:buFont typeface="Arial" pitchFamily="34" charset="0"/>
              <a:buChar char="•"/>
              <a:defRPr/>
            </a:pPr>
            <a:r>
              <a:rPr lang="en-US" sz="3600" dirty="0" smtClean="0">
                <a:latin typeface="+mn-lt"/>
              </a:rPr>
              <a:t> </a:t>
            </a:r>
          </a:p>
        </p:txBody>
      </p:sp>
      <p:sp>
        <p:nvSpPr>
          <p:cNvPr id="9" name="Content Placeholder 2"/>
          <p:cNvSpPr txBox="1">
            <a:spLocks/>
          </p:cNvSpPr>
          <p:nvPr/>
        </p:nvSpPr>
        <p:spPr>
          <a:xfrm>
            <a:off x="914400" y="838200"/>
            <a:ext cx="7315200" cy="1371600"/>
          </a:xfrm>
          <a:prstGeom prst="rect">
            <a:avLst/>
          </a:prstGeom>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smtClean="0">
                <a:ln>
                  <a:noFill/>
                </a:ln>
                <a:gradFill>
                  <a:gsLst>
                    <a:gs pos="0">
                      <a:schemeClr val="tx1">
                        <a:alpha val="70000"/>
                      </a:schemeClr>
                    </a:gs>
                    <a:gs pos="50000">
                      <a:schemeClr val="tx1">
                        <a:alpha val="80000"/>
                      </a:schemeClr>
                    </a:gs>
                    <a:gs pos="100000">
                      <a:schemeClr val="tx1">
                        <a:alpha val="90000"/>
                      </a:schemeClr>
                    </a:gs>
                  </a:gsLst>
                  <a:lin ang="0" scaled="0"/>
                </a:gradFill>
                <a:effectLst/>
                <a:uLnTx/>
                <a:uFillTx/>
                <a:latin typeface="+mn-lt"/>
                <a:ea typeface="+mn-ea"/>
                <a:cs typeface="+mn-cs"/>
              </a:rPr>
              <a:t>The most important factor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smtClean="0">
                <a:ln>
                  <a:noFill/>
                </a:ln>
                <a:gradFill>
                  <a:gsLst>
                    <a:gs pos="0">
                      <a:schemeClr val="tx1">
                        <a:alpha val="70000"/>
                      </a:schemeClr>
                    </a:gs>
                    <a:gs pos="50000">
                      <a:schemeClr val="tx1">
                        <a:alpha val="80000"/>
                      </a:schemeClr>
                    </a:gs>
                    <a:gs pos="100000">
                      <a:schemeClr val="tx1">
                        <a:alpha val="90000"/>
                      </a:schemeClr>
                    </a:gs>
                  </a:gsLst>
                  <a:lin ang="0" scaled="0"/>
                </a:gradFill>
                <a:effectLst/>
                <a:uLnTx/>
                <a:uFillTx/>
                <a:latin typeface="+mn-lt"/>
                <a:ea typeface="+mn-ea"/>
                <a:cs typeface="+mn-cs"/>
              </a:rPr>
              <a:t>influencing the taste of wine.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31368" y="0"/>
            <a:ext cx="5681265" cy="914400"/>
          </a:xfrm>
        </p:spPr>
        <p:txBody>
          <a:bodyPr>
            <a:normAutofit/>
          </a:bodyPr>
          <a:lstStyle/>
          <a:p>
            <a:r>
              <a:rPr lang="en-US" dirty="0" smtClean="0"/>
              <a:t>The Grape</a:t>
            </a:r>
            <a:endParaRPr lang="en-US" dirty="0"/>
          </a:p>
        </p:txBody>
      </p:sp>
      <p:sp>
        <p:nvSpPr>
          <p:cNvPr id="8" name="Text Placeholder 7"/>
          <p:cNvSpPr>
            <a:spLocks noGrp="1"/>
          </p:cNvSpPr>
          <p:nvPr>
            <p:ph type="body" sz="quarter" idx="3"/>
          </p:nvPr>
        </p:nvSpPr>
        <p:spPr>
          <a:xfrm>
            <a:off x="4191000" y="990600"/>
            <a:ext cx="2743200" cy="639762"/>
          </a:xfrm>
        </p:spPr>
        <p:txBody>
          <a:bodyPr/>
          <a:lstStyle/>
          <a:p>
            <a:r>
              <a:rPr lang="en-US" sz="3600" dirty="0" smtClean="0"/>
              <a:t>Grape </a:t>
            </a:r>
            <a:endParaRPr lang="en-US" sz="3600" dirty="0"/>
          </a:p>
        </p:txBody>
      </p:sp>
      <p:sp>
        <p:nvSpPr>
          <p:cNvPr id="9" name="Content Placeholder 8"/>
          <p:cNvSpPr>
            <a:spLocks noGrp="1"/>
          </p:cNvSpPr>
          <p:nvPr>
            <p:ph sz="quarter" idx="4"/>
          </p:nvPr>
        </p:nvSpPr>
        <p:spPr>
          <a:xfrm>
            <a:off x="3962400" y="1600200"/>
            <a:ext cx="3124200" cy="4634753"/>
          </a:xfrm>
        </p:spPr>
        <p:txBody>
          <a:bodyPr>
            <a:normAutofit/>
          </a:bodyPr>
          <a:lstStyle/>
          <a:p>
            <a:pPr marL="0" indent="0">
              <a:lnSpc>
                <a:spcPct val="110000"/>
              </a:lnSpc>
              <a:spcBef>
                <a:spcPts val="0"/>
              </a:spcBef>
              <a:buNone/>
            </a:pPr>
            <a:r>
              <a:rPr lang="en-US" sz="2000" dirty="0" smtClean="0"/>
              <a:t>Skin </a:t>
            </a:r>
          </a:p>
          <a:p>
            <a:pPr marL="0" indent="0">
              <a:lnSpc>
                <a:spcPct val="110000"/>
              </a:lnSpc>
              <a:spcBef>
                <a:spcPts val="0"/>
              </a:spcBef>
              <a:buNone/>
            </a:pPr>
            <a:r>
              <a:rPr lang="en-US" sz="2000" dirty="0" smtClean="0"/>
              <a:t>     (</a:t>
            </a:r>
            <a:r>
              <a:rPr lang="en-US" sz="2000" dirty="0" smtClean="0"/>
              <a:t>Pigment, </a:t>
            </a:r>
            <a:r>
              <a:rPr lang="en-US" sz="2000" dirty="0" smtClean="0"/>
              <a:t>Tannin, </a:t>
            </a:r>
            <a:r>
              <a:rPr lang="en-US" sz="2000" dirty="0" smtClean="0"/>
              <a:t>Yeast)</a:t>
            </a:r>
          </a:p>
          <a:p>
            <a:pPr marL="0" indent="0">
              <a:lnSpc>
                <a:spcPct val="110000"/>
              </a:lnSpc>
              <a:spcBef>
                <a:spcPts val="0"/>
              </a:spcBef>
              <a:buNone/>
            </a:pPr>
            <a:r>
              <a:rPr lang="en-US" sz="2000" dirty="0" smtClean="0"/>
              <a:t>Water</a:t>
            </a:r>
          </a:p>
          <a:p>
            <a:pPr marL="0" indent="0">
              <a:lnSpc>
                <a:spcPct val="110000"/>
              </a:lnSpc>
              <a:spcBef>
                <a:spcPts val="0"/>
              </a:spcBef>
              <a:buNone/>
            </a:pPr>
            <a:r>
              <a:rPr lang="en-US" sz="2000" dirty="0" smtClean="0"/>
              <a:t>Sugar</a:t>
            </a:r>
          </a:p>
          <a:p>
            <a:pPr marL="0" indent="0">
              <a:lnSpc>
                <a:spcPct val="110000"/>
              </a:lnSpc>
              <a:spcBef>
                <a:spcPts val="0"/>
              </a:spcBef>
              <a:buNone/>
            </a:pPr>
            <a:r>
              <a:rPr lang="en-US" sz="2000" dirty="0" smtClean="0"/>
              <a:t>Acids and minerals </a:t>
            </a:r>
          </a:p>
          <a:p>
            <a:pPr marL="0" indent="0">
              <a:lnSpc>
                <a:spcPct val="110000"/>
              </a:lnSpc>
              <a:spcBef>
                <a:spcPts val="0"/>
              </a:spcBef>
              <a:buNone/>
            </a:pPr>
            <a:r>
              <a:rPr lang="en-US" sz="2000" dirty="0" smtClean="0"/>
              <a:t>Seed</a:t>
            </a:r>
          </a:p>
          <a:p>
            <a:pPr marL="0" indent="0">
              <a:lnSpc>
                <a:spcPct val="110000"/>
              </a:lnSpc>
              <a:spcBef>
                <a:spcPts val="0"/>
              </a:spcBef>
              <a:buNone/>
            </a:pPr>
            <a:endParaRPr lang="en-US" dirty="0"/>
          </a:p>
          <a:p>
            <a:pPr marL="0" indent="0">
              <a:lnSpc>
                <a:spcPct val="110000"/>
              </a:lnSpc>
              <a:spcBef>
                <a:spcPts val="0"/>
              </a:spcBef>
              <a:buNone/>
            </a:pPr>
            <a:endParaRPr lang="en-US" dirty="0" smtClean="0"/>
          </a:p>
          <a:p>
            <a:pPr marL="0" indent="0">
              <a:lnSpc>
                <a:spcPct val="110000"/>
              </a:lnSpc>
              <a:spcBef>
                <a:spcPts val="0"/>
              </a:spcBef>
              <a:buNone/>
            </a:pPr>
            <a:endParaRPr lang="en-US" dirty="0"/>
          </a:p>
          <a:p>
            <a:pPr marL="0" indent="0">
              <a:lnSpc>
                <a:spcPct val="110000"/>
              </a:lnSpc>
              <a:spcBef>
                <a:spcPts val="0"/>
              </a:spcBef>
              <a:buNone/>
            </a:pPr>
            <a:r>
              <a:rPr lang="en-US" sz="2000" dirty="0" smtClean="0"/>
              <a:t>Water 80-85%</a:t>
            </a:r>
          </a:p>
          <a:p>
            <a:pPr marL="0" indent="0">
              <a:lnSpc>
                <a:spcPct val="110000"/>
              </a:lnSpc>
              <a:spcBef>
                <a:spcPts val="0"/>
              </a:spcBef>
              <a:buNone/>
            </a:pPr>
            <a:r>
              <a:rPr lang="en-US" sz="2000" dirty="0" smtClean="0"/>
              <a:t>Alcohol 9-17%</a:t>
            </a:r>
          </a:p>
          <a:p>
            <a:pPr marL="0" indent="0">
              <a:lnSpc>
                <a:spcPct val="110000"/>
              </a:lnSpc>
              <a:spcBef>
                <a:spcPts val="0"/>
              </a:spcBef>
              <a:buNone/>
            </a:pPr>
            <a:r>
              <a:rPr lang="en-US" sz="2000" dirty="0" smtClean="0"/>
              <a:t>Acids  0.4-1%</a:t>
            </a:r>
          </a:p>
          <a:p>
            <a:pPr marL="0" indent="0">
              <a:lnSpc>
                <a:spcPct val="110000"/>
              </a:lnSpc>
              <a:spcBef>
                <a:spcPts val="0"/>
              </a:spcBef>
              <a:buNone/>
            </a:pPr>
            <a:r>
              <a:rPr lang="en-US" sz="2000" dirty="0" smtClean="0"/>
              <a:t>Sugar 0.1-1%</a:t>
            </a:r>
          </a:p>
          <a:p>
            <a:pPr marL="0" indent="0">
              <a:lnSpc>
                <a:spcPct val="110000"/>
              </a:lnSpc>
              <a:spcBef>
                <a:spcPts val="0"/>
              </a:spcBef>
              <a:buNone/>
            </a:pPr>
            <a:endParaRPr lang="en-US" dirty="0"/>
          </a:p>
        </p:txBody>
      </p:sp>
      <p:pic>
        <p:nvPicPr>
          <p:cNvPr id="67586" name="Picture 2" descr="File:Hajnos kék grape cluster.jpg"/>
          <p:cNvPicPr>
            <a:picLocks noChangeAspect="1" noChangeArrowheads="1"/>
          </p:cNvPicPr>
          <p:nvPr/>
        </p:nvPicPr>
        <p:blipFill>
          <a:blip r:embed="rId3" cstate="print">
            <a:lum bright="20000" contrast="-40000"/>
          </a:blip>
          <a:srcRect/>
          <a:stretch>
            <a:fillRect/>
          </a:stretch>
        </p:blipFill>
        <p:spPr bwMode="auto">
          <a:xfrm>
            <a:off x="31699" y="1036320"/>
            <a:ext cx="3930701" cy="5669280"/>
          </a:xfrm>
          <a:prstGeom prst="rect">
            <a:avLst/>
          </a:prstGeom>
          <a:ln>
            <a:noFill/>
          </a:ln>
          <a:effectLst>
            <a:softEdge rad="112500"/>
          </a:effectLst>
        </p:spPr>
      </p:pic>
      <p:pic>
        <p:nvPicPr>
          <p:cNvPr id="67588" name="Picture 4" descr="empty-wine-bottles-1284959"/>
          <p:cNvPicPr>
            <a:picLocks noChangeAspect="1" noChangeArrowheads="1"/>
          </p:cNvPicPr>
          <p:nvPr/>
        </p:nvPicPr>
        <p:blipFill>
          <a:blip r:embed="rId4" cstate="print">
            <a:lum bright="20000" contrast="-30000"/>
          </a:blip>
          <a:srcRect r="65333"/>
          <a:stretch>
            <a:fillRect/>
          </a:stretch>
        </p:blipFill>
        <p:spPr bwMode="auto">
          <a:xfrm>
            <a:off x="7026250" y="1036320"/>
            <a:ext cx="1965350" cy="5669280"/>
          </a:xfrm>
          <a:prstGeom prst="rect">
            <a:avLst/>
          </a:prstGeom>
          <a:ln>
            <a:noFill/>
          </a:ln>
          <a:effectLst>
            <a:softEdge rad="112500"/>
          </a:effectLst>
        </p:spPr>
      </p:pic>
      <p:sp>
        <p:nvSpPr>
          <p:cNvPr id="10" name="Text Placeholder 7"/>
          <p:cNvSpPr txBox="1">
            <a:spLocks/>
          </p:cNvSpPr>
          <p:nvPr/>
        </p:nvSpPr>
        <p:spPr>
          <a:xfrm>
            <a:off x="4205287" y="3810000"/>
            <a:ext cx="2743200" cy="639762"/>
          </a:xfrm>
          <a:prstGeom prst="rect">
            <a:avLst/>
          </a:prstGeom>
        </p:spPr>
        <p:txBody>
          <a:bodyPr vert="horz" lIns="91440" tIns="45720" rIns="91440" bIns="45720" rtlCol="0" anchor="ctr" anchorCtr="0">
            <a:noAutofit/>
          </a:bodyPr>
          <a:lstStyle>
            <a:lvl1pPr marL="0" indent="0" algn="ctr" rtl="0" eaLnBrk="0" fontAlgn="base" hangingPunct="0">
              <a:spcBef>
                <a:spcPts val="1500"/>
              </a:spcBef>
              <a:spcAft>
                <a:spcPct val="0"/>
              </a:spcAft>
              <a:buNone/>
              <a:defRPr sz="2200" b="0" kern="1200">
                <a:gradFill>
                  <a:gsLst>
                    <a:gs pos="0">
                      <a:schemeClr val="tx1">
                        <a:alpha val="70000"/>
                      </a:schemeClr>
                    </a:gs>
                    <a:gs pos="50000">
                      <a:schemeClr val="tx1">
                        <a:alpha val="80000"/>
                      </a:schemeClr>
                    </a:gs>
                    <a:gs pos="100000">
                      <a:schemeClr val="tx1">
                        <a:alpha val="90000"/>
                      </a:schemeClr>
                    </a:gs>
                  </a:gsLst>
                  <a:lin ang="0" scaled="0"/>
                </a:gradFill>
                <a:latin typeface="+mj-lt"/>
                <a:ea typeface="+mn-ea"/>
                <a:cs typeface="+mn-cs"/>
              </a:defRPr>
            </a:lvl1pPr>
            <a:lvl2pPr marL="457200" indent="0" algn="l" rtl="0" eaLnBrk="0" fontAlgn="base" hangingPunct="0">
              <a:spcBef>
                <a:spcPts val="1500"/>
              </a:spcBef>
              <a:spcAft>
                <a:spcPct val="0"/>
              </a:spcAft>
              <a:buNone/>
              <a:defRPr sz="2000" b="1"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914400" indent="0" algn="l" rtl="0" eaLnBrk="0" fontAlgn="base" hangingPunct="0">
              <a:spcBef>
                <a:spcPts val="1500"/>
              </a:spcBef>
              <a:spcAft>
                <a:spcPct val="0"/>
              </a:spcAft>
              <a:buNone/>
              <a:defRPr sz="1800" b="1"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371600" indent="0" algn="l" rtl="0" eaLnBrk="0" fontAlgn="base" hangingPunct="0">
              <a:spcBef>
                <a:spcPts val="1500"/>
              </a:spcBef>
              <a:spcAft>
                <a:spcPct val="0"/>
              </a:spcAft>
              <a:buNone/>
              <a:defRPr sz="1600" b="1"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1828800" indent="0" algn="l" rtl="0" eaLnBrk="0" fontAlgn="base" hangingPunct="0">
              <a:spcBef>
                <a:spcPts val="1500"/>
              </a:spcBef>
              <a:spcAft>
                <a:spcPct val="0"/>
              </a:spcAft>
              <a:buNone/>
              <a:defRPr sz="1600" b="1"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286000" indent="0" algn="l" defTabSz="914400" rtl="0" eaLnBrk="1" latinLnBrk="0" hangingPunct="1">
              <a:spcBef>
                <a:spcPts val="1500"/>
              </a:spcBef>
              <a:buFontTx/>
              <a:buNone/>
              <a:defRPr sz="1600" b="1"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743200" indent="0" algn="l" defTabSz="914400" rtl="0" eaLnBrk="1" latinLnBrk="0" hangingPunct="1">
              <a:spcBef>
                <a:spcPts val="1500"/>
              </a:spcBef>
              <a:buFontTx/>
              <a:buNone/>
              <a:defRPr sz="1600" b="1"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200400" indent="0" algn="l" defTabSz="914400" rtl="0" eaLnBrk="1" latinLnBrk="0" hangingPunct="1">
              <a:spcBef>
                <a:spcPts val="1500"/>
              </a:spcBef>
              <a:buFontTx/>
              <a:buNone/>
              <a:defRPr sz="1600" b="1"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657600" indent="0" algn="l" defTabSz="914400" rtl="0" eaLnBrk="1" latinLnBrk="0" hangingPunct="1">
              <a:spcBef>
                <a:spcPts val="1500"/>
              </a:spcBef>
              <a:buFontTx/>
              <a:buNone/>
              <a:defRPr sz="1600" b="1"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a:lstStyle>
          <a:p>
            <a:r>
              <a:rPr lang="en-US" sz="3600" dirty="0" smtClean="0"/>
              <a:t>Wine</a:t>
            </a:r>
            <a:endParaRPr lang="en-US" sz="3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31368" y="274638"/>
            <a:ext cx="5681265" cy="868362"/>
          </a:xfrm>
        </p:spPr>
        <p:txBody>
          <a:bodyPr/>
          <a:lstStyle/>
          <a:p>
            <a:pPr eaLnBrk="1" fontAlgn="auto" hangingPunct="1">
              <a:spcAft>
                <a:spcPts val="0"/>
              </a:spcAft>
              <a:defRPr/>
            </a:pPr>
            <a:r>
              <a:rPr lang="en-US" dirty="0" smtClean="0"/>
              <a:t>The Grape Vine</a:t>
            </a:r>
            <a:endParaRPr lang="en-US" dirty="0"/>
          </a:p>
        </p:txBody>
      </p:sp>
      <p:pic>
        <p:nvPicPr>
          <p:cNvPr id="11267" name="Picture 2" descr="http://4.bp.blogspot.com/-g1LJp6mdMqo/Toj8rCHh4jI/AAAAAAAAAE8/msSXeM4w_nY/s400/Basic-Grape-Vine-Diagram.jpg"/>
          <p:cNvPicPr>
            <a:picLocks noChangeAspect="1" noChangeArrowheads="1"/>
          </p:cNvPicPr>
          <p:nvPr/>
        </p:nvPicPr>
        <p:blipFill>
          <a:blip r:embed="rId3" cstate="print"/>
          <a:srcRect/>
          <a:stretch>
            <a:fillRect/>
          </a:stretch>
        </p:blipFill>
        <p:spPr bwMode="auto">
          <a:xfrm>
            <a:off x="2209800" y="1828800"/>
            <a:ext cx="6850063" cy="4572000"/>
          </a:xfrm>
          <a:prstGeom prst="rect">
            <a:avLst/>
          </a:prstGeom>
          <a:noFill/>
          <a:ln w="9525">
            <a:noFill/>
            <a:miter lim="800000"/>
            <a:headEnd/>
            <a:tailEnd/>
          </a:ln>
        </p:spPr>
      </p:pic>
      <p:sp>
        <p:nvSpPr>
          <p:cNvPr id="6" name="Content Placeholder 5"/>
          <p:cNvSpPr>
            <a:spLocks noGrp="1"/>
          </p:cNvSpPr>
          <p:nvPr>
            <p:ph idx="1"/>
          </p:nvPr>
        </p:nvSpPr>
        <p:spPr>
          <a:xfrm>
            <a:off x="304800" y="1219200"/>
            <a:ext cx="8305800" cy="3886200"/>
          </a:xfrm>
        </p:spPr>
        <p:txBody>
          <a:bodyPr>
            <a:normAutofit fontScale="92500" lnSpcReduction="10000"/>
          </a:bodyPr>
          <a:lstStyle/>
          <a:p>
            <a:pPr eaLnBrk="1" fontAlgn="auto" hangingPunct="1">
              <a:spcAft>
                <a:spcPts val="0"/>
              </a:spcAft>
              <a:defRPr/>
            </a:pPr>
            <a:r>
              <a:rPr lang="en-US" sz="3600" dirty="0" smtClean="0">
                <a:solidFill>
                  <a:schemeClr val="bg1"/>
                </a:solidFill>
              </a:rPr>
              <a:t>Grape bunch</a:t>
            </a:r>
          </a:p>
          <a:p>
            <a:pPr eaLnBrk="1" fontAlgn="auto" hangingPunct="1">
              <a:spcAft>
                <a:spcPts val="0"/>
              </a:spcAft>
              <a:defRPr/>
            </a:pPr>
            <a:r>
              <a:rPr lang="en-US" sz="3600" dirty="0" smtClean="0">
                <a:solidFill>
                  <a:schemeClr val="bg1"/>
                </a:solidFill>
              </a:rPr>
              <a:t>Leaves</a:t>
            </a:r>
          </a:p>
          <a:p>
            <a:pPr eaLnBrk="1" fontAlgn="auto" hangingPunct="1">
              <a:spcAft>
                <a:spcPts val="0"/>
              </a:spcAft>
              <a:defRPr/>
            </a:pPr>
            <a:r>
              <a:rPr lang="en-US" sz="3600" dirty="0" smtClean="0">
                <a:solidFill>
                  <a:schemeClr val="bg1"/>
                </a:solidFill>
              </a:rPr>
              <a:t>Cane</a:t>
            </a:r>
          </a:p>
          <a:p>
            <a:pPr eaLnBrk="1" fontAlgn="auto" hangingPunct="1">
              <a:spcAft>
                <a:spcPts val="0"/>
              </a:spcAft>
              <a:defRPr/>
            </a:pPr>
            <a:r>
              <a:rPr lang="en-US" sz="3600" dirty="0" smtClean="0">
                <a:solidFill>
                  <a:schemeClr val="bg1"/>
                </a:solidFill>
              </a:rPr>
              <a:t>Cordon</a:t>
            </a:r>
          </a:p>
          <a:p>
            <a:pPr eaLnBrk="1" fontAlgn="auto" hangingPunct="1">
              <a:spcAft>
                <a:spcPts val="0"/>
              </a:spcAft>
              <a:defRPr/>
            </a:pPr>
            <a:r>
              <a:rPr lang="en-US" sz="3600" dirty="0" smtClean="0">
                <a:solidFill>
                  <a:schemeClr val="bg1"/>
                </a:solidFill>
              </a:rPr>
              <a:t>Trunk</a:t>
            </a:r>
          </a:p>
          <a:p>
            <a:pPr eaLnBrk="1" fontAlgn="auto" hangingPunct="1">
              <a:spcAft>
                <a:spcPts val="0"/>
              </a:spcAft>
              <a:defRPr/>
            </a:pPr>
            <a:r>
              <a:rPr lang="en-US" sz="3600" dirty="0" smtClean="0">
                <a:solidFill>
                  <a:schemeClr val="bg1"/>
                </a:solidFill>
              </a:rPr>
              <a:t>Root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3" name="Content Placeholder 2"/>
          <p:cNvSpPr>
            <a:spLocks noGrp="1"/>
          </p:cNvSpPr>
          <p:nvPr>
            <p:ph idx="1"/>
          </p:nvPr>
        </p:nvSpPr>
        <p:spPr/>
        <p:txBody>
          <a:bodyPr/>
          <a:lstStyle/>
          <a:p>
            <a:pPr>
              <a:defRPr/>
            </a:pPr>
            <a:endParaRPr lang="en-US"/>
          </a:p>
        </p:txBody>
      </p:sp>
      <p:pic>
        <p:nvPicPr>
          <p:cNvPr id="12292" name="Picture 2" descr="Cane and spur pruning"/>
          <p:cNvPicPr>
            <a:picLocks noChangeAspect="1" noChangeArrowheads="1"/>
          </p:cNvPicPr>
          <p:nvPr/>
        </p:nvPicPr>
        <p:blipFill>
          <a:blip r:embed="rId3" cstate="print"/>
          <a:srcRect/>
          <a:stretch>
            <a:fillRect/>
          </a:stretch>
        </p:blipFill>
        <p:spPr bwMode="auto">
          <a:xfrm>
            <a:off x="2432050" y="0"/>
            <a:ext cx="4391025" cy="6858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944562"/>
          </a:xfrm>
        </p:spPr>
        <p:txBody>
          <a:bodyPr/>
          <a:lstStyle/>
          <a:p>
            <a:pPr eaLnBrk="1" fontAlgn="auto" hangingPunct="1">
              <a:spcAft>
                <a:spcPts val="0"/>
              </a:spcAft>
              <a:defRPr/>
            </a:pPr>
            <a:r>
              <a:rPr lang="en-US" dirty="0" smtClean="0"/>
              <a:t>The Annual Life Cycle of a Vine</a:t>
            </a:r>
            <a:endParaRPr lang="en-US" dirty="0"/>
          </a:p>
        </p:txBody>
      </p:sp>
      <p:sp>
        <p:nvSpPr>
          <p:cNvPr id="3" name="Content Placeholder 2"/>
          <p:cNvSpPr>
            <a:spLocks noGrp="1"/>
          </p:cNvSpPr>
          <p:nvPr>
            <p:ph idx="1"/>
          </p:nvPr>
        </p:nvSpPr>
        <p:spPr>
          <a:xfrm>
            <a:off x="609600" y="1524000"/>
            <a:ext cx="8077200" cy="5334000"/>
          </a:xfrm>
        </p:spPr>
        <p:txBody>
          <a:bodyPr/>
          <a:lstStyle/>
          <a:p>
            <a:pPr eaLnBrk="1" fontAlgn="auto" hangingPunct="1">
              <a:spcAft>
                <a:spcPts val="0"/>
              </a:spcAft>
              <a:defRPr/>
            </a:pPr>
            <a:r>
              <a:rPr lang="en-US" sz="3600" dirty="0" smtClean="0"/>
              <a:t>Dormant</a:t>
            </a:r>
          </a:p>
          <a:p>
            <a:pPr eaLnBrk="1" fontAlgn="auto" hangingPunct="1">
              <a:spcAft>
                <a:spcPts val="0"/>
              </a:spcAft>
              <a:defRPr/>
            </a:pPr>
            <a:r>
              <a:rPr lang="en-US" sz="3600" dirty="0" smtClean="0"/>
              <a:t>Bud-break </a:t>
            </a:r>
            <a:r>
              <a:rPr lang="en-US" sz="3600" dirty="0" smtClean="0">
                <a:sym typeface="Wingdings" pitchFamily="2" charset="2"/>
              </a:rPr>
              <a:t> Leaf and Shoot Growth</a:t>
            </a:r>
            <a:endParaRPr lang="en-US" sz="3600" dirty="0" smtClean="0"/>
          </a:p>
          <a:p>
            <a:pPr eaLnBrk="1" fontAlgn="auto" hangingPunct="1">
              <a:spcAft>
                <a:spcPts val="0"/>
              </a:spcAft>
              <a:defRPr/>
            </a:pPr>
            <a:r>
              <a:rPr lang="en-US" sz="3600" dirty="0" smtClean="0"/>
              <a:t>Flowering </a:t>
            </a:r>
            <a:r>
              <a:rPr lang="en-US" sz="3600" dirty="0" smtClean="0">
                <a:sym typeface="Wingdings" pitchFamily="2" charset="2"/>
              </a:rPr>
              <a:t> </a:t>
            </a:r>
            <a:r>
              <a:rPr lang="en-US" sz="3600" dirty="0" err="1" smtClean="0"/>
              <a:t>Veraison</a:t>
            </a:r>
            <a:r>
              <a:rPr lang="en-US" sz="3600" dirty="0" smtClean="0"/>
              <a:t>/Ripening</a:t>
            </a:r>
          </a:p>
          <a:p>
            <a:pPr eaLnBrk="1" fontAlgn="auto" hangingPunct="1">
              <a:spcAft>
                <a:spcPts val="0"/>
              </a:spcAft>
              <a:defRPr/>
            </a:pPr>
            <a:r>
              <a:rPr lang="en-US" sz="3600" dirty="0" smtClean="0"/>
              <a:t>Maturity</a:t>
            </a:r>
          </a:p>
          <a:p>
            <a:pPr eaLnBrk="1" fontAlgn="auto" hangingPunct="1">
              <a:spcAft>
                <a:spcPts val="0"/>
              </a:spcAft>
              <a:defRPr/>
            </a:pPr>
            <a:r>
              <a:rPr lang="en-US" sz="3600" dirty="0" smtClean="0"/>
              <a:t>Harvest</a:t>
            </a:r>
          </a:p>
          <a:p>
            <a:pPr eaLnBrk="1" fontAlgn="auto" hangingPunct="1">
              <a:spcAft>
                <a:spcPts val="0"/>
              </a:spcAft>
              <a:defRPr/>
            </a:pPr>
            <a:r>
              <a:rPr lang="en-US" sz="3600" dirty="0" smtClean="0"/>
              <a:t>Dormancy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173162"/>
          </a:xfrm>
        </p:spPr>
        <p:txBody>
          <a:bodyPr/>
          <a:lstStyle/>
          <a:p>
            <a:pPr eaLnBrk="1" fontAlgn="auto" hangingPunct="1">
              <a:spcAft>
                <a:spcPts val="0"/>
              </a:spcAft>
              <a:defRPr/>
            </a:pPr>
            <a:r>
              <a:rPr lang="en-US" sz="6600" dirty="0" smtClean="0"/>
              <a:t>The Soil</a:t>
            </a:r>
            <a:endParaRPr lang="en-US" sz="6600" dirty="0"/>
          </a:p>
        </p:txBody>
      </p:sp>
      <p:sp>
        <p:nvSpPr>
          <p:cNvPr id="3" name="Content Placeholder 2"/>
          <p:cNvSpPr>
            <a:spLocks noGrp="1"/>
          </p:cNvSpPr>
          <p:nvPr>
            <p:ph idx="1"/>
          </p:nvPr>
        </p:nvSpPr>
        <p:spPr>
          <a:xfrm>
            <a:off x="304800" y="1600200"/>
            <a:ext cx="8839200" cy="5181600"/>
          </a:xfrm>
        </p:spPr>
        <p:txBody>
          <a:bodyPr>
            <a:normAutofit fontScale="92500" lnSpcReduction="10000"/>
          </a:bodyPr>
          <a:lstStyle/>
          <a:p>
            <a:pPr eaLnBrk="1" fontAlgn="auto" hangingPunct="1">
              <a:lnSpc>
                <a:spcPct val="90000"/>
              </a:lnSpc>
              <a:spcAft>
                <a:spcPts val="0"/>
              </a:spcAft>
              <a:defRPr/>
            </a:pPr>
            <a:r>
              <a:rPr lang="en-US" sz="3600" dirty="0" smtClean="0"/>
              <a:t>Examples:</a:t>
            </a:r>
          </a:p>
          <a:p>
            <a:pPr lvl="1" eaLnBrk="1" fontAlgn="auto" hangingPunct="1">
              <a:lnSpc>
                <a:spcPct val="90000"/>
              </a:lnSpc>
              <a:spcAft>
                <a:spcPts val="0"/>
              </a:spcAft>
              <a:defRPr/>
            </a:pPr>
            <a:r>
              <a:rPr lang="en-US" sz="3200" dirty="0" smtClean="0"/>
              <a:t>Chalk, Sandy, Gavel, Flint, Limestone, Sandstone</a:t>
            </a:r>
          </a:p>
          <a:p>
            <a:pPr eaLnBrk="1" fontAlgn="auto" hangingPunct="1">
              <a:lnSpc>
                <a:spcPct val="90000"/>
              </a:lnSpc>
              <a:spcAft>
                <a:spcPts val="0"/>
              </a:spcAft>
              <a:defRPr/>
            </a:pPr>
            <a:r>
              <a:rPr lang="en-US" sz="3600" dirty="0" smtClean="0"/>
              <a:t>General size (small to large):</a:t>
            </a:r>
          </a:p>
          <a:p>
            <a:pPr lvl="1" eaLnBrk="1" fontAlgn="auto" hangingPunct="1">
              <a:lnSpc>
                <a:spcPct val="90000"/>
              </a:lnSpc>
              <a:spcAft>
                <a:spcPts val="0"/>
              </a:spcAft>
              <a:defRPr/>
            </a:pPr>
            <a:r>
              <a:rPr lang="en-US" sz="3200" dirty="0" smtClean="0"/>
              <a:t>Clay</a:t>
            </a:r>
          </a:p>
          <a:p>
            <a:pPr lvl="1" eaLnBrk="1" fontAlgn="auto" hangingPunct="1">
              <a:lnSpc>
                <a:spcPct val="90000"/>
              </a:lnSpc>
              <a:spcAft>
                <a:spcPts val="0"/>
              </a:spcAft>
              <a:defRPr/>
            </a:pPr>
            <a:r>
              <a:rPr lang="en-US" sz="3200" dirty="0" smtClean="0"/>
              <a:t>Silt</a:t>
            </a:r>
          </a:p>
          <a:p>
            <a:pPr lvl="1" eaLnBrk="1" fontAlgn="auto" hangingPunct="1">
              <a:lnSpc>
                <a:spcPct val="90000"/>
              </a:lnSpc>
              <a:spcAft>
                <a:spcPts val="0"/>
              </a:spcAft>
              <a:defRPr/>
            </a:pPr>
            <a:r>
              <a:rPr lang="en-US" sz="3200" dirty="0" smtClean="0"/>
              <a:t>Sand</a:t>
            </a:r>
          </a:p>
          <a:p>
            <a:pPr lvl="1" eaLnBrk="1" fontAlgn="auto" hangingPunct="1">
              <a:lnSpc>
                <a:spcPct val="90000"/>
              </a:lnSpc>
              <a:spcAft>
                <a:spcPts val="0"/>
              </a:spcAft>
              <a:defRPr/>
            </a:pPr>
            <a:r>
              <a:rPr lang="en-US" sz="3200" dirty="0" smtClean="0"/>
              <a:t>Rock and stone</a:t>
            </a:r>
          </a:p>
          <a:p>
            <a:pPr eaLnBrk="1" fontAlgn="auto" hangingPunct="1">
              <a:lnSpc>
                <a:spcPct val="90000"/>
              </a:lnSpc>
              <a:spcAft>
                <a:spcPts val="0"/>
              </a:spcAft>
              <a:defRPr/>
            </a:pPr>
            <a:r>
              <a:rPr lang="en-US" sz="3600" dirty="0" smtClean="0"/>
              <a:t>General Characteristics</a:t>
            </a:r>
          </a:p>
          <a:p>
            <a:pPr lvl="1" eaLnBrk="1" fontAlgn="auto" hangingPunct="1">
              <a:lnSpc>
                <a:spcPct val="90000"/>
              </a:lnSpc>
              <a:spcAft>
                <a:spcPts val="0"/>
              </a:spcAft>
              <a:defRPr/>
            </a:pPr>
            <a:r>
              <a:rPr lang="en-US" sz="3200" dirty="0" smtClean="0"/>
              <a:t>Heat retention, Fertility, </a:t>
            </a:r>
            <a:r>
              <a:rPr lang="en-US" sz="3200" dirty="0" err="1" smtClean="0"/>
              <a:t>minerality</a:t>
            </a:r>
            <a:r>
              <a:rPr lang="en-US" sz="3200" dirty="0" smtClean="0"/>
              <a:t>, drainage</a:t>
            </a:r>
          </a:p>
          <a:p>
            <a:pPr eaLnBrk="1" fontAlgn="auto" hangingPunct="1">
              <a:lnSpc>
                <a:spcPct val="90000"/>
              </a:lnSpc>
              <a:spcAft>
                <a:spcPts val="0"/>
              </a:spcAft>
              <a:defRPr/>
            </a:pPr>
            <a:endParaRPr lang="en-US" sz="36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irelight">
  <a:themeElements>
    <a:clrScheme name="Firelight">
      <a:dk1>
        <a:sysClr val="windowText" lastClr="000000"/>
      </a:dk1>
      <a:lt1>
        <a:sysClr val="window" lastClr="FFFFFF"/>
      </a:lt1>
      <a:dk2>
        <a:srgbClr val="9F1C00"/>
      </a:dk2>
      <a:lt2>
        <a:srgbClr val="EEECE1"/>
      </a:lt2>
      <a:accent1>
        <a:srgbClr val="FF881F"/>
      </a:accent1>
      <a:accent2>
        <a:srgbClr val="771C00"/>
      </a:accent2>
      <a:accent3>
        <a:srgbClr val="576A2C"/>
      </a:accent3>
      <a:accent4>
        <a:srgbClr val="A24D00"/>
      </a:accent4>
      <a:accent5>
        <a:srgbClr val="244872"/>
      </a:accent5>
      <a:accent6>
        <a:srgbClr val="5E341C"/>
      </a:accent6>
      <a:hlink>
        <a:srgbClr val="FF912E"/>
      </a:hlink>
      <a:folHlink>
        <a:srgbClr val="B5CB83"/>
      </a:folHlink>
    </a:clrScheme>
    <a:fontScheme name="Firelight">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irelight">
      <a:fillStyleLst>
        <a:solidFill>
          <a:schemeClr val="phClr"/>
        </a:solidFill>
        <a:gradFill rotWithShape="1">
          <a:gsLst>
            <a:gs pos="0">
              <a:schemeClr val="phClr">
                <a:tint val="80000"/>
                <a:satMod val="150000"/>
              </a:schemeClr>
            </a:gs>
            <a:gs pos="100000">
              <a:schemeClr val="phClr">
                <a:tint val="100000"/>
                <a:shade val="80000"/>
                <a:satMod val="150000"/>
              </a:schemeClr>
            </a:gs>
          </a:gsLst>
          <a:lin ang="16200000" scaled="1"/>
        </a:gradFill>
        <a:gradFill rotWithShape="1">
          <a:gsLst>
            <a:gs pos="0">
              <a:schemeClr val="phClr">
                <a:shade val="40000"/>
                <a:satMod val="130000"/>
              </a:schemeClr>
            </a:gs>
            <a:gs pos="80000">
              <a:schemeClr val="phClr">
                <a:shade val="93000"/>
                <a:satMod val="130000"/>
              </a:schemeClr>
            </a:gs>
            <a:gs pos="100000">
              <a:schemeClr val="phClr">
                <a:shade val="94000"/>
                <a:satMod val="135000"/>
              </a:schemeClr>
            </a:gs>
          </a:gsLst>
          <a:path path="circle">
            <a:fillToRect l="25000" t="100000" r="100000" b="100000"/>
          </a:path>
        </a:gradFill>
      </a:fillStyleLst>
      <a:lnStyleLst>
        <a:ln w="12700" cap="flat" cmpd="sng" algn="ctr">
          <a:solidFill>
            <a:schemeClr val="phClr">
              <a:shade val="95000"/>
              <a:satMod val="105000"/>
            </a:schemeClr>
          </a:solidFill>
          <a:prstDash val="solid"/>
        </a:ln>
        <a:ln w="38100" cap="flat" cmpd="sng" algn="ctr">
          <a:solidFill>
            <a:schemeClr val="phClr">
              <a:shade val="95000"/>
              <a:alpha val="90000"/>
            </a:schemeClr>
          </a:solidFill>
          <a:prstDash val="solid"/>
        </a:ln>
        <a:ln w="76200" cap="flat" cmpd="sng" algn="ctr">
          <a:solidFill>
            <a:schemeClr val="phClr">
              <a:shade val="95000"/>
              <a:alpha val="50000"/>
            </a:schemeClr>
          </a:solidFill>
          <a:prstDash val="solid"/>
        </a:ln>
      </a:lnStyleLst>
      <a:effectStyleLst>
        <a:effectStyle>
          <a:effectLst>
            <a:innerShdw blurRad="63500">
              <a:srgbClr val="000000">
                <a:alpha val="60000"/>
              </a:srgbClr>
            </a:innerShdw>
          </a:effectLst>
        </a:effectStyle>
        <a:effectStyle>
          <a:effectLst>
            <a:innerShdw blurRad="63500">
              <a:srgbClr val="000000">
                <a:alpha val="50000"/>
              </a:srgbClr>
            </a:innerShdw>
            <a:outerShdw blurRad="76200" dist="38100" sx="101000" sy="101000" rotWithShape="0">
              <a:srgbClr val="000000">
                <a:alpha val="60000"/>
              </a:srgbClr>
            </a:outerShdw>
          </a:effectLst>
        </a:effectStyle>
        <a:effectStyle>
          <a:effectLst>
            <a:innerShdw blurRad="63500">
              <a:srgbClr val="000000">
                <a:alpha val="50000"/>
              </a:srgbClr>
            </a:innerShdw>
          </a:effectLst>
          <a:scene3d>
            <a:camera prst="orthographicFront">
              <a:rot lat="0" lon="0" rev="0"/>
            </a:camera>
            <a:lightRig rig="balanced" dir="t">
              <a:rot lat="0" lon="0" rev="4200000"/>
            </a:lightRig>
          </a:scene3d>
          <a:sp3d prstMaterial="softmetal">
            <a:bevelT w="63500" h="25400" prst="softRound"/>
          </a:sp3d>
        </a:effectStyle>
      </a:effectStyleLst>
      <a:bgFillStyleLst>
        <a:solidFill>
          <a:schemeClr val="phClr"/>
        </a:solidFill>
        <a:gradFill rotWithShape="1">
          <a:gsLst>
            <a:gs pos="0">
              <a:schemeClr val="accent1">
                <a:shade val="45000"/>
                <a:satMod val="125000"/>
              </a:schemeClr>
            </a:gs>
            <a:gs pos="100000">
              <a:schemeClr val="phClr">
                <a:shade val="55000"/>
                <a:satMod val="125000"/>
              </a:schemeClr>
            </a:gs>
          </a:gsLst>
          <a:lin ang="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Firelight</Template>
  <TotalTime>3380</TotalTime>
  <Words>896</Words>
  <Application>Microsoft Office PowerPoint</Application>
  <PresentationFormat>On-screen Show (4:3)</PresentationFormat>
  <Paragraphs>197</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Firelight</vt:lpstr>
      <vt:lpstr>Prof. Karen Goodlad, CSW Wine &amp; Beverage Management HMGT 2402</vt:lpstr>
      <vt:lpstr>Overview</vt:lpstr>
      <vt:lpstr>Factors Affecting the Taste of Wine</vt:lpstr>
      <vt:lpstr>The Grape</vt:lpstr>
      <vt:lpstr>The Grape</vt:lpstr>
      <vt:lpstr>The Grape Vine</vt:lpstr>
      <vt:lpstr>PowerPoint Presentation</vt:lpstr>
      <vt:lpstr>The Annual Life Cycle of a Vine</vt:lpstr>
      <vt:lpstr>The Soil</vt:lpstr>
      <vt:lpstr>Physical Location</vt:lpstr>
      <vt:lpstr>The Climate  &amp;  The Weather</vt:lpstr>
      <vt:lpstr>Viticulture</vt:lpstr>
      <vt:lpstr>Oenology: The scientific study of wine &amp; winemaking</vt:lpstr>
      <vt:lpstr>Mechanical Grape Harvest</vt:lpstr>
      <vt:lpstr>Wine Casks</vt:lpstr>
      <vt:lpstr>Wine Casks</vt:lpstr>
      <vt:lpstr>Gallo Wine Production Facility</vt:lpstr>
      <vt:lpstr>PowerPoint Presentation</vt:lpstr>
      <vt:lpstr>PowerPoint Presentation</vt:lpstr>
      <vt:lpstr>Common Regulations &amp; Laws</vt:lpstr>
      <vt:lpstr>Short List of Problems  Grape Vines Face</vt:lpstr>
      <vt:lpstr>What is Phylloxera?</vt:lpstr>
      <vt:lpstr>Terms to Know</vt:lpstr>
      <vt:lpstr>Until we meet again</vt:lpstr>
    </vt:vector>
  </TitlesOfParts>
  <Company>CUNY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HM 402, Wine &amp; Beverage Management</dc:title>
  <dc:creator>kgoodlad</dc:creator>
  <cp:lastModifiedBy>Karen Goodlad</cp:lastModifiedBy>
  <cp:revision>132</cp:revision>
  <cp:lastPrinted>1601-01-01T00:00:00Z</cp:lastPrinted>
  <dcterms:created xsi:type="dcterms:W3CDTF">2006-08-28T22:35:00Z</dcterms:created>
  <dcterms:modified xsi:type="dcterms:W3CDTF">2016-02-11T19:42:59Z</dcterms:modified>
</cp:coreProperties>
</file>