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356" r:id="rId3"/>
    <p:sldId id="365" r:id="rId4"/>
    <p:sldId id="359" r:id="rId5"/>
    <p:sldId id="360" r:id="rId6"/>
    <p:sldId id="361" r:id="rId7"/>
    <p:sldId id="363" r:id="rId8"/>
    <p:sldId id="362" r:id="rId9"/>
    <p:sldId id="364" r:id="rId10"/>
    <p:sldId id="366" r:id="rId11"/>
    <p:sldId id="367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9C594-A35A-4200-8D9C-3606A95FD842}" v="24" dt="2022-02-27T16:37:19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0069C594-A35A-4200-8D9C-3606A95FD842}"/>
    <pc:docChg chg="modSld">
      <pc:chgData name="Tom Smith" userId="eac52e5223bf4258" providerId="LiveId" clId="{0069C594-A35A-4200-8D9C-3606A95FD842}" dt="2022-03-01T16:27:29.404" v="48" actId="20577"/>
      <pc:docMkLst>
        <pc:docMk/>
      </pc:docMkLst>
      <pc:sldChg chg="modSp mod">
        <pc:chgData name="Tom Smith" userId="eac52e5223bf4258" providerId="LiveId" clId="{0069C594-A35A-4200-8D9C-3606A95FD842}" dt="2022-03-01T16:27:29.404" v="48" actId="20577"/>
        <pc:sldMkLst>
          <pc:docMk/>
          <pc:sldMk cId="1552480648" sldId="272"/>
        </pc:sldMkLst>
        <pc:spChg chg="mod">
          <ac:chgData name="Tom Smith" userId="eac52e5223bf4258" providerId="LiveId" clId="{0069C594-A35A-4200-8D9C-3606A95FD842}" dt="2022-03-01T16:27:29.404" v="48" actId="20577"/>
          <ac:spMkLst>
            <pc:docMk/>
            <pc:sldMk cId="1552480648" sldId="272"/>
            <ac:spMk id="3" creationId="{00000000-0000-0000-0000-000000000000}"/>
          </ac:spMkLst>
        </pc:spChg>
      </pc:sldChg>
      <pc:sldChg chg="modSp">
        <pc:chgData name="Tom Smith" userId="eac52e5223bf4258" providerId="LiveId" clId="{0069C594-A35A-4200-8D9C-3606A95FD842}" dt="2022-02-27T16:37:19.327" v="23" actId="113"/>
        <pc:sldMkLst>
          <pc:docMk/>
          <pc:sldMk cId="1846330297" sldId="367"/>
        </pc:sldMkLst>
        <pc:spChg chg="mod">
          <ac:chgData name="Tom Smith" userId="eac52e5223bf4258" providerId="LiveId" clId="{0069C594-A35A-4200-8D9C-3606A95FD842}" dt="2022-02-27T16:37:19.327" v="23" actId="113"/>
          <ac:spMkLst>
            <pc:docMk/>
            <pc:sldMk cId="1846330297" sldId="367"/>
            <ac:spMk id="3" creationId="{43278B29-8383-425E-A1BF-27EE596C7D1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1121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2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77500" lnSpcReduction="2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Practice quoting from AOC’s speech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Decide if you’re writing a speech or a letter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Brainstorm about your project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B262C0-ACC1-4B64-A3A6-FD64B44A1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Pick a Model &amp; Organize Your Ideas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78B29-8383-425E-A1BF-27EE596C7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Hopefully by now you’ve decided whether you’re writing a speech or a letter.</a:t>
            </a:r>
          </a:p>
          <a:p>
            <a:r>
              <a:rPr lang="en-US" sz="2200" dirty="0"/>
              <a:t>Now, review the relevant models. If you are writing a speech, review Young, A.O.C., and Douglass. If you are writing a letter look at the text by Wollstonecraft.</a:t>
            </a:r>
          </a:p>
          <a:p>
            <a:r>
              <a:rPr lang="en-US" sz="2200" dirty="0"/>
              <a:t>Imagine you have met someone who is </a:t>
            </a:r>
            <a:r>
              <a:rPr lang="en-US" sz="2200" b="1" dirty="0"/>
              <a:t>outside</a:t>
            </a:r>
            <a:r>
              <a:rPr lang="en-US" sz="2200" dirty="0"/>
              <a:t> your discourse community. You want to convince them of the importance of the issue you’ve identified.</a:t>
            </a:r>
          </a:p>
          <a:p>
            <a:r>
              <a:rPr lang="en-US" sz="2200" dirty="0"/>
              <a:t>Spend 20 minutes writing what you would say about your issue or problem. (This is a free write, so you don’t have to worry about perfect grammar or complete sentences–just get your ideas down!)</a:t>
            </a:r>
          </a:p>
          <a:p>
            <a:r>
              <a:rPr lang="en-US" sz="2200" dirty="0"/>
              <a:t>Include all the details you can think of related to this issue or problem:</a:t>
            </a:r>
          </a:p>
          <a:p>
            <a:pPr lvl="1"/>
            <a:r>
              <a:rPr lang="en-US" sz="1800" dirty="0"/>
              <a:t>Who is affected and how?</a:t>
            </a:r>
          </a:p>
          <a:p>
            <a:pPr lvl="1"/>
            <a:r>
              <a:rPr lang="en-US" sz="1800" dirty="0"/>
              <a:t>What are some of the effects of this problem? Give examples.</a:t>
            </a:r>
          </a:p>
          <a:p>
            <a:pPr lvl="1"/>
            <a:r>
              <a:rPr lang="en-US" sz="1800" dirty="0"/>
              <a:t>Also include other important and relevant information to help someone on the outside of your discourse community see and understand the problem.</a:t>
            </a:r>
          </a:p>
          <a:p>
            <a:pPr lvl="1"/>
            <a:r>
              <a:rPr lang="en-US" sz="1800" dirty="0"/>
              <a:t>Who are the people with power who could help to create change?</a:t>
            </a:r>
          </a:p>
        </p:txBody>
      </p:sp>
    </p:spTree>
    <p:extLst>
      <p:ext uri="{BB962C8B-B14F-4D97-AF65-F5344CB8AC3E}">
        <p14:creationId xmlns:p14="http://schemas.microsoft.com/office/powerpoint/2010/main" val="102422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B262C0-ACC1-4B64-A3A6-FD64B44A1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Pick a Model &amp; Organize Your Ideas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78B29-8383-425E-A1BF-27EE596C7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Read through and decide what information seems useful and worth using in the letter or speech you will be writing. Also, think about how you will lay out your argument; for example, in what order will you deliver the information?</a:t>
            </a:r>
          </a:p>
          <a:p>
            <a:r>
              <a:rPr lang="en-US" sz="2200" dirty="0"/>
              <a:t>The activity you’ve just finished is for you to keep and reflect on as you work towards the Unit 1 Writing Assignment (in other words, do </a:t>
            </a:r>
            <a:r>
              <a:rPr lang="en-US" sz="2200" b="1" dirty="0"/>
              <a:t>not</a:t>
            </a:r>
            <a:r>
              <a:rPr lang="en-US" sz="2200" dirty="0"/>
              <a:t> submit the above). </a:t>
            </a:r>
          </a:p>
          <a:p>
            <a:r>
              <a:rPr lang="en-US" sz="2200" dirty="0"/>
              <a:t>Instead, you will </a:t>
            </a:r>
            <a:r>
              <a:rPr lang="en-US" sz="2200" b="1" dirty="0"/>
              <a:t>write a Post </a:t>
            </a:r>
            <a:r>
              <a:rPr lang="en-US" sz="2200" dirty="0"/>
              <a:t>(approx. 300 words). Title it </a:t>
            </a:r>
            <a:r>
              <a:rPr lang="en-US" sz="2200" b="1" dirty="0"/>
              <a:t>Full Name, Letter or Speech?</a:t>
            </a:r>
            <a:r>
              <a:rPr lang="en-US" sz="2200" dirty="0"/>
              <a:t> In your post, please share the following:</a:t>
            </a:r>
          </a:p>
          <a:p>
            <a:pPr lvl="1"/>
            <a:r>
              <a:rPr lang="en-US" sz="2200" dirty="0"/>
              <a:t>Write a few sentences explaining </a:t>
            </a:r>
            <a:r>
              <a:rPr lang="en-US" sz="2200" b="1" dirty="0"/>
              <a:t>which</a:t>
            </a:r>
            <a:r>
              <a:rPr lang="en-US" sz="2200" dirty="0"/>
              <a:t> model you are choosing (the letter or speech) and </a:t>
            </a:r>
            <a:r>
              <a:rPr lang="en-US" sz="2200" b="1" dirty="0"/>
              <a:t>why</a:t>
            </a:r>
            <a:r>
              <a:rPr lang="en-US" sz="2200" dirty="0"/>
              <a:t>. How do you think this specific genre will help you to make your argument? </a:t>
            </a:r>
          </a:p>
          <a:p>
            <a:pPr lvl="1"/>
            <a:r>
              <a:rPr lang="en-US" sz="2200" dirty="0"/>
              <a:t>Create either an outline </a:t>
            </a:r>
            <a:r>
              <a:rPr lang="en-US" sz="2200" i="1" dirty="0"/>
              <a:t>or</a:t>
            </a:r>
            <a:r>
              <a:rPr lang="en-US" sz="2200" dirty="0"/>
              <a:t> a summary organizing your thoughts. This outline or summary should state your main point and how you will make your argument.</a:t>
            </a:r>
          </a:p>
          <a:p>
            <a:pPr lvl="1"/>
            <a:r>
              <a:rPr lang="en-US" sz="2200" dirty="0"/>
              <a:t>This assignment is due by class time on </a:t>
            </a:r>
            <a:r>
              <a:rPr lang="en-US" sz="2200" b="1" dirty="0"/>
              <a:t>Thursday, March 3</a:t>
            </a:r>
            <a:r>
              <a:rPr lang="en-US" sz="2200" dirty="0"/>
              <a:t>!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4633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6"/>
            <a:ext cx="10901516" cy="5303672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44444"/>
                </a:solidFill>
              </a:rPr>
              <a:t>W</a:t>
            </a:r>
            <a:r>
              <a:rPr lang="en-US" b="1" i="0" dirty="0">
                <a:solidFill>
                  <a:srgbClr val="444444"/>
                </a:solidFill>
                <a:effectLst/>
              </a:rPr>
              <a:t>rite a Post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(approx. 300 words). Title it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Full Name, Letter or Speech?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Post it under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U1 Work </a:t>
            </a:r>
            <a:r>
              <a:rPr lang="en-US" i="0" dirty="0">
                <a:solidFill>
                  <a:srgbClr val="444444"/>
                </a:solidFill>
                <a:effectLst/>
              </a:rPr>
              <a:t>by class time on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Thursday, March 3</a:t>
            </a:r>
            <a:r>
              <a:rPr lang="en-US" i="0" dirty="0">
                <a:solidFill>
                  <a:srgbClr val="444444"/>
                </a:solidFill>
                <a:effectLst/>
              </a:rPr>
              <a:t>.</a:t>
            </a:r>
            <a:endParaRPr lang="en-US" b="1" i="0" dirty="0">
              <a:solidFill>
                <a:srgbClr val="44444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</a:rPr>
              <a:t>Thursday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is a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writing day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 Most of the class time will be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devoted to writing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your first draft of a speech or letter for the U1 Writing Assignment.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Come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prepared</a:t>
            </a:r>
            <a:r>
              <a:rPr lang="en-US" b="0" i="0" dirty="0">
                <a:solidFill>
                  <a:srgbClr val="444444"/>
                </a:solidFill>
                <a:effectLst/>
              </a:rPr>
              <a:t>! Bring your laptops/tablets or pen and notebook for this session. Bring any resources you’ve gathered (articles, interviews, etc.) to refer to as you write.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You may be tempted to skip this class–</a:t>
            </a:r>
            <a:r>
              <a:rPr lang="en-US" b="1" i="0" dirty="0">
                <a:solidFill>
                  <a:srgbClr val="444444"/>
                </a:solidFill>
                <a:effectLst/>
              </a:rPr>
              <a:t>don’t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give in to this temptation! This is a session devoted to writing your first draft (which will be peer reviewed in less than a week from today).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You’ll also have immediate access to your professor, so if you have a question or concern about this project, you can ask right away, not have to wait for an office hour or a response via email. This is a win-win situation! Don’t miss it!</a:t>
            </a:r>
            <a:endParaRPr lang="en-US" dirty="0"/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072" y="0"/>
            <a:ext cx="1265928" cy="178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Alexandria Ocasio-Cortez </a:t>
            </a:r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3" r="20783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3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US" sz="2200" dirty="0"/>
              <a:t>What’s AOC’s discourse community?</a:t>
            </a:r>
          </a:p>
          <a:p>
            <a:r>
              <a:rPr lang="en-US" altLang="en-US" sz="2200" dirty="0">
                <a:latin typeface="Optima" charset="0"/>
              </a:rPr>
              <a:t>What issue is she discussing in her speech?</a:t>
            </a:r>
          </a:p>
          <a:p>
            <a:r>
              <a:rPr lang="en-US" altLang="en-US" sz="2200" dirty="0">
                <a:latin typeface="Optima" charset="0"/>
              </a:rPr>
              <a:t>Who is her audience?</a:t>
            </a:r>
          </a:p>
          <a:p>
            <a:pPr marL="0" indent="0">
              <a:buNone/>
            </a:pPr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843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7" r="13818" b="4394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/>
              <a:t>Quoting AOC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/>
              <a:t>We’re going to practice creating “quote sandwiches” with AOC’s speech!</a:t>
            </a:r>
          </a:p>
          <a:p>
            <a:pPr marL="0" indent="0" algn="l">
              <a:buNone/>
            </a:pPr>
            <a:endParaRPr lang="en-US" altLang="en-US" sz="2000" dirty="0">
              <a:latin typeface="Optima" charset="0"/>
            </a:endParaRPr>
          </a:p>
          <a:p>
            <a:pPr algn="l"/>
            <a:endParaRPr lang="en-US" sz="20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519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Step-by-Step Guide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92500" lnSpcReduction="10000"/>
          </a:bodyPr>
          <a:lstStyle/>
          <a:p>
            <a:r>
              <a:rPr lang="en-US" altLang="en-US" sz="2200" dirty="0">
                <a:latin typeface="Optima" charset="0"/>
              </a:rPr>
              <a:t>I found this quote: 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“[W]hat I do have issue with is using women, wives, and daughters as shields and excuses for poor behavior.”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this is verbatim to what is in the text, so I use quotation marks around the phrase, and that I don’t quote everything.</a:t>
            </a:r>
          </a:p>
          <a:p>
            <a:r>
              <a:rPr lang="en-US" altLang="en-US" sz="2200" dirty="0">
                <a:latin typeface="Optima" charset="0"/>
              </a:rPr>
              <a:t>To create a quote sandwich, I need to have an introductory phrase. For example: </a:t>
            </a: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In her speech, Alexandria Ocasio-Cortez states…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by mentioning her name, I’ve cited the source!</a:t>
            </a:r>
          </a:p>
          <a:p>
            <a:r>
              <a:rPr lang="en-US" altLang="en-US" sz="2200" dirty="0">
                <a:latin typeface="Optima" charset="0"/>
              </a:rPr>
              <a:t>To complete the sandwich, I need to have an explanation. For example: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the explanation is longer than the quote itself!</a:t>
            </a:r>
          </a:p>
          <a:p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23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Quoting AOC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Here’s the final product:</a:t>
            </a:r>
          </a:p>
          <a:p>
            <a:pPr marL="0" indent="0">
              <a:buNone/>
            </a:pPr>
            <a:endParaRPr lang="en-US" altLang="en-US" sz="2200" dirty="0">
              <a:latin typeface="Optima" charset="0"/>
            </a:endParaRPr>
          </a:p>
          <a:p>
            <a:pPr marL="0" indent="0">
              <a:buNone/>
            </a:pP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In her speech, Alexandria Ocasio-Cortez states 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“what I do have issue with is using women, wives, and daughters as shields and excuses for poor behavior.”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39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Quoting AOC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I could also do this:</a:t>
            </a:r>
          </a:p>
          <a:p>
            <a:pPr marL="0" indent="0">
              <a:buNone/>
            </a:pPr>
            <a:endParaRPr lang="en-US" altLang="en-US" sz="2200" dirty="0">
              <a:latin typeface="Optima" charset="0"/>
            </a:endParaRPr>
          </a:p>
          <a:p>
            <a:pPr marL="0" indent="0">
              <a:buNone/>
            </a:pP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“[W]hat I do have issue with is using women, wives, and daughters as shields and excuses for poor behavior,”</a:t>
            </a: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 Alexandria Ocasio-Cortez states in her speech.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endParaRPr lang="en-US" altLang="en-US" sz="2200" dirty="0">
              <a:latin typeface="Optima" charset="0"/>
            </a:endParaRPr>
          </a:p>
          <a:p>
            <a:pPr marL="0" indent="0">
              <a:buNone/>
            </a:pPr>
            <a:r>
              <a:rPr lang="en-US" sz="2200" dirty="0"/>
              <a:t>Either way, the sandwich still has the same elements!</a:t>
            </a:r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15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Quoting AOC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Spend about 5 minutes locating a quote. </a:t>
            </a:r>
          </a:p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I’ve put a transcript of the speech in the Course Profile.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Then spend about 10 minutes creating a quote sandwich.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Don’t worry, I’ll post the slide that explains what to do in a moment…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When time’s up, I’m going to put you into a breakroom to share what you have with a group.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Even if you aren’t finished, share what you have!</a:t>
            </a:r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09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Quote Sandwich Review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92500" lnSpcReduction="10000"/>
          </a:bodyPr>
          <a:lstStyle/>
          <a:p>
            <a:r>
              <a:rPr lang="en-US" altLang="en-US" sz="2200" dirty="0">
                <a:latin typeface="Optima" charset="0"/>
              </a:rPr>
              <a:t>I found this quote: 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“[W]hat I do have issue with is using women, wives, and daughters as shields and excuses for poor behavior.”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this is verbatim to what is in the text, so I use quotation marks around the phrase, and that I don’t quote everything.</a:t>
            </a:r>
          </a:p>
          <a:p>
            <a:r>
              <a:rPr lang="en-US" altLang="en-US" sz="2200" dirty="0">
                <a:latin typeface="Optima" charset="0"/>
              </a:rPr>
              <a:t>To create a quote sandwich, I need to have an introductory phrase. For example: </a:t>
            </a: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In her speech, Alexandria Ocasio-Cortez states…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by mentioning her name, I’ve cited the source!</a:t>
            </a:r>
          </a:p>
          <a:p>
            <a:r>
              <a:rPr lang="en-US" altLang="en-US" sz="2200" dirty="0">
                <a:latin typeface="Optima" charset="0"/>
              </a:rPr>
              <a:t>To complete the sandwich, I need to have an explanation. For example: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the explanation is longer than the quote itself!</a:t>
            </a:r>
          </a:p>
          <a:p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62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330" y="803325"/>
            <a:ext cx="5314536" cy="1325563"/>
          </a:xfrm>
        </p:spPr>
        <p:txBody>
          <a:bodyPr>
            <a:normAutofit/>
          </a:bodyPr>
          <a:lstStyle/>
          <a:p>
            <a:r>
              <a:rPr lang="en-US"/>
              <a:t>Quoting AOC</a:t>
            </a: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3" r="10164" b="1"/>
          <a:stretch/>
        </p:blipFill>
        <p:spPr bwMode="auto">
          <a:xfrm>
            <a:off x="2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329" y="2279018"/>
            <a:ext cx="5314543" cy="337592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Optima" charset="0"/>
              </a:rPr>
              <a:t>Show your small group your quote sandwich…</a:t>
            </a:r>
          </a:p>
          <a:p>
            <a:pPr marL="0" indent="0">
              <a:buNone/>
            </a:pPr>
            <a:r>
              <a:rPr lang="en-US" sz="1800" dirty="0">
                <a:latin typeface="Optima" charset="0"/>
              </a:rPr>
              <a:t>Even if you aren’t finished, share what you have!</a:t>
            </a:r>
          </a:p>
          <a:p>
            <a:pPr marL="0" indent="0">
              <a:buNone/>
            </a:pPr>
            <a:r>
              <a:rPr lang="en-US" sz="1800" dirty="0"/>
              <a:t>Do quick peer reviews of the quote sandwiches:</a:t>
            </a:r>
          </a:p>
          <a:p>
            <a:pPr marL="0" indent="0">
              <a:buNone/>
            </a:pPr>
            <a:r>
              <a:rPr lang="en-US" sz="1800" dirty="0"/>
              <a:t>Does it have an introduction?</a:t>
            </a:r>
          </a:p>
          <a:p>
            <a:pPr marL="0" indent="0">
              <a:buNone/>
            </a:pPr>
            <a:r>
              <a:rPr lang="en-US" sz="1800" dirty="0"/>
              <a:t>Does it use proper punctuation?</a:t>
            </a:r>
          </a:p>
          <a:p>
            <a:pPr marL="0" indent="0">
              <a:buNone/>
            </a:pPr>
            <a:r>
              <a:rPr lang="en-US" sz="1800" dirty="0"/>
              <a:t>Does it have an explanation?</a:t>
            </a:r>
          </a:p>
        </p:txBody>
      </p:sp>
    </p:spTree>
    <p:extLst>
      <p:ext uri="{BB962C8B-B14F-4D97-AF65-F5344CB8AC3E}">
        <p14:creationId xmlns:p14="http://schemas.microsoft.com/office/powerpoint/2010/main" val="2200840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2392</TotalTime>
  <Words>1236</Words>
  <Application>Microsoft Office PowerPoint</Application>
  <PresentationFormat>Widescreen</PresentationFormat>
  <Paragraphs>75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Optima</vt:lpstr>
      <vt:lpstr>Office Theme</vt:lpstr>
      <vt:lpstr>ENG 1121  English Composition 2 </vt:lpstr>
      <vt:lpstr>Alexandria Ocasio-Cortez </vt:lpstr>
      <vt:lpstr>Quoting AOC</vt:lpstr>
      <vt:lpstr>Step-by-Step Guide</vt:lpstr>
      <vt:lpstr>Quoting AOC</vt:lpstr>
      <vt:lpstr>Quoting AOC</vt:lpstr>
      <vt:lpstr>Quoting AOC</vt:lpstr>
      <vt:lpstr>Quote Sandwich Review</vt:lpstr>
      <vt:lpstr>Quoting AOC</vt:lpstr>
      <vt:lpstr>Pick a Model &amp; Organize Your Ideas</vt:lpstr>
      <vt:lpstr>Pick a Model &amp; Organize Your Ideas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33</cp:revision>
  <dcterms:created xsi:type="dcterms:W3CDTF">2020-01-25T02:18:25Z</dcterms:created>
  <dcterms:modified xsi:type="dcterms:W3CDTF">2022-03-01T16:27:33Z</dcterms:modified>
</cp:coreProperties>
</file>