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embeddings/Microsoft_Equation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handoutMasterIdLst>
    <p:handoutMasterId r:id="rId48"/>
  </p:handoutMasterIdLst>
  <p:sldIdLst>
    <p:sldId id="372" r:id="rId2"/>
    <p:sldId id="373" r:id="rId3"/>
    <p:sldId id="348" r:id="rId4"/>
    <p:sldId id="421" r:id="rId5"/>
    <p:sldId id="404" r:id="rId6"/>
    <p:sldId id="405" r:id="rId7"/>
    <p:sldId id="406" r:id="rId8"/>
    <p:sldId id="407" r:id="rId9"/>
    <p:sldId id="408" r:id="rId10"/>
    <p:sldId id="409" r:id="rId11"/>
    <p:sldId id="411" r:id="rId12"/>
    <p:sldId id="412" r:id="rId13"/>
    <p:sldId id="413" r:id="rId14"/>
    <p:sldId id="414" r:id="rId15"/>
    <p:sldId id="415" r:id="rId16"/>
    <p:sldId id="416" r:id="rId17"/>
    <p:sldId id="312" r:id="rId18"/>
    <p:sldId id="384" r:id="rId19"/>
    <p:sldId id="318" r:id="rId20"/>
    <p:sldId id="385" r:id="rId21"/>
    <p:sldId id="324" r:id="rId22"/>
    <p:sldId id="386" r:id="rId23"/>
    <p:sldId id="326" r:id="rId24"/>
    <p:sldId id="387" r:id="rId25"/>
    <p:sldId id="328" r:id="rId26"/>
    <p:sldId id="388" r:id="rId27"/>
    <p:sldId id="330" r:id="rId28"/>
    <p:sldId id="389" r:id="rId29"/>
    <p:sldId id="334" r:id="rId30"/>
    <p:sldId id="390" r:id="rId31"/>
    <p:sldId id="393" r:id="rId32"/>
    <p:sldId id="392" r:id="rId33"/>
    <p:sldId id="394" r:id="rId34"/>
    <p:sldId id="395" r:id="rId35"/>
    <p:sldId id="396" r:id="rId36"/>
    <p:sldId id="397" r:id="rId37"/>
    <p:sldId id="398" r:id="rId38"/>
    <p:sldId id="399" r:id="rId39"/>
    <p:sldId id="400" r:id="rId40"/>
    <p:sldId id="402" r:id="rId41"/>
    <p:sldId id="417" r:id="rId42"/>
    <p:sldId id="418" r:id="rId43"/>
    <p:sldId id="419" r:id="rId44"/>
    <p:sldId id="420" r:id="rId45"/>
    <p:sldId id="403" r:id="rId4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219C2"/>
    <a:srgbClr val="021BD8"/>
    <a:srgbClr val="0243FC"/>
    <a:srgbClr val="023AD8"/>
    <a:srgbClr val="0232BA"/>
    <a:srgbClr val="003366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8" autoAdjust="0"/>
    <p:restoredTop sz="94660"/>
  </p:normalViewPr>
  <p:slideViewPr>
    <p:cSldViewPr>
      <p:cViewPr varScale="1">
        <p:scale>
          <a:sx n="137" d="100"/>
          <a:sy n="137" d="100"/>
        </p:scale>
        <p:origin x="-1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presProps" Target="presProps.xml"/><Relationship Id="rId51" Type="http://schemas.openxmlformats.org/officeDocument/2006/relationships/viewProps" Target="viewProps.xml"/><Relationship Id="rId52" Type="http://schemas.openxmlformats.org/officeDocument/2006/relationships/theme" Target="theme/theme1.xml"/><Relationship Id="rId53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notesMaster" Target="notesMasters/notesMaster1.xml"/><Relationship Id="rId48" Type="http://schemas.openxmlformats.org/officeDocument/2006/relationships/handoutMaster" Target="handoutMasters/handoutMaster1.xml"/><Relationship Id="rId4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B9F8B33-A887-4616-9EC6-10FD65317462}" type="datetimeFigureOut">
              <a:rPr lang="en-US"/>
              <a:pPr>
                <a:defRPr/>
              </a:pPr>
              <a:t>9/26/13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0D203DF-733E-4724-960E-7B009CFC2E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8989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2F80645-B410-4C2A-9F81-83CD8DA8D89F}" type="datetimeFigureOut">
              <a:rPr lang="en-US"/>
              <a:pPr>
                <a:defRPr/>
              </a:pPr>
              <a:t>9/26/13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A3F9E0A-BDB5-45AB-A40A-947F7B1725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24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21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578B556-D64F-4A87-93C7-2F7EC02FEED6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0BB765-6435-4AAC-B551-AFB77B42C994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4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4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CCA855B-7A06-496A-8C4F-884CB2EA397D}" type="slidenum">
              <a:rPr lang="en-US" smtClean="0"/>
              <a:pPr/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0BB765-6435-4AAC-B551-AFB77B42C994}" type="slidenum">
              <a:rPr lang="en-US" smtClean="0"/>
              <a:pPr/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6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6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65E73E7-6265-4DA1-ACD8-BBE7D401399B}" type="slidenum">
              <a:rPr lang="en-US" smtClean="0"/>
              <a:pPr/>
              <a:t>19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0BB765-6435-4AAC-B551-AFB77B42C994}" type="slidenum">
              <a:rPr lang="en-US" smtClean="0"/>
              <a:pPr/>
              <a:t>20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8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8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371C966-CBB9-49DC-82CD-6CF78C94A706}" type="slidenum">
              <a:rPr lang="en-US" smtClean="0"/>
              <a:pPr/>
              <a:t>21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0BB765-6435-4AAC-B551-AFB77B42C994}" type="slidenum">
              <a:rPr lang="en-US" smtClean="0"/>
              <a:pPr/>
              <a:t>22</a:t>
            </a:fld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0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60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3838469-2F17-406C-82B8-9AA4D7F9F483}" type="slidenum">
              <a:rPr lang="en-US" smtClean="0"/>
              <a:pPr/>
              <a:t>23</a:t>
            </a:fld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0BB765-6435-4AAC-B551-AFB77B42C994}" type="slidenum">
              <a:rPr lang="en-US" smtClean="0"/>
              <a:pPr/>
              <a:t>24</a:t>
            </a:fld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2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62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7F3C04C-43C5-4251-A77B-FEFB0D46D3F3}" type="slidenum">
              <a:rPr lang="en-US" smtClean="0"/>
              <a:pPr/>
              <a:t>25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0BB765-6435-4AAC-B551-AFB77B42C994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0BB765-6435-4AAC-B551-AFB77B42C994}" type="slidenum">
              <a:rPr lang="en-US" smtClean="0"/>
              <a:pPr/>
              <a:t>26</a:t>
            </a:fld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4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64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12DF599-8A92-41B1-904C-0C1064811384}" type="slidenum">
              <a:rPr lang="en-US" smtClean="0"/>
              <a:pPr/>
              <a:t>27</a:t>
            </a:fld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0BB765-6435-4AAC-B551-AFB77B42C994}" type="slidenum">
              <a:rPr lang="en-US" smtClean="0"/>
              <a:pPr/>
              <a:t>28</a:t>
            </a:fld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8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68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07B0ED2-3358-4575-9C0F-531C2E3BD057}" type="slidenum">
              <a:rPr lang="en-US" smtClean="0"/>
              <a:pPr/>
              <a:t>29</a:t>
            </a:fld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0BB765-6435-4AAC-B551-AFB77B42C994}" type="slidenum">
              <a:rPr lang="en-US" smtClean="0"/>
              <a:pPr/>
              <a:t>30</a:t>
            </a:fld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0BB765-6435-4AAC-B551-AFB77B42C994}" type="slidenum">
              <a:rPr lang="en-US" smtClean="0"/>
              <a:pPr/>
              <a:t>31</a:t>
            </a:fld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0BB765-6435-4AAC-B551-AFB77B42C994}" type="slidenum">
              <a:rPr lang="en-US" smtClean="0"/>
              <a:pPr/>
              <a:t>32</a:t>
            </a:fld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0BB765-6435-4AAC-B551-AFB77B42C994}" type="slidenum">
              <a:rPr lang="en-US" smtClean="0"/>
              <a:pPr/>
              <a:t>33</a:t>
            </a:fld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0BB765-6435-4AAC-B551-AFB77B42C994}" type="slidenum">
              <a:rPr lang="en-US" smtClean="0"/>
              <a:pPr/>
              <a:t>34</a:t>
            </a:fld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0BB765-6435-4AAC-B551-AFB77B42C994}" type="slidenum">
              <a:rPr lang="en-US" smtClean="0"/>
              <a:pPr/>
              <a:t>35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0BB765-6435-4AAC-B551-AFB77B42C994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0BB765-6435-4AAC-B551-AFB77B42C994}" type="slidenum">
              <a:rPr lang="en-US" smtClean="0"/>
              <a:pPr/>
              <a:t>36</a:t>
            </a:fld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0BB765-6435-4AAC-B551-AFB77B42C994}" type="slidenum">
              <a:rPr lang="en-US" smtClean="0"/>
              <a:pPr/>
              <a:t>37</a:t>
            </a:fld>
            <a:endParaRPr 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0BB765-6435-4AAC-B551-AFB77B42C994}" type="slidenum">
              <a:rPr lang="en-US" smtClean="0"/>
              <a:pPr/>
              <a:t>38</a:t>
            </a:fld>
            <a:endParaRPr 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0BB765-6435-4AAC-B551-AFB77B42C994}" type="slidenum">
              <a:rPr lang="en-US" smtClean="0"/>
              <a:pPr/>
              <a:t>39</a:t>
            </a:fld>
            <a:endParaRPr 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0BB765-6435-4AAC-B551-AFB77B42C994}" type="slidenum">
              <a:rPr lang="en-US" smtClean="0"/>
              <a:pPr/>
              <a:t>40</a:t>
            </a:fld>
            <a:endParaRPr 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0BB765-6435-4AAC-B551-AFB77B42C994}" type="slidenum">
              <a:rPr lang="en-US" smtClean="0"/>
              <a:pPr/>
              <a:t>41</a:t>
            </a:fld>
            <a:endParaRPr lang="en-U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0BB765-6435-4AAC-B551-AFB77B42C994}" type="slidenum">
              <a:rPr lang="en-US" smtClean="0"/>
              <a:pPr/>
              <a:t>42</a:t>
            </a:fld>
            <a:endParaRPr lang="en-U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0BB765-6435-4AAC-B551-AFB77B42C994}" type="slidenum">
              <a:rPr lang="en-US" smtClean="0"/>
              <a:pPr/>
              <a:t>43</a:t>
            </a:fld>
            <a:endParaRPr lang="en-US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0BB765-6435-4AAC-B551-AFB77B42C994}" type="slidenum">
              <a:rPr lang="en-US" smtClean="0"/>
              <a:pPr/>
              <a:t>44</a:t>
            </a:fld>
            <a:endParaRPr lang="en-US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0BB765-6435-4AAC-B551-AFB77B42C994}" type="slidenum">
              <a:rPr lang="en-US" smtClean="0"/>
              <a:pPr/>
              <a:t>45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0BB765-6435-4AAC-B551-AFB77B42C994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0BB765-6435-4AAC-B551-AFB77B42C994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0BB765-6435-4AAC-B551-AFB77B42C994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0BB765-6435-4AAC-B551-AFB77B42C994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0BB765-6435-4AAC-B551-AFB77B42C994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0BB765-6435-4AAC-B551-AFB77B42C994}" type="slidenum">
              <a:rPr lang="en-US" smtClean="0"/>
              <a:pPr/>
              <a:t>15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7077F8-6912-4321-8E23-1CB0339D2A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49D61B-82E0-4764-B56F-ED254AABFD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054084-FD02-4E93-9717-D91B153ACD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EFFB46-CD4F-44C4-92F8-AB241A3132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80CB1B-A3B3-4623-8F74-FDB80A5115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8C6420-2EA2-45F3-94F6-31F5551A5E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4CEF65-48EC-47AF-82E6-857CD04524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FFFB2F-4FEC-4876-BEBC-24EB23F423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00D34F-E3E6-4EEB-B3FB-5993A03ADC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2D4F89-CCEB-418A-BF16-E777195BEE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38D502-0C89-41D2-9778-AF92A77C8C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84007A-546F-4A99-9469-C90AB389AC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6659430-CD57-4761-BEF0-5A0327CCE1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1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1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1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1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1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1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1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1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4" Type="http://schemas.openxmlformats.org/officeDocument/2006/relationships/image" Target="../media/image1.png"/><Relationship Id="rId5" Type="http://schemas.openxmlformats.org/officeDocument/2006/relationships/oleObject" Target="../embeddings/Microsoft_Equation1.bin"/><Relationship Id="rId6" Type="http://schemas.openxmlformats.org/officeDocument/2006/relationships/image" Target="../media/image10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Introduction to Food &amp; Beverage Management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800000"/>
                </a:solidFill>
              </a:rPr>
              <a:t>Culinary Math:</a:t>
            </a:r>
          </a:p>
          <a:p>
            <a:pPr eaLnBrk="1" hangingPunct="1"/>
            <a:r>
              <a:rPr lang="en-US" dirty="0" smtClean="0">
                <a:solidFill>
                  <a:srgbClr val="800000"/>
                </a:solidFill>
              </a:rPr>
              <a:t>Costing</a:t>
            </a:r>
          </a:p>
        </p:txBody>
      </p:sp>
      <p:pic>
        <p:nvPicPr>
          <p:cNvPr id="2052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6" descr="CUNYlogo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1600" y="838200"/>
            <a:ext cx="30384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 smtClean="0"/>
              <a:t>Costing Biscuits </a:t>
            </a:r>
          </a:p>
        </p:txBody>
      </p:sp>
      <p:pic>
        <p:nvPicPr>
          <p:cNvPr id="62467" name="Picture 3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noFill/>
        </p:spPr>
        <p:txBody>
          <a:bodyPr/>
          <a:lstStyle/>
          <a:p>
            <a:pPr lvl="1" eaLnBrk="1" hangingPunct="1"/>
            <a:endParaRPr lang="en-US" sz="2400" b="1" smtClean="0"/>
          </a:p>
          <a:p>
            <a:pPr lvl="2" eaLnBrk="1" hangingPunct="1"/>
            <a:endParaRPr lang="en-US" sz="2000" b="1" smtClean="0"/>
          </a:p>
          <a:p>
            <a:pPr lvl="2" eaLnBrk="1" hangingPunct="1">
              <a:lnSpc>
                <a:spcPct val="90000"/>
              </a:lnSpc>
            </a:pPr>
            <a:endParaRPr lang="en-US" sz="2000" b="1" smtClean="0"/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05481" name="Group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8752344"/>
              </p:ext>
            </p:extLst>
          </p:nvPr>
        </p:nvGraphicFramePr>
        <p:xfrm>
          <a:off x="380999" y="2286000"/>
          <a:ext cx="8077202" cy="3680009"/>
        </p:xfrm>
        <a:graphic>
          <a:graphicData uri="http://schemas.openxmlformats.org/drawingml/2006/table">
            <a:tbl>
              <a:tblPr/>
              <a:tblGrid>
                <a:gridCol w="2590801"/>
                <a:gridCol w="1447800"/>
                <a:gridCol w="609600"/>
                <a:gridCol w="1143000"/>
                <a:gridCol w="1066800"/>
                <a:gridCol w="1219201"/>
              </a:tblGrid>
              <a:tr h="4970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Bread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Pastry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Salt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.75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Sugar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Baking Powder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Shortening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Milk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cs typeface="Arial Narrow"/>
                        </a:rPr>
                        <a:t>1 pt. 10 fl.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2523" name="Text Box 59"/>
          <p:cNvSpPr txBox="1">
            <a:spLocks noChangeArrowheads="1"/>
          </p:cNvSpPr>
          <p:nvPr/>
        </p:nvSpPr>
        <p:spPr bwMode="auto">
          <a:xfrm>
            <a:off x="990600" y="1766888"/>
            <a:ext cx="12049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latin typeface="Arial Narrow Bold"/>
                <a:cs typeface="Arial Narrow Bold"/>
              </a:rPr>
              <a:t>Ingredients</a:t>
            </a:r>
          </a:p>
        </p:txBody>
      </p:sp>
      <p:sp>
        <p:nvSpPr>
          <p:cNvPr id="62524" name="Text Box 60"/>
          <p:cNvSpPr txBox="1">
            <a:spLocks noChangeArrowheads="1"/>
          </p:cNvSpPr>
          <p:nvPr/>
        </p:nvSpPr>
        <p:spPr bwMode="auto">
          <a:xfrm>
            <a:off x="3313093" y="1764268"/>
            <a:ext cx="95410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latin typeface="Arial Narrow Bold"/>
                <a:cs typeface="Arial Narrow Bold"/>
              </a:rPr>
              <a:t>Quantity</a:t>
            </a:r>
          </a:p>
        </p:txBody>
      </p:sp>
      <p:sp>
        <p:nvSpPr>
          <p:cNvPr id="62525" name="Text Box 61"/>
          <p:cNvSpPr txBox="1">
            <a:spLocks noChangeArrowheads="1"/>
          </p:cNvSpPr>
          <p:nvPr/>
        </p:nvSpPr>
        <p:spPr bwMode="auto">
          <a:xfrm>
            <a:off x="6375405" y="1741235"/>
            <a:ext cx="787395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 smtClean="0">
                <a:latin typeface="Arial Narrow Bold"/>
                <a:cs typeface="Arial Narrow Bold"/>
              </a:rPr>
              <a:t>$ cost/</a:t>
            </a:r>
          </a:p>
          <a:p>
            <a:pPr>
              <a:lnSpc>
                <a:spcPct val="80000"/>
              </a:lnSpc>
            </a:pPr>
            <a:r>
              <a:rPr lang="en-US" b="1" dirty="0" smtClean="0">
                <a:latin typeface="Arial Narrow Bold"/>
                <a:cs typeface="Arial Narrow Bold"/>
              </a:rPr>
              <a:t>unit</a:t>
            </a:r>
            <a:endParaRPr lang="en-US" b="1" dirty="0">
              <a:latin typeface="Arial Narrow Bold"/>
              <a:cs typeface="Arial Narrow Bold"/>
            </a:endParaRPr>
          </a:p>
        </p:txBody>
      </p:sp>
      <p:sp>
        <p:nvSpPr>
          <p:cNvPr id="62526" name="Text Box 62"/>
          <p:cNvSpPr txBox="1">
            <a:spLocks noChangeArrowheads="1"/>
          </p:cNvSpPr>
          <p:nvPr/>
        </p:nvSpPr>
        <p:spPr bwMode="auto">
          <a:xfrm>
            <a:off x="7239000" y="1766888"/>
            <a:ext cx="1524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Arial Narrow Bold"/>
                <a:cs typeface="Arial Narrow Bold"/>
              </a:rPr>
              <a:t>Extension $</a:t>
            </a:r>
            <a:endParaRPr lang="en-US" b="1" dirty="0">
              <a:latin typeface="Arial Narrow Bold"/>
              <a:cs typeface="Arial Narrow Bold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19600" y="1676400"/>
            <a:ext cx="573858" cy="595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 smtClean="0">
                <a:latin typeface="Arial Narrow Bold"/>
                <a:cs typeface="Arial Narrow Bold"/>
              </a:rPr>
              <a:t>unit </a:t>
            </a:r>
          </a:p>
          <a:p>
            <a:pPr>
              <a:lnSpc>
                <a:spcPct val="90000"/>
              </a:lnSpc>
            </a:pPr>
            <a:r>
              <a:rPr lang="en-US" b="1" dirty="0" smtClean="0">
                <a:latin typeface="Arial Narrow Bold"/>
                <a:cs typeface="Arial Narrow Bold"/>
              </a:rPr>
              <a:t>sold</a:t>
            </a:r>
            <a:endParaRPr lang="en-US" b="1" dirty="0">
              <a:latin typeface="Arial Narrow Bold"/>
              <a:cs typeface="Arial Narrow Bold"/>
            </a:endParaRPr>
          </a:p>
        </p:txBody>
      </p:sp>
      <p:sp>
        <p:nvSpPr>
          <p:cNvPr id="15" name="Text Box 61"/>
          <p:cNvSpPr txBox="1">
            <a:spLocks noChangeArrowheads="1"/>
          </p:cNvSpPr>
          <p:nvPr/>
        </p:nvSpPr>
        <p:spPr bwMode="auto">
          <a:xfrm>
            <a:off x="5029200" y="1741235"/>
            <a:ext cx="1295400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 smtClean="0">
                <a:latin typeface="Arial Narrow Bold"/>
                <a:cs typeface="Arial Narrow Bold"/>
              </a:rPr>
              <a:t>quantity in</a:t>
            </a:r>
          </a:p>
          <a:p>
            <a:pPr>
              <a:lnSpc>
                <a:spcPct val="80000"/>
              </a:lnSpc>
            </a:pPr>
            <a:r>
              <a:rPr lang="en-US" b="1" dirty="0" smtClean="0">
                <a:latin typeface="Arial Narrow Bold"/>
                <a:cs typeface="Arial Narrow Bold"/>
              </a:rPr>
              <a:t>units</a:t>
            </a:r>
            <a:r>
              <a:rPr lang="en-US" b="1" dirty="0">
                <a:latin typeface="Arial Narrow Bold"/>
                <a:cs typeface="Arial Narrow Bold"/>
              </a:rPr>
              <a:t> </a:t>
            </a:r>
            <a:r>
              <a:rPr lang="en-US" b="1" dirty="0" smtClean="0">
                <a:latin typeface="Arial Narrow Bold"/>
                <a:cs typeface="Arial Narrow Bold"/>
              </a:rPr>
              <a:t>sold</a:t>
            </a:r>
            <a:endParaRPr lang="en-US" b="1" dirty="0">
              <a:latin typeface="Arial Narrow Bold"/>
              <a:cs typeface="Arial Narrow Bold"/>
            </a:endParaRPr>
          </a:p>
        </p:txBody>
      </p:sp>
    </p:spTree>
    <p:extLst>
      <p:ext uri="{BB962C8B-B14F-4D97-AF65-F5344CB8AC3E}">
        <p14:creationId xmlns:p14="http://schemas.microsoft.com/office/powerpoint/2010/main" val="9101811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 smtClean="0"/>
              <a:t>Costing Biscuits </a:t>
            </a:r>
          </a:p>
        </p:txBody>
      </p:sp>
      <p:pic>
        <p:nvPicPr>
          <p:cNvPr id="62467" name="Picture 3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noFill/>
        </p:spPr>
        <p:txBody>
          <a:bodyPr/>
          <a:lstStyle/>
          <a:p>
            <a:pPr lvl="1" eaLnBrk="1" hangingPunct="1"/>
            <a:endParaRPr lang="en-US" sz="2400" b="1" smtClean="0"/>
          </a:p>
          <a:p>
            <a:pPr lvl="2" eaLnBrk="1" hangingPunct="1"/>
            <a:endParaRPr lang="en-US" sz="2000" b="1" smtClean="0"/>
          </a:p>
          <a:p>
            <a:pPr lvl="2" eaLnBrk="1" hangingPunct="1">
              <a:lnSpc>
                <a:spcPct val="90000"/>
              </a:lnSpc>
            </a:pPr>
            <a:endParaRPr lang="en-US" sz="2000" b="1" smtClean="0"/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05481" name="Group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4340245"/>
              </p:ext>
            </p:extLst>
          </p:nvPr>
        </p:nvGraphicFramePr>
        <p:xfrm>
          <a:off x="380999" y="2286000"/>
          <a:ext cx="8077202" cy="3680009"/>
        </p:xfrm>
        <a:graphic>
          <a:graphicData uri="http://schemas.openxmlformats.org/drawingml/2006/table">
            <a:tbl>
              <a:tblPr/>
              <a:tblGrid>
                <a:gridCol w="2590801"/>
                <a:gridCol w="1447800"/>
                <a:gridCol w="609600"/>
                <a:gridCol w="1143000"/>
                <a:gridCol w="1066800"/>
                <a:gridCol w="1219201"/>
              </a:tblGrid>
              <a:tr h="4970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Bread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Pastry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Salt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.75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Sugar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Baking Powder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Shortening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Milk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cs typeface="Arial Narrow"/>
                        </a:rPr>
                        <a:t>1 pt. 10 fl.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2523" name="Text Box 59"/>
          <p:cNvSpPr txBox="1">
            <a:spLocks noChangeArrowheads="1"/>
          </p:cNvSpPr>
          <p:nvPr/>
        </p:nvSpPr>
        <p:spPr bwMode="auto">
          <a:xfrm>
            <a:off x="990600" y="1766888"/>
            <a:ext cx="12049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latin typeface="Arial Narrow Bold"/>
                <a:cs typeface="Arial Narrow Bold"/>
              </a:rPr>
              <a:t>Ingredients</a:t>
            </a:r>
          </a:p>
        </p:txBody>
      </p:sp>
      <p:sp>
        <p:nvSpPr>
          <p:cNvPr id="62524" name="Text Box 60"/>
          <p:cNvSpPr txBox="1">
            <a:spLocks noChangeArrowheads="1"/>
          </p:cNvSpPr>
          <p:nvPr/>
        </p:nvSpPr>
        <p:spPr bwMode="auto">
          <a:xfrm>
            <a:off x="3313093" y="1764268"/>
            <a:ext cx="95410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latin typeface="Arial Narrow Bold"/>
                <a:cs typeface="Arial Narrow Bold"/>
              </a:rPr>
              <a:t>Quantity</a:t>
            </a:r>
          </a:p>
        </p:txBody>
      </p:sp>
      <p:sp>
        <p:nvSpPr>
          <p:cNvPr id="62525" name="Text Box 61"/>
          <p:cNvSpPr txBox="1">
            <a:spLocks noChangeArrowheads="1"/>
          </p:cNvSpPr>
          <p:nvPr/>
        </p:nvSpPr>
        <p:spPr bwMode="auto">
          <a:xfrm>
            <a:off x="6375405" y="1741235"/>
            <a:ext cx="787395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 smtClean="0">
                <a:latin typeface="Arial Narrow Bold"/>
                <a:cs typeface="Arial Narrow Bold"/>
              </a:rPr>
              <a:t>$ cost/</a:t>
            </a:r>
          </a:p>
          <a:p>
            <a:pPr>
              <a:lnSpc>
                <a:spcPct val="80000"/>
              </a:lnSpc>
            </a:pPr>
            <a:r>
              <a:rPr lang="en-US" b="1" dirty="0" smtClean="0">
                <a:latin typeface="Arial Narrow Bold"/>
                <a:cs typeface="Arial Narrow Bold"/>
              </a:rPr>
              <a:t>unit</a:t>
            </a:r>
            <a:endParaRPr lang="en-US" b="1" dirty="0">
              <a:latin typeface="Arial Narrow Bold"/>
              <a:cs typeface="Arial Narrow Bold"/>
            </a:endParaRPr>
          </a:p>
        </p:txBody>
      </p:sp>
      <p:sp>
        <p:nvSpPr>
          <p:cNvPr id="62526" name="Text Box 62"/>
          <p:cNvSpPr txBox="1">
            <a:spLocks noChangeArrowheads="1"/>
          </p:cNvSpPr>
          <p:nvPr/>
        </p:nvSpPr>
        <p:spPr bwMode="auto">
          <a:xfrm>
            <a:off x="7239000" y="1766888"/>
            <a:ext cx="1524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Arial Narrow Bold"/>
                <a:cs typeface="Arial Narrow Bold"/>
              </a:rPr>
              <a:t>Extension $</a:t>
            </a:r>
            <a:endParaRPr lang="en-US" b="1" dirty="0">
              <a:latin typeface="Arial Narrow Bold"/>
              <a:cs typeface="Arial Narrow Bold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19600" y="1676400"/>
            <a:ext cx="573858" cy="595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 smtClean="0">
                <a:latin typeface="Arial Narrow Bold"/>
                <a:cs typeface="Arial Narrow Bold"/>
              </a:rPr>
              <a:t>unit </a:t>
            </a:r>
          </a:p>
          <a:p>
            <a:pPr>
              <a:lnSpc>
                <a:spcPct val="90000"/>
              </a:lnSpc>
            </a:pPr>
            <a:r>
              <a:rPr lang="en-US" b="1" dirty="0" smtClean="0">
                <a:latin typeface="Arial Narrow Bold"/>
                <a:cs typeface="Arial Narrow Bold"/>
              </a:rPr>
              <a:t>sold</a:t>
            </a:r>
            <a:endParaRPr lang="en-US" b="1" dirty="0">
              <a:latin typeface="Arial Narrow Bold"/>
              <a:cs typeface="Arial Narrow Bold"/>
            </a:endParaRPr>
          </a:p>
        </p:txBody>
      </p:sp>
      <p:sp>
        <p:nvSpPr>
          <p:cNvPr id="15" name="Text Box 61"/>
          <p:cNvSpPr txBox="1">
            <a:spLocks noChangeArrowheads="1"/>
          </p:cNvSpPr>
          <p:nvPr/>
        </p:nvSpPr>
        <p:spPr bwMode="auto">
          <a:xfrm>
            <a:off x="5029200" y="1741235"/>
            <a:ext cx="1295400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 smtClean="0">
                <a:latin typeface="Arial Narrow Bold"/>
                <a:cs typeface="Arial Narrow Bold"/>
              </a:rPr>
              <a:t>quantity in</a:t>
            </a:r>
          </a:p>
          <a:p>
            <a:pPr>
              <a:lnSpc>
                <a:spcPct val="80000"/>
              </a:lnSpc>
            </a:pPr>
            <a:r>
              <a:rPr lang="en-US" b="1" dirty="0" smtClean="0">
                <a:latin typeface="Arial Narrow Bold"/>
                <a:cs typeface="Arial Narrow Bold"/>
              </a:rPr>
              <a:t>units</a:t>
            </a:r>
            <a:r>
              <a:rPr lang="en-US" b="1" dirty="0">
                <a:latin typeface="Arial Narrow Bold"/>
                <a:cs typeface="Arial Narrow Bold"/>
              </a:rPr>
              <a:t> </a:t>
            </a:r>
            <a:r>
              <a:rPr lang="en-US" b="1" dirty="0" smtClean="0">
                <a:latin typeface="Arial Narrow Bold"/>
                <a:cs typeface="Arial Narrow Bold"/>
              </a:rPr>
              <a:t>sold</a:t>
            </a:r>
            <a:endParaRPr lang="en-US" b="1" dirty="0">
              <a:latin typeface="Arial Narrow Bold"/>
              <a:cs typeface="Arial Narrow Bold"/>
            </a:endParaRPr>
          </a:p>
        </p:txBody>
      </p:sp>
    </p:spTree>
    <p:extLst>
      <p:ext uri="{BB962C8B-B14F-4D97-AF65-F5344CB8AC3E}">
        <p14:creationId xmlns:p14="http://schemas.microsoft.com/office/powerpoint/2010/main" val="1126622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 smtClean="0"/>
              <a:t>Costing Biscuits </a:t>
            </a:r>
          </a:p>
        </p:txBody>
      </p:sp>
      <p:pic>
        <p:nvPicPr>
          <p:cNvPr id="62467" name="Picture 3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noFill/>
        </p:spPr>
        <p:txBody>
          <a:bodyPr/>
          <a:lstStyle/>
          <a:p>
            <a:pPr lvl="1" eaLnBrk="1" hangingPunct="1"/>
            <a:endParaRPr lang="en-US" sz="2400" b="1" smtClean="0"/>
          </a:p>
          <a:p>
            <a:pPr lvl="2" eaLnBrk="1" hangingPunct="1"/>
            <a:endParaRPr lang="en-US" sz="2000" b="1" smtClean="0"/>
          </a:p>
          <a:p>
            <a:pPr lvl="2" eaLnBrk="1" hangingPunct="1">
              <a:lnSpc>
                <a:spcPct val="90000"/>
              </a:lnSpc>
            </a:pPr>
            <a:endParaRPr lang="en-US" sz="2000" b="1" smtClean="0"/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05481" name="Group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5803679"/>
              </p:ext>
            </p:extLst>
          </p:nvPr>
        </p:nvGraphicFramePr>
        <p:xfrm>
          <a:off x="380999" y="2286000"/>
          <a:ext cx="8077202" cy="3680009"/>
        </p:xfrm>
        <a:graphic>
          <a:graphicData uri="http://schemas.openxmlformats.org/drawingml/2006/table">
            <a:tbl>
              <a:tblPr/>
              <a:tblGrid>
                <a:gridCol w="2590801"/>
                <a:gridCol w="1447800"/>
                <a:gridCol w="609600"/>
                <a:gridCol w="1143000"/>
                <a:gridCol w="1066800"/>
                <a:gridCol w="1219201"/>
              </a:tblGrid>
              <a:tr h="4970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Bread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Pastry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Salt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.75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.047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Sugar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Baking Powder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Shortening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Milk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cs typeface="Arial Narrow"/>
                        </a:rPr>
                        <a:t>1 pt. 10 fl.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2523" name="Text Box 59"/>
          <p:cNvSpPr txBox="1">
            <a:spLocks noChangeArrowheads="1"/>
          </p:cNvSpPr>
          <p:nvPr/>
        </p:nvSpPr>
        <p:spPr bwMode="auto">
          <a:xfrm>
            <a:off x="990600" y="1766888"/>
            <a:ext cx="12049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latin typeface="Arial Narrow Bold"/>
                <a:cs typeface="Arial Narrow Bold"/>
              </a:rPr>
              <a:t>Ingredients</a:t>
            </a:r>
          </a:p>
        </p:txBody>
      </p:sp>
      <p:sp>
        <p:nvSpPr>
          <p:cNvPr id="62524" name="Text Box 60"/>
          <p:cNvSpPr txBox="1">
            <a:spLocks noChangeArrowheads="1"/>
          </p:cNvSpPr>
          <p:nvPr/>
        </p:nvSpPr>
        <p:spPr bwMode="auto">
          <a:xfrm>
            <a:off x="3313093" y="1764268"/>
            <a:ext cx="95410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latin typeface="Arial Narrow Bold"/>
                <a:cs typeface="Arial Narrow Bold"/>
              </a:rPr>
              <a:t>Quantity</a:t>
            </a:r>
          </a:p>
        </p:txBody>
      </p:sp>
      <p:sp>
        <p:nvSpPr>
          <p:cNvPr id="62525" name="Text Box 61"/>
          <p:cNvSpPr txBox="1">
            <a:spLocks noChangeArrowheads="1"/>
          </p:cNvSpPr>
          <p:nvPr/>
        </p:nvSpPr>
        <p:spPr bwMode="auto">
          <a:xfrm>
            <a:off x="6375405" y="1741235"/>
            <a:ext cx="787395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 smtClean="0">
                <a:latin typeface="Arial Narrow Bold"/>
                <a:cs typeface="Arial Narrow Bold"/>
              </a:rPr>
              <a:t>$ cost/</a:t>
            </a:r>
          </a:p>
          <a:p>
            <a:pPr>
              <a:lnSpc>
                <a:spcPct val="80000"/>
              </a:lnSpc>
            </a:pPr>
            <a:r>
              <a:rPr lang="en-US" b="1" dirty="0" smtClean="0">
                <a:latin typeface="Arial Narrow Bold"/>
                <a:cs typeface="Arial Narrow Bold"/>
              </a:rPr>
              <a:t>unit</a:t>
            </a:r>
            <a:endParaRPr lang="en-US" b="1" dirty="0">
              <a:latin typeface="Arial Narrow Bold"/>
              <a:cs typeface="Arial Narrow Bold"/>
            </a:endParaRPr>
          </a:p>
        </p:txBody>
      </p:sp>
      <p:sp>
        <p:nvSpPr>
          <p:cNvPr id="62526" name="Text Box 62"/>
          <p:cNvSpPr txBox="1">
            <a:spLocks noChangeArrowheads="1"/>
          </p:cNvSpPr>
          <p:nvPr/>
        </p:nvSpPr>
        <p:spPr bwMode="auto">
          <a:xfrm>
            <a:off x="7239000" y="1766888"/>
            <a:ext cx="1524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Arial Narrow Bold"/>
                <a:cs typeface="Arial Narrow Bold"/>
              </a:rPr>
              <a:t>Extension $</a:t>
            </a:r>
            <a:endParaRPr lang="en-US" b="1" dirty="0">
              <a:latin typeface="Arial Narrow Bold"/>
              <a:cs typeface="Arial Narrow Bold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19600" y="1676400"/>
            <a:ext cx="573858" cy="595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 smtClean="0">
                <a:latin typeface="Arial Narrow Bold"/>
                <a:cs typeface="Arial Narrow Bold"/>
              </a:rPr>
              <a:t>unit </a:t>
            </a:r>
          </a:p>
          <a:p>
            <a:pPr>
              <a:lnSpc>
                <a:spcPct val="90000"/>
              </a:lnSpc>
            </a:pPr>
            <a:r>
              <a:rPr lang="en-US" b="1" dirty="0" smtClean="0">
                <a:latin typeface="Arial Narrow Bold"/>
                <a:cs typeface="Arial Narrow Bold"/>
              </a:rPr>
              <a:t>sold</a:t>
            </a:r>
            <a:endParaRPr lang="en-US" b="1" dirty="0">
              <a:latin typeface="Arial Narrow Bold"/>
              <a:cs typeface="Arial Narrow Bold"/>
            </a:endParaRPr>
          </a:p>
        </p:txBody>
      </p:sp>
      <p:sp>
        <p:nvSpPr>
          <p:cNvPr id="15" name="Text Box 61"/>
          <p:cNvSpPr txBox="1">
            <a:spLocks noChangeArrowheads="1"/>
          </p:cNvSpPr>
          <p:nvPr/>
        </p:nvSpPr>
        <p:spPr bwMode="auto">
          <a:xfrm>
            <a:off x="5029200" y="1741235"/>
            <a:ext cx="1295400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 smtClean="0">
                <a:latin typeface="Arial Narrow Bold"/>
                <a:cs typeface="Arial Narrow Bold"/>
              </a:rPr>
              <a:t>quantity in</a:t>
            </a:r>
          </a:p>
          <a:p>
            <a:pPr>
              <a:lnSpc>
                <a:spcPct val="80000"/>
              </a:lnSpc>
            </a:pPr>
            <a:r>
              <a:rPr lang="en-US" b="1" dirty="0" smtClean="0">
                <a:latin typeface="Arial Narrow Bold"/>
                <a:cs typeface="Arial Narrow Bold"/>
              </a:rPr>
              <a:t>units</a:t>
            </a:r>
            <a:r>
              <a:rPr lang="en-US" b="1" dirty="0">
                <a:latin typeface="Arial Narrow Bold"/>
                <a:cs typeface="Arial Narrow Bold"/>
              </a:rPr>
              <a:t> </a:t>
            </a:r>
            <a:r>
              <a:rPr lang="en-US" b="1" dirty="0" smtClean="0">
                <a:latin typeface="Arial Narrow Bold"/>
                <a:cs typeface="Arial Narrow Bold"/>
              </a:rPr>
              <a:t>sold</a:t>
            </a:r>
            <a:endParaRPr lang="en-US" b="1" dirty="0">
              <a:latin typeface="Arial Narrow Bold"/>
              <a:cs typeface="Arial Narrow Bold"/>
            </a:endParaRPr>
          </a:p>
        </p:txBody>
      </p:sp>
    </p:spTree>
    <p:extLst>
      <p:ext uri="{BB962C8B-B14F-4D97-AF65-F5344CB8AC3E}">
        <p14:creationId xmlns:p14="http://schemas.microsoft.com/office/powerpoint/2010/main" val="29424671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 smtClean="0"/>
              <a:t>Costing Biscuits </a:t>
            </a:r>
          </a:p>
        </p:txBody>
      </p:sp>
      <p:pic>
        <p:nvPicPr>
          <p:cNvPr id="62467" name="Picture 3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noFill/>
        </p:spPr>
        <p:txBody>
          <a:bodyPr/>
          <a:lstStyle/>
          <a:p>
            <a:pPr lvl="1" eaLnBrk="1" hangingPunct="1"/>
            <a:endParaRPr lang="en-US" sz="2400" b="1" smtClean="0"/>
          </a:p>
          <a:p>
            <a:pPr lvl="2" eaLnBrk="1" hangingPunct="1"/>
            <a:endParaRPr lang="en-US" sz="2000" b="1" smtClean="0"/>
          </a:p>
          <a:p>
            <a:pPr lvl="2" eaLnBrk="1" hangingPunct="1">
              <a:lnSpc>
                <a:spcPct val="90000"/>
              </a:lnSpc>
            </a:pPr>
            <a:endParaRPr lang="en-US" sz="2000" b="1" smtClean="0"/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05481" name="Group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0467156"/>
              </p:ext>
            </p:extLst>
          </p:nvPr>
        </p:nvGraphicFramePr>
        <p:xfrm>
          <a:off x="380999" y="2286000"/>
          <a:ext cx="8077202" cy="3680009"/>
        </p:xfrm>
        <a:graphic>
          <a:graphicData uri="http://schemas.openxmlformats.org/drawingml/2006/table">
            <a:tbl>
              <a:tblPr/>
              <a:tblGrid>
                <a:gridCol w="2590801"/>
                <a:gridCol w="1447800"/>
                <a:gridCol w="609600"/>
                <a:gridCol w="1143000"/>
                <a:gridCol w="1066800"/>
                <a:gridCol w="1219201"/>
              </a:tblGrid>
              <a:tr h="4970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Bread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Pastry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Salt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.75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.047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Sugar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Baking Powder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Shortening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Milk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cs typeface="Arial Narrow"/>
                        </a:rPr>
                        <a:t>1 pt. 10 fl.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2523" name="Text Box 59"/>
          <p:cNvSpPr txBox="1">
            <a:spLocks noChangeArrowheads="1"/>
          </p:cNvSpPr>
          <p:nvPr/>
        </p:nvSpPr>
        <p:spPr bwMode="auto">
          <a:xfrm>
            <a:off x="990600" y="1766888"/>
            <a:ext cx="12049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latin typeface="Arial Narrow Bold"/>
                <a:cs typeface="Arial Narrow Bold"/>
              </a:rPr>
              <a:t>Ingredients</a:t>
            </a:r>
          </a:p>
        </p:txBody>
      </p:sp>
      <p:sp>
        <p:nvSpPr>
          <p:cNvPr id="62524" name="Text Box 60"/>
          <p:cNvSpPr txBox="1">
            <a:spLocks noChangeArrowheads="1"/>
          </p:cNvSpPr>
          <p:nvPr/>
        </p:nvSpPr>
        <p:spPr bwMode="auto">
          <a:xfrm>
            <a:off x="3313093" y="1764268"/>
            <a:ext cx="95410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latin typeface="Arial Narrow Bold"/>
                <a:cs typeface="Arial Narrow Bold"/>
              </a:rPr>
              <a:t>Quantity</a:t>
            </a:r>
          </a:p>
        </p:txBody>
      </p:sp>
      <p:sp>
        <p:nvSpPr>
          <p:cNvPr id="62525" name="Text Box 61"/>
          <p:cNvSpPr txBox="1">
            <a:spLocks noChangeArrowheads="1"/>
          </p:cNvSpPr>
          <p:nvPr/>
        </p:nvSpPr>
        <p:spPr bwMode="auto">
          <a:xfrm>
            <a:off x="6375405" y="1741235"/>
            <a:ext cx="787395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 smtClean="0">
                <a:latin typeface="Arial Narrow Bold"/>
                <a:cs typeface="Arial Narrow Bold"/>
              </a:rPr>
              <a:t>$ cost/</a:t>
            </a:r>
          </a:p>
          <a:p>
            <a:pPr>
              <a:lnSpc>
                <a:spcPct val="80000"/>
              </a:lnSpc>
            </a:pPr>
            <a:r>
              <a:rPr lang="en-US" b="1" dirty="0" smtClean="0">
                <a:latin typeface="Arial Narrow Bold"/>
                <a:cs typeface="Arial Narrow Bold"/>
              </a:rPr>
              <a:t>unit</a:t>
            </a:r>
            <a:endParaRPr lang="en-US" b="1" dirty="0">
              <a:latin typeface="Arial Narrow Bold"/>
              <a:cs typeface="Arial Narrow Bold"/>
            </a:endParaRPr>
          </a:p>
        </p:txBody>
      </p:sp>
      <p:sp>
        <p:nvSpPr>
          <p:cNvPr id="62526" name="Text Box 62"/>
          <p:cNvSpPr txBox="1">
            <a:spLocks noChangeArrowheads="1"/>
          </p:cNvSpPr>
          <p:nvPr/>
        </p:nvSpPr>
        <p:spPr bwMode="auto">
          <a:xfrm>
            <a:off x="7239000" y="1766888"/>
            <a:ext cx="1524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Arial Narrow Bold"/>
                <a:cs typeface="Arial Narrow Bold"/>
              </a:rPr>
              <a:t>Extension $</a:t>
            </a:r>
            <a:endParaRPr lang="en-US" b="1" dirty="0">
              <a:latin typeface="Arial Narrow Bold"/>
              <a:cs typeface="Arial Narrow Bold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19600" y="1676400"/>
            <a:ext cx="573858" cy="595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 smtClean="0">
                <a:latin typeface="Arial Narrow Bold"/>
                <a:cs typeface="Arial Narrow Bold"/>
              </a:rPr>
              <a:t>unit </a:t>
            </a:r>
          </a:p>
          <a:p>
            <a:pPr>
              <a:lnSpc>
                <a:spcPct val="90000"/>
              </a:lnSpc>
            </a:pPr>
            <a:r>
              <a:rPr lang="en-US" b="1" dirty="0" smtClean="0">
                <a:latin typeface="Arial Narrow Bold"/>
                <a:cs typeface="Arial Narrow Bold"/>
              </a:rPr>
              <a:t>sold</a:t>
            </a:r>
            <a:endParaRPr lang="en-US" b="1" dirty="0">
              <a:latin typeface="Arial Narrow Bold"/>
              <a:cs typeface="Arial Narrow Bold"/>
            </a:endParaRPr>
          </a:p>
        </p:txBody>
      </p:sp>
      <p:sp>
        <p:nvSpPr>
          <p:cNvPr id="15" name="Text Box 61"/>
          <p:cNvSpPr txBox="1">
            <a:spLocks noChangeArrowheads="1"/>
          </p:cNvSpPr>
          <p:nvPr/>
        </p:nvSpPr>
        <p:spPr bwMode="auto">
          <a:xfrm>
            <a:off x="5029200" y="1741235"/>
            <a:ext cx="1295400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 smtClean="0">
                <a:latin typeface="Arial Narrow Bold"/>
                <a:cs typeface="Arial Narrow Bold"/>
              </a:rPr>
              <a:t>quantity in</a:t>
            </a:r>
          </a:p>
          <a:p>
            <a:pPr>
              <a:lnSpc>
                <a:spcPct val="80000"/>
              </a:lnSpc>
            </a:pPr>
            <a:r>
              <a:rPr lang="en-US" b="1" dirty="0" smtClean="0">
                <a:latin typeface="Arial Narrow Bold"/>
                <a:cs typeface="Arial Narrow Bold"/>
              </a:rPr>
              <a:t>units</a:t>
            </a:r>
            <a:r>
              <a:rPr lang="en-US" b="1" dirty="0">
                <a:latin typeface="Arial Narrow Bold"/>
                <a:cs typeface="Arial Narrow Bold"/>
              </a:rPr>
              <a:t> </a:t>
            </a:r>
            <a:r>
              <a:rPr lang="en-US" b="1" dirty="0" smtClean="0">
                <a:latin typeface="Arial Narrow Bold"/>
                <a:cs typeface="Arial Narrow Bold"/>
              </a:rPr>
              <a:t>sold</a:t>
            </a:r>
            <a:endParaRPr lang="en-US" b="1" dirty="0">
              <a:latin typeface="Arial Narrow Bold"/>
              <a:cs typeface="Arial Narrow Bold"/>
            </a:endParaRPr>
          </a:p>
        </p:txBody>
      </p:sp>
    </p:spTree>
    <p:extLst>
      <p:ext uri="{BB962C8B-B14F-4D97-AF65-F5344CB8AC3E}">
        <p14:creationId xmlns:p14="http://schemas.microsoft.com/office/powerpoint/2010/main" val="11314437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 smtClean="0"/>
              <a:t>Costing Biscuits </a:t>
            </a:r>
          </a:p>
        </p:txBody>
      </p:sp>
      <p:pic>
        <p:nvPicPr>
          <p:cNvPr id="62467" name="Picture 3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noFill/>
        </p:spPr>
        <p:txBody>
          <a:bodyPr/>
          <a:lstStyle/>
          <a:p>
            <a:pPr lvl="1" eaLnBrk="1" hangingPunct="1"/>
            <a:endParaRPr lang="en-US" sz="2400" b="1" smtClean="0"/>
          </a:p>
          <a:p>
            <a:pPr lvl="2" eaLnBrk="1" hangingPunct="1"/>
            <a:endParaRPr lang="en-US" sz="2000" b="1" smtClean="0"/>
          </a:p>
          <a:p>
            <a:pPr lvl="2" eaLnBrk="1" hangingPunct="1">
              <a:lnSpc>
                <a:spcPct val="90000"/>
              </a:lnSpc>
            </a:pPr>
            <a:endParaRPr lang="en-US" sz="2000" b="1" smtClean="0"/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05481" name="Group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7766615"/>
              </p:ext>
            </p:extLst>
          </p:nvPr>
        </p:nvGraphicFramePr>
        <p:xfrm>
          <a:off x="380999" y="2286000"/>
          <a:ext cx="8077202" cy="3680009"/>
        </p:xfrm>
        <a:graphic>
          <a:graphicData uri="http://schemas.openxmlformats.org/drawingml/2006/table">
            <a:tbl>
              <a:tblPr/>
              <a:tblGrid>
                <a:gridCol w="2590801"/>
                <a:gridCol w="1447800"/>
                <a:gridCol w="609600"/>
                <a:gridCol w="1143000"/>
                <a:gridCol w="1066800"/>
                <a:gridCol w="1219201"/>
              </a:tblGrid>
              <a:tr h="4970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Bread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Pastry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Salt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.75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.047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Sugar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Baking Powder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Shortening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Milk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cs typeface="Arial Narrow"/>
                        </a:rPr>
                        <a:t>1 pt. 10 fl.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2523" name="Text Box 59"/>
          <p:cNvSpPr txBox="1">
            <a:spLocks noChangeArrowheads="1"/>
          </p:cNvSpPr>
          <p:nvPr/>
        </p:nvSpPr>
        <p:spPr bwMode="auto">
          <a:xfrm>
            <a:off x="990600" y="1766888"/>
            <a:ext cx="12049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latin typeface="Arial Narrow Bold"/>
                <a:cs typeface="Arial Narrow Bold"/>
              </a:rPr>
              <a:t>Ingredients</a:t>
            </a:r>
          </a:p>
        </p:txBody>
      </p:sp>
      <p:sp>
        <p:nvSpPr>
          <p:cNvPr id="62524" name="Text Box 60"/>
          <p:cNvSpPr txBox="1">
            <a:spLocks noChangeArrowheads="1"/>
          </p:cNvSpPr>
          <p:nvPr/>
        </p:nvSpPr>
        <p:spPr bwMode="auto">
          <a:xfrm>
            <a:off x="3313093" y="1764268"/>
            <a:ext cx="95410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latin typeface="Arial Narrow Bold"/>
                <a:cs typeface="Arial Narrow Bold"/>
              </a:rPr>
              <a:t>Quantity</a:t>
            </a:r>
          </a:p>
        </p:txBody>
      </p:sp>
      <p:sp>
        <p:nvSpPr>
          <p:cNvPr id="62525" name="Text Box 61"/>
          <p:cNvSpPr txBox="1">
            <a:spLocks noChangeArrowheads="1"/>
          </p:cNvSpPr>
          <p:nvPr/>
        </p:nvSpPr>
        <p:spPr bwMode="auto">
          <a:xfrm>
            <a:off x="6375405" y="1741235"/>
            <a:ext cx="787395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 smtClean="0">
                <a:latin typeface="Arial Narrow Bold"/>
                <a:cs typeface="Arial Narrow Bold"/>
              </a:rPr>
              <a:t>$ cost/</a:t>
            </a:r>
          </a:p>
          <a:p>
            <a:pPr>
              <a:lnSpc>
                <a:spcPct val="80000"/>
              </a:lnSpc>
            </a:pPr>
            <a:r>
              <a:rPr lang="en-US" b="1" dirty="0" smtClean="0">
                <a:latin typeface="Arial Narrow Bold"/>
                <a:cs typeface="Arial Narrow Bold"/>
              </a:rPr>
              <a:t>unit</a:t>
            </a:r>
            <a:endParaRPr lang="en-US" b="1" dirty="0">
              <a:latin typeface="Arial Narrow Bold"/>
              <a:cs typeface="Arial Narrow Bold"/>
            </a:endParaRPr>
          </a:p>
        </p:txBody>
      </p:sp>
      <p:sp>
        <p:nvSpPr>
          <p:cNvPr id="62526" name="Text Box 62"/>
          <p:cNvSpPr txBox="1">
            <a:spLocks noChangeArrowheads="1"/>
          </p:cNvSpPr>
          <p:nvPr/>
        </p:nvSpPr>
        <p:spPr bwMode="auto">
          <a:xfrm>
            <a:off x="7239000" y="1766888"/>
            <a:ext cx="1524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Arial Narrow Bold"/>
                <a:cs typeface="Arial Narrow Bold"/>
              </a:rPr>
              <a:t>Extension $</a:t>
            </a:r>
            <a:endParaRPr lang="en-US" b="1" dirty="0">
              <a:latin typeface="Arial Narrow Bold"/>
              <a:cs typeface="Arial Narrow Bold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19600" y="1676400"/>
            <a:ext cx="573858" cy="595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 smtClean="0">
                <a:latin typeface="Arial Narrow Bold"/>
                <a:cs typeface="Arial Narrow Bold"/>
              </a:rPr>
              <a:t>unit </a:t>
            </a:r>
          </a:p>
          <a:p>
            <a:pPr>
              <a:lnSpc>
                <a:spcPct val="90000"/>
              </a:lnSpc>
            </a:pPr>
            <a:r>
              <a:rPr lang="en-US" b="1" dirty="0" smtClean="0">
                <a:latin typeface="Arial Narrow Bold"/>
                <a:cs typeface="Arial Narrow Bold"/>
              </a:rPr>
              <a:t>sold</a:t>
            </a:r>
            <a:endParaRPr lang="en-US" b="1" dirty="0">
              <a:latin typeface="Arial Narrow Bold"/>
              <a:cs typeface="Arial Narrow Bold"/>
            </a:endParaRPr>
          </a:p>
        </p:txBody>
      </p:sp>
      <p:sp>
        <p:nvSpPr>
          <p:cNvPr id="15" name="Text Box 61"/>
          <p:cNvSpPr txBox="1">
            <a:spLocks noChangeArrowheads="1"/>
          </p:cNvSpPr>
          <p:nvPr/>
        </p:nvSpPr>
        <p:spPr bwMode="auto">
          <a:xfrm>
            <a:off x="5029200" y="1741235"/>
            <a:ext cx="1295400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 smtClean="0">
                <a:latin typeface="Arial Narrow Bold"/>
                <a:cs typeface="Arial Narrow Bold"/>
              </a:rPr>
              <a:t>quantity in</a:t>
            </a:r>
          </a:p>
          <a:p>
            <a:pPr>
              <a:lnSpc>
                <a:spcPct val="80000"/>
              </a:lnSpc>
            </a:pPr>
            <a:r>
              <a:rPr lang="en-US" b="1" dirty="0" smtClean="0">
                <a:latin typeface="Arial Narrow Bold"/>
                <a:cs typeface="Arial Narrow Bold"/>
              </a:rPr>
              <a:t>units</a:t>
            </a:r>
            <a:r>
              <a:rPr lang="en-US" b="1" dirty="0">
                <a:latin typeface="Arial Narrow Bold"/>
                <a:cs typeface="Arial Narrow Bold"/>
              </a:rPr>
              <a:t> </a:t>
            </a:r>
            <a:r>
              <a:rPr lang="en-US" b="1" dirty="0" smtClean="0">
                <a:latin typeface="Arial Narrow Bold"/>
                <a:cs typeface="Arial Narrow Bold"/>
              </a:rPr>
              <a:t>sold</a:t>
            </a:r>
            <a:endParaRPr lang="en-US" b="1" dirty="0">
              <a:latin typeface="Arial Narrow Bold"/>
              <a:cs typeface="Arial Narrow Bold"/>
            </a:endParaRPr>
          </a:p>
        </p:txBody>
      </p:sp>
    </p:spTree>
    <p:extLst>
      <p:ext uri="{BB962C8B-B14F-4D97-AF65-F5344CB8AC3E}">
        <p14:creationId xmlns:p14="http://schemas.microsoft.com/office/powerpoint/2010/main" val="2769617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 smtClean="0"/>
              <a:t>Costing Biscuits </a:t>
            </a:r>
          </a:p>
        </p:txBody>
      </p:sp>
      <p:pic>
        <p:nvPicPr>
          <p:cNvPr id="62467" name="Picture 3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noFill/>
        </p:spPr>
        <p:txBody>
          <a:bodyPr/>
          <a:lstStyle/>
          <a:p>
            <a:pPr lvl="1" eaLnBrk="1" hangingPunct="1"/>
            <a:endParaRPr lang="en-US" sz="2400" b="1" smtClean="0"/>
          </a:p>
          <a:p>
            <a:pPr lvl="2" eaLnBrk="1" hangingPunct="1"/>
            <a:endParaRPr lang="en-US" sz="2000" b="1" smtClean="0"/>
          </a:p>
          <a:p>
            <a:pPr lvl="2" eaLnBrk="1" hangingPunct="1">
              <a:lnSpc>
                <a:spcPct val="90000"/>
              </a:lnSpc>
            </a:pPr>
            <a:endParaRPr lang="en-US" sz="2000" b="1" smtClean="0"/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05481" name="Group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7119549"/>
              </p:ext>
            </p:extLst>
          </p:nvPr>
        </p:nvGraphicFramePr>
        <p:xfrm>
          <a:off x="380999" y="2286000"/>
          <a:ext cx="8077202" cy="3680009"/>
        </p:xfrm>
        <a:graphic>
          <a:graphicData uri="http://schemas.openxmlformats.org/drawingml/2006/table">
            <a:tbl>
              <a:tblPr/>
              <a:tblGrid>
                <a:gridCol w="2590801"/>
                <a:gridCol w="1447800"/>
                <a:gridCol w="609600"/>
                <a:gridCol w="1143000"/>
                <a:gridCol w="1066800"/>
                <a:gridCol w="1219201"/>
              </a:tblGrid>
              <a:tr h="4970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Bread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Pastry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Salt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.75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.047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Sugar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Baking Powder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Shortening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Milk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cs typeface="Arial Narrow"/>
                        </a:rPr>
                        <a:t>1 pt. 10 fl.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2523" name="Text Box 59"/>
          <p:cNvSpPr txBox="1">
            <a:spLocks noChangeArrowheads="1"/>
          </p:cNvSpPr>
          <p:nvPr/>
        </p:nvSpPr>
        <p:spPr bwMode="auto">
          <a:xfrm>
            <a:off x="990600" y="1766888"/>
            <a:ext cx="12049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latin typeface="Arial Narrow Bold"/>
                <a:cs typeface="Arial Narrow Bold"/>
              </a:rPr>
              <a:t>Ingredients</a:t>
            </a:r>
          </a:p>
        </p:txBody>
      </p:sp>
      <p:sp>
        <p:nvSpPr>
          <p:cNvPr id="62524" name="Text Box 60"/>
          <p:cNvSpPr txBox="1">
            <a:spLocks noChangeArrowheads="1"/>
          </p:cNvSpPr>
          <p:nvPr/>
        </p:nvSpPr>
        <p:spPr bwMode="auto">
          <a:xfrm>
            <a:off x="3313093" y="1764268"/>
            <a:ext cx="95410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latin typeface="Arial Narrow Bold"/>
                <a:cs typeface="Arial Narrow Bold"/>
              </a:rPr>
              <a:t>Quantity</a:t>
            </a:r>
          </a:p>
        </p:txBody>
      </p:sp>
      <p:sp>
        <p:nvSpPr>
          <p:cNvPr id="62525" name="Text Box 61"/>
          <p:cNvSpPr txBox="1">
            <a:spLocks noChangeArrowheads="1"/>
          </p:cNvSpPr>
          <p:nvPr/>
        </p:nvSpPr>
        <p:spPr bwMode="auto">
          <a:xfrm>
            <a:off x="6375405" y="1741235"/>
            <a:ext cx="787395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 smtClean="0">
                <a:latin typeface="Arial Narrow Bold"/>
                <a:cs typeface="Arial Narrow Bold"/>
              </a:rPr>
              <a:t>$ cost/</a:t>
            </a:r>
          </a:p>
          <a:p>
            <a:pPr>
              <a:lnSpc>
                <a:spcPct val="80000"/>
              </a:lnSpc>
            </a:pPr>
            <a:r>
              <a:rPr lang="en-US" b="1" dirty="0" smtClean="0">
                <a:latin typeface="Arial Narrow Bold"/>
                <a:cs typeface="Arial Narrow Bold"/>
              </a:rPr>
              <a:t>unit</a:t>
            </a:r>
            <a:endParaRPr lang="en-US" b="1" dirty="0">
              <a:latin typeface="Arial Narrow Bold"/>
              <a:cs typeface="Arial Narrow Bold"/>
            </a:endParaRPr>
          </a:p>
        </p:txBody>
      </p:sp>
      <p:sp>
        <p:nvSpPr>
          <p:cNvPr id="62526" name="Text Box 62"/>
          <p:cNvSpPr txBox="1">
            <a:spLocks noChangeArrowheads="1"/>
          </p:cNvSpPr>
          <p:nvPr/>
        </p:nvSpPr>
        <p:spPr bwMode="auto">
          <a:xfrm>
            <a:off x="7239000" y="1766888"/>
            <a:ext cx="1524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Arial Narrow Bold"/>
                <a:cs typeface="Arial Narrow Bold"/>
              </a:rPr>
              <a:t>Extension $</a:t>
            </a:r>
            <a:endParaRPr lang="en-US" b="1" dirty="0">
              <a:latin typeface="Arial Narrow Bold"/>
              <a:cs typeface="Arial Narrow Bold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19600" y="1676400"/>
            <a:ext cx="573858" cy="595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 smtClean="0">
                <a:latin typeface="Arial Narrow Bold"/>
                <a:cs typeface="Arial Narrow Bold"/>
              </a:rPr>
              <a:t>unit </a:t>
            </a:r>
          </a:p>
          <a:p>
            <a:pPr>
              <a:lnSpc>
                <a:spcPct val="90000"/>
              </a:lnSpc>
            </a:pPr>
            <a:r>
              <a:rPr lang="en-US" b="1" dirty="0" smtClean="0">
                <a:latin typeface="Arial Narrow Bold"/>
                <a:cs typeface="Arial Narrow Bold"/>
              </a:rPr>
              <a:t>sold</a:t>
            </a:r>
            <a:endParaRPr lang="en-US" b="1" dirty="0">
              <a:latin typeface="Arial Narrow Bold"/>
              <a:cs typeface="Arial Narrow Bold"/>
            </a:endParaRPr>
          </a:p>
        </p:txBody>
      </p:sp>
      <p:sp>
        <p:nvSpPr>
          <p:cNvPr id="15" name="Text Box 61"/>
          <p:cNvSpPr txBox="1">
            <a:spLocks noChangeArrowheads="1"/>
          </p:cNvSpPr>
          <p:nvPr/>
        </p:nvSpPr>
        <p:spPr bwMode="auto">
          <a:xfrm>
            <a:off x="5029200" y="1741235"/>
            <a:ext cx="1295400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 smtClean="0">
                <a:latin typeface="Arial Narrow Bold"/>
                <a:cs typeface="Arial Narrow Bold"/>
              </a:rPr>
              <a:t>quantity in</a:t>
            </a:r>
          </a:p>
          <a:p>
            <a:pPr>
              <a:lnSpc>
                <a:spcPct val="80000"/>
              </a:lnSpc>
            </a:pPr>
            <a:r>
              <a:rPr lang="en-US" b="1" dirty="0" smtClean="0">
                <a:latin typeface="Arial Narrow Bold"/>
                <a:cs typeface="Arial Narrow Bold"/>
              </a:rPr>
              <a:t>units</a:t>
            </a:r>
            <a:r>
              <a:rPr lang="en-US" b="1" dirty="0">
                <a:latin typeface="Arial Narrow Bold"/>
                <a:cs typeface="Arial Narrow Bold"/>
              </a:rPr>
              <a:t> </a:t>
            </a:r>
            <a:r>
              <a:rPr lang="en-US" b="1" dirty="0" smtClean="0">
                <a:latin typeface="Arial Narrow Bold"/>
                <a:cs typeface="Arial Narrow Bold"/>
              </a:rPr>
              <a:t>sold</a:t>
            </a:r>
            <a:endParaRPr lang="en-US" b="1" dirty="0">
              <a:latin typeface="Arial Narrow Bold"/>
              <a:cs typeface="Arial Narrow Bold"/>
            </a:endParaRPr>
          </a:p>
        </p:txBody>
      </p:sp>
    </p:spTree>
    <p:extLst>
      <p:ext uri="{BB962C8B-B14F-4D97-AF65-F5344CB8AC3E}">
        <p14:creationId xmlns:p14="http://schemas.microsoft.com/office/powerpoint/2010/main" val="4284840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 smtClean="0"/>
              <a:t>Costing Biscuits </a:t>
            </a:r>
          </a:p>
        </p:txBody>
      </p:sp>
      <p:pic>
        <p:nvPicPr>
          <p:cNvPr id="62467" name="Picture 3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noFill/>
        </p:spPr>
        <p:txBody>
          <a:bodyPr/>
          <a:lstStyle/>
          <a:p>
            <a:pPr lvl="1" eaLnBrk="1" hangingPunct="1"/>
            <a:endParaRPr lang="en-US" sz="2400" b="1" smtClean="0"/>
          </a:p>
          <a:p>
            <a:pPr lvl="2" eaLnBrk="1" hangingPunct="1"/>
            <a:endParaRPr lang="en-US" sz="2000" b="1" smtClean="0"/>
          </a:p>
          <a:p>
            <a:pPr lvl="2" eaLnBrk="1" hangingPunct="1">
              <a:lnSpc>
                <a:spcPct val="90000"/>
              </a:lnSpc>
            </a:pPr>
            <a:endParaRPr lang="en-US" sz="2000" b="1" smtClean="0"/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05481" name="Group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2888433"/>
              </p:ext>
            </p:extLst>
          </p:nvPr>
        </p:nvGraphicFramePr>
        <p:xfrm>
          <a:off x="380999" y="2286000"/>
          <a:ext cx="8077202" cy="3680009"/>
        </p:xfrm>
        <a:graphic>
          <a:graphicData uri="http://schemas.openxmlformats.org/drawingml/2006/table">
            <a:tbl>
              <a:tblPr/>
              <a:tblGrid>
                <a:gridCol w="2590801"/>
                <a:gridCol w="1447800"/>
                <a:gridCol w="609600"/>
                <a:gridCol w="1143000"/>
                <a:gridCol w="1066800"/>
                <a:gridCol w="1219201"/>
              </a:tblGrid>
              <a:tr h="4970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Bread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Pastry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Salt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.75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.047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Sugar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Baking Powder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Shortening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Milk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cs typeface="Arial Narrow"/>
                        </a:rPr>
                        <a:t>1 pt. 10 fl.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2523" name="Text Box 59"/>
          <p:cNvSpPr txBox="1">
            <a:spLocks noChangeArrowheads="1"/>
          </p:cNvSpPr>
          <p:nvPr/>
        </p:nvSpPr>
        <p:spPr bwMode="auto">
          <a:xfrm>
            <a:off x="990600" y="1766888"/>
            <a:ext cx="12049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latin typeface="Arial Narrow Bold"/>
                <a:cs typeface="Arial Narrow Bold"/>
              </a:rPr>
              <a:t>Ingredients</a:t>
            </a:r>
          </a:p>
        </p:txBody>
      </p:sp>
      <p:sp>
        <p:nvSpPr>
          <p:cNvPr id="62524" name="Text Box 60"/>
          <p:cNvSpPr txBox="1">
            <a:spLocks noChangeArrowheads="1"/>
          </p:cNvSpPr>
          <p:nvPr/>
        </p:nvSpPr>
        <p:spPr bwMode="auto">
          <a:xfrm>
            <a:off x="3313093" y="1764268"/>
            <a:ext cx="95410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latin typeface="Arial Narrow Bold"/>
                <a:cs typeface="Arial Narrow Bold"/>
              </a:rPr>
              <a:t>Quantity</a:t>
            </a:r>
          </a:p>
        </p:txBody>
      </p:sp>
      <p:sp>
        <p:nvSpPr>
          <p:cNvPr id="62525" name="Text Box 61"/>
          <p:cNvSpPr txBox="1">
            <a:spLocks noChangeArrowheads="1"/>
          </p:cNvSpPr>
          <p:nvPr/>
        </p:nvSpPr>
        <p:spPr bwMode="auto">
          <a:xfrm>
            <a:off x="6375405" y="1741235"/>
            <a:ext cx="787395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 smtClean="0">
                <a:latin typeface="Arial Narrow Bold"/>
                <a:cs typeface="Arial Narrow Bold"/>
              </a:rPr>
              <a:t>$ cost/</a:t>
            </a:r>
          </a:p>
          <a:p>
            <a:pPr>
              <a:lnSpc>
                <a:spcPct val="80000"/>
              </a:lnSpc>
            </a:pPr>
            <a:r>
              <a:rPr lang="en-US" b="1" dirty="0" smtClean="0">
                <a:latin typeface="Arial Narrow Bold"/>
                <a:cs typeface="Arial Narrow Bold"/>
              </a:rPr>
              <a:t>unit</a:t>
            </a:r>
            <a:endParaRPr lang="en-US" b="1" dirty="0">
              <a:latin typeface="Arial Narrow Bold"/>
              <a:cs typeface="Arial Narrow Bold"/>
            </a:endParaRPr>
          </a:p>
        </p:txBody>
      </p:sp>
      <p:sp>
        <p:nvSpPr>
          <p:cNvPr id="62526" name="Text Box 62"/>
          <p:cNvSpPr txBox="1">
            <a:spLocks noChangeArrowheads="1"/>
          </p:cNvSpPr>
          <p:nvPr/>
        </p:nvSpPr>
        <p:spPr bwMode="auto">
          <a:xfrm>
            <a:off x="7239000" y="1766888"/>
            <a:ext cx="1524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Arial Narrow Bold"/>
                <a:cs typeface="Arial Narrow Bold"/>
              </a:rPr>
              <a:t>Extension $</a:t>
            </a:r>
            <a:endParaRPr lang="en-US" b="1" dirty="0">
              <a:latin typeface="Arial Narrow Bold"/>
              <a:cs typeface="Arial Narrow Bold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19600" y="1676400"/>
            <a:ext cx="573858" cy="595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 smtClean="0">
                <a:latin typeface="Arial Narrow Bold"/>
                <a:cs typeface="Arial Narrow Bold"/>
              </a:rPr>
              <a:t>unit </a:t>
            </a:r>
          </a:p>
          <a:p>
            <a:pPr>
              <a:lnSpc>
                <a:spcPct val="90000"/>
              </a:lnSpc>
            </a:pPr>
            <a:r>
              <a:rPr lang="en-US" b="1" dirty="0" smtClean="0">
                <a:latin typeface="Arial Narrow Bold"/>
                <a:cs typeface="Arial Narrow Bold"/>
              </a:rPr>
              <a:t>sold</a:t>
            </a:r>
            <a:endParaRPr lang="en-US" b="1" dirty="0">
              <a:latin typeface="Arial Narrow Bold"/>
              <a:cs typeface="Arial Narrow Bold"/>
            </a:endParaRPr>
          </a:p>
        </p:txBody>
      </p:sp>
      <p:sp>
        <p:nvSpPr>
          <p:cNvPr id="15" name="Text Box 61"/>
          <p:cNvSpPr txBox="1">
            <a:spLocks noChangeArrowheads="1"/>
          </p:cNvSpPr>
          <p:nvPr/>
        </p:nvSpPr>
        <p:spPr bwMode="auto">
          <a:xfrm>
            <a:off x="5029200" y="1741235"/>
            <a:ext cx="1295400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 smtClean="0">
                <a:latin typeface="Arial Narrow Bold"/>
                <a:cs typeface="Arial Narrow Bold"/>
              </a:rPr>
              <a:t>quantity in</a:t>
            </a:r>
          </a:p>
          <a:p>
            <a:pPr>
              <a:lnSpc>
                <a:spcPct val="80000"/>
              </a:lnSpc>
            </a:pPr>
            <a:r>
              <a:rPr lang="en-US" b="1" dirty="0" smtClean="0">
                <a:latin typeface="Arial Narrow Bold"/>
                <a:cs typeface="Arial Narrow Bold"/>
              </a:rPr>
              <a:t>units</a:t>
            </a:r>
            <a:r>
              <a:rPr lang="en-US" b="1" dirty="0">
                <a:latin typeface="Arial Narrow Bold"/>
                <a:cs typeface="Arial Narrow Bold"/>
              </a:rPr>
              <a:t> </a:t>
            </a:r>
            <a:r>
              <a:rPr lang="en-US" b="1" dirty="0" smtClean="0">
                <a:latin typeface="Arial Narrow Bold"/>
                <a:cs typeface="Arial Narrow Bold"/>
              </a:rPr>
              <a:t>sold</a:t>
            </a:r>
            <a:endParaRPr lang="en-US" b="1" dirty="0">
              <a:latin typeface="Arial Narrow Bold"/>
              <a:cs typeface="Arial Narrow Bold"/>
            </a:endParaRPr>
          </a:p>
        </p:txBody>
      </p:sp>
    </p:spTree>
    <p:extLst>
      <p:ext uri="{BB962C8B-B14F-4D97-AF65-F5344CB8AC3E}">
        <p14:creationId xmlns:p14="http://schemas.microsoft.com/office/powerpoint/2010/main" val="12212020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 smtClean="0"/>
              <a:t>Costing Biscuits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4800600" cy="4068763"/>
          </a:xfrm>
        </p:spPr>
        <p:txBody>
          <a:bodyPr/>
          <a:lstStyle/>
          <a:p>
            <a:pPr eaLnBrk="1" hangingPunct="1"/>
            <a:r>
              <a:rPr lang="en-US" b="1" smtClean="0"/>
              <a:t>Bread Flour = $0.64 per lb</a:t>
            </a:r>
          </a:p>
          <a:p>
            <a:pPr eaLnBrk="1" hangingPunct="1"/>
            <a:endParaRPr lang="en-US" b="1" smtClean="0"/>
          </a:p>
          <a:p>
            <a:pPr eaLnBrk="1" hangingPunct="1"/>
            <a:endParaRPr lang="en-US" b="1" smtClean="0"/>
          </a:p>
        </p:txBody>
      </p:sp>
      <p:pic>
        <p:nvPicPr>
          <p:cNvPr id="64516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17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4518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64519" name="Picture 7" descr="2304771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2133600"/>
            <a:ext cx="32766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 smtClean="0"/>
              <a:t>Costing Biscuits </a:t>
            </a:r>
          </a:p>
        </p:txBody>
      </p:sp>
      <p:pic>
        <p:nvPicPr>
          <p:cNvPr id="62467" name="Picture 3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noFill/>
        </p:spPr>
        <p:txBody>
          <a:bodyPr/>
          <a:lstStyle/>
          <a:p>
            <a:pPr lvl="1" eaLnBrk="1" hangingPunct="1"/>
            <a:endParaRPr lang="en-US" sz="2400" b="1" smtClean="0"/>
          </a:p>
          <a:p>
            <a:pPr lvl="2" eaLnBrk="1" hangingPunct="1"/>
            <a:endParaRPr lang="en-US" sz="2000" b="1" smtClean="0"/>
          </a:p>
          <a:p>
            <a:pPr lvl="2" eaLnBrk="1" hangingPunct="1">
              <a:lnSpc>
                <a:spcPct val="90000"/>
              </a:lnSpc>
            </a:pPr>
            <a:endParaRPr lang="en-US" sz="2000" b="1" smtClean="0"/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05481" name="Group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829291"/>
              </p:ext>
            </p:extLst>
          </p:nvPr>
        </p:nvGraphicFramePr>
        <p:xfrm>
          <a:off x="380999" y="2286000"/>
          <a:ext cx="8077202" cy="3680009"/>
        </p:xfrm>
        <a:graphic>
          <a:graphicData uri="http://schemas.openxmlformats.org/drawingml/2006/table">
            <a:tbl>
              <a:tblPr/>
              <a:tblGrid>
                <a:gridCol w="2590801"/>
                <a:gridCol w="1447800"/>
                <a:gridCol w="609600"/>
                <a:gridCol w="1143000"/>
                <a:gridCol w="1066800"/>
                <a:gridCol w="1219201"/>
              </a:tblGrid>
              <a:tr h="4970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Bread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Pastry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Salt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.75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.047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Sugar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Baking Powder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Shortening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Milk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cs typeface="Arial Narrow"/>
                        </a:rPr>
                        <a:t>1 pt. 10 fl.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2523" name="Text Box 59"/>
          <p:cNvSpPr txBox="1">
            <a:spLocks noChangeArrowheads="1"/>
          </p:cNvSpPr>
          <p:nvPr/>
        </p:nvSpPr>
        <p:spPr bwMode="auto">
          <a:xfrm>
            <a:off x="990600" y="1766888"/>
            <a:ext cx="1416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Ingredients</a:t>
            </a:r>
          </a:p>
        </p:txBody>
      </p:sp>
      <p:sp>
        <p:nvSpPr>
          <p:cNvPr id="62524" name="Text Box 60"/>
          <p:cNvSpPr txBox="1">
            <a:spLocks noChangeArrowheads="1"/>
          </p:cNvSpPr>
          <p:nvPr/>
        </p:nvSpPr>
        <p:spPr bwMode="auto">
          <a:xfrm>
            <a:off x="3200400" y="1752600"/>
            <a:ext cx="1111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Quantity</a:t>
            </a:r>
          </a:p>
        </p:txBody>
      </p:sp>
      <p:sp>
        <p:nvSpPr>
          <p:cNvPr id="62525" name="Text Box 61"/>
          <p:cNvSpPr txBox="1">
            <a:spLocks noChangeArrowheads="1"/>
          </p:cNvSpPr>
          <p:nvPr/>
        </p:nvSpPr>
        <p:spPr bwMode="auto">
          <a:xfrm>
            <a:off x="6246864" y="1665035"/>
            <a:ext cx="915936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 smtClean="0"/>
              <a:t>$ cost/</a:t>
            </a:r>
          </a:p>
          <a:p>
            <a:pPr>
              <a:lnSpc>
                <a:spcPct val="80000"/>
              </a:lnSpc>
            </a:pPr>
            <a:r>
              <a:rPr lang="en-US" b="1" dirty="0" smtClean="0"/>
              <a:t>unit</a:t>
            </a:r>
            <a:endParaRPr lang="en-US" b="1" dirty="0"/>
          </a:p>
        </p:txBody>
      </p:sp>
      <p:sp>
        <p:nvSpPr>
          <p:cNvPr id="62526" name="Text Box 62"/>
          <p:cNvSpPr txBox="1">
            <a:spLocks noChangeArrowheads="1"/>
          </p:cNvSpPr>
          <p:nvPr/>
        </p:nvSpPr>
        <p:spPr bwMode="auto">
          <a:xfrm>
            <a:off x="7239000" y="1766888"/>
            <a:ext cx="1524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/>
              <a:t>Extension $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370020" y="1600200"/>
            <a:ext cx="659180" cy="595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 smtClean="0"/>
              <a:t>unit </a:t>
            </a:r>
          </a:p>
          <a:p>
            <a:pPr>
              <a:lnSpc>
                <a:spcPct val="90000"/>
              </a:lnSpc>
            </a:pPr>
            <a:r>
              <a:rPr lang="en-US" b="1" dirty="0" smtClean="0"/>
              <a:t>sold</a:t>
            </a:r>
            <a:endParaRPr lang="en-US" b="1" dirty="0"/>
          </a:p>
        </p:txBody>
      </p:sp>
      <p:sp>
        <p:nvSpPr>
          <p:cNvPr id="15" name="Text Box 61"/>
          <p:cNvSpPr txBox="1">
            <a:spLocks noChangeArrowheads="1"/>
          </p:cNvSpPr>
          <p:nvPr/>
        </p:nvSpPr>
        <p:spPr bwMode="auto">
          <a:xfrm>
            <a:off x="4953000" y="1665035"/>
            <a:ext cx="1295400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 smtClean="0"/>
              <a:t>quantity</a:t>
            </a:r>
          </a:p>
          <a:p>
            <a:pPr>
              <a:lnSpc>
                <a:spcPct val="80000"/>
              </a:lnSpc>
            </a:pPr>
            <a:r>
              <a:rPr lang="en-US" b="1" dirty="0" smtClean="0"/>
              <a:t>units</a:t>
            </a:r>
            <a:r>
              <a:rPr lang="en-US" b="1" dirty="0"/>
              <a:t> </a:t>
            </a:r>
            <a:r>
              <a:rPr lang="en-US" b="1" dirty="0" smtClean="0"/>
              <a:t>sold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4480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 smtClean="0"/>
              <a:t>Costing Biscuits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4800600" cy="4068763"/>
          </a:xfrm>
        </p:spPr>
        <p:txBody>
          <a:bodyPr/>
          <a:lstStyle/>
          <a:p>
            <a:pPr eaLnBrk="1" hangingPunct="1"/>
            <a:r>
              <a:rPr lang="en-US" b="1" smtClean="0"/>
              <a:t>Pastry Flour = $0.54 per lb</a:t>
            </a:r>
          </a:p>
          <a:p>
            <a:pPr eaLnBrk="1" hangingPunct="1"/>
            <a:endParaRPr lang="en-US" b="1" smtClean="0"/>
          </a:p>
        </p:txBody>
      </p:sp>
      <p:pic>
        <p:nvPicPr>
          <p:cNvPr id="66564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65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6566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66567" name="Picture 7" descr="flour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0" y="1981200"/>
            <a:ext cx="2762250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Metric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2200" y="1981200"/>
            <a:ext cx="4724400" cy="4144963"/>
          </a:xfrm>
        </p:spPr>
        <p:txBody>
          <a:bodyPr/>
          <a:lstStyle/>
          <a:p>
            <a:r>
              <a:rPr lang="en-US" b="1" dirty="0" smtClean="0"/>
              <a:t>1000 ml = 1 </a:t>
            </a:r>
            <a:r>
              <a:rPr lang="en-US" b="1" dirty="0" err="1" smtClean="0"/>
              <a:t>l</a:t>
            </a:r>
            <a:endParaRPr lang="en-US" b="1" dirty="0" smtClean="0"/>
          </a:p>
          <a:p>
            <a:r>
              <a:rPr lang="en-US" b="1" dirty="0" smtClean="0"/>
              <a:t>1000 </a:t>
            </a:r>
            <a:r>
              <a:rPr lang="en-US" b="1" dirty="0" err="1" smtClean="0"/>
              <a:t>g</a:t>
            </a:r>
            <a:r>
              <a:rPr lang="en-US" b="1" dirty="0" smtClean="0"/>
              <a:t> = 1 kg</a:t>
            </a:r>
          </a:p>
          <a:p>
            <a:r>
              <a:rPr lang="en-US" b="1" dirty="0" smtClean="0"/>
              <a:t>1 </a:t>
            </a:r>
            <a:r>
              <a:rPr lang="en-US" b="1" dirty="0" err="1" smtClean="0"/>
              <a:t>l</a:t>
            </a:r>
            <a:r>
              <a:rPr lang="en-US" b="1" dirty="0" smtClean="0"/>
              <a:t> ≅ 34 fl. oz. ≅ 1 qt</a:t>
            </a:r>
          </a:p>
          <a:p>
            <a:r>
              <a:rPr lang="en-US" b="1" dirty="0" smtClean="0"/>
              <a:t>1 kg = 2.2 lb.</a:t>
            </a:r>
          </a:p>
          <a:p>
            <a:r>
              <a:rPr lang="en-US" b="1" dirty="0" smtClean="0"/>
              <a:t>1 oz ≅ 28 </a:t>
            </a:r>
            <a:r>
              <a:rPr lang="en-US" b="1" dirty="0" err="1" smtClean="0"/>
              <a:t>g</a:t>
            </a:r>
            <a:r>
              <a:rPr lang="en-US" b="1" dirty="0" smtClean="0"/>
              <a:t>     </a:t>
            </a:r>
            <a:endParaRPr lang="en-US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 smtClean="0"/>
              <a:t>Costing Biscuits </a:t>
            </a:r>
          </a:p>
        </p:txBody>
      </p:sp>
      <p:pic>
        <p:nvPicPr>
          <p:cNvPr id="62467" name="Picture 3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noFill/>
        </p:spPr>
        <p:txBody>
          <a:bodyPr/>
          <a:lstStyle/>
          <a:p>
            <a:pPr lvl="1" eaLnBrk="1" hangingPunct="1"/>
            <a:endParaRPr lang="en-US" sz="2400" b="1" smtClean="0"/>
          </a:p>
          <a:p>
            <a:pPr lvl="2" eaLnBrk="1" hangingPunct="1"/>
            <a:endParaRPr lang="en-US" sz="2000" b="1" smtClean="0"/>
          </a:p>
          <a:p>
            <a:pPr lvl="2" eaLnBrk="1" hangingPunct="1">
              <a:lnSpc>
                <a:spcPct val="90000"/>
              </a:lnSpc>
            </a:pPr>
            <a:endParaRPr lang="en-US" sz="2000" b="1" smtClean="0"/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05481" name="Group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9932689"/>
              </p:ext>
            </p:extLst>
          </p:nvPr>
        </p:nvGraphicFramePr>
        <p:xfrm>
          <a:off x="380999" y="2264859"/>
          <a:ext cx="8077202" cy="3680009"/>
        </p:xfrm>
        <a:graphic>
          <a:graphicData uri="http://schemas.openxmlformats.org/drawingml/2006/table">
            <a:tbl>
              <a:tblPr/>
              <a:tblGrid>
                <a:gridCol w="2590801"/>
                <a:gridCol w="1447800"/>
                <a:gridCol w="609600"/>
                <a:gridCol w="1143000"/>
                <a:gridCol w="1066800"/>
                <a:gridCol w="1219201"/>
              </a:tblGrid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Bread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Pastry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Salt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.75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.047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Sugar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Baking Powder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Shortening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Milk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cs typeface="Arial Narrow"/>
                        </a:rPr>
                        <a:t>1 pt. 10 fl.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2523" name="Text Box 59"/>
          <p:cNvSpPr txBox="1">
            <a:spLocks noChangeArrowheads="1"/>
          </p:cNvSpPr>
          <p:nvPr/>
        </p:nvSpPr>
        <p:spPr bwMode="auto">
          <a:xfrm>
            <a:off x="990600" y="1766888"/>
            <a:ext cx="1416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Ingredients</a:t>
            </a:r>
          </a:p>
        </p:txBody>
      </p:sp>
      <p:sp>
        <p:nvSpPr>
          <p:cNvPr id="62524" name="Text Box 60"/>
          <p:cNvSpPr txBox="1">
            <a:spLocks noChangeArrowheads="1"/>
          </p:cNvSpPr>
          <p:nvPr/>
        </p:nvSpPr>
        <p:spPr bwMode="auto">
          <a:xfrm>
            <a:off x="3200400" y="1752600"/>
            <a:ext cx="1111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Quantity</a:t>
            </a:r>
          </a:p>
        </p:txBody>
      </p:sp>
      <p:sp>
        <p:nvSpPr>
          <p:cNvPr id="62525" name="Text Box 61"/>
          <p:cNvSpPr txBox="1">
            <a:spLocks noChangeArrowheads="1"/>
          </p:cNvSpPr>
          <p:nvPr/>
        </p:nvSpPr>
        <p:spPr bwMode="auto">
          <a:xfrm>
            <a:off x="6246864" y="1665035"/>
            <a:ext cx="915936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 smtClean="0"/>
              <a:t>$ cost/</a:t>
            </a:r>
          </a:p>
          <a:p>
            <a:pPr>
              <a:lnSpc>
                <a:spcPct val="80000"/>
              </a:lnSpc>
            </a:pPr>
            <a:r>
              <a:rPr lang="en-US" b="1" dirty="0" smtClean="0"/>
              <a:t>unit</a:t>
            </a:r>
            <a:endParaRPr lang="en-US" b="1" dirty="0"/>
          </a:p>
        </p:txBody>
      </p:sp>
      <p:sp>
        <p:nvSpPr>
          <p:cNvPr id="62526" name="Text Box 62"/>
          <p:cNvSpPr txBox="1">
            <a:spLocks noChangeArrowheads="1"/>
          </p:cNvSpPr>
          <p:nvPr/>
        </p:nvSpPr>
        <p:spPr bwMode="auto">
          <a:xfrm>
            <a:off x="7239000" y="1766888"/>
            <a:ext cx="1524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/>
              <a:t>Extension $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370020" y="1600200"/>
            <a:ext cx="659180" cy="595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 smtClean="0"/>
              <a:t>unit </a:t>
            </a:r>
          </a:p>
          <a:p>
            <a:pPr>
              <a:lnSpc>
                <a:spcPct val="90000"/>
              </a:lnSpc>
            </a:pPr>
            <a:r>
              <a:rPr lang="en-US" b="1" dirty="0" smtClean="0"/>
              <a:t>sold</a:t>
            </a:r>
            <a:endParaRPr lang="en-US" b="1" dirty="0"/>
          </a:p>
        </p:txBody>
      </p:sp>
      <p:sp>
        <p:nvSpPr>
          <p:cNvPr id="15" name="Text Box 61"/>
          <p:cNvSpPr txBox="1">
            <a:spLocks noChangeArrowheads="1"/>
          </p:cNvSpPr>
          <p:nvPr/>
        </p:nvSpPr>
        <p:spPr bwMode="auto">
          <a:xfrm>
            <a:off x="4953000" y="1665035"/>
            <a:ext cx="1295400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 smtClean="0"/>
              <a:t>quantity</a:t>
            </a:r>
          </a:p>
          <a:p>
            <a:pPr>
              <a:lnSpc>
                <a:spcPct val="80000"/>
              </a:lnSpc>
            </a:pPr>
            <a:r>
              <a:rPr lang="en-US" b="1" dirty="0" smtClean="0"/>
              <a:t>units</a:t>
            </a:r>
            <a:r>
              <a:rPr lang="en-US" b="1" dirty="0"/>
              <a:t> </a:t>
            </a:r>
            <a:r>
              <a:rPr lang="en-US" b="1" dirty="0" smtClean="0"/>
              <a:t>sold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9204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 smtClean="0"/>
              <a:t>Costing Biscuits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4648200" cy="4068763"/>
          </a:xfrm>
        </p:spPr>
        <p:txBody>
          <a:bodyPr/>
          <a:lstStyle/>
          <a:p>
            <a:pPr eaLnBrk="1" hangingPunct="1"/>
            <a:r>
              <a:rPr lang="en-US" b="1" dirty="0" smtClean="0"/>
              <a:t>Salt = $0.16 per lb.</a:t>
            </a:r>
          </a:p>
          <a:p>
            <a:pPr eaLnBrk="1" hangingPunct="1"/>
            <a:endParaRPr lang="en-US" b="1" dirty="0" smtClean="0"/>
          </a:p>
          <a:p>
            <a:pPr eaLnBrk="1" hangingPunct="1"/>
            <a:endParaRPr lang="en-US" b="1" dirty="0" smtClean="0"/>
          </a:p>
        </p:txBody>
      </p:sp>
      <p:pic>
        <p:nvPicPr>
          <p:cNvPr id="68612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3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8614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68615" name="Picture 7" descr="sal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0200" y="2362200"/>
            <a:ext cx="25400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 smtClean="0"/>
              <a:t>Costing Biscuits </a:t>
            </a:r>
          </a:p>
        </p:txBody>
      </p:sp>
      <p:pic>
        <p:nvPicPr>
          <p:cNvPr id="62467" name="Picture 3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noFill/>
        </p:spPr>
        <p:txBody>
          <a:bodyPr/>
          <a:lstStyle/>
          <a:p>
            <a:pPr lvl="1" eaLnBrk="1" hangingPunct="1"/>
            <a:endParaRPr lang="en-US" sz="2400" b="1" smtClean="0"/>
          </a:p>
          <a:p>
            <a:pPr lvl="2" eaLnBrk="1" hangingPunct="1"/>
            <a:endParaRPr lang="en-US" sz="2000" b="1" smtClean="0"/>
          </a:p>
          <a:p>
            <a:pPr lvl="2" eaLnBrk="1" hangingPunct="1">
              <a:lnSpc>
                <a:spcPct val="90000"/>
              </a:lnSpc>
            </a:pPr>
            <a:endParaRPr lang="en-US" sz="2000" b="1" smtClean="0"/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05481" name="Group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8561467"/>
              </p:ext>
            </p:extLst>
          </p:nvPr>
        </p:nvGraphicFramePr>
        <p:xfrm>
          <a:off x="380999" y="2264859"/>
          <a:ext cx="8077202" cy="3680009"/>
        </p:xfrm>
        <a:graphic>
          <a:graphicData uri="http://schemas.openxmlformats.org/drawingml/2006/table">
            <a:tbl>
              <a:tblPr/>
              <a:tblGrid>
                <a:gridCol w="2590801"/>
                <a:gridCol w="1447800"/>
                <a:gridCol w="609600"/>
                <a:gridCol w="1143000"/>
                <a:gridCol w="1066800"/>
                <a:gridCol w="1219201"/>
              </a:tblGrid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Bread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Pastry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Salt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.75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.047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Sugar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Baking Powder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Shortening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Milk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cs typeface="Arial Narrow"/>
                        </a:rPr>
                        <a:t>1 pt. 10 fl.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2523" name="Text Box 59"/>
          <p:cNvSpPr txBox="1">
            <a:spLocks noChangeArrowheads="1"/>
          </p:cNvSpPr>
          <p:nvPr/>
        </p:nvSpPr>
        <p:spPr bwMode="auto">
          <a:xfrm>
            <a:off x="990600" y="1766888"/>
            <a:ext cx="1416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Ingredients</a:t>
            </a:r>
          </a:p>
        </p:txBody>
      </p:sp>
      <p:sp>
        <p:nvSpPr>
          <p:cNvPr id="62524" name="Text Box 60"/>
          <p:cNvSpPr txBox="1">
            <a:spLocks noChangeArrowheads="1"/>
          </p:cNvSpPr>
          <p:nvPr/>
        </p:nvSpPr>
        <p:spPr bwMode="auto">
          <a:xfrm>
            <a:off x="3200400" y="1752600"/>
            <a:ext cx="1111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Quantity</a:t>
            </a:r>
          </a:p>
        </p:txBody>
      </p:sp>
      <p:sp>
        <p:nvSpPr>
          <p:cNvPr id="62525" name="Text Box 61"/>
          <p:cNvSpPr txBox="1">
            <a:spLocks noChangeArrowheads="1"/>
          </p:cNvSpPr>
          <p:nvPr/>
        </p:nvSpPr>
        <p:spPr bwMode="auto">
          <a:xfrm>
            <a:off x="6246864" y="1665035"/>
            <a:ext cx="915936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 smtClean="0"/>
              <a:t>$ cost/</a:t>
            </a:r>
          </a:p>
          <a:p>
            <a:pPr>
              <a:lnSpc>
                <a:spcPct val="80000"/>
              </a:lnSpc>
            </a:pPr>
            <a:r>
              <a:rPr lang="en-US" b="1" dirty="0" smtClean="0"/>
              <a:t>unit</a:t>
            </a:r>
            <a:endParaRPr lang="en-US" b="1" dirty="0"/>
          </a:p>
        </p:txBody>
      </p:sp>
      <p:sp>
        <p:nvSpPr>
          <p:cNvPr id="62526" name="Text Box 62"/>
          <p:cNvSpPr txBox="1">
            <a:spLocks noChangeArrowheads="1"/>
          </p:cNvSpPr>
          <p:nvPr/>
        </p:nvSpPr>
        <p:spPr bwMode="auto">
          <a:xfrm>
            <a:off x="7239000" y="1766888"/>
            <a:ext cx="1524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/>
              <a:t>Extension $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370020" y="1600200"/>
            <a:ext cx="659180" cy="595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 smtClean="0"/>
              <a:t>unit </a:t>
            </a:r>
          </a:p>
          <a:p>
            <a:pPr>
              <a:lnSpc>
                <a:spcPct val="90000"/>
              </a:lnSpc>
            </a:pPr>
            <a:r>
              <a:rPr lang="en-US" b="1" dirty="0" smtClean="0"/>
              <a:t>sold</a:t>
            </a:r>
            <a:endParaRPr lang="en-US" b="1" dirty="0"/>
          </a:p>
        </p:txBody>
      </p:sp>
      <p:sp>
        <p:nvSpPr>
          <p:cNvPr id="15" name="Text Box 61"/>
          <p:cNvSpPr txBox="1">
            <a:spLocks noChangeArrowheads="1"/>
          </p:cNvSpPr>
          <p:nvPr/>
        </p:nvSpPr>
        <p:spPr bwMode="auto">
          <a:xfrm>
            <a:off x="4953000" y="1665035"/>
            <a:ext cx="1295400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 smtClean="0"/>
              <a:t>quantity</a:t>
            </a:r>
          </a:p>
          <a:p>
            <a:pPr>
              <a:lnSpc>
                <a:spcPct val="80000"/>
              </a:lnSpc>
            </a:pPr>
            <a:r>
              <a:rPr lang="en-US" b="1" dirty="0" smtClean="0"/>
              <a:t>units</a:t>
            </a:r>
            <a:r>
              <a:rPr lang="en-US" b="1" dirty="0"/>
              <a:t> </a:t>
            </a:r>
            <a:r>
              <a:rPr lang="en-US" b="1" dirty="0" smtClean="0"/>
              <a:t>sold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5470468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 smtClean="0"/>
              <a:t>Costing Biscuits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4648200" cy="4068763"/>
          </a:xfrm>
        </p:spPr>
        <p:txBody>
          <a:bodyPr/>
          <a:lstStyle/>
          <a:p>
            <a:pPr eaLnBrk="1" hangingPunct="1"/>
            <a:r>
              <a:rPr lang="en-US" b="1" dirty="0" smtClean="0"/>
              <a:t>Sugar = $0.64 per lb.</a:t>
            </a:r>
          </a:p>
          <a:p>
            <a:pPr eaLnBrk="1" hangingPunct="1"/>
            <a:endParaRPr lang="en-US" b="1" dirty="0" smtClean="0"/>
          </a:p>
          <a:p>
            <a:pPr eaLnBrk="1" hangingPunct="1"/>
            <a:endParaRPr lang="en-US" b="1" dirty="0" smtClean="0"/>
          </a:p>
        </p:txBody>
      </p:sp>
      <p:pic>
        <p:nvPicPr>
          <p:cNvPr id="70660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61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0662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70663" name="Picture 7" descr="suga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2209800"/>
            <a:ext cx="28575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 smtClean="0"/>
              <a:t>Costing Biscuits </a:t>
            </a:r>
          </a:p>
        </p:txBody>
      </p:sp>
      <p:pic>
        <p:nvPicPr>
          <p:cNvPr id="62467" name="Picture 3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noFill/>
        </p:spPr>
        <p:txBody>
          <a:bodyPr/>
          <a:lstStyle/>
          <a:p>
            <a:pPr lvl="1" eaLnBrk="1" hangingPunct="1"/>
            <a:endParaRPr lang="en-US" sz="2400" b="1" smtClean="0"/>
          </a:p>
          <a:p>
            <a:pPr lvl="2" eaLnBrk="1" hangingPunct="1"/>
            <a:endParaRPr lang="en-US" sz="2000" b="1" smtClean="0"/>
          </a:p>
          <a:p>
            <a:pPr lvl="2" eaLnBrk="1" hangingPunct="1">
              <a:lnSpc>
                <a:spcPct val="90000"/>
              </a:lnSpc>
            </a:pPr>
            <a:endParaRPr lang="en-US" sz="2000" b="1" smtClean="0"/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05481" name="Group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9462584"/>
              </p:ext>
            </p:extLst>
          </p:nvPr>
        </p:nvGraphicFramePr>
        <p:xfrm>
          <a:off x="380999" y="2264859"/>
          <a:ext cx="8077202" cy="3680009"/>
        </p:xfrm>
        <a:graphic>
          <a:graphicData uri="http://schemas.openxmlformats.org/drawingml/2006/table">
            <a:tbl>
              <a:tblPr/>
              <a:tblGrid>
                <a:gridCol w="2590801"/>
                <a:gridCol w="1447800"/>
                <a:gridCol w="609600"/>
                <a:gridCol w="1143000"/>
                <a:gridCol w="1066800"/>
                <a:gridCol w="1219201"/>
              </a:tblGrid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Bread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Pastry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Salt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.75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.047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Sugar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Baking Powder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Shortening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Milk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cs typeface="Arial Narrow"/>
                        </a:rPr>
                        <a:t>1 pt. 10 fl.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2523" name="Text Box 59"/>
          <p:cNvSpPr txBox="1">
            <a:spLocks noChangeArrowheads="1"/>
          </p:cNvSpPr>
          <p:nvPr/>
        </p:nvSpPr>
        <p:spPr bwMode="auto">
          <a:xfrm>
            <a:off x="990600" y="1766888"/>
            <a:ext cx="1416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Ingredients</a:t>
            </a:r>
          </a:p>
        </p:txBody>
      </p:sp>
      <p:sp>
        <p:nvSpPr>
          <p:cNvPr id="62524" name="Text Box 60"/>
          <p:cNvSpPr txBox="1">
            <a:spLocks noChangeArrowheads="1"/>
          </p:cNvSpPr>
          <p:nvPr/>
        </p:nvSpPr>
        <p:spPr bwMode="auto">
          <a:xfrm>
            <a:off x="3200400" y="1752600"/>
            <a:ext cx="1111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Quantity</a:t>
            </a:r>
          </a:p>
        </p:txBody>
      </p:sp>
      <p:sp>
        <p:nvSpPr>
          <p:cNvPr id="62525" name="Text Box 61"/>
          <p:cNvSpPr txBox="1">
            <a:spLocks noChangeArrowheads="1"/>
          </p:cNvSpPr>
          <p:nvPr/>
        </p:nvSpPr>
        <p:spPr bwMode="auto">
          <a:xfrm>
            <a:off x="6246864" y="1665035"/>
            <a:ext cx="915936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 smtClean="0"/>
              <a:t>$ cost/</a:t>
            </a:r>
          </a:p>
          <a:p>
            <a:pPr>
              <a:lnSpc>
                <a:spcPct val="80000"/>
              </a:lnSpc>
            </a:pPr>
            <a:r>
              <a:rPr lang="en-US" b="1" dirty="0" smtClean="0"/>
              <a:t>unit</a:t>
            </a:r>
            <a:endParaRPr lang="en-US" b="1" dirty="0"/>
          </a:p>
        </p:txBody>
      </p:sp>
      <p:sp>
        <p:nvSpPr>
          <p:cNvPr id="62526" name="Text Box 62"/>
          <p:cNvSpPr txBox="1">
            <a:spLocks noChangeArrowheads="1"/>
          </p:cNvSpPr>
          <p:nvPr/>
        </p:nvSpPr>
        <p:spPr bwMode="auto">
          <a:xfrm>
            <a:off x="7239000" y="1766888"/>
            <a:ext cx="1524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/>
              <a:t>Extension $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370020" y="1600200"/>
            <a:ext cx="659180" cy="595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 smtClean="0"/>
              <a:t>unit </a:t>
            </a:r>
          </a:p>
          <a:p>
            <a:pPr>
              <a:lnSpc>
                <a:spcPct val="90000"/>
              </a:lnSpc>
            </a:pPr>
            <a:r>
              <a:rPr lang="en-US" b="1" dirty="0" smtClean="0"/>
              <a:t>sold</a:t>
            </a:r>
            <a:endParaRPr lang="en-US" b="1" dirty="0"/>
          </a:p>
        </p:txBody>
      </p:sp>
      <p:sp>
        <p:nvSpPr>
          <p:cNvPr id="15" name="Text Box 61"/>
          <p:cNvSpPr txBox="1">
            <a:spLocks noChangeArrowheads="1"/>
          </p:cNvSpPr>
          <p:nvPr/>
        </p:nvSpPr>
        <p:spPr bwMode="auto">
          <a:xfrm>
            <a:off x="4953000" y="1665035"/>
            <a:ext cx="1295400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 smtClean="0"/>
              <a:t>quantity</a:t>
            </a:r>
          </a:p>
          <a:p>
            <a:pPr>
              <a:lnSpc>
                <a:spcPct val="80000"/>
              </a:lnSpc>
            </a:pPr>
            <a:r>
              <a:rPr lang="en-US" b="1" dirty="0" smtClean="0"/>
              <a:t>units</a:t>
            </a:r>
            <a:r>
              <a:rPr lang="en-US" b="1" dirty="0"/>
              <a:t> </a:t>
            </a:r>
            <a:r>
              <a:rPr lang="en-US" b="1" dirty="0" smtClean="0"/>
              <a:t>sold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990663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 smtClean="0"/>
              <a:t>Costing Biscuits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4191000" cy="4068763"/>
          </a:xfrm>
        </p:spPr>
        <p:txBody>
          <a:bodyPr/>
          <a:lstStyle/>
          <a:p>
            <a:pPr eaLnBrk="1" hangingPunct="1"/>
            <a:r>
              <a:rPr lang="en-US" b="1" dirty="0" smtClean="0"/>
              <a:t>Baking Powder = $0.80 per </a:t>
            </a:r>
            <a:r>
              <a:rPr lang="en-US" b="1" dirty="0" err="1" smtClean="0"/>
              <a:t>lb</a:t>
            </a:r>
            <a:endParaRPr lang="en-US" b="1" dirty="0" smtClean="0"/>
          </a:p>
          <a:p>
            <a:pPr eaLnBrk="1" hangingPunct="1"/>
            <a:r>
              <a:rPr lang="en-US" b="1" dirty="0"/>
              <a:t>How much </a:t>
            </a:r>
            <a:r>
              <a:rPr lang="en-US" b="1" dirty="0" smtClean="0"/>
              <a:t>do oz. </a:t>
            </a:r>
            <a:r>
              <a:rPr lang="en-US" b="1" dirty="0"/>
              <a:t>of shortening cost?</a:t>
            </a:r>
          </a:p>
          <a:p>
            <a:pPr eaLnBrk="1" hangingPunct="1"/>
            <a:endParaRPr lang="en-US" b="1" dirty="0" smtClean="0"/>
          </a:p>
          <a:p>
            <a:pPr eaLnBrk="1" hangingPunct="1"/>
            <a:endParaRPr lang="en-US" b="1" dirty="0" smtClean="0"/>
          </a:p>
          <a:p>
            <a:pPr eaLnBrk="1" hangingPunct="1"/>
            <a:endParaRPr lang="en-US" b="1" dirty="0" smtClean="0"/>
          </a:p>
        </p:txBody>
      </p:sp>
      <p:pic>
        <p:nvPicPr>
          <p:cNvPr id="72708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09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710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72711" name="Picture 7" descr="rumfordtwin-l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1905000"/>
            <a:ext cx="30607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 smtClean="0"/>
              <a:t>Costing Biscuits </a:t>
            </a:r>
          </a:p>
        </p:txBody>
      </p:sp>
      <p:pic>
        <p:nvPicPr>
          <p:cNvPr id="62467" name="Picture 3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noFill/>
        </p:spPr>
        <p:txBody>
          <a:bodyPr/>
          <a:lstStyle/>
          <a:p>
            <a:pPr lvl="1" eaLnBrk="1" hangingPunct="1"/>
            <a:endParaRPr lang="en-US" sz="2400" b="1" smtClean="0"/>
          </a:p>
          <a:p>
            <a:pPr lvl="2" eaLnBrk="1" hangingPunct="1"/>
            <a:endParaRPr lang="en-US" sz="2000" b="1" smtClean="0"/>
          </a:p>
          <a:p>
            <a:pPr lvl="2" eaLnBrk="1" hangingPunct="1">
              <a:lnSpc>
                <a:spcPct val="90000"/>
              </a:lnSpc>
            </a:pPr>
            <a:endParaRPr lang="en-US" sz="2000" b="1" smtClean="0"/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05481" name="Group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0475889"/>
              </p:ext>
            </p:extLst>
          </p:nvPr>
        </p:nvGraphicFramePr>
        <p:xfrm>
          <a:off x="380999" y="2264859"/>
          <a:ext cx="8077202" cy="3680009"/>
        </p:xfrm>
        <a:graphic>
          <a:graphicData uri="http://schemas.openxmlformats.org/drawingml/2006/table">
            <a:tbl>
              <a:tblPr/>
              <a:tblGrid>
                <a:gridCol w="2590801"/>
                <a:gridCol w="1447800"/>
                <a:gridCol w="609600"/>
                <a:gridCol w="1143000"/>
                <a:gridCol w="1066800"/>
                <a:gridCol w="1219201"/>
              </a:tblGrid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Bread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Pastry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Salt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.75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.047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Sugar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Baking Powder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Shortening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Milk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cs typeface="Arial Narrow"/>
                        </a:rPr>
                        <a:t>1 pt. 10 fl.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2523" name="Text Box 59"/>
          <p:cNvSpPr txBox="1">
            <a:spLocks noChangeArrowheads="1"/>
          </p:cNvSpPr>
          <p:nvPr/>
        </p:nvSpPr>
        <p:spPr bwMode="auto">
          <a:xfrm>
            <a:off x="990600" y="1766888"/>
            <a:ext cx="1416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Ingredients</a:t>
            </a:r>
          </a:p>
        </p:txBody>
      </p:sp>
      <p:sp>
        <p:nvSpPr>
          <p:cNvPr id="62524" name="Text Box 60"/>
          <p:cNvSpPr txBox="1">
            <a:spLocks noChangeArrowheads="1"/>
          </p:cNvSpPr>
          <p:nvPr/>
        </p:nvSpPr>
        <p:spPr bwMode="auto">
          <a:xfrm>
            <a:off x="3200400" y="1752600"/>
            <a:ext cx="1111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Quantity</a:t>
            </a:r>
          </a:p>
        </p:txBody>
      </p:sp>
      <p:sp>
        <p:nvSpPr>
          <p:cNvPr id="62525" name="Text Box 61"/>
          <p:cNvSpPr txBox="1">
            <a:spLocks noChangeArrowheads="1"/>
          </p:cNvSpPr>
          <p:nvPr/>
        </p:nvSpPr>
        <p:spPr bwMode="auto">
          <a:xfrm>
            <a:off x="6246864" y="1665035"/>
            <a:ext cx="915936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 smtClean="0"/>
              <a:t>$ cost/</a:t>
            </a:r>
          </a:p>
          <a:p>
            <a:pPr>
              <a:lnSpc>
                <a:spcPct val="80000"/>
              </a:lnSpc>
            </a:pPr>
            <a:r>
              <a:rPr lang="en-US" b="1" dirty="0" smtClean="0"/>
              <a:t>unit</a:t>
            </a:r>
            <a:endParaRPr lang="en-US" b="1" dirty="0"/>
          </a:p>
        </p:txBody>
      </p:sp>
      <p:sp>
        <p:nvSpPr>
          <p:cNvPr id="62526" name="Text Box 62"/>
          <p:cNvSpPr txBox="1">
            <a:spLocks noChangeArrowheads="1"/>
          </p:cNvSpPr>
          <p:nvPr/>
        </p:nvSpPr>
        <p:spPr bwMode="auto">
          <a:xfrm>
            <a:off x="7239000" y="1766888"/>
            <a:ext cx="1524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/>
              <a:t>Extension $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370020" y="1600200"/>
            <a:ext cx="659180" cy="595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 smtClean="0"/>
              <a:t>unit </a:t>
            </a:r>
          </a:p>
          <a:p>
            <a:pPr>
              <a:lnSpc>
                <a:spcPct val="90000"/>
              </a:lnSpc>
            </a:pPr>
            <a:r>
              <a:rPr lang="en-US" b="1" dirty="0" smtClean="0"/>
              <a:t>sold</a:t>
            </a:r>
            <a:endParaRPr lang="en-US" b="1" dirty="0"/>
          </a:p>
        </p:txBody>
      </p:sp>
      <p:sp>
        <p:nvSpPr>
          <p:cNvPr id="15" name="Text Box 61"/>
          <p:cNvSpPr txBox="1">
            <a:spLocks noChangeArrowheads="1"/>
          </p:cNvSpPr>
          <p:nvPr/>
        </p:nvSpPr>
        <p:spPr bwMode="auto">
          <a:xfrm>
            <a:off x="4953000" y="1665035"/>
            <a:ext cx="1295400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 smtClean="0"/>
              <a:t>quantity</a:t>
            </a:r>
          </a:p>
          <a:p>
            <a:pPr>
              <a:lnSpc>
                <a:spcPct val="80000"/>
              </a:lnSpc>
            </a:pPr>
            <a:r>
              <a:rPr lang="en-US" b="1" dirty="0" smtClean="0"/>
              <a:t>units</a:t>
            </a:r>
            <a:r>
              <a:rPr lang="en-US" b="1" dirty="0"/>
              <a:t> </a:t>
            </a:r>
            <a:r>
              <a:rPr lang="en-US" b="1" dirty="0" smtClean="0"/>
              <a:t>sold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9583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 smtClean="0"/>
              <a:t>Costing Biscuits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3810000" cy="4068763"/>
          </a:xfrm>
        </p:spPr>
        <p:txBody>
          <a:bodyPr/>
          <a:lstStyle/>
          <a:p>
            <a:pPr eaLnBrk="1" hangingPunct="1"/>
            <a:r>
              <a:rPr lang="en-US" b="1" dirty="0" smtClean="0"/>
              <a:t>Shortening is = $1.75 per </a:t>
            </a:r>
            <a:r>
              <a:rPr lang="en-US" b="1" dirty="0" err="1" smtClean="0"/>
              <a:t>lb</a:t>
            </a:r>
            <a:endParaRPr lang="en-US" b="1" dirty="0" smtClean="0"/>
          </a:p>
          <a:p>
            <a:pPr marL="0" indent="0" eaLnBrk="1" hangingPunct="1">
              <a:buNone/>
            </a:pPr>
            <a:endParaRPr lang="en-US" b="1" dirty="0" smtClean="0"/>
          </a:p>
          <a:p>
            <a:pPr eaLnBrk="1" hangingPunct="1"/>
            <a:endParaRPr lang="en-US" b="1" dirty="0" smtClean="0"/>
          </a:p>
        </p:txBody>
      </p:sp>
      <p:pic>
        <p:nvPicPr>
          <p:cNvPr id="74756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757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4758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74759" name="Picture 7" descr="shortening-all_vegetable-453-s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2209800"/>
            <a:ext cx="33020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 smtClean="0"/>
              <a:t>Costing Biscuits </a:t>
            </a:r>
          </a:p>
        </p:txBody>
      </p:sp>
      <p:pic>
        <p:nvPicPr>
          <p:cNvPr id="62467" name="Picture 3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noFill/>
        </p:spPr>
        <p:txBody>
          <a:bodyPr/>
          <a:lstStyle/>
          <a:p>
            <a:pPr lvl="1" eaLnBrk="1" hangingPunct="1"/>
            <a:endParaRPr lang="en-US" sz="2400" b="1" smtClean="0"/>
          </a:p>
          <a:p>
            <a:pPr lvl="2" eaLnBrk="1" hangingPunct="1"/>
            <a:endParaRPr lang="en-US" sz="2000" b="1" smtClean="0"/>
          </a:p>
          <a:p>
            <a:pPr lvl="2" eaLnBrk="1" hangingPunct="1">
              <a:lnSpc>
                <a:spcPct val="90000"/>
              </a:lnSpc>
            </a:pPr>
            <a:endParaRPr lang="en-US" sz="2000" b="1" smtClean="0"/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05481" name="Group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0641971"/>
              </p:ext>
            </p:extLst>
          </p:nvPr>
        </p:nvGraphicFramePr>
        <p:xfrm>
          <a:off x="380999" y="2264859"/>
          <a:ext cx="8077202" cy="3680009"/>
        </p:xfrm>
        <a:graphic>
          <a:graphicData uri="http://schemas.openxmlformats.org/drawingml/2006/table">
            <a:tbl>
              <a:tblPr/>
              <a:tblGrid>
                <a:gridCol w="2590801"/>
                <a:gridCol w="1447800"/>
                <a:gridCol w="609600"/>
                <a:gridCol w="1143000"/>
                <a:gridCol w="1066800"/>
                <a:gridCol w="1219201"/>
              </a:tblGrid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Bread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Pastry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Salt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.75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.047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Sugar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Baking Powder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Shortening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Milk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cs typeface="Arial Narrow"/>
                        </a:rPr>
                        <a:t>1 pt. 10 fl.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2523" name="Text Box 59"/>
          <p:cNvSpPr txBox="1">
            <a:spLocks noChangeArrowheads="1"/>
          </p:cNvSpPr>
          <p:nvPr/>
        </p:nvSpPr>
        <p:spPr bwMode="auto">
          <a:xfrm>
            <a:off x="990600" y="1766888"/>
            <a:ext cx="1416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Ingredients</a:t>
            </a:r>
          </a:p>
        </p:txBody>
      </p:sp>
      <p:sp>
        <p:nvSpPr>
          <p:cNvPr id="62524" name="Text Box 60"/>
          <p:cNvSpPr txBox="1">
            <a:spLocks noChangeArrowheads="1"/>
          </p:cNvSpPr>
          <p:nvPr/>
        </p:nvSpPr>
        <p:spPr bwMode="auto">
          <a:xfrm>
            <a:off x="3200400" y="1752600"/>
            <a:ext cx="1111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Quantity</a:t>
            </a:r>
          </a:p>
        </p:txBody>
      </p:sp>
      <p:sp>
        <p:nvSpPr>
          <p:cNvPr id="62525" name="Text Box 61"/>
          <p:cNvSpPr txBox="1">
            <a:spLocks noChangeArrowheads="1"/>
          </p:cNvSpPr>
          <p:nvPr/>
        </p:nvSpPr>
        <p:spPr bwMode="auto">
          <a:xfrm>
            <a:off x="6246864" y="1665035"/>
            <a:ext cx="915936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 smtClean="0"/>
              <a:t>$ cost/</a:t>
            </a:r>
          </a:p>
          <a:p>
            <a:pPr>
              <a:lnSpc>
                <a:spcPct val="80000"/>
              </a:lnSpc>
            </a:pPr>
            <a:r>
              <a:rPr lang="en-US" b="1" dirty="0" smtClean="0"/>
              <a:t>unit</a:t>
            </a:r>
            <a:endParaRPr lang="en-US" b="1" dirty="0"/>
          </a:p>
        </p:txBody>
      </p:sp>
      <p:sp>
        <p:nvSpPr>
          <p:cNvPr id="62526" name="Text Box 62"/>
          <p:cNvSpPr txBox="1">
            <a:spLocks noChangeArrowheads="1"/>
          </p:cNvSpPr>
          <p:nvPr/>
        </p:nvSpPr>
        <p:spPr bwMode="auto">
          <a:xfrm>
            <a:off x="7239000" y="1766888"/>
            <a:ext cx="1524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/>
              <a:t>Extension $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370020" y="1600200"/>
            <a:ext cx="659180" cy="595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 smtClean="0"/>
              <a:t>unit </a:t>
            </a:r>
          </a:p>
          <a:p>
            <a:pPr>
              <a:lnSpc>
                <a:spcPct val="90000"/>
              </a:lnSpc>
            </a:pPr>
            <a:r>
              <a:rPr lang="en-US" b="1" dirty="0" smtClean="0"/>
              <a:t>sold</a:t>
            </a:r>
            <a:endParaRPr lang="en-US" b="1" dirty="0"/>
          </a:p>
        </p:txBody>
      </p:sp>
      <p:sp>
        <p:nvSpPr>
          <p:cNvPr id="15" name="Text Box 61"/>
          <p:cNvSpPr txBox="1">
            <a:spLocks noChangeArrowheads="1"/>
          </p:cNvSpPr>
          <p:nvPr/>
        </p:nvSpPr>
        <p:spPr bwMode="auto">
          <a:xfrm>
            <a:off x="4953000" y="1665035"/>
            <a:ext cx="1295400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 smtClean="0"/>
              <a:t>quantity</a:t>
            </a:r>
          </a:p>
          <a:p>
            <a:pPr>
              <a:lnSpc>
                <a:spcPct val="80000"/>
              </a:lnSpc>
            </a:pPr>
            <a:r>
              <a:rPr lang="en-US" b="1" dirty="0" smtClean="0"/>
              <a:t>units</a:t>
            </a:r>
            <a:r>
              <a:rPr lang="en-US" b="1" dirty="0"/>
              <a:t> </a:t>
            </a:r>
            <a:r>
              <a:rPr lang="en-US" b="1" dirty="0" smtClean="0"/>
              <a:t>sold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8639127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 smtClean="0"/>
              <a:t>Costing Biscuits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4800600" cy="4068763"/>
          </a:xfrm>
        </p:spPr>
        <p:txBody>
          <a:bodyPr/>
          <a:lstStyle/>
          <a:p>
            <a:pPr eaLnBrk="1" hangingPunct="1"/>
            <a:r>
              <a:rPr lang="en-US" b="1" dirty="0" smtClean="0"/>
              <a:t>Milk is = $1.89 per </a:t>
            </a:r>
            <a:r>
              <a:rPr lang="en-US" b="1" dirty="0" err="1" smtClean="0"/>
              <a:t>qt</a:t>
            </a:r>
          </a:p>
          <a:p>
            <a:pPr eaLnBrk="1" hangingPunct="1"/>
            <a:endParaRPr lang="en-US" b="1" smtClean="0"/>
          </a:p>
          <a:p>
            <a:pPr eaLnBrk="1" hangingPunct="1"/>
            <a:r>
              <a:rPr lang="en-US" b="1" smtClean="0"/>
              <a:t>What does 26 oz of Milk cost?</a:t>
            </a:r>
            <a:endParaRPr lang="en-US" b="1" dirty="0" smtClean="0"/>
          </a:p>
        </p:txBody>
      </p:sp>
      <p:pic>
        <p:nvPicPr>
          <p:cNvPr id="78852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853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8854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78855" name="Picture 7" descr="mil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0" y="2133600"/>
            <a:ext cx="2540000" cy="317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 dirty="0" smtClean="0"/>
              <a:t>Costing</a:t>
            </a:r>
          </a:p>
        </p:txBody>
      </p:sp>
      <p:pic>
        <p:nvPicPr>
          <p:cNvPr id="62467" name="Picture 3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001000" cy="4525963"/>
          </a:xfrm>
          <a:noFill/>
        </p:spPr>
        <p:txBody>
          <a:bodyPr/>
          <a:lstStyle/>
          <a:p>
            <a:pPr lvl="1" eaLnBrk="1" hangingPunct="1"/>
            <a:endParaRPr lang="en-US" sz="2400" b="1" dirty="0" smtClean="0"/>
          </a:p>
          <a:p>
            <a:pPr marL="0" lvl="2" indent="0" eaLnBrk="1" hangingPunct="1">
              <a:buNone/>
            </a:pPr>
            <a:r>
              <a:rPr lang="en-US" sz="2800" b="1" dirty="0" smtClean="0"/>
              <a:t>To determine cost:</a:t>
            </a:r>
          </a:p>
          <a:p>
            <a:pPr marL="457200" lvl="2" indent="-457200" eaLnBrk="1" hangingPunct="1">
              <a:buFont typeface="+mj-lt"/>
              <a:buAutoNum type="arabicPeriod"/>
            </a:pPr>
            <a:r>
              <a:rPr lang="en-US" sz="2800" dirty="0" smtClean="0"/>
              <a:t>determine how much you need</a:t>
            </a:r>
          </a:p>
          <a:p>
            <a:pPr marL="457200" lvl="2" indent="-457200" eaLnBrk="1" hangingPunct="1">
              <a:buFont typeface="+mj-lt"/>
              <a:buAutoNum type="arabicPeriod"/>
            </a:pPr>
            <a:r>
              <a:rPr lang="en-US" sz="2800" dirty="0" smtClean="0"/>
              <a:t>determine the units in which the ingredient is sold (pounds, gallons, liters, bushels, etc.)</a:t>
            </a:r>
          </a:p>
          <a:p>
            <a:pPr marL="457200" lvl="2" indent="-457200" eaLnBrk="1" hangingPunct="1">
              <a:buFont typeface="+mj-lt"/>
              <a:buAutoNum type="arabicPeriod"/>
            </a:pPr>
            <a:r>
              <a:rPr lang="en-US" sz="2800" dirty="0" smtClean="0"/>
              <a:t>translate your ingredient into those units</a:t>
            </a:r>
          </a:p>
          <a:p>
            <a:pPr marL="457200" lvl="2" indent="-457200" eaLnBrk="1" hangingPunct="1">
              <a:buFont typeface="+mj-lt"/>
              <a:buAutoNum type="arabicPeriod"/>
            </a:pPr>
            <a:r>
              <a:rPr lang="en-US" sz="2800" dirty="0" smtClean="0"/>
              <a:t>multiply by unit cost</a:t>
            </a:r>
          </a:p>
          <a:p>
            <a:pPr marL="914400" lvl="2" indent="0" eaLnBrk="1" hangingPunct="1">
              <a:lnSpc>
                <a:spcPct val="90000"/>
              </a:lnSpc>
              <a:buNone/>
            </a:pPr>
            <a:endParaRPr lang="en-US" sz="2000" b="1" dirty="0" smtClean="0"/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 smtClean="0"/>
              <a:t>Costing Biscuits </a:t>
            </a:r>
          </a:p>
        </p:txBody>
      </p:sp>
      <p:pic>
        <p:nvPicPr>
          <p:cNvPr id="62467" name="Picture 3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noFill/>
        </p:spPr>
        <p:txBody>
          <a:bodyPr/>
          <a:lstStyle/>
          <a:p>
            <a:pPr lvl="1" eaLnBrk="1" hangingPunct="1"/>
            <a:endParaRPr lang="en-US" sz="2400" b="1" smtClean="0"/>
          </a:p>
          <a:p>
            <a:pPr lvl="2" eaLnBrk="1" hangingPunct="1"/>
            <a:endParaRPr lang="en-US" sz="2000" b="1" smtClean="0"/>
          </a:p>
          <a:p>
            <a:pPr lvl="2" eaLnBrk="1" hangingPunct="1">
              <a:lnSpc>
                <a:spcPct val="90000"/>
              </a:lnSpc>
            </a:pPr>
            <a:endParaRPr lang="en-US" sz="2000" b="1" smtClean="0"/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05481" name="Group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5492231"/>
              </p:ext>
            </p:extLst>
          </p:nvPr>
        </p:nvGraphicFramePr>
        <p:xfrm>
          <a:off x="380999" y="2264859"/>
          <a:ext cx="8077202" cy="3680009"/>
        </p:xfrm>
        <a:graphic>
          <a:graphicData uri="http://schemas.openxmlformats.org/drawingml/2006/table">
            <a:tbl>
              <a:tblPr/>
              <a:tblGrid>
                <a:gridCol w="2590801"/>
                <a:gridCol w="1447800"/>
                <a:gridCol w="609600"/>
                <a:gridCol w="1143000"/>
                <a:gridCol w="1066800"/>
                <a:gridCol w="1219201"/>
              </a:tblGrid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Bread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Pastry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Salt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.75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.047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Sugar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Baking Powder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Shortening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Milk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cs typeface="Arial Narrow"/>
                        </a:rPr>
                        <a:t>1 pt. 10 fl.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1.89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2523" name="Text Box 59"/>
          <p:cNvSpPr txBox="1">
            <a:spLocks noChangeArrowheads="1"/>
          </p:cNvSpPr>
          <p:nvPr/>
        </p:nvSpPr>
        <p:spPr bwMode="auto">
          <a:xfrm>
            <a:off x="990600" y="1766888"/>
            <a:ext cx="1416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Ingredients</a:t>
            </a:r>
          </a:p>
        </p:txBody>
      </p:sp>
      <p:sp>
        <p:nvSpPr>
          <p:cNvPr id="62524" name="Text Box 60"/>
          <p:cNvSpPr txBox="1">
            <a:spLocks noChangeArrowheads="1"/>
          </p:cNvSpPr>
          <p:nvPr/>
        </p:nvSpPr>
        <p:spPr bwMode="auto">
          <a:xfrm>
            <a:off x="3200400" y="1752600"/>
            <a:ext cx="1111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Quantity</a:t>
            </a:r>
          </a:p>
        </p:txBody>
      </p:sp>
      <p:sp>
        <p:nvSpPr>
          <p:cNvPr id="62525" name="Text Box 61"/>
          <p:cNvSpPr txBox="1">
            <a:spLocks noChangeArrowheads="1"/>
          </p:cNvSpPr>
          <p:nvPr/>
        </p:nvSpPr>
        <p:spPr bwMode="auto">
          <a:xfrm>
            <a:off x="6246864" y="1665035"/>
            <a:ext cx="915936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 smtClean="0"/>
              <a:t>$ cost/</a:t>
            </a:r>
          </a:p>
          <a:p>
            <a:pPr>
              <a:lnSpc>
                <a:spcPct val="80000"/>
              </a:lnSpc>
            </a:pPr>
            <a:r>
              <a:rPr lang="en-US" b="1" dirty="0" smtClean="0"/>
              <a:t>unit</a:t>
            </a:r>
            <a:endParaRPr lang="en-US" b="1" dirty="0"/>
          </a:p>
        </p:txBody>
      </p:sp>
      <p:sp>
        <p:nvSpPr>
          <p:cNvPr id="62526" name="Text Box 62"/>
          <p:cNvSpPr txBox="1">
            <a:spLocks noChangeArrowheads="1"/>
          </p:cNvSpPr>
          <p:nvPr/>
        </p:nvSpPr>
        <p:spPr bwMode="auto">
          <a:xfrm>
            <a:off x="7239000" y="1766888"/>
            <a:ext cx="1524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/>
              <a:t>Extension $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370020" y="1600200"/>
            <a:ext cx="659180" cy="595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 smtClean="0"/>
              <a:t>unit </a:t>
            </a:r>
          </a:p>
          <a:p>
            <a:pPr>
              <a:lnSpc>
                <a:spcPct val="90000"/>
              </a:lnSpc>
            </a:pPr>
            <a:r>
              <a:rPr lang="en-US" b="1" dirty="0" smtClean="0"/>
              <a:t>sold</a:t>
            </a:r>
            <a:endParaRPr lang="en-US" b="1" dirty="0"/>
          </a:p>
        </p:txBody>
      </p:sp>
      <p:sp>
        <p:nvSpPr>
          <p:cNvPr id="15" name="Text Box 61"/>
          <p:cNvSpPr txBox="1">
            <a:spLocks noChangeArrowheads="1"/>
          </p:cNvSpPr>
          <p:nvPr/>
        </p:nvSpPr>
        <p:spPr bwMode="auto">
          <a:xfrm>
            <a:off x="4953000" y="1665035"/>
            <a:ext cx="1295400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 smtClean="0"/>
              <a:t>quantity</a:t>
            </a:r>
          </a:p>
          <a:p>
            <a:pPr>
              <a:lnSpc>
                <a:spcPct val="80000"/>
              </a:lnSpc>
            </a:pPr>
            <a:r>
              <a:rPr lang="en-US" b="1" dirty="0" smtClean="0"/>
              <a:t>units</a:t>
            </a:r>
            <a:r>
              <a:rPr lang="en-US" b="1" dirty="0"/>
              <a:t> </a:t>
            </a:r>
            <a:r>
              <a:rPr lang="en-US" b="1" dirty="0" smtClean="0"/>
              <a:t>sold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8578425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 dirty="0" smtClean="0">
                <a:solidFill>
                  <a:schemeClr val="tx2">
                    <a:alpha val="76000"/>
                  </a:schemeClr>
                </a:solidFill>
              </a:rPr>
              <a:t>Costing Biscuits </a:t>
            </a:r>
          </a:p>
        </p:txBody>
      </p:sp>
      <p:pic>
        <p:nvPicPr>
          <p:cNvPr id="62467" name="Picture 3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noFill/>
        </p:spPr>
        <p:txBody>
          <a:bodyPr/>
          <a:lstStyle/>
          <a:p>
            <a:pPr lvl="1" eaLnBrk="1" hangingPunct="1"/>
            <a:endParaRPr lang="en-US" sz="2400" b="1" smtClean="0"/>
          </a:p>
          <a:p>
            <a:pPr lvl="2" eaLnBrk="1" hangingPunct="1"/>
            <a:endParaRPr lang="en-US" sz="2000" b="1" smtClean="0"/>
          </a:p>
          <a:p>
            <a:pPr lvl="2" eaLnBrk="1" hangingPunct="1">
              <a:lnSpc>
                <a:spcPct val="90000"/>
              </a:lnSpc>
            </a:pPr>
            <a:endParaRPr lang="en-US" sz="2000" b="1" smtClean="0"/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05481" name="Group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0422541"/>
              </p:ext>
            </p:extLst>
          </p:nvPr>
        </p:nvGraphicFramePr>
        <p:xfrm>
          <a:off x="380999" y="2264859"/>
          <a:ext cx="8077202" cy="3680009"/>
        </p:xfrm>
        <a:graphic>
          <a:graphicData uri="http://schemas.openxmlformats.org/drawingml/2006/table">
            <a:tbl>
              <a:tblPr/>
              <a:tblGrid>
                <a:gridCol w="2590801"/>
                <a:gridCol w="1447800"/>
                <a:gridCol w="609600"/>
                <a:gridCol w="1143000"/>
                <a:gridCol w="1066800"/>
                <a:gridCol w="1219201"/>
              </a:tblGrid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Bread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Pastry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Salt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.75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.047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Sugar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Baking Powder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Shortening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Milk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cs typeface="Arial Narrow"/>
                        </a:rPr>
                        <a:t>1 pt. 10 fl.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1.89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2523" name="Text Box 59"/>
          <p:cNvSpPr txBox="1">
            <a:spLocks noChangeArrowheads="1"/>
          </p:cNvSpPr>
          <p:nvPr/>
        </p:nvSpPr>
        <p:spPr bwMode="auto">
          <a:xfrm>
            <a:off x="990600" y="1766888"/>
            <a:ext cx="1416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Ingredients</a:t>
            </a:r>
          </a:p>
        </p:txBody>
      </p:sp>
      <p:sp>
        <p:nvSpPr>
          <p:cNvPr id="62524" name="Text Box 60"/>
          <p:cNvSpPr txBox="1">
            <a:spLocks noChangeArrowheads="1"/>
          </p:cNvSpPr>
          <p:nvPr/>
        </p:nvSpPr>
        <p:spPr bwMode="auto">
          <a:xfrm>
            <a:off x="3200400" y="1752600"/>
            <a:ext cx="1111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Quantity</a:t>
            </a:r>
          </a:p>
        </p:txBody>
      </p:sp>
      <p:sp>
        <p:nvSpPr>
          <p:cNvPr id="62525" name="Text Box 61"/>
          <p:cNvSpPr txBox="1">
            <a:spLocks noChangeArrowheads="1"/>
          </p:cNvSpPr>
          <p:nvPr/>
        </p:nvSpPr>
        <p:spPr bwMode="auto">
          <a:xfrm>
            <a:off x="6246864" y="1665035"/>
            <a:ext cx="915936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 smtClean="0"/>
              <a:t>$ cost/</a:t>
            </a:r>
          </a:p>
          <a:p>
            <a:pPr>
              <a:lnSpc>
                <a:spcPct val="80000"/>
              </a:lnSpc>
            </a:pPr>
            <a:r>
              <a:rPr lang="en-US" b="1" dirty="0" smtClean="0"/>
              <a:t>unit</a:t>
            </a:r>
            <a:endParaRPr lang="en-US" b="1" dirty="0"/>
          </a:p>
        </p:txBody>
      </p:sp>
      <p:sp>
        <p:nvSpPr>
          <p:cNvPr id="62526" name="Text Box 62"/>
          <p:cNvSpPr txBox="1">
            <a:spLocks noChangeArrowheads="1"/>
          </p:cNvSpPr>
          <p:nvPr/>
        </p:nvSpPr>
        <p:spPr bwMode="auto">
          <a:xfrm>
            <a:off x="7239000" y="1766888"/>
            <a:ext cx="1524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/>
              <a:t>Extension $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370020" y="1600200"/>
            <a:ext cx="659180" cy="595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 smtClean="0"/>
              <a:t>unit </a:t>
            </a:r>
          </a:p>
          <a:p>
            <a:pPr>
              <a:lnSpc>
                <a:spcPct val="90000"/>
              </a:lnSpc>
            </a:pPr>
            <a:r>
              <a:rPr lang="en-US" b="1" dirty="0" smtClean="0"/>
              <a:t>sold</a:t>
            </a:r>
            <a:endParaRPr lang="en-US" b="1" dirty="0"/>
          </a:p>
        </p:txBody>
      </p:sp>
      <p:sp>
        <p:nvSpPr>
          <p:cNvPr id="15" name="Text Box 61"/>
          <p:cNvSpPr txBox="1">
            <a:spLocks noChangeArrowheads="1"/>
          </p:cNvSpPr>
          <p:nvPr/>
        </p:nvSpPr>
        <p:spPr bwMode="auto">
          <a:xfrm>
            <a:off x="4953000" y="1665035"/>
            <a:ext cx="1295400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 smtClean="0"/>
              <a:t>quantity</a:t>
            </a:r>
          </a:p>
          <a:p>
            <a:pPr>
              <a:lnSpc>
                <a:spcPct val="80000"/>
              </a:lnSpc>
            </a:pPr>
            <a:r>
              <a:rPr lang="en-US" b="1" dirty="0" smtClean="0"/>
              <a:t>units</a:t>
            </a:r>
            <a:r>
              <a:rPr lang="en-US" b="1" dirty="0"/>
              <a:t> </a:t>
            </a:r>
            <a:r>
              <a:rPr lang="en-US" b="1" dirty="0" smtClean="0"/>
              <a:t>sold</a:t>
            </a:r>
            <a:endParaRPr lang="en-US" b="1" dirty="0"/>
          </a:p>
        </p:txBody>
      </p:sp>
      <p:sp>
        <p:nvSpPr>
          <p:cNvPr id="2" name="Oval 1"/>
          <p:cNvSpPr/>
          <p:nvPr/>
        </p:nvSpPr>
        <p:spPr>
          <a:xfrm>
            <a:off x="7086600" y="1524000"/>
            <a:ext cx="1752600" cy="838200"/>
          </a:xfrm>
          <a:prstGeom prst="ellipse">
            <a:avLst/>
          </a:prstGeom>
          <a:noFill/>
          <a:ln w="76200" cmpd="sng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 rot="4216339">
            <a:off x="7703293" y="1164717"/>
            <a:ext cx="848994" cy="450650"/>
          </a:xfrm>
          <a:custGeom>
            <a:avLst/>
            <a:gdLst>
              <a:gd name="connsiteX0" fmla="*/ 2758947 w 2758947"/>
              <a:gd name="connsiteY0" fmla="*/ 941414 h 941414"/>
              <a:gd name="connsiteX1" fmla="*/ 1420870 w 2758947"/>
              <a:gd name="connsiteY1" fmla="*/ 175 h 941414"/>
              <a:gd name="connsiteX2" fmla="*/ 128151 w 2758947"/>
              <a:gd name="connsiteY2" fmla="*/ 862032 h 941414"/>
              <a:gd name="connsiteX3" fmla="*/ 116812 w 2758947"/>
              <a:gd name="connsiteY3" fmla="*/ 828011 h 941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8947" h="941414">
                <a:moveTo>
                  <a:pt x="2758947" y="941414"/>
                </a:moveTo>
                <a:cubicBezTo>
                  <a:pt x="2309141" y="477409"/>
                  <a:pt x="1859336" y="13405"/>
                  <a:pt x="1420870" y="175"/>
                </a:cubicBezTo>
                <a:cubicBezTo>
                  <a:pt x="982404" y="-13055"/>
                  <a:pt x="345494" y="724059"/>
                  <a:pt x="128151" y="862032"/>
                </a:cubicBezTo>
                <a:cubicBezTo>
                  <a:pt x="-89192" y="1000005"/>
                  <a:pt x="13810" y="914008"/>
                  <a:pt x="116812" y="828011"/>
                </a:cubicBezTo>
              </a:path>
            </a:pathLst>
          </a:custGeom>
          <a:ln w="76200" cmpd="sng">
            <a:solidFill>
              <a:srgbClr val="FF6600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 rot="21028962">
            <a:off x="5849859" y="160129"/>
            <a:ext cx="293802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66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/>
                <a:cs typeface="Comic Sans MS"/>
              </a:rPr>
              <a:t>always round up </a:t>
            </a:r>
          </a:p>
          <a:p>
            <a:pPr algn="ctr"/>
            <a:r>
              <a:rPr lang="en-US" sz="2800" b="1" dirty="0" smtClean="0">
                <a:solidFill>
                  <a:srgbClr val="FF66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/>
                <a:cs typeface="Comic Sans MS"/>
              </a:rPr>
              <a:t>to nearest ¢</a:t>
            </a:r>
            <a:endParaRPr lang="en-US" sz="2800" b="1" dirty="0">
              <a:solidFill>
                <a:srgbClr val="FF6600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4185806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 smtClean="0"/>
              <a:t>Costing Biscuits </a:t>
            </a:r>
          </a:p>
        </p:txBody>
      </p:sp>
      <p:pic>
        <p:nvPicPr>
          <p:cNvPr id="62467" name="Picture 3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noFill/>
        </p:spPr>
        <p:txBody>
          <a:bodyPr/>
          <a:lstStyle/>
          <a:p>
            <a:pPr lvl="1" eaLnBrk="1" hangingPunct="1"/>
            <a:endParaRPr lang="en-US" sz="2400" b="1" smtClean="0"/>
          </a:p>
          <a:p>
            <a:pPr lvl="2" eaLnBrk="1" hangingPunct="1"/>
            <a:endParaRPr lang="en-US" sz="2000" b="1" smtClean="0"/>
          </a:p>
          <a:p>
            <a:pPr lvl="2" eaLnBrk="1" hangingPunct="1">
              <a:lnSpc>
                <a:spcPct val="90000"/>
              </a:lnSpc>
            </a:pPr>
            <a:endParaRPr lang="en-US" sz="2000" b="1" smtClean="0"/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05481" name="Group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8805599"/>
              </p:ext>
            </p:extLst>
          </p:nvPr>
        </p:nvGraphicFramePr>
        <p:xfrm>
          <a:off x="380999" y="2264859"/>
          <a:ext cx="8077202" cy="3680009"/>
        </p:xfrm>
        <a:graphic>
          <a:graphicData uri="http://schemas.openxmlformats.org/drawingml/2006/table">
            <a:tbl>
              <a:tblPr/>
              <a:tblGrid>
                <a:gridCol w="2590801"/>
                <a:gridCol w="1447800"/>
                <a:gridCol w="609600"/>
                <a:gridCol w="1143000"/>
                <a:gridCol w="1066800"/>
                <a:gridCol w="1219201"/>
              </a:tblGrid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Bread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Pastry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Salt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.75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.047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Sugar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Baking Powder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Shortening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Milk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cs typeface="Arial Narrow"/>
                        </a:rPr>
                        <a:t>1 pt. 10 fl.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1.89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2523" name="Text Box 59"/>
          <p:cNvSpPr txBox="1">
            <a:spLocks noChangeArrowheads="1"/>
          </p:cNvSpPr>
          <p:nvPr/>
        </p:nvSpPr>
        <p:spPr bwMode="auto">
          <a:xfrm>
            <a:off x="990600" y="1766888"/>
            <a:ext cx="1416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Ingredients</a:t>
            </a:r>
          </a:p>
        </p:txBody>
      </p:sp>
      <p:sp>
        <p:nvSpPr>
          <p:cNvPr id="62524" name="Text Box 60"/>
          <p:cNvSpPr txBox="1">
            <a:spLocks noChangeArrowheads="1"/>
          </p:cNvSpPr>
          <p:nvPr/>
        </p:nvSpPr>
        <p:spPr bwMode="auto">
          <a:xfrm>
            <a:off x="3200400" y="1752600"/>
            <a:ext cx="1111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Quantity</a:t>
            </a:r>
          </a:p>
        </p:txBody>
      </p:sp>
      <p:sp>
        <p:nvSpPr>
          <p:cNvPr id="62525" name="Text Box 61"/>
          <p:cNvSpPr txBox="1">
            <a:spLocks noChangeArrowheads="1"/>
          </p:cNvSpPr>
          <p:nvPr/>
        </p:nvSpPr>
        <p:spPr bwMode="auto">
          <a:xfrm>
            <a:off x="6246864" y="1665035"/>
            <a:ext cx="915936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 smtClean="0"/>
              <a:t>$ cost/</a:t>
            </a:r>
          </a:p>
          <a:p>
            <a:pPr>
              <a:lnSpc>
                <a:spcPct val="80000"/>
              </a:lnSpc>
            </a:pPr>
            <a:r>
              <a:rPr lang="en-US" b="1" dirty="0" smtClean="0"/>
              <a:t>unit</a:t>
            </a:r>
            <a:endParaRPr lang="en-US" b="1" dirty="0"/>
          </a:p>
        </p:txBody>
      </p:sp>
      <p:sp>
        <p:nvSpPr>
          <p:cNvPr id="62526" name="Text Box 62"/>
          <p:cNvSpPr txBox="1">
            <a:spLocks noChangeArrowheads="1"/>
          </p:cNvSpPr>
          <p:nvPr/>
        </p:nvSpPr>
        <p:spPr bwMode="auto">
          <a:xfrm>
            <a:off x="7239000" y="1766888"/>
            <a:ext cx="1524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/>
              <a:t>Extension $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370020" y="1600200"/>
            <a:ext cx="659180" cy="595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 smtClean="0"/>
              <a:t>unit </a:t>
            </a:r>
          </a:p>
          <a:p>
            <a:pPr>
              <a:lnSpc>
                <a:spcPct val="90000"/>
              </a:lnSpc>
            </a:pPr>
            <a:r>
              <a:rPr lang="en-US" b="1" dirty="0" smtClean="0"/>
              <a:t>sold</a:t>
            </a:r>
            <a:endParaRPr lang="en-US" b="1" dirty="0"/>
          </a:p>
        </p:txBody>
      </p:sp>
      <p:sp>
        <p:nvSpPr>
          <p:cNvPr id="15" name="Text Box 61"/>
          <p:cNvSpPr txBox="1">
            <a:spLocks noChangeArrowheads="1"/>
          </p:cNvSpPr>
          <p:nvPr/>
        </p:nvSpPr>
        <p:spPr bwMode="auto">
          <a:xfrm>
            <a:off x="4953000" y="1665035"/>
            <a:ext cx="1295400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 smtClean="0"/>
              <a:t>quantity</a:t>
            </a:r>
          </a:p>
          <a:p>
            <a:pPr>
              <a:lnSpc>
                <a:spcPct val="80000"/>
              </a:lnSpc>
            </a:pPr>
            <a:r>
              <a:rPr lang="en-US" b="1" dirty="0" smtClean="0"/>
              <a:t>units</a:t>
            </a:r>
            <a:r>
              <a:rPr lang="en-US" b="1" dirty="0"/>
              <a:t> </a:t>
            </a:r>
            <a:r>
              <a:rPr lang="en-US" b="1" dirty="0" smtClean="0"/>
              <a:t>sold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889260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 smtClean="0"/>
              <a:t>Costing Biscuits </a:t>
            </a:r>
          </a:p>
        </p:txBody>
      </p:sp>
      <p:pic>
        <p:nvPicPr>
          <p:cNvPr id="62467" name="Picture 3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noFill/>
        </p:spPr>
        <p:txBody>
          <a:bodyPr/>
          <a:lstStyle/>
          <a:p>
            <a:pPr lvl="1" eaLnBrk="1" hangingPunct="1"/>
            <a:endParaRPr lang="en-US" sz="2400" b="1" smtClean="0"/>
          </a:p>
          <a:p>
            <a:pPr lvl="2" eaLnBrk="1" hangingPunct="1"/>
            <a:endParaRPr lang="en-US" sz="2000" b="1" smtClean="0"/>
          </a:p>
          <a:p>
            <a:pPr lvl="2" eaLnBrk="1" hangingPunct="1">
              <a:lnSpc>
                <a:spcPct val="90000"/>
              </a:lnSpc>
            </a:pPr>
            <a:endParaRPr lang="en-US" sz="2000" b="1" smtClean="0"/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05481" name="Group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1391831"/>
              </p:ext>
            </p:extLst>
          </p:nvPr>
        </p:nvGraphicFramePr>
        <p:xfrm>
          <a:off x="380999" y="2264859"/>
          <a:ext cx="8077202" cy="3680009"/>
        </p:xfrm>
        <a:graphic>
          <a:graphicData uri="http://schemas.openxmlformats.org/drawingml/2006/table">
            <a:tbl>
              <a:tblPr/>
              <a:tblGrid>
                <a:gridCol w="2590801"/>
                <a:gridCol w="1447800"/>
                <a:gridCol w="609600"/>
                <a:gridCol w="1143000"/>
                <a:gridCol w="1066800"/>
                <a:gridCol w="1219201"/>
              </a:tblGrid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Bread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Pastry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Salt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.75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.047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Sugar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Baking Powder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Shortening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Milk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cs typeface="Arial Narrow"/>
                        </a:rPr>
                        <a:t>1 pt. 10 fl.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1.89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2523" name="Text Box 59"/>
          <p:cNvSpPr txBox="1">
            <a:spLocks noChangeArrowheads="1"/>
          </p:cNvSpPr>
          <p:nvPr/>
        </p:nvSpPr>
        <p:spPr bwMode="auto">
          <a:xfrm>
            <a:off x="990600" y="1766888"/>
            <a:ext cx="1416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Ingredients</a:t>
            </a:r>
          </a:p>
        </p:txBody>
      </p:sp>
      <p:sp>
        <p:nvSpPr>
          <p:cNvPr id="62524" name="Text Box 60"/>
          <p:cNvSpPr txBox="1">
            <a:spLocks noChangeArrowheads="1"/>
          </p:cNvSpPr>
          <p:nvPr/>
        </p:nvSpPr>
        <p:spPr bwMode="auto">
          <a:xfrm>
            <a:off x="3200400" y="1752600"/>
            <a:ext cx="1111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Quantity</a:t>
            </a:r>
          </a:p>
        </p:txBody>
      </p:sp>
      <p:sp>
        <p:nvSpPr>
          <p:cNvPr id="62525" name="Text Box 61"/>
          <p:cNvSpPr txBox="1">
            <a:spLocks noChangeArrowheads="1"/>
          </p:cNvSpPr>
          <p:nvPr/>
        </p:nvSpPr>
        <p:spPr bwMode="auto">
          <a:xfrm>
            <a:off x="6246864" y="1665035"/>
            <a:ext cx="915936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 smtClean="0"/>
              <a:t>$ cost/</a:t>
            </a:r>
          </a:p>
          <a:p>
            <a:pPr>
              <a:lnSpc>
                <a:spcPct val="80000"/>
              </a:lnSpc>
            </a:pPr>
            <a:r>
              <a:rPr lang="en-US" b="1" dirty="0" smtClean="0"/>
              <a:t>unit</a:t>
            </a:r>
            <a:endParaRPr lang="en-US" b="1" dirty="0"/>
          </a:p>
        </p:txBody>
      </p:sp>
      <p:sp>
        <p:nvSpPr>
          <p:cNvPr id="62526" name="Text Box 62"/>
          <p:cNvSpPr txBox="1">
            <a:spLocks noChangeArrowheads="1"/>
          </p:cNvSpPr>
          <p:nvPr/>
        </p:nvSpPr>
        <p:spPr bwMode="auto">
          <a:xfrm>
            <a:off x="7239000" y="1766888"/>
            <a:ext cx="1524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/>
              <a:t>Extension $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370020" y="1600200"/>
            <a:ext cx="659180" cy="595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 smtClean="0"/>
              <a:t>unit </a:t>
            </a:r>
          </a:p>
          <a:p>
            <a:pPr>
              <a:lnSpc>
                <a:spcPct val="90000"/>
              </a:lnSpc>
            </a:pPr>
            <a:r>
              <a:rPr lang="en-US" b="1" dirty="0" smtClean="0"/>
              <a:t>sold</a:t>
            </a:r>
            <a:endParaRPr lang="en-US" b="1" dirty="0"/>
          </a:p>
        </p:txBody>
      </p:sp>
      <p:sp>
        <p:nvSpPr>
          <p:cNvPr id="15" name="Text Box 61"/>
          <p:cNvSpPr txBox="1">
            <a:spLocks noChangeArrowheads="1"/>
          </p:cNvSpPr>
          <p:nvPr/>
        </p:nvSpPr>
        <p:spPr bwMode="auto">
          <a:xfrm>
            <a:off x="4953000" y="1665035"/>
            <a:ext cx="1295400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 smtClean="0"/>
              <a:t>quantity</a:t>
            </a:r>
          </a:p>
          <a:p>
            <a:pPr>
              <a:lnSpc>
                <a:spcPct val="80000"/>
              </a:lnSpc>
            </a:pPr>
            <a:r>
              <a:rPr lang="en-US" b="1" dirty="0" smtClean="0"/>
              <a:t>units</a:t>
            </a:r>
            <a:r>
              <a:rPr lang="en-US" b="1" dirty="0"/>
              <a:t> </a:t>
            </a:r>
            <a:r>
              <a:rPr lang="en-US" b="1" dirty="0" smtClean="0"/>
              <a:t>sold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768843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 smtClean="0"/>
              <a:t>Costing Biscuits </a:t>
            </a:r>
          </a:p>
        </p:txBody>
      </p:sp>
      <p:pic>
        <p:nvPicPr>
          <p:cNvPr id="62467" name="Picture 3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noFill/>
        </p:spPr>
        <p:txBody>
          <a:bodyPr/>
          <a:lstStyle/>
          <a:p>
            <a:pPr lvl="1" eaLnBrk="1" hangingPunct="1"/>
            <a:endParaRPr lang="en-US" sz="2400" b="1" smtClean="0"/>
          </a:p>
          <a:p>
            <a:pPr lvl="2" eaLnBrk="1" hangingPunct="1"/>
            <a:endParaRPr lang="en-US" sz="2000" b="1" smtClean="0"/>
          </a:p>
          <a:p>
            <a:pPr lvl="2" eaLnBrk="1" hangingPunct="1">
              <a:lnSpc>
                <a:spcPct val="90000"/>
              </a:lnSpc>
            </a:pPr>
            <a:endParaRPr lang="en-US" sz="2000" b="1" smtClean="0"/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05481" name="Group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8753868"/>
              </p:ext>
            </p:extLst>
          </p:nvPr>
        </p:nvGraphicFramePr>
        <p:xfrm>
          <a:off x="380999" y="2264859"/>
          <a:ext cx="8077202" cy="3680009"/>
        </p:xfrm>
        <a:graphic>
          <a:graphicData uri="http://schemas.openxmlformats.org/drawingml/2006/table">
            <a:tbl>
              <a:tblPr/>
              <a:tblGrid>
                <a:gridCol w="2590801"/>
                <a:gridCol w="1447800"/>
                <a:gridCol w="609600"/>
                <a:gridCol w="1143000"/>
                <a:gridCol w="1066800"/>
                <a:gridCol w="1219201"/>
              </a:tblGrid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Bread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Pastry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Salt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.75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.047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Sugar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Baking Powder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Shortening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Milk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cs typeface="Arial Narrow"/>
                        </a:rPr>
                        <a:t>1 pt. 10 fl.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1.89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2523" name="Text Box 59"/>
          <p:cNvSpPr txBox="1">
            <a:spLocks noChangeArrowheads="1"/>
          </p:cNvSpPr>
          <p:nvPr/>
        </p:nvSpPr>
        <p:spPr bwMode="auto">
          <a:xfrm>
            <a:off x="990600" y="1766888"/>
            <a:ext cx="1416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Ingredients</a:t>
            </a:r>
          </a:p>
        </p:txBody>
      </p:sp>
      <p:sp>
        <p:nvSpPr>
          <p:cNvPr id="62524" name="Text Box 60"/>
          <p:cNvSpPr txBox="1">
            <a:spLocks noChangeArrowheads="1"/>
          </p:cNvSpPr>
          <p:nvPr/>
        </p:nvSpPr>
        <p:spPr bwMode="auto">
          <a:xfrm>
            <a:off x="3200400" y="1752600"/>
            <a:ext cx="1111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Quantity</a:t>
            </a:r>
          </a:p>
        </p:txBody>
      </p:sp>
      <p:sp>
        <p:nvSpPr>
          <p:cNvPr id="62525" name="Text Box 61"/>
          <p:cNvSpPr txBox="1">
            <a:spLocks noChangeArrowheads="1"/>
          </p:cNvSpPr>
          <p:nvPr/>
        </p:nvSpPr>
        <p:spPr bwMode="auto">
          <a:xfrm>
            <a:off x="6246864" y="1665035"/>
            <a:ext cx="915936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 smtClean="0"/>
              <a:t>$ cost/</a:t>
            </a:r>
          </a:p>
          <a:p>
            <a:pPr>
              <a:lnSpc>
                <a:spcPct val="80000"/>
              </a:lnSpc>
            </a:pPr>
            <a:r>
              <a:rPr lang="en-US" b="1" dirty="0" smtClean="0"/>
              <a:t>unit</a:t>
            </a:r>
            <a:endParaRPr lang="en-US" b="1" dirty="0"/>
          </a:p>
        </p:txBody>
      </p:sp>
      <p:sp>
        <p:nvSpPr>
          <p:cNvPr id="62526" name="Text Box 62"/>
          <p:cNvSpPr txBox="1">
            <a:spLocks noChangeArrowheads="1"/>
          </p:cNvSpPr>
          <p:nvPr/>
        </p:nvSpPr>
        <p:spPr bwMode="auto">
          <a:xfrm>
            <a:off x="7239000" y="1766888"/>
            <a:ext cx="1524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/>
              <a:t>Extension $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370020" y="1600200"/>
            <a:ext cx="659180" cy="595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 smtClean="0"/>
              <a:t>unit </a:t>
            </a:r>
          </a:p>
          <a:p>
            <a:pPr>
              <a:lnSpc>
                <a:spcPct val="90000"/>
              </a:lnSpc>
            </a:pPr>
            <a:r>
              <a:rPr lang="en-US" b="1" dirty="0" smtClean="0"/>
              <a:t>sold</a:t>
            </a:r>
            <a:endParaRPr lang="en-US" b="1" dirty="0"/>
          </a:p>
        </p:txBody>
      </p:sp>
      <p:sp>
        <p:nvSpPr>
          <p:cNvPr id="15" name="Text Box 61"/>
          <p:cNvSpPr txBox="1">
            <a:spLocks noChangeArrowheads="1"/>
          </p:cNvSpPr>
          <p:nvPr/>
        </p:nvSpPr>
        <p:spPr bwMode="auto">
          <a:xfrm>
            <a:off x="4953000" y="1665035"/>
            <a:ext cx="1295400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 smtClean="0"/>
              <a:t>quantity</a:t>
            </a:r>
          </a:p>
          <a:p>
            <a:pPr>
              <a:lnSpc>
                <a:spcPct val="80000"/>
              </a:lnSpc>
            </a:pPr>
            <a:r>
              <a:rPr lang="en-US" b="1" dirty="0" smtClean="0"/>
              <a:t>units</a:t>
            </a:r>
            <a:r>
              <a:rPr lang="en-US" b="1" dirty="0"/>
              <a:t> </a:t>
            </a:r>
            <a:r>
              <a:rPr lang="en-US" b="1" dirty="0" smtClean="0"/>
              <a:t>sold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27722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 smtClean="0"/>
              <a:t>Costing Biscuits </a:t>
            </a:r>
          </a:p>
        </p:txBody>
      </p:sp>
      <p:pic>
        <p:nvPicPr>
          <p:cNvPr id="62467" name="Picture 3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noFill/>
        </p:spPr>
        <p:txBody>
          <a:bodyPr/>
          <a:lstStyle/>
          <a:p>
            <a:pPr lvl="1" eaLnBrk="1" hangingPunct="1"/>
            <a:endParaRPr lang="en-US" sz="2400" b="1" smtClean="0"/>
          </a:p>
          <a:p>
            <a:pPr lvl="2" eaLnBrk="1" hangingPunct="1"/>
            <a:endParaRPr lang="en-US" sz="2000" b="1" smtClean="0"/>
          </a:p>
          <a:p>
            <a:pPr lvl="2" eaLnBrk="1" hangingPunct="1">
              <a:lnSpc>
                <a:spcPct val="90000"/>
              </a:lnSpc>
            </a:pPr>
            <a:endParaRPr lang="en-US" sz="2000" b="1" smtClean="0"/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05481" name="Group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9375052"/>
              </p:ext>
            </p:extLst>
          </p:nvPr>
        </p:nvGraphicFramePr>
        <p:xfrm>
          <a:off x="380999" y="2264859"/>
          <a:ext cx="8077202" cy="3680009"/>
        </p:xfrm>
        <a:graphic>
          <a:graphicData uri="http://schemas.openxmlformats.org/drawingml/2006/table">
            <a:tbl>
              <a:tblPr/>
              <a:tblGrid>
                <a:gridCol w="2590801"/>
                <a:gridCol w="1447800"/>
                <a:gridCol w="609600"/>
                <a:gridCol w="1143000"/>
                <a:gridCol w="1066800"/>
                <a:gridCol w="1219201"/>
              </a:tblGrid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Bread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Pastry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Salt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.75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.047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Sugar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Baking Powder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Shortening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Milk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cs typeface="Arial Narrow"/>
                        </a:rPr>
                        <a:t>1 pt. 10 fl.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1.89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2523" name="Text Box 59"/>
          <p:cNvSpPr txBox="1">
            <a:spLocks noChangeArrowheads="1"/>
          </p:cNvSpPr>
          <p:nvPr/>
        </p:nvSpPr>
        <p:spPr bwMode="auto">
          <a:xfrm>
            <a:off x="990600" y="1766888"/>
            <a:ext cx="1416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Ingredients</a:t>
            </a:r>
          </a:p>
        </p:txBody>
      </p:sp>
      <p:sp>
        <p:nvSpPr>
          <p:cNvPr id="62524" name="Text Box 60"/>
          <p:cNvSpPr txBox="1">
            <a:spLocks noChangeArrowheads="1"/>
          </p:cNvSpPr>
          <p:nvPr/>
        </p:nvSpPr>
        <p:spPr bwMode="auto">
          <a:xfrm>
            <a:off x="3200400" y="1752600"/>
            <a:ext cx="1111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Quantity</a:t>
            </a:r>
          </a:p>
        </p:txBody>
      </p:sp>
      <p:sp>
        <p:nvSpPr>
          <p:cNvPr id="62525" name="Text Box 61"/>
          <p:cNvSpPr txBox="1">
            <a:spLocks noChangeArrowheads="1"/>
          </p:cNvSpPr>
          <p:nvPr/>
        </p:nvSpPr>
        <p:spPr bwMode="auto">
          <a:xfrm>
            <a:off x="6246864" y="1665035"/>
            <a:ext cx="915936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 smtClean="0"/>
              <a:t>$ cost/</a:t>
            </a:r>
          </a:p>
          <a:p>
            <a:pPr>
              <a:lnSpc>
                <a:spcPct val="80000"/>
              </a:lnSpc>
            </a:pPr>
            <a:r>
              <a:rPr lang="en-US" b="1" dirty="0" smtClean="0"/>
              <a:t>unit</a:t>
            </a:r>
            <a:endParaRPr lang="en-US" b="1" dirty="0"/>
          </a:p>
        </p:txBody>
      </p:sp>
      <p:sp>
        <p:nvSpPr>
          <p:cNvPr id="62526" name="Text Box 62"/>
          <p:cNvSpPr txBox="1">
            <a:spLocks noChangeArrowheads="1"/>
          </p:cNvSpPr>
          <p:nvPr/>
        </p:nvSpPr>
        <p:spPr bwMode="auto">
          <a:xfrm>
            <a:off x="7239000" y="1766888"/>
            <a:ext cx="1524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/>
              <a:t>Extension $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370020" y="1600200"/>
            <a:ext cx="659180" cy="595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 smtClean="0"/>
              <a:t>unit </a:t>
            </a:r>
          </a:p>
          <a:p>
            <a:pPr>
              <a:lnSpc>
                <a:spcPct val="90000"/>
              </a:lnSpc>
            </a:pPr>
            <a:r>
              <a:rPr lang="en-US" b="1" dirty="0" smtClean="0"/>
              <a:t>sold</a:t>
            </a:r>
            <a:endParaRPr lang="en-US" b="1" dirty="0"/>
          </a:p>
        </p:txBody>
      </p:sp>
      <p:sp>
        <p:nvSpPr>
          <p:cNvPr id="15" name="Text Box 61"/>
          <p:cNvSpPr txBox="1">
            <a:spLocks noChangeArrowheads="1"/>
          </p:cNvSpPr>
          <p:nvPr/>
        </p:nvSpPr>
        <p:spPr bwMode="auto">
          <a:xfrm>
            <a:off x="4953000" y="1665035"/>
            <a:ext cx="1295400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 smtClean="0"/>
              <a:t>quantity</a:t>
            </a:r>
          </a:p>
          <a:p>
            <a:pPr>
              <a:lnSpc>
                <a:spcPct val="80000"/>
              </a:lnSpc>
            </a:pPr>
            <a:r>
              <a:rPr lang="en-US" b="1" dirty="0" smtClean="0"/>
              <a:t>units</a:t>
            </a:r>
            <a:r>
              <a:rPr lang="en-US" b="1" dirty="0"/>
              <a:t> </a:t>
            </a:r>
            <a:r>
              <a:rPr lang="en-US" b="1" dirty="0" smtClean="0"/>
              <a:t>sold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331939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 smtClean="0"/>
              <a:t>Costing Biscuits </a:t>
            </a:r>
          </a:p>
        </p:txBody>
      </p:sp>
      <p:pic>
        <p:nvPicPr>
          <p:cNvPr id="62467" name="Picture 3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noFill/>
        </p:spPr>
        <p:txBody>
          <a:bodyPr/>
          <a:lstStyle/>
          <a:p>
            <a:pPr lvl="1" eaLnBrk="1" hangingPunct="1"/>
            <a:endParaRPr lang="en-US" sz="2400" b="1" smtClean="0"/>
          </a:p>
          <a:p>
            <a:pPr lvl="2" eaLnBrk="1" hangingPunct="1"/>
            <a:endParaRPr lang="en-US" sz="2000" b="1" smtClean="0"/>
          </a:p>
          <a:p>
            <a:pPr lvl="2" eaLnBrk="1" hangingPunct="1">
              <a:lnSpc>
                <a:spcPct val="90000"/>
              </a:lnSpc>
            </a:pPr>
            <a:endParaRPr lang="en-US" sz="2000" b="1" smtClean="0"/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05481" name="Group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3448898"/>
              </p:ext>
            </p:extLst>
          </p:nvPr>
        </p:nvGraphicFramePr>
        <p:xfrm>
          <a:off x="380999" y="2264859"/>
          <a:ext cx="8077202" cy="3680009"/>
        </p:xfrm>
        <a:graphic>
          <a:graphicData uri="http://schemas.openxmlformats.org/drawingml/2006/table">
            <a:tbl>
              <a:tblPr/>
              <a:tblGrid>
                <a:gridCol w="2590801"/>
                <a:gridCol w="1447800"/>
                <a:gridCol w="609600"/>
                <a:gridCol w="1143000"/>
                <a:gridCol w="1066800"/>
                <a:gridCol w="1219201"/>
              </a:tblGrid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Bread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Pastry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Salt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.75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.047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Sugar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Baking Powder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Shortening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Milk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cs typeface="Arial Narrow"/>
                        </a:rPr>
                        <a:t>1 pt. 10 fl.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1.89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2523" name="Text Box 59"/>
          <p:cNvSpPr txBox="1">
            <a:spLocks noChangeArrowheads="1"/>
          </p:cNvSpPr>
          <p:nvPr/>
        </p:nvSpPr>
        <p:spPr bwMode="auto">
          <a:xfrm>
            <a:off x="990600" y="1766888"/>
            <a:ext cx="1416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Ingredients</a:t>
            </a:r>
          </a:p>
        </p:txBody>
      </p:sp>
      <p:sp>
        <p:nvSpPr>
          <p:cNvPr id="62524" name="Text Box 60"/>
          <p:cNvSpPr txBox="1">
            <a:spLocks noChangeArrowheads="1"/>
          </p:cNvSpPr>
          <p:nvPr/>
        </p:nvSpPr>
        <p:spPr bwMode="auto">
          <a:xfrm>
            <a:off x="3200400" y="1752600"/>
            <a:ext cx="1111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Quantity</a:t>
            </a:r>
          </a:p>
        </p:txBody>
      </p:sp>
      <p:sp>
        <p:nvSpPr>
          <p:cNvPr id="62525" name="Text Box 61"/>
          <p:cNvSpPr txBox="1">
            <a:spLocks noChangeArrowheads="1"/>
          </p:cNvSpPr>
          <p:nvPr/>
        </p:nvSpPr>
        <p:spPr bwMode="auto">
          <a:xfrm>
            <a:off x="6246864" y="1665035"/>
            <a:ext cx="915936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 smtClean="0"/>
              <a:t>$ cost/</a:t>
            </a:r>
          </a:p>
          <a:p>
            <a:pPr>
              <a:lnSpc>
                <a:spcPct val="80000"/>
              </a:lnSpc>
            </a:pPr>
            <a:r>
              <a:rPr lang="en-US" b="1" dirty="0" smtClean="0"/>
              <a:t>unit</a:t>
            </a:r>
            <a:endParaRPr lang="en-US" b="1" dirty="0"/>
          </a:p>
        </p:txBody>
      </p:sp>
      <p:sp>
        <p:nvSpPr>
          <p:cNvPr id="62526" name="Text Box 62"/>
          <p:cNvSpPr txBox="1">
            <a:spLocks noChangeArrowheads="1"/>
          </p:cNvSpPr>
          <p:nvPr/>
        </p:nvSpPr>
        <p:spPr bwMode="auto">
          <a:xfrm>
            <a:off x="7239000" y="1766888"/>
            <a:ext cx="1524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/>
              <a:t>Extension $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370020" y="1600200"/>
            <a:ext cx="659180" cy="595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 smtClean="0"/>
              <a:t>unit </a:t>
            </a:r>
          </a:p>
          <a:p>
            <a:pPr>
              <a:lnSpc>
                <a:spcPct val="90000"/>
              </a:lnSpc>
            </a:pPr>
            <a:r>
              <a:rPr lang="en-US" b="1" dirty="0" smtClean="0"/>
              <a:t>sold</a:t>
            </a:r>
            <a:endParaRPr lang="en-US" b="1" dirty="0"/>
          </a:p>
        </p:txBody>
      </p:sp>
      <p:sp>
        <p:nvSpPr>
          <p:cNvPr id="15" name="Text Box 61"/>
          <p:cNvSpPr txBox="1">
            <a:spLocks noChangeArrowheads="1"/>
          </p:cNvSpPr>
          <p:nvPr/>
        </p:nvSpPr>
        <p:spPr bwMode="auto">
          <a:xfrm>
            <a:off x="4953000" y="1665035"/>
            <a:ext cx="1295400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 smtClean="0"/>
              <a:t>quantity</a:t>
            </a:r>
          </a:p>
          <a:p>
            <a:pPr>
              <a:lnSpc>
                <a:spcPct val="80000"/>
              </a:lnSpc>
            </a:pPr>
            <a:r>
              <a:rPr lang="en-US" b="1" dirty="0" smtClean="0"/>
              <a:t>units</a:t>
            </a:r>
            <a:r>
              <a:rPr lang="en-US" b="1" dirty="0"/>
              <a:t> </a:t>
            </a:r>
            <a:r>
              <a:rPr lang="en-US" b="1" dirty="0" smtClean="0"/>
              <a:t>sold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473885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 smtClean="0"/>
              <a:t>Costing Biscuits </a:t>
            </a:r>
          </a:p>
        </p:txBody>
      </p:sp>
      <p:pic>
        <p:nvPicPr>
          <p:cNvPr id="62467" name="Picture 3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noFill/>
        </p:spPr>
        <p:txBody>
          <a:bodyPr/>
          <a:lstStyle/>
          <a:p>
            <a:pPr lvl="1" eaLnBrk="1" hangingPunct="1"/>
            <a:endParaRPr lang="en-US" sz="2400" b="1" smtClean="0"/>
          </a:p>
          <a:p>
            <a:pPr lvl="2" eaLnBrk="1" hangingPunct="1"/>
            <a:endParaRPr lang="en-US" sz="2000" b="1" smtClean="0"/>
          </a:p>
          <a:p>
            <a:pPr lvl="2" eaLnBrk="1" hangingPunct="1">
              <a:lnSpc>
                <a:spcPct val="90000"/>
              </a:lnSpc>
            </a:pPr>
            <a:endParaRPr lang="en-US" sz="2000" b="1" smtClean="0"/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05481" name="Group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2767241"/>
              </p:ext>
            </p:extLst>
          </p:nvPr>
        </p:nvGraphicFramePr>
        <p:xfrm>
          <a:off x="380999" y="2264859"/>
          <a:ext cx="8077202" cy="3680009"/>
        </p:xfrm>
        <a:graphic>
          <a:graphicData uri="http://schemas.openxmlformats.org/drawingml/2006/table">
            <a:tbl>
              <a:tblPr/>
              <a:tblGrid>
                <a:gridCol w="2590801"/>
                <a:gridCol w="1447800"/>
                <a:gridCol w="609600"/>
                <a:gridCol w="1143000"/>
                <a:gridCol w="1066800"/>
                <a:gridCol w="1219201"/>
              </a:tblGrid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Bread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Pastry Flour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lb. 4 oz.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Salt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.75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.047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Sugar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Baking Powder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2.5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Shortening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Milk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cs typeface="Arial Narrow"/>
                        </a:rPr>
                        <a:t>1 pt. 10 fl. oz.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.813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1.89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2523" name="Text Box 59"/>
          <p:cNvSpPr txBox="1">
            <a:spLocks noChangeArrowheads="1"/>
          </p:cNvSpPr>
          <p:nvPr/>
        </p:nvSpPr>
        <p:spPr bwMode="auto">
          <a:xfrm>
            <a:off x="990600" y="1766888"/>
            <a:ext cx="1416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Ingredients</a:t>
            </a:r>
          </a:p>
        </p:txBody>
      </p:sp>
      <p:sp>
        <p:nvSpPr>
          <p:cNvPr id="62524" name="Text Box 60"/>
          <p:cNvSpPr txBox="1">
            <a:spLocks noChangeArrowheads="1"/>
          </p:cNvSpPr>
          <p:nvPr/>
        </p:nvSpPr>
        <p:spPr bwMode="auto">
          <a:xfrm>
            <a:off x="3200400" y="1752600"/>
            <a:ext cx="1111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Quantity</a:t>
            </a:r>
          </a:p>
        </p:txBody>
      </p:sp>
      <p:sp>
        <p:nvSpPr>
          <p:cNvPr id="62525" name="Text Box 61"/>
          <p:cNvSpPr txBox="1">
            <a:spLocks noChangeArrowheads="1"/>
          </p:cNvSpPr>
          <p:nvPr/>
        </p:nvSpPr>
        <p:spPr bwMode="auto">
          <a:xfrm>
            <a:off x="6246864" y="1665035"/>
            <a:ext cx="915936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 smtClean="0"/>
              <a:t>$ cost/</a:t>
            </a:r>
          </a:p>
          <a:p>
            <a:pPr>
              <a:lnSpc>
                <a:spcPct val="80000"/>
              </a:lnSpc>
            </a:pPr>
            <a:r>
              <a:rPr lang="en-US" b="1" dirty="0" smtClean="0"/>
              <a:t>unit</a:t>
            </a:r>
            <a:endParaRPr lang="en-US" b="1" dirty="0"/>
          </a:p>
        </p:txBody>
      </p:sp>
      <p:sp>
        <p:nvSpPr>
          <p:cNvPr id="62526" name="Text Box 62"/>
          <p:cNvSpPr txBox="1">
            <a:spLocks noChangeArrowheads="1"/>
          </p:cNvSpPr>
          <p:nvPr/>
        </p:nvSpPr>
        <p:spPr bwMode="auto">
          <a:xfrm>
            <a:off x="7239000" y="1766888"/>
            <a:ext cx="1524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/>
              <a:t>Extension $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370020" y="1600200"/>
            <a:ext cx="659180" cy="595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 smtClean="0"/>
              <a:t>unit </a:t>
            </a:r>
          </a:p>
          <a:p>
            <a:pPr>
              <a:lnSpc>
                <a:spcPct val="90000"/>
              </a:lnSpc>
            </a:pPr>
            <a:r>
              <a:rPr lang="en-US" b="1" dirty="0" smtClean="0"/>
              <a:t>sold</a:t>
            </a:r>
            <a:endParaRPr lang="en-US" b="1" dirty="0"/>
          </a:p>
        </p:txBody>
      </p:sp>
      <p:sp>
        <p:nvSpPr>
          <p:cNvPr id="15" name="Text Box 61"/>
          <p:cNvSpPr txBox="1">
            <a:spLocks noChangeArrowheads="1"/>
          </p:cNvSpPr>
          <p:nvPr/>
        </p:nvSpPr>
        <p:spPr bwMode="auto">
          <a:xfrm>
            <a:off x="4953000" y="1665035"/>
            <a:ext cx="1295400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 smtClean="0"/>
              <a:t>quantity</a:t>
            </a:r>
          </a:p>
          <a:p>
            <a:pPr>
              <a:lnSpc>
                <a:spcPct val="80000"/>
              </a:lnSpc>
            </a:pPr>
            <a:r>
              <a:rPr lang="en-US" b="1" dirty="0" smtClean="0"/>
              <a:t>units</a:t>
            </a:r>
            <a:r>
              <a:rPr lang="en-US" b="1" dirty="0"/>
              <a:t> </a:t>
            </a:r>
            <a:r>
              <a:rPr lang="en-US" b="1" dirty="0" smtClean="0"/>
              <a:t>sold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71519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 smtClean="0"/>
              <a:t>Costing Biscuits </a:t>
            </a:r>
          </a:p>
        </p:txBody>
      </p:sp>
      <p:pic>
        <p:nvPicPr>
          <p:cNvPr id="62467" name="Picture 3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133600"/>
            <a:ext cx="7696200" cy="3992563"/>
          </a:xfrm>
          <a:noFill/>
        </p:spPr>
        <p:txBody>
          <a:bodyPr/>
          <a:lstStyle/>
          <a:p>
            <a:pPr lvl="2" eaLnBrk="1" hangingPunct="1">
              <a:lnSpc>
                <a:spcPct val="90000"/>
              </a:lnSpc>
            </a:pPr>
            <a:r>
              <a:rPr lang="en-US" sz="3200" dirty="0" smtClean="0"/>
              <a:t>1 batch biscuits costs $ 4.78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3200" dirty="0" smtClean="0"/>
              <a:t>recipe makes 64 biscuits 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3200" dirty="0" smtClean="0"/>
              <a:t>what’s the food cost on 1 biscuit?</a:t>
            </a:r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606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 smtClean="0"/>
              <a:t>Costing Biscuits </a:t>
            </a:r>
          </a:p>
        </p:txBody>
      </p:sp>
      <p:pic>
        <p:nvPicPr>
          <p:cNvPr id="62467" name="Picture 3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133600"/>
            <a:ext cx="7696200" cy="3992563"/>
          </a:xfrm>
          <a:noFill/>
        </p:spPr>
        <p:txBody>
          <a:bodyPr/>
          <a:lstStyle/>
          <a:p>
            <a:pPr lvl="2" eaLnBrk="1" hangingPunct="1">
              <a:lnSpc>
                <a:spcPct val="90000"/>
              </a:lnSpc>
            </a:pPr>
            <a:r>
              <a:rPr lang="en-US" sz="3200" dirty="0" smtClean="0"/>
              <a:t>1 batch biscuits costs $ 4.78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3200" dirty="0" smtClean="0"/>
              <a:t>recipe makes 64 biscuits 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3200" dirty="0" smtClean="0"/>
              <a:t>what’s the food cost on 1 biscuit?</a:t>
            </a:r>
          </a:p>
          <a:p>
            <a:pPr marL="914400" lvl="2" indent="0" eaLnBrk="1" hangingPunct="1">
              <a:lnSpc>
                <a:spcPct val="90000"/>
              </a:lnSpc>
              <a:buNone/>
            </a:pPr>
            <a:r>
              <a:rPr lang="en-US" sz="3200" dirty="0" smtClean="0"/>
              <a:t>	</a:t>
            </a:r>
          </a:p>
          <a:p>
            <a:pPr marL="914400" lvl="2" indent="0" eaLnBrk="1" hangingPunct="1">
              <a:lnSpc>
                <a:spcPct val="90000"/>
              </a:lnSpc>
              <a:buNone/>
            </a:pPr>
            <a:r>
              <a:rPr lang="en-US" sz="3200" b="1" dirty="0" smtClean="0">
                <a:solidFill>
                  <a:srgbClr val="FF0000"/>
                </a:solidFill>
              </a:rPr>
              <a:t>$4.78 ÷ 64 = $.0747 ≅ $.08</a:t>
            </a:r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9137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 dirty="0" smtClean="0"/>
              <a:t>Costing</a:t>
            </a:r>
          </a:p>
        </p:txBody>
      </p:sp>
      <p:pic>
        <p:nvPicPr>
          <p:cNvPr id="62467" name="Picture 3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3733800" cy="4525963"/>
          </a:xfrm>
          <a:noFill/>
        </p:spPr>
        <p:txBody>
          <a:bodyPr/>
          <a:lstStyle/>
          <a:p>
            <a:pPr lvl="1" eaLnBrk="1" hangingPunct="1"/>
            <a:endParaRPr lang="en-US" sz="2400" b="1" dirty="0" smtClean="0"/>
          </a:p>
          <a:p>
            <a:pPr marL="0" lvl="2" indent="0" eaLnBrk="1" hangingPunct="1">
              <a:buNone/>
            </a:pPr>
            <a:r>
              <a:rPr lang="en-US" sz="2800" b="1" dirty="0" smtClean="0"/>
              <a:t>To determine cost:</a:t>
            </a:r>
          </a:p>
          <a:p>
            <a:pPr marL="0" lvl="2" indent="0" eaLnBrk="1" hangingPunct="1">
              <a:buNone/>
            </a:pPr>
            <a:endParaRPr lang="en-US" sz="2800" b="1" dirty="0" smtClean="0"/>
          </a:p>
          <a:p>
            <a:pPr marL="0" lvl="2" indent="0" algn="ctr" eaLnBrk="1" hangingPunct="1">
              <a:buNone/>
            </a:pPr>
            <a:r>
              <a:rPr lang="en-US" sz="2800" dirty="0" smtClean="0"/>
              <a:t>how much you need</a:t>
            </a:r>
            <a:r>
              <a:rPr lang="en-US" sz="2800" u="sng" dirty="0" smtClean="0"/>
              <a:t> </a:t>
            </a:r>
          </a:p>
          <a:p>
            <a:pPr marL="0" lvl="2" indent="0" algn="ctr" eaLnBrk="1" hangingPunct="1">
              <a:buNone/>
            </a:pPr>
            <a:r>
              <a:rPr lang="en-US" sz="2800" dirty="0" smtClean="0"/>
              <a:t>quantity  in which</a:t>
            </a:r>
          </a:p>
          <a:p>
            <a:pPr marL="0" lvl="2" indent="0" algn="ctr" eaLnBrk="1" hangingPunct="1">
              <a:lnSpc>
                <a:spcPct val="70000"/>
              </a:lnSpc>
              <a:buNone/>
            </a:pPr>
            <a:r>
              <a:rPr lang="en-US" sz="2800" dirty="0" smtClean="0"/>
              <a:t>item is sold</a:t>
            </a:r>
          </a:p>
          <a:p>
            <a:pPr marL="914400" lvl="2" indent="0" eaLnBrk="1" hangingPunct="1">
              <a:lnSpc>
                <a:spcPct val="90000"/>
              </a:lnSpc>
              <a:buNone/>
            </a:pPr>
            <a:endParaRPr lang="en-US" sz="2000" b="1" dirty="0" smtClean="0"/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038600" y="3276600"/>
            <a:ext cx="32582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 </a:t>
            </a:r>
            <a:r>
              <a:rPr lang="en-US" sz="3600" dirty="0" smtClean="0"/>
              <a:t>×</a:t>
            </a:r>
            <a:r>
              <a:rPr lang="en-US" sz="2800" dirty="0" smtClean="0"/>
              <a:t> unit price = </a:t>
            </a:r>
            <a:r>
              <a:rPr lang="en-US" sz="2800" b="1" dirty="0" smtClean="0"/>
              <a:t>cost</a:t>
            </a:r>
            <a:endParaRPr lang="en-US" sz="2800" b="1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762000" y="3581400"/>
            <a:ext cx="3124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14764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 dirty="0" smtClean="0"/>
              <a:t>Costing Risotto </a:t>
            </a:r>
          </a:p>
        </p:txBody>
      </p:sp>
      <p:pic>
        <p:nvPicPr>
          <p:cNvPr id="62467" name="Picture 3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133600"/>
            <a:ext cx="7696200" cy="3992563"/>
          </a:xfrm>
          <a:noFill/>
        </p:spPr>
        <p:txBody>
          <a:bodyPr/>
          <a:lstStyle/>
          <a:p>
            <a:pPr marL="228600" lvl="2" eaLnBrk="1" hangingPunct="1">
              <a:lnSpc>
                <a:spcPct val="90000"/>
              </a:lnSpc>
            </a:pPr>
            <a:r>
              <a:rPr lang="en-US" sz="3200" dirty="0" smtClean="0"/>
              <a:t>recipe yield: 6 portions</a:t>
            </a:r>
          </a:p>
          <a:p>
            <a:pPr marL="228600" lvl="2" eaLnBrk="1" hangingPunct="1">
              <a:lnSpc>
                <a:spcPct val="90000"/>
              </a:lnSpc>
            </a:pPr>
            <a:r>
              <a:rPr lang="en-US" sz="3200" dirty="0" smtClean="0"/>
              <a:t>recipe requires 1 1/2 cups </a:t>
            </a:r>
            <a:r>
              <a:rPr lang="en-US" sz="3200" dirty="0" err="1" smtClean="0"/>
              <a:t>arborio</a:t>
            </a:r>
            <a:r>
              <a:rPr lang="en-US" sz="3200" dirty="0" smtClean="0"/>
              <a:t> rice</a:t>
            </a:r>
          </a:p>
          <a:p>
            <a:pPr marL="228600" lvl="2" eaLnBrk="1" hangingPunct="1">
              <a:lnSpc>
                <a:spcPct val="90000"/>
              </a:lnSpc>
            </a:pPr>
            <a:r>
              <a:rPr lang="en-US" sz="3200" dirty="0"/>
              <a:t>Arborio rice </a:t>
            </a:r>
            <a:r>
              <a:rPr lang="en-US" sz="3200" dirty="0" smtClean="0"/>
              <a:t>costs </a:t>
            </a:r>
            <a:r>
              <a:rPr lang="en-US" sz="3200" dirty="0"/>
              <a:t>$2.95/</a:t>
            </a:r>
            <a:r>
              <a:rPr lang="en-US" sz="3200" dirty="0" err="1" smtClean="0"/>
              <a:t>lb</a:t>
            </a:r>
            <a:endParaRPr lang="en-US" sz="3200" dirty="0" smtClean="0"/>
          </a:p>
          <a:p>
            <a:pPr marL="228600" lvl="2" eaLnBrk="1" hangingPunct="1">
              <a:lnSpc>
                <a:spcPct val="90000"/>
              </a:lnSpc>
            </a:pPr>
            <a:r>
              <a:rPr lang="en-US" sz="3200" dirty="0" smtClean="0"/>
              <a:t>1 cup </a:t>
            </a:r>
            <a:r>
              <a:rPr lang="en-US" sz="3200" dirty="0" err="1" smtClean="0"/>
              <a:t>arborio</a:t>
            </a:r>
            <a:r>
              <a:rPr lang="en-US" sz="3200" dirty="0" smtClean="0"/>
              <a:t> rice weighs 7 ounces</a:t>
            </a:r>
          </a:p>
          <a:p>
            <a:pPr marL="228600" lvl="2" eaLnBrk="1" hangingPunct="1">
              <a:lnSpc>
                <a:spcPct val="90000"/>
              </a:lnSpc>
            </a:pPr>
            <a:r>
              <a:rPr lang="en-US" sz="3200" dirty="0" smtClean="0"/>
              <a:t>what is the cost of rice in 1 portion?</a:t>
            </a:r>
            <a:endParaRPr lang="en-US" sz="3200" dirty="0"/>
          </a:p>
          <a:p>
            <a:pPr marL="228600" lvl="2" eaLnBrk="1" hangingPunct="1">
              <a:lnSpc>
                <a:spcPct val="90000"/>
              </a:lnSpc>
            </a:pP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845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 dirty="0" smtClean="0"/>
              <a:t>Costing Risotto</a:t>
            </a:r>
          </a:p>
        </p:txBody>
      </p:sp>
      <p:pic>
        <p:nvPicPr>
          <p:cNvPr id="62467" name="Picture 3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noFill/>
        </p:spPr>
        <p:txBody>
          <a:bodyPr/>
          <a:lstStyle/>
          <a:p>
            <a:pPr lvl="1" eaLnBrk="1" hangingPunct="1"/>
            <a:endParaRPr lang="en-US" sz="2400" b="1" dirty="0" smtClean="0"/>
          </a:p>
          <a:p>
            <a:pPr lvl="2" eaLnBrk="1" hangingPunct="1"/>
            <a:endParaRPr lang="en-US" sz="2000" b="1" dirty="0" smtClean="0"/>
          </a:p>
          <a:p>
            <a:pPr marL="914400" lvl="2" indent="0" eaLnBrk="1" hangingPunct="1">
              <a:lnSpc>
                <a:spcPct val="90000"/>
              </a:lnSpc>
              <a:buNone/>
            </a:pPr>
            <a:endParaRPr lang="en-US" sz="2000" b="1" dirty="0" smtClean="0"/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05481" name="Group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167128"/>
              </p:ext>
            </p:extLst>
          </p:nvPr>
        </p:nvGraphicFramePr>
        <p:xfrm>
          <a:off x="228602" y="2758441"/>
          <a:ext cx="8686797" cy="518159"/>
        </p:xfrm>
        <a:graphic>
          <a:graphicData uri="http://schemas.openxmlformats.org/drawingml/2006/table">
            <a:tbl>
              <a:tblPr/>
              <a:tblGrid>
                <a:gridCol w="2290157"/>
                <a:gridCol w="868680"/>
                <a:gridCol w="1105592"/>
                <a:gridCol w="947650"/>
                <a:gridCol w="513310"/>
                <a:gridCol w="987136"/>
                <a:gridCol w="789708"/>
                <a:gridCol w="1184564"/>
              </a:tblGrid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Arborio Rice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1½ 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cs typeface="Arial Narrow"/>
                        </a:rPr>
                        <a:t>1c = 7oz.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 Bold"/>
                        <a:cs typeface="Arial Narrow Bold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2.95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2523" name="Text Box 59"/>
          <p:cNvSpPr txBox="1">
            <a:spLocks noChangeArrowheads="1"/>
          </p:cNvSpPr>
          <p:nvPr/>
        </p:nvSpPr>
        <p:spPr bwMode="auto">
          <a:xfrm>
            <a:off x="762000" y="2233035"/>
            <a:ext cx="1428772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>
                <a:solidFill>
                  <a:srgbClr val="7F7F7F"/>
                </a:solidFill>
              </a:rPr>
              <a:t>i</a:t>
            </a:r>
            <a:r>
              <a:rPr lang="en-US" b="1" dirty="0" smtClean="0">
                <a:solidFill>
                  <a:srgbClr val="7F7F7F"/>
                </a:solidFill>
              </a:rPr>
              <a:t>ngredients</a:t>
            </a:r>
            <a:endParaRPr lang="en-US" b="1" dirty="0">
              <a:solidFill>
                <a:srgbClr val="7F7F7F"/>
              </a:solidFill>
            </a:endParaRPr>
          </a:p>
        </p:txBody>
      </p:sp>
      <p:sp>
        <p:nvSpPr>
          <p:cNvPr id="62524" name="Text Box 60"/>
          <p:cNvSpPr txBox="1">
            <a:spLocks noChangeArrowheads="1"/>
          </p:cNvSpPr>
          <p:nvPr/>
        </p:nvSpPr>
        <p:spPr bwMode="auto">
          <a:xfrm>
            <a:off x="2508218" y="2233035"/>
            <a:ext cx="920782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>
                <a:solidFill>
                  <a:schemeClr val="accent4">
                    <a:lumMod val="50000"/>
                    <a:lumOff val="50000"/>
                  </a:schemeClr>
                </a:solidFill>
                <a:latin typeface="Arial Narrow Bold"/>
                <a:cs typeface="Arial Narrow Bold"/>
              </a:rPr>
              <a:t>q</a:t>
            </a:r>
            <a:r>
              <a:rPr lang="en-US" b="1" dirty="0" smtClean="0">
                <a:solidFill>
                  <a:schemeClr val="accent4">
                    <a:lumMod val="50000"/>
                    <a:lumOff val="50000"/>
                  </a:schemeClr>
                </a:solidFill>
                <a:latin typeface="Arial Narrow Bold"/>
                <a:cs typeface="Arial Narrow Bold"/>
              </a:rPr>
              <a:t>uantity</a:t>
            </a:r>
            <a:endParaRPr lang="en-US" b="1" dirty="0">
              <a:solidFill>
                <a:schemeClr val="accent4">
                  <a:lumMod val="50000"/>
                  <a:lumOff val="50000"/>
                </a:schemeClr>
              </a:solidFill>
              <a:latin typeface="Arial Narrow Bold"/>
              <a:cs typeface="Arial Narrow Bold"/>
            </a:endParaRPr>
          </a:p>
        </p:txBody>
      </p:sp>
      <p:sp>
        <p:nvSpPr>
          <p:cNvPr id="62525" name="Text Box 61"/>
          <p:cNvSpPr txBox="1">
            <a:spLocks noChangeArrowheads="1"/>
          </p:cNvSpPr>
          <p:nvPr/>
        </p:nvSpPr>
        <p:spPr bwMode="auto">
          <a:xfrm>
            <a:off x="6985005" y="2122235"/>
            <a:ext cx="787395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 smtClean="0">
                <a:solidFill>
                  <a:srgbClr val="808080"/>
                </a:solidFill>
                <a:latin typeface="Arial Narrow Bold"/>
                <a:cs typeface="Arial Narrow Bold"/>
              </a:rPr>
              <a:t>$ cost/</a:t>
            </a:r>
          </a:p>
          <a:p>
            <a:pPr algn="ctr">
              <a:lnSpc>
                <a:spcPct val="80000"/>
              </a:lnSpc>
            </a:pPr>
            <a:r>
              <a:rPr lang="en-US" b="1" dirty="0" smtClean="0">
                <a:solidFill>
                  <a:srgbClr val="808080"/>
                </a:solidFill>
                <a:latin typeface="Arial Narrow Bold"/>
                <a:cs typeface="Arial Narrow Bold"/>
              </a:rPr>
              <a:t>unit</a:t>
            </a:r>
            <a:endParaRPr lang="en-US" b="1" dirty="0">
              <a:solidFill>
                <a:srgbClr val="808080"/>
              </a:solidFill>
              <a:latin typeface="Arial Narrow Bold"/>
              <a:cs typeface="Arial Narrow Bold"/>
            </a:endParaRPr>
          </a:p>
        </p:txBody>
      </p:sp>
      <p:sp>
        <p:nvSpPr>
          <p:cNvPr id="62526" name="Text Box 62"/>
          <p:cNvSpPr txBox="1">
            <a:spLocks noChangeArrowheads="1"/>
          </p:cNvSpPr>
          <p:nvPr/>
        </p:nvSpPr>
        <p:spPr bwMode="auto">
          <a:xfrm>
            <a:off x="7620000" y="2233035"/>
            <a:ext cx="1524000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 smtClean="0">
                <a:solidFill>
                  <a:srgbClr val="7F7F7F"/>
                </a:solidFill>
                <a:latin typeface="Arial Narrow Bold"/>
                <a:cs typeface="Arial Narrow Bold"/>
              </a:rPr>
              <a:t>Extension $</a:t>
            </a:r>
            <a:endParaRPr lang="en-US" b="1" dirty="0">
              <a:solidFill>
                <a:srgbClr val="7F7F7F"/>
              </a:solidFill>
              <a:latin typeface="Arial Narrow Bold"/>
              <a:cs typeface="Arial Narrow Bold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69742" y="2122235"/>
            <a:ext cx="573858" cy="5447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 smtClean="0">
                <a:solidFill>
                  <a:schemeClr val="bg2"/>
                </a:solidFill>
                <a:latin typeface="Arial Narrow Bold"/>
                <a:cs typeface="Arial Narrow Bold"/>
              </a:rPr>
              <a:t>unit </a:t>
            </a:r>
          </a:p>
          <a:p>
            <a:pPr algn="ctr">
              <a:lnSpc>
                <a:spcPct val="80000"/>
              </a:lnSpc>
            </a:pPr>
            <a:r>
              <a:rPr lang="en-US" b="1" dirty="0" smtClean="0">
                <a:solidFill>
                  <a:schemeClr val="bg2"/>
                </a:solidFill>
                <a:latin typeface="Arial Narrow Bold"/>
                <a:cs typeface="Arial Narrow Bold"/>
              </a:rPr>
              <a:t>sold</a:t>
            </a:r>
            <a:endParaRPr lang="en-US" b="1" dirty="0">
              <a:solidFill>
                <a:schemeClr val="bg2"/>
              </a:solidFill>
              <a:latin typeface="Arial Narrow Bold"/>
              <a:cs typeface="Arial Narrow Bold"/>
            </a:endParaRPr>
          </a:p>
        </p:txBody>
      </p:sp>
      <p:sp>
        <p:nvSpPr>
          <p:cNvPr id="15" name="Text Box 61"/>
          <p:cNvSpPr txBox="1">
            <a:spLocks noChangeArrowheads="1"/>
          </p:cNvSpPr>
          <p:nvPr/>
        </p:nvSpPr>
        <p:spPr bwMode="auto">
          <a:xfrm>
            <a:off x="5791200" y="2122235"/>
            <a:ext cx="1295400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 smtClean="0">
                <a:solidFill>
                  <a:srgbClr val="7F7F7F"/>
                </a:solidFill>
                <a:latin typeface="Arial Narrow Bold"/>
                <a:cs typeface="Arial Narrow Bold"/>
              </a:rPr>
              <a:t>quantity in</a:t>
            </a:r>
          </a:p>
          <a:p>
            <a:pPr algn="ctr">
              <a:lnSpc>
                <a:spcPct val="80000"/>
              </a:lnSpc>
            </a:pPr>
            <a:r>
              <a:rPr lang="en-US" b="1" dirty="0" smtClean="0">
                <a:solidFill>
                  <a:srgbClr val="7F7F7F"/>
                </a:solidFill>
                <a:latin typeface="Arial Narrow Bold"/>
                <a:cs typeface="Arial Narrow Bold"/>
              </a:rPr>
              <a:t>units</a:t>
            </a:r>
            <a:r>
              <a:rPr lang="en-US" b="1" dirty="0">
                <a:solidFill>
                  <a:srgbClr val="7F7F7F"/>
                </a:solidFill>
                <a:latin typeface="Arial Narrow Bold"/>
                <a:cs typeface="Arial Narrow Bold"/>
              </a:rPr>
              <a:t> </a:t>
            </a:r>
            <a:r>
              <a:rPr lang="en-US" b="1" dirty="0" smtClean="0">
                <a:solidFill>
                  <a:srgbClr val="7F7F7F"/>
                </a:solidFill>
                <a:latin typeface="Arial Narrow Bold"/>
                <a:cs typeface="Arial Narrow Bold"/>
              </a:rPr>
              <a:t>sold</a:t>
            </a:r>
            <a:endParaRPr lang="en-US" b="1" dirty="0">
              <a:solidFill>
                <a:srgbClr val="7F7F7F"/>
              </a:solidFill>
              <a:latin typeface="Arial Narrow Bold"/>
              <a:cs typeface="Arial Narrow Bold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435587" y="2122235"/>
            <a:ext cx="984013" cy="5447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 smtClean="0">
                <a:latin typeface="Arial Narrow"/>
                <a:cs typeface="Arial Narrow"/>
              </a:rPr>
              <a:t>standard</a:t>
            </a:r>
          </a:p>
          <a:p>
            <a:pPr algn="ctr">
              <a:lnSpc>
                <a:spcPct val="80000"/>
              </a:lnSpc>
            </a:pPr>
            <a:r>
              <a:rPr lang="en-US" b="1" dirty="0" smtClean="0">
                <a:latin typeface="Arial Narrow"/>
                <a:cs typeface="Arial Narrow"/>
              </a:rPr>
              <a:t>weight</a:t>
            </a:r>
            <a:endParaRPr lang="en-US" b="1" dirty="0">
              <a:latin typeface="Arial Narrow"/>
              <a:cs typeface="Arial Narrow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0" y="2122235"/>
            <a:ext cx="787395" cy="5447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 smtClean="0">
                <a:latin typeface="Arial Narrow Bold"/>
                <a:cs typeface="Arial Narrow Bold"/>
              </a:rPr>
              <a:t>total </a:t>
            </a:r>
          </a:p>
          <a:p>
            <a:pPr algn="ctr">
              <a:lnSpc>
                <a:spcPct val="80000"/>
              </a:lnSpc>
            </a:pPr>
            <a:r>
              <a:rPr lang="en-US" b="1" dirty="0" smtClean="0">
                <a:latin typeface="Arial Narrow Bold"/>
                <a:cs typeface="Arial Narrow Bold"/>
              </a:rPr>
              <a:t>weight</a:t>
            </a:r>
            <a:endParaRPr lang="en-US" b="1" dirty="0">
              <a:latin typeface="Arial Narrow Bold"/>
              <a:cs typeface="Arial Narrow Bold"/>
            </a:endParaRPr>
          </a:p>
        </p:txBody>
      </p:sp>
    </p:spTree>
    <p:extLst>
      <p:ext uri="{BB962C8B-B14F-4D97-AF65-F5344CB8AC3E}">
        <p14:creationId xmlns:p14="http://schemas.microsoft.com/office/powerpoint/2010/main" val="5733104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 dirty="0" smtClean="0"/>
              <a:t>Costing Risotto</a:t>
            </a:r>
          </a:p>
        </p:txBody>
      </p:sp>
      <p:pic>
        <p:nvPicPr>
          <p:cNvPr id="62467" name="Picture 3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noFill/>
        </p:spPr>
        <p:txBody>
          <a:bodyPr/>
          <a:lstStyle/>
          <a:p>
            <a:pPr lvl="1" eaLnBrk="1" hangingPunct="1"/>
            <a:endParaRPr lang="en-US" sz="2400" b="1" dirty="0" smtClean="0"/>
          </a:p>
          <a:p>
            <a:pPr lvl="2" eaLnBrk="1" hangingPunct="1"/>
            <a:endParaRPr lang="en-US" sz="2000" b="1" dirty="0" smtClean="0"/>
          </a:p>
          <a:p>
            <a:pPr marL="914400" lvl="2" indent="0" eaLnBrk="1" hangingPunct="1">
              <a:lnSpc>
                <a:spcPct val="90000"/>
              </a:lnSpc>
              <a:buNone/>
            </a:pPr>
            <a:endParaRPr lang="en-US" sz="2000" b="1" dirty="0" smtClean="0"/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05481" name="Group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6481610"/>
              </p:ext>
            </p:extLst>
          </p:nvPr>
        </p:nvGraphicFramePr>
        <p:xfrm>
          <a:off x="228602" y="2758441"/>
          <a:ext cx="8686797" cy="518159"/>
        </p:xfrm>
        <a:graphic>
          <a:graphicData uri="http://schemas.openxmlformats.org/drawingml/2006/table">
            <a:tbl>
              <a:tblPr/>
              <a:tblGrid>
                <a:gridCol w="2290157"/>
                <a:gridCol w="868680"/>
                <a:gridCol w="1105592"/>
                <a:gridCol w="947650"/>
                <a:gridCol w="513310"/>
                <a:gridCol w="987136"/>
                <a:gridCol w="789708"/>
                <a:gridCol w="1184564"/>
              </a:tblGrid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Arborio Rice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1½ 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cs typeface="Arial Narrow"/>
                        </a:rPr>
                        <a:t>1c = 7oz.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 Bold"/>
                          <a:cs typeface="Arial Narrow Bold"/>
                        </a:rPr>
                        <a:t>10.5 oz.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2.95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2523" name="Text Box 59"/>
          <p:cNvSpPr txBox="1">
            <a:spLocks noChangeArrowheads="1"/>
          </p:cNvSpPr>
          <p:nvPr/>
        </p:nvSpPr>
        <p:spPr bwMode="auto">
          <a:xfrm>
            <a:off x="762000" y="2233035"/>
            <a:ext cx="1428772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>
                <a:solidFill>
                  <a:srgbClr val="7F7F7F"/>
                </a:solidFill>
              </a:rPr>
              <a:t>i</a:t>
            </a:r>
            <a:r>
              <a:rPr lang="en-US" b="1" dirty="0" smtClean="0">
                <a:solidFill>
                  <a:srgbClr val="7F7F7F"/>
                </a:solidFill>
              </a:rPr>
              <a:t>ngredients</a:t>
            </a:r>
            <a:endParaRPr lang="en-US" b="1" dirty="0">
              <a:solidFill>
                <a:srgbClr val="7F7F7F"/>
              </a:solidFill>
            </a:endParaRPr>
          </a:p>
        </p:txBody>
      </p:sp>
      <p:sp>
        <p:nvSpPr>
          <p:cNvPr id="62524" name="Text Box 60"/>
          <p:cNvSpPr txBox="1">
            <a:spLocks noChangeArrowheads="1"/>
          </p:cNvSpPr>
          <p:nvPr/>
        </p:nvSpPr>
        <p:spPr bwMode="auto">
          <a:xfrm>
            <a:off x="2508218" y="2233035"/>
            <a:ext cx="920782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>
                <a:solidFill>
                  <a:schemeClr val="accent4">
                    <a:lumMod val="50000"/>
                    <a:lumOff val="50000"/>
                  </a:schemeClr>
                </a:solidFill>
                <a:latin typeface="Arial Narrow Bold"/>
                <a:cs typeface="Arial Narrow Bold"/>
              </a:rPr>
              <a:t>q</a:t>
            </a:r>
            <a:r>
              <a:rPr lang="en-US" b="1" dirty="0" smtClean="0">
                <a:solidFill>
                  <a:schemeClr val="accent4">
                    <a:lumMod val="50000"/>
                    <a:lumOff val="50000"/>
                  </a:schemeClr>
                </a:solidFill>
                <a:latin typeface="Arial Narrow Bold"/>
                <a:cs typeface="Arial Narrow Bold"/>
              </a:rPr>
              <a:t>uantity</a:t>
            </a:r>
            <a:endParaRPr lang="en-US" b="1" dirty="0">
              <a:solidFill>
                <a:schemeClr val="accent4">
                  <a:lumMod val="50000"/>
                  <a:lumOff val="50000"/>
                </a:schemeClr>
              </a:solidFill>
              <a:latin typeface="Arial Narrow Bold"/>
              <a:cs typeface="Arial Narrow Bold"/>
            </a:endParaRPr>
          </a:p>
        </p:txBody>
      </p:sp>
      <p:sp>
        <p:nvSpPr>
          <p:cNvPr id="62525" name="Text Box 61"/>
          <p:cNvSpPr txBox="1">
            <a:spLocks noChangeArrowheads="1"/>
          </p:cNvSpPr>
          <p:nvPr/>
        </p:nvSpPr>
        <p:spPr bwMode="auto">
          <a:xfrm>
            <a:off x="6985005" y="2122235"/>
            <a:ext cx="787395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 smtClean="0">
                <a:solidFill>
                  <a:srgbClr val="808080"/>
                </a:solidFill>
                <a:latin typeface="Arial Narrow Bold"/>
                <a:cs typeface="Arial Narrow Bold"/>
              </a:rPr>
              <a:t>$ cost/</a:t>
            </a:r>
          </a:p>
          <a:p>
            <a:pPr algn="ctr">
              <a:lnSpc>
                <a:spcPct val="80000"/>
              </a:lnSpc>
            </a:pPr>
            <a:r>
              <a:rPr lang="en-US" b="1" dirty="0" smtClean="0">
                <a:solidFill>
                  <a:srgbClr val="808080"/>
                </a:solidFill>
                <a:latin typeface="Arial Narrow Bold"/>
                <a:cs typeface="Arial Narrow Bold"/>
              </a:rPr>
              <a:t>unit</a:t>
            </a:r>
            <a:endParaRPr lang="en-US" b="1" dirty="0">
              <a:solidFill>
                <a:srgbClr val="808080"/>
              </a:solidFill>
              <a:latin typeface="Arial Narrow Bold"/>
              <a:cs typeface="Arial Narrow Bold"/>
            </a:endParaRPr>
          </a:p>
        </p:txBody>
      </p:sp>
      <p:sp>
        <p:nvSpPr>
          <p:cNvPr id="62526" name="Text Box 62"/>
          <p:cNvSpPr txBox="1">
            <a:spLocks noChangeArrowheads="1"/>
          </p:cNvSpPr>
          <p:nvPr/>
        </p:nvSpPr>
        <p:spPr bwMode="auto">
          <a:xfrm>
            <a:off x="7620000" y="2233035"/>
            <a:ext cx="1524000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 smtClean="0">
                <a:solidFill>
                  <a:srgbClr val="7F7F7F"/>
                </a:solidFill>
                <a:latin typeface="Arial Narrow Bold"/>
                <a:cs typeface="Arial Narrow Bold"/>
              </a:rPr>
              <a:t>Extension $</a:t>
            </a:r>
            <a:endParaRPr lang="en-US" b="1" dirty="0">
              <a:solidFill>
                <a:srgbClr val="7F7F7F"/>
              </a:solidFill>
              <a:latin typeface="Arial Narrow Bold"/>
              <a:cs typeface="Arial Narrow Bold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69742" y="2122235"/>
            <a:ext cx="573858" cy="5447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 smtClean="0">
                <a:solidFill>
                  <a:schemeClr val="bg2"/>
                </a:solidFill>
                <a:latin typeface="Arial Narrow Bold"/>
                <a:cs typeface="Arial Narrow Bold"/>
              </a:rPr>
              <a:t>unit </a:t>
            </a:r>
          </a:p>
          <a:p>
            <a:pPr algn="ctr">
              <a:lnSpc>
                <a:spcPct val="80000"/>
              </a:lnSpc>
            </a:pPr>
            <a:r>
              <a:rPr lang="en-US" b="1" dirty="0" smtClean="0">
                <a:solidFill>
                  <a:schemeClr val="bg2"/>
                </a:solidFill>
                <a:latin typeface="Arial Narrow Bold"/>
                <a:cs typeface="Arial Narrow Bold"/>
              </a:rPr>
              <a:t>sold</a:t>
            </a:r>
            <a:endParaRPr lang="en-US" b="1" dirty="0">
              <a:solidFill>
                <a:schemeClr val="bg2"/>
              </a:solidFill>
              <a:latin typeface="Arial Narrow Bold"/>
              <a:cs typeface="Arial Narrow Bold"/>
            </a:endParaRPr>
          </a:p>
        </p:txBody>
      </p:sp>
      <p:sp>
        <p:nvSpPr>
          <p:cNvPr id="15" name="Text Box 61"/>
          <p:cNvSpPr txBox="1">
            <a:spLocks noChangeArrowheads="1"/>
          </p:cNvSpPr>
          <p:nvPr/>
        </p:nvSpPr>
        <p:spPr bwMode="auto">
          <a:xfrm>
            <a:off x="5791200" y="2122235"/>
            <a:ext cx="1295400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 smtClean="0">
                <a:solidFill>
                  <a:srgbClr val="7F7F7F"/>
                </a:solidFill>
                <a:latin typeface="Arial Narrow Bold"/>
                <a:cs typeface="Arial Narrow Bold"/>
              </a:rPr>
              <a:t>quantity in</a:t>
            </a:r>
          </a:p>
          <a:p>
            <a:pPr algn="ctr">
              <a:lnSpc>
                <a:spcPct val="80000"/>
              </a:lnSpc>
            </a:pPr>
            <a:r>
              <a:rPr lang="en-US" b="1" dirty="0" smtClean="0">
                <a:solidFill>
                  <a:srgbClr val="7F7F7F"/>
                </a:solidFill>
                <a:latin typeface="Arial Narrow Bold"/>
                <a:cs typeface="Arial Narrow Bold"/>
              </a:rPr>
              <a:t>units</a:t>
            </a:r>
            <a:r>
              <a:rPr lang="en-US" b="1" dirty="0">
                <a:solidFill>
                  <a:srgbClr val="7F7F7F"/>
                </a:solidFill>
                <a:latin typeface="Arial Narrow Bold"/>
                <a:cs typeface="Arial Narrow Bold"/>
              </a:rPr>
              <a:t> </a:t>
            </a:r>
            <a:r>
              <a:rPr lang="en-US" b="1" dirty="0" smtClean="0">
                <a:solidFill>
                  <a:srgbClr val="7F7F7F"/>
                </a:solidFill>
                <a:latin typeface="Arial Narrow Bold"/>
                <a:cs typeface="Arial Narrow Bold"/>
              </a:rPr>
              <a:t>sold</a:t>
            </a:r>
            <a:endParaRPr lang="en-US" b="1" dirty="0">
              <a:solidFill>
                <a:srgbClr val="7F7F7F"/>
              </a:solidFill>
              <a:latin typeface="Arial Narrow Bold"/>
              <a:cs typeface="Arial Narrow Bold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435587" y="2122235"/>
            <a:ext cx="984013" cy="5447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 smtClean="0">
                <a:latin typeface="Arial Narrow"/>
                <a:cs typeface="Arial Narrow"/>
              </a:rPr>
              <a:t>standard</a:t>
            </a:r>
          </a:p>
          <a:p>
            <a:pPr algn="ctr">
              <a:lnSpc>
                <a:spcPct val="80000"/>
              </a:lnSpc>
            </a:pPr>
            <a:r>
              <a:rPr lang="en-US" b="1" dirty="0" smtClean="0">
                <a:latin typeface="Arial Narrow"/>
                <a:cs typeface="Arial Narrow"/>
              </a:rPr>
              <a:t>weight</a:t>
            </a:r>
            <a:endParaRPr lang="en-US" b="1" dirty="0">
              <a:latin typeface="Arial Narrow"/>
              <a:cs typeface="Arial Narrow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0" y="2122235"/>
            <a:ext cx="787395" cy="5447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 smtClean="0">
                <a:latin typeface="Arial Narrow Bold"/>
                <a:cs typeface="Arial Narrow Bold"/>
              </a:rPr>
              <a:t>total </a:t>
            </a:r>
          </a:p>
          <a:p>
            <a:pPr algn="ctr">
              <a:lnSpc>
                <a:spcPct val="80000"/>
              </a:lnSpc>
            </a:pPr>
            <a:r>
              <a:rPr lang="en-US" b="1" dirty="0" smtClean="0">
                <a:latin typeface="Arial Narrow Bold"/>
                <a:cs typeface="Arial Narrow Bold"/>
              </a:rPr>
              <a:t>weight</a:t>
            </a:r>
            <a:endParaRPr lang="en-US" b="1" dirty="0">
              <a:latin typeface="Arial Narrow Bold"/>
              <a:cs typeface="Arial Narrow Bold"/>
            </a:endParaRPr>
          </a:p>
        </p:txBody>
      </p:sp>
    </p:spTree>
    <p:extLst>
      <p:ext uri="{BB962C8B-B14F-4D97-AF65-F5344CB8AC3E}">
        <p14:creationId xmlns:p14="http://schemas.microsoft.com/office/powerpoint/2010/main" val="30475995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 dirty="0" smtClean="0"/>
              <a:t>Costing Risotto</a:t>
            </a:r>
          </a:p>
        </p:txBody>
      </p:sp>
      <p:pic>
        <p:nvPicPr>
          <p:cNvPr id="62467" name="Picture 3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noFill/>
        </p:spPr>
        <p:txBody>
          <a:bodyPr/>
          <a:lstStyle/>
          <a:p>
            <a:pPr lvl="1" eaLnBrk="1" hangingPunct="1"/>
            <a:endParaRPr lang="en-US" sz="2400" b="1" dirty="0" smtClean="0"/>
          </a:p>
          <a:p>
            <a:pPr lvl="2" eaLnBrk="1" hangingPunct="1"/>
            <a:endParaRPr lang="en-US" sz="2000" b="1" dirty="0" smtClean="0"/>
          </a:p>
          <a:p>
            <a:pPr marL="914400" lvl="2" indent="0" eaLnBrk="1" hangingPunct="1">
              <a:lnSpc>
                <a:spcPct val="90000"/>
              </a:lnSpc>
              <a:buNone/>
            </a:pPr>
            <a:endParaRPr lang="en-US" sz="2000" b="1" dirty="0" smtClean="0"/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05481" name="Group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0447524"/>
              </p:ext>
            </p:extLst>
          </p:nvPr>
        </p:nvGraphicFramePr>
        <p:xfrm>
          <a:off x="228602" y="2758441"/>
          <a:ext cx="8686797" cy="518159"/>
        </p:xfrm>
        <a:graphic>
          <a:graphicData uri="http://schemas.openxmlformats.org/drawingml/2006/table">
            <a:tbl>
              <a:tblPr/>
              <a:tblGrid>
                <a:gridCol w="2290157"/>
                <a:gridCol w="868680"/>
                <a:gridCol w="1105592"/>
                <a:gridCol w="947650"/>
                <a:gridCol w="513310"/>
                <a:gridCol w="987136"/>
                <a:gridCol w="789708"/>
                <a:gridCol w="1184564"/>
              </a:tblGrid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Arborio Rice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1½ 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cs typeface="Arial Narrow"/>
                        </a:rPr>
                        <a:t>1c = 7oz.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 Bold"/>
                          <a:cs typeface="Arial Narrow Bold"/>
                        </a:rPr>
                        <a:t>10.5 oz.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2.95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2523" name="Text Box 59"/>
          <p:cNvSpPr txBox="1">
            <a:spLocks noChangeArrowheads="1"/>
          </p:cNvSpPr>
          <p:nvPr/>
        </p:nvSpPr>
        <p:spPr bwMode="auto">
          <a:xfrm>
            <a:off x="762000" y="2233035"/>
            <a:ext cx="1428772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>
                <a:solidFill>
                  <a:srgbClr val="7F7F7F"/>
                </a:solidFill>
              </a:rPr>
              <a:t>i</a:t>
            </a:r>
            <a:r>
              <a:rPr lang="en-US" b="1" dirty="0" smtClean="0">
                <a:solidFill>
                  <a:srgbClr val="7F7F7F"/>
                </a:solidFill>
              </a:rPr>
              <a:t>ngredients</a:t>
            </a:r>
            <a:endParaRPr lang="en-US" b="1" dirty="0">
              <a:solidFill>
                <a:srgbClr val="7F7F7F"/>
              </a:solidFill>
            </a:endParaRPr>
          </a:p>
        </p:txBody>
      </p:sp>
      <p:sp>
        <p:nvSpPr>
          <p:cNvPr id="62524" name="Text Box 60"/>
          <p:cNvSpPr txBox="1">
            <a:spLocks noChangeArrowheads="1"/>
          </p:cNvSpPr>
          <p:nvPr/>
        </p:nvSpPr>
        <p:spPr bwMode="auto">
          <a:xfrm>
            <a:off x="2508218" y="2233035"/>
            <a:ext cx="920782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>
                <a:solidFill>
                  <a:schemeClr val="accent4">
                    <a:lumMod val="50000"/>
                    <a:lumOff val="50000"/>
                  </a:schemeClr>
                </a:solidFill>
                <a:latin typeface="Arial Narrow Bold"/>
                <a:cs typeface="Arial Narrow Bold"/>
              </a:rPr>
              <a:t>q</a:t>
            </a:r>
            <a:r>
              <a:rPr lang="en-US" b="1" dirty="0" smtClean="0">
                <a:solidFill>
                  <a:schemeClr val="accent4">
                    <a:lumMod val="50000"/>
                    <a:lumOff val="50000"/>
                  </a:schemeClr>
                </a:solidFill>
                <a:latin typeface="Arial Narrow Bold"/>
                <a:cs typeface="Arial Narrow Bold"/>
              </a:rPr>
              <a:t>uantity</a:t>
            </a:r>
            <a:endParaRPr lang="en-US" b="1" dirty="0">
              <a:solidFill>
                <a:schemeClr val="accent4">
                  <a:lumMod val="50000"/>
                  <a:lumOff val="50000"/>
                </a:schemeClr>
              </a:solidFill>
              <a:latin typeface="Arial Narrow Bold"/>
              <a:cs typeface="Arial Narrow Bold"/>
            </a:endParaRPr>
          </a:p>
        </p:txBody>
      </p:sp>
      <p:sp>
        <p:nvSpPr>
          <p:cNvPr id="62525" name="Text Box 61"/>
          <p:cNvSpPr txBox="1">
            <a:spLocks noChangeArrowheads="1"/>
          </p:cNvSpPr>
          <p:nvPr/>
        </p:nvSpPr>
        <p:spPr bwMode="auto">
          <a:xfrm>
            <a:off x="6985005" y="2122235"/>
            <a:ext cx="787395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 smtClean="0">
                <a:solidFill>
                  <a:srgbClr val="808080"/>
                </a:solidFill>
                <a:latin typeface="Arial Narrow Bold"/>
                <a:cs typeface="Arial Narrow Bold"/>
              </a:rPr>
              <a:t>$ cost/</a:t>
            </a:r>
          </a:p>
          <a:p>
            <a:pPr algn="ctr">
              <a:lnSpc>
                <a:spcPct val="80000"/>
              </a:lnSpc>
            </a:pPr>
            <a:r>
              <a:rPr lang="en-US" b="1" dirty="0" smtClean="0">
                <a:solidFill>
                  <a:srgbClr val="808080"/>
                </a:solidFill>
                <a:latin typeface="Arial Narrow Bold"/>
                <a:cs typeface="Arial Narrow Bold"/>
              </a:rPr>
              <a:t>unit</a:t>
            </a:r>
            <a:endParaRPr lang="en-US" b="1" dirty="0">
              <a:solidFill>
                <a:srgbClr val="808080"/>
              </a:solidFill>
              <a:latin typeface="Arial Narrow Bold"/>
              <a:cs typeface="Arial Narrow Bold"/>
            </a:endParaRPr>
          </a:p>
        </p:txBody>
      </p:sp>
      <p:sp>
        <p:nvSpPr>
          <p:cNvPr id="62526" name="Text Box 62"/>
          <p:cNvSpPr txBox="1">
            <a:spLocks noChangeArrowheads="1"/>
          </p:cNvSpPr>
          <p:nvPr/>
        </p:nvSpPr>
        <p:spPr bwMode="auto">
          <a:xfrm>
            <a:off x="7620000" y="2233035"/>
            <a:ext cx="1524000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 smtClean="0">
                <a:solidFill>
                  <a:srgbClr val="7F7F7F"/>
                </a:solidFill>
                <a:latin typeface="Arial Narrow Bold"/>
                <a:cs typeface="Arial Narrow Bold"/>
              </a:rPr>
              <a:t>Extension $</a:t>
            </a:r>
            <a:endParaRPr lang="en-US" b="1" dirty="0">
              <a:solidFill>
                <a:srgbClr val="7F7F7F"/>
              </a:solidFill>
              <a:latin typeface="Arial Narrow Bold"/>
              <a:cs typeface="Arial Narrow Bold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69742" y="2122235"/>
            <a:ext cx="573858" cy="5447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 smtClean="0">
                <a:solidFill>
                  <a:schemeClr val="bg2"/>
                </a:solidFill>
                <a:latin typeface="Arial Narrow Bold"/>
                <a:cs typeface="Arial Narrow Bold"/>
              </a:rPr>
              <a:t>unit </a:t>
            </a:r>
          </a:p>
          <a:p>
            <a:pPr algn="ctr">
              <a:lnSpc>
                <a:spcPct val="80000"/>
              </a:lnSpc>
            </a:pPr>
            <a:r>
              <a:rPr lang="en-US" b="1" dirty="0" smtClean="0">
                <a:solidFill>
                  <a:schemeClr val="bg2"/>
                </a:solidFill>
                <a:latin typeface="Arial Narrow Bold"/>
                <a:cs typeface="Arial Narrow Bold"/>
              </a:rPr>
              <a:t>sold</a:t>
            </a:r>
            <a:endParaRPr lang="en-US" b="1" dirty="0">
              <a:solidFill>
                <a:schemeClr val="bg2"/>
              </a:solidFill>
              <a:latin typeface="Arial Narrow Bold"/>
              <a:cs typeface="Arial Narrow Bold"/>
            </a:endParaRPr>
          </a:p>
        </p:txBody>
      </p:sp>
      <p:sp>
        <p:nvSpPr>
          <p:cNvPr id="15" name="Text Box 61"/>
          <p:cNvSpPr txBox="1">
            <a:spLocks noChangeArrowheads="1"/>
          </p:cNvSpPr>
          <p:nvPr/>
        </p:nvSpPr>
        <p:spPr bwMode="auto">
          <a:xfrm>
            <a:off x="5791200" y="2122235"/>
            <a:ext cx="1295400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 smtClean="0">
                <a:solidFill>
                  <a:srgbClr val="7F7F7F"/>
                </a:solidFill>
                <a:latin typeface="Arial Narrow Bold"/>
                <a:cs typeface="Arial Narrow Bold"/>
              </a:rPr>
              <a:t>quantity in</a:t>
            </a:r>
          </a:p>
          <a:p>
            <a:pPr algn="ctr">
              <a:lnSpc>
                <a:spcPct val="80000"/>
              </a:lnSpc>
            </a:pPr>
            <a:r>
              <a:rPr lang="en-US" b="1" dirty="0" smtClean="0">
                <a:solidFill>
                  <a:srgbClr val="7F7F7F"/>
                </a:solidFill>
                <a:latin typeface="Arial Narrow Bold"/>
                <a:cs typeface="Arial Narrow Bold"/>
              </a:rPr>
              <a:t>units</a:t>
            </a:r>
            <a:r>
              <a:rPr lang="en-US" b="1" dirty="0">
                <a:solidFill>
                  <a:srgbClr val="7F7F7F"/>
                </a:solidFill>
                <a:latin typeface="Arial Narrow Bold"/>
                <a:cs typeface="Arial Narrow Bold"/>
              </a:rPr>
              <a:t> </a:t>
            </a:r>
            <a:r>
              <a:rPr lang="en-US" b="1" dirty="0" smtClean="0">
                <a:solidFill>
                  <a:srgbClr val="7F7F7F"/>
                </a:solidFill>
                <a:latin typeface="Arial Narrow Bold"/>
                <a:cs typeface="Arial Narrow Bold"/>
              </a:rPr>
              <a:t>sold</a:t>
            </a:r>
            <a:endParaRPr lang="en-US" b="1" dirty="0">
              <a:solidFill>
                <a:srgbClr val="7F7F7F"/>
              </a:solidFill>
              <a:latin typeface="Arial Narrow Bold"/>
              <a:cs typeface="Arial Narrow Bold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435587" y="2122235"/>
            <a:ext cx="984013" cy="5447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 smtClean="0">
                <a:latin typeface="Arial Narrow"/>
                <a:cs typeface="Arial Narrow"/>
              </a:rPr>
              <a:t>standard</a:t>
            </a:r>
          </a:p>
          <a:p>
            <a:pPr algn="ctr">
              <a:lnSpc>
                <a:spcPct val="80000"/>
              </a:lnSpc>
            </a:pPr>
            <a:r>
              <a:rPr lang="en-US" b="1" dirty="0" smtClean="0">
                <a:latin typeface="Arial Narrow"/>
                <a:cs typeface="Arial Narrow"/>
              </a:rPr>
              <a:t>weight</a:t>
            </a:r>
            <a:endParaRPr lang="en-US" b="1" dirty="0">
              <a:latin typeface="Arial Narrow"/>
              <a:cs typeface="Arial Narrow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0" y="2122235"/>
            <a:ext cx="787395" cy="5447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 smtClean="0">
                <a:latin typeface="Arial Narrow Bold"/>
                <a:cs typeface="Arial Narrow Bold"/>
              </a:rPr>
              <a:t>total </a:t>
            </a:r>
          </a:p>
          <a:p>
            <a:pPr algn="ctr">
              <a:lnSpc>
                <a:spcPct val="80000"/>
              </a:lnSpc>
            </a:pPr>
            <a:r>
              <a:rPr lang="en-US" b="1" dirty="0" smtClean="0">
                <a:latin typeface="Arial Narrow Bold"/>
                <a:cs typeface="Arial Narrow Bold"/>
              </a:rPr>
              <a:t>weight</a:t>
            </a:r>
            <a:endParaRPr lang="en-US" b="1" dirty="0">
              <a:latin typeface="Arial Narrow Bold"/>
              <a:cs typeface="Arial Narrow Bold"/>
            </a:endParaRPr>
          </a:p>
        </p:txBody>
      </p:sp>
    </p:spTree>
    <p:extLst>
      <p:ext uri="{BB962C8B-B14F-4D97-AF65-F5344CB8AC3E}">
        <p14:creationId xmlns:p14="http://schemas.microsoft.com/office/powerpoint/2010/main" val="36580805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 dirty="0" smtClean="0"/>
              <a:t>Costing Risotto</a:t>
            </a:r>
          </a:p>
        </p:txBody>
      </p:sp>
      <p:pic>
        <p:nvPicPr>
          <p:cNvPr id="62467" name="Picture 3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noFill/>
        </p:spPr>
        <p:txBody>
          <a:bodyPr/>
          <a:lstStyle/>
          <a:p>
            <a:pPr lvl="1" eaLnBrk="1" hangingPunct="1"/>
            <a:endParaRPr lang="en-US" sz="2400" b="1" dirty="0" smtClean="0"/>
          </a:p>
          <a:p>
            <a:pPr lvl="2" eaLnBrk="1" hangingPunct="1"/>
            <a:endParaRPr lang="en-US" sz="2000" b="1" dirty="0" smtClean="0"/>
          </a:p>
          <a:p>
            <a:pPr marL="914400" lvl="2" indent="0" eaLnBrk="1" hangingPunct="1">
              <a:lnSpc>
                <a:spcPct val="90000"/>
              </a:lnSpc>
              <a:buNone/>
            </a:pPr>
            <a:endParaRPr lang="en-US" sz="2000" b="1" dirty="0" smtClean="0"/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05481" name="Group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9065114"/>
              </p:ext>
            </p:extLst>
          </p:nvPr>
        </p:nvGraphicFramePr>
        <p:xfrm>
          <a:off x="228602" y="2758441"/>
          <a:ext cx="8686797" cy="518159"/>
        </p:xfrm>
        <a:graphic>
          <a:graphicData uri="http://schemas.openxmlformats.org/drawingml/2006/table">
            <a:tbl>
              <a:tblPr/>
              <a:tblGrid>
                <a:gridCol w="2290157"/>
                <a:gridCol w="868680"/>
                <a:gridCol w="1105592"/>
                <a:gridCol w="947650"/>
                <a:gridCol w="513310"/>
                <a:gridCol w="987136"/>
                <a:gridCol w="789708"/>
                <a:gridCol w="1184564"/>
              </a:tblGrid>
              <a:tr h="507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Arborio Rice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1½ 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cs typeface="Arial Narrow"/>
                        </a:rPr>
                        <a:t>1c = 7oz.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 Bold"/>
                          <a:cs typeface="Arial Narrow Bold"/>
                        </a:rPr>
                        <a:t>10.5 oz.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lb.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.66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2.95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1.94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2523" name="Text Box 59"/>
          <p:cNvSpPr txBox="1">
            <a:spLocks noChangeArrowheads="1"/>
          </p:cNvSpPr>
          <p:nvPr/>
        </p:nvSpPr>
        <p:spPr bwMode="auto">
          <a:xfrm>
            <a:off x="762000" y="2233035"/>
            <a:ext cx="1428772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>
                <a:solidFill>
                  <a:srgbClr val="7F7F7F"/>
                </a:solidFill>
              </a:rPr>
              <a:t>i</a:t>
            </a:r>
            <a:r>
              <a:rPr lang="en-US" b="1" dirty="0" smtClean="0">
                <a:solidFill>
                  <a:srgbClr val="7F7F7F"/>
                </a:solidFill>
              </a:rPr>
              <a:t>ngredients</a:t>
            </a:r>
            <a:endParaRPr lang="en-US" b="1" dirty="0">
              <a:solidFill>
                <a:srgbClr val="7F7F7F"/>
              </a:solidFill>
            </a:endParaRPr>
          </a:p>
        </p:txBody>
      </p:sp>
      <p:sp>
        <p:nvSpPr>
          <p:cNvPr id="62524" name="Text Box 60"/>
          <p:cNvSpPr txBox="1">
            <a:spLocks noChangeArrowheads="1"/>
          </p:cNvSpPr>
          <p:nvPr/>
        </p:nvSpPr>
        <p:spPr bwMode="auto">
          <a:xfrm>
            <a:off x="2508218" y="2233035"/>
            <a:ext cx="920782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>
                <a:solidFill>
                  <a:schemeClr val="accent4">
                    <a:lumMod val="50000"/>
                    <a:lumOff val="50000"/>
                  </a:schemeClr>
                </a:solidFill>
                <a:latin typeface="Arial Narrow Bold"/>
                <a:cs typeface="Arial Narrow Bold"/>
              </a:rPr>
              <a:t>q</a:t>
            </a:r>
            <a:r>
              <a:rPr lang="en-US" b="1" dirty="0" smtClean="0">
                <a:solidFill>
                  <a:schemeClr val="accent4">
                    <a:lumMod val="50000"/>
                    <a:lumOff val="50000"/>
                  </a:schemeClr>
                </a:solidFill>
                <a:latin typeface="Arial Narrow Bold"/>
                <a:cs typeface="Arial Narrow Bold"/>
              </a:rPr>
              <a:t>uantity</a:t>
            </a:r>
            <a:endParaRPr lang="en-US" b="1" dirty="0">
              <a:solidFill>
                <a:schemeClr val="accent4">
                  <a:lumMod val="50000"/>
                  <a:lumOff val="50000"/>
                </a:schemeClr>
              </a:solidFill>
              <a:latin typeface="Arial Narrow Bold"/>
              <a:cs typeface="Arial Narrow Bold"/>
            </a:endParaRPr>
          </a:p>
        </p:txBody>
      </p:sp>
      <p:sp>
        <p:nvSpPr>
          <p:cNvPr id="62525" name="Text Box 61"/>
          <p:cNvSpPr txBox="1">
            <a:spLocks noChangeArrowheads="1"/>
          </p:cNvSpPr>
          <p:nvPr/>
        </p:nvSpPr>
        <p:spPr bwMode="auto">
          <a:xfrm>
            <a:off x="6985005" y="2122235"/>
            <a:ext cx="787395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 smtClean="0">
                <a:solidFill>
                  <a:srgbClr val="808080"/>
                </a:solidFill>
                <a:latin typeface="Arial Narrow Bold"/>
                <a:cs typeface="Arial Narrow Bold"/>
              </a:rPr>
              <a:t>$ cost/</a:t>
            </a:r>
          </a:p>
          <a:p>
            <a:pPr algn="ctr">
              <a:lnSpc>
                <a:spcPct val="80000"/>
              </a:lnSpc>
            </a:pPr>
            <a:r>
              <a:rPr lang="en-US" b="1" dirty="0" smtClean="0">
                <a:solidFill>
                  <a:srgbClr val="808080"/>
                </a:solidFill>
                <a:latin typeface="Arial Narrow Bold"/>
                <a:cs typeface="Arial Narrow Bold"/>
              </a:rPr>
              <a:t>unit</a:t>
            </a:r>
            <a:endParaRPr lang="en-US" b="1" dirty="0">
              <a:solidFill>
                <a:srgbClr val="808080"/>
              </a:solidFill>
              <a:latin typeface="Arial Narrow Bold"/>
              <a:cs typeface="Arial Narrow Bold"/>
            </a:endParaRPr>
          </a:p>
        </p:txBody>
      </p:sp>
      <p:sp>
        <p:nvSpPr>
          <p:cNvPr id="62526" name="Text Box 62"/>
          <p:cNvSpPr txBox="1">
            <a:spLocks noChangeArrowheads="1"/>
          </p:cNvSpPr>
          <p:nvPr/>
        </p:nvSpPr>
        <p:spPr bwMode="auto">
          <a:xfrm>
            <a:off x="7620000" y="2233035"/>
            <a:ext cx="1524000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 smtClean="0">
                <a:solidFill>
                  <a:srgbClr val="7F7F7F"/>
                </a:solidFill>
                <a:latin typeface="Arial Narrow Bold"/>
                <a:cs typeface="Arial Narrow Bold"/>
              </a:rPr>
              <a:t>Extension $</a:t>
            </a:r>
            <a:endParaRPr lang="en-US" b="1" dirty="0">
              <a:solidFill>
                <a:srgbClr val="7F7F7F"/>
              </a:solidFill>
              <a:latin typeface="Arial Narrow Bold"/>
              <a:cs typeface="Arial Narrow Bold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69742" y="2122235"/>
            <a:ext cx="573858" cy="5447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 smtClean="0">
                <a:solidFill>
                  <a:schemeClr val="bg2"/>
                </a:solidFill>
                <a:latin typeface="Arial Narrow Bold"/>
                <a:cs typeface="Arial Narrow Bold"/>
              </a:rPr>
              <a:t>unit </a:t>
            </a:r>
          </a:p>
          <a:p>
            <a:pPr algn="ctr">
              <a:lnSpc>
                <a:spcPct val="80000"/>
              </a:lnSpc>
            </a:pPr>
            <a:r>
              <a:rPr lang="en-US" b="1" dirty="0" smtClean="0">
                <a:solidFill>
                  <a:schemeClr val="bg2"/>
                </a:solidFill>
                <a:latin typeface="Arial Narrow Bold"/>
                <a:cs typeface="Arial Narrow Bold"/>
              </a:rPr>
              <a:t>sold</a:t>
            </a:r>
            <a:endParaRPr lang="en-US" b="1" dirty="0">
              <a:solidFill>
                <a:schemeClr val="bg2"/>
              </a:solidFill>
              <a:latin typeface="Arial Narrow Bold"/>
              <a:cs typeface="Arial Narrow Bold"/>
            </a:endParaRPr>
          </a:p>
        </p:txBody>
      </p:sp>
      <p:sp>
        <p:nvSpPr>
          <p:cNvPr id="15" name="Text Box 61"/>
          <p:cNvSpPr txBox="1">
            <a:spLocks noChangeArrowheads="1"/>
          </p:cNvSpPr>
          <p:nvPr/>
        </p:nvSpPr>
        <p:spPr bwMode="auto">
          <a:xfrm>
            <a:off x="5791200" y="2122235"/>
            <a:ext cx="1295400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 smtClean="0">
                <a:solidFill>
                  <a:srgbClr val="7F7F7F"/>
                </a:solidFill>
                <a:latin typeface="Arial Narrow Bold"/>
                <a:cs typeface="Arial Narrow Bold"/>
              </a:rPr>
              <a:t>quantity in</a:t>
            </a:r>
          </a:p>
          <a:p>
            <a:pPr algn="ctr">
              <a:lnSpc>
                <a:spcPct val="80000"/>
              </a:lnSpc>
            </a:pPr>
            <a:r>
              <a:rPr lang="en-US" b="1" dirty="0" smtClean="0">
                <a:solidFill>
                  <a:srgbClr val="7F7F7F"/>
                </a:solidFill>
                <a:latin typeface="Arial Narrow Bold"/>
                <a:cs typeface="Arial Narrow Bold"/>
              </a:rPr>
              <a:t>units</a:t>
            </a:r>
            <a:r>
              <a:rPr lang="en-US" b="1" dirty="0">
                <a:solidFill>
                  <a:srgbClr val="7F7F7F"/>
                </a:solidFill>
                <a:latin typeface="Arial Narrow Bold"/>
                <a:cs typeface="Arial Narrow Bold"/>
              </a:rPr>
              <a:t> </a:t>
            </a:r>
            <a:r>
              <a:rPr lang="en-US" b="1" dirty="0" smtClean="0">
                <a:solidFill>
                  <a:srgbClr val="7F7F7F"/>
                </a:solidFill>
                <a:latin typeface="Arial Narrow Bold"/>
                <a:cs typeface="Arial Narrow Bold"/>
              </a:rPr>
              <a:t>sold</a:t>
            </a:r>
            <a:endParaRPr lang="en-US" b="1" dirty="0">
              <a:solidFill>
                <a:srgbClr val="7F7F7F"/>
              </a:solidFill>
              <a:latin typeface="Arial Narrow Bold"/>
              <a:cs typeface="Arial Narrow Bold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435587" y="2122235"/>
            <a:ext cx="984013" cy="5447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 smtClean="0">
                <a:latin typeface="Arial Narrow"/>
                <a:cs typeface="Arial Narrow"/>
              </a:rPr>
              <a:t>standard</a:t>
            </a:r>
          </a:p>
          <a:p>
            <a:pPr algn="ctr">
              <a:lnSpc>
                <a:spcPct val="80000"/>
              </a:lnSpc>
            </a:pPr>
            <a:r>
              <a:rPr lang="en-US" b="1" dirty="0" smtClean="0">
                <a:latin typeface="Arial Narrow"/>
                <a:cs typeface="Arial Narrow"/>
              </a:rPr>
              <a:t>weight</a:t>
            </a:r>
            <a:endParaRPr lang="en-US" b="1" dirty="0">
              <a:latin typeface="Arial Narrow"/>
              <a:cs typeface="Arial Narrow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0" y="2122235"/>
            <a:ext cx="787395" cy="5447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 smtClean="0">
                <a:latin typeface="Arial Narrow Bold"/>
                <a:cs typeface="Arial Narrow Bold"/>
              </a:rPr>
              <a:t>total </a:t>
            </a:r>
          </a:p>
          <a:p>
            <a:pPr algn="ctr">
              <a:lnSpc>
                <a:spcPct val="80000"/>
              </a:lnSpc>
            </a:pPr>
            <a:r>
              <a:rPr lang="en-US" b="1" dirty="0" smtClean="0">
                <a:latin typeface="Arial Narrow Bold"/>
                <a:cs typeface="Arial Narrow Bold"/>
              </a:rPr>
              <a:t>weight</a:t>
            </a:r>
            <a:endParaRPr lang="en-US" b="1" dirty="0">
              <a:latin typeface="Arial Narrow Bold"/>
              <a:cs typeface="Arial Narrow Bold"/>
            </a:endParaRPr>
          </a:p>
        </p:txBody>
      </p:sp>
    </p:spTree>
    <p:extLst>
      <p:ext uri="{BB962C8B-B14F-4D97-AF65-F5344CB8AC3E}">
        <p14:creationId xmlns:p14="http://schemas.microsoft.com/office/powerpoint/2010/main" val="35439804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 dirty="0" smtClean="0"/>
              <a:t>Costing Risotto </a:t>
            </a:r>
          </a:p>
        </p:txBody>
      </p:sp>
      <p:pic>
        <p:nvPicPr>
          <p:cNvPr id="62467" name="Picture 3" descr="CUNYlogo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76400"/>
            <a:ext cx="7696200" cy="4449763"/>
          </a:xfrm>
          <a:noFill/>
        </p:spPr>
        <p:txBody>
          <a:bodyPr/>
          <a:lstStyle/>
          <a:p>
            <a:pPr marL="228600" lvl="2" eaLnBrk="1" hangingPunct="1">
              <a:lnSpc>
                <a:spcPct val="90000"/>
              </a:lnSpc>
            </a:pPr>
            <a:r>
              <a:rPr lang="en-US" sz="3200" dirty="0" smtClean="0"/>
              <a:t>yield 6 portions • 1 1/2 cups </a:t>
            </a:r>
            <a:r>
              <a:rPr lang="en-US" sz="3200" dirty="0" err="1" smtClean="0"/>
              <a:t>arborio</a:t>
            </a:r>
            <a:r>
              <a:rPr lang="en-US" sz="3200" dirty="0" smtClean="0"/>
              <a:t> rice</a:t>
            </a:r>
          </a:p>
          <a:p>
            <a:pPr marL="228600" lvl="2" eaLnBrk="1" hangingPunct="1">
              <a:lnSpc>
                <a:spcPct val="90000"/>
              </a:lnSpc>
            </a:pPr>
            <a:r>
              <a:rPr lang="en-US" sz="3200" dirty="0"/>
              <a:t>Arborio rice </a:t>
            </a:r>
            <a:r>
              <a:rPr lang="en-US" sz="3200" dirty="0" smtClean="0"/>
              <a:t>$</a:t>
            </a:r>
            <a:r>
              <a:rPr lang="en-US" sz="3200" dirty="0"/>
              <a:t>2.95/</a:t>
            </a:r>
            <a:r>
              <a:rPr lang="en-US" sz="3200" dirty="0" err="1" smtClean="0"/>
              <a:t>lb</a:t>
            </a:r>
            <a:r>
              <a:rPr lang="en-US" sz="3200" dirty="0" smtClean="0"/>
              <a:t> • 1 c. weighs 7 oz. 	</a:t>
            </a:r>
            <a:r>
              <a:rPr lang="en-US" sz="3200" b="1" dirty="0" smtClean="0">
                <a:solidFill>
                  <a:srgbClr val="FF0000"/>
                </a:solidFill>
                <a:latin typeface="+mj-lt"/>
              </a:rPr>
              <a:t>7 oz. </a:t>
            </a:r>
            <a:r>
              <a:rPr lang="en-US" sz="3200" b="1" dirty="0">
                <a:solidFill>
                  <a:srgbClr val="FF0000"/>
                </a:solidFill>
                <a:latin typeface="+mj-lt"/>
                <a:cs typeface="Comic Sans MS"/>
              </a:rPr>
              <a:t>× </a:t>
            </a:r>
            <a:r>
              <a:rPr lang="en-US" sz="3200" b="1" dirty="0" smtClean="0">
                <a:solidFill>
                  <a:srgbClr val="FF0000"/>
                </a:solidFill>
                <a:latin typeface="+mj-lt"/>
                <a:cs typeface="Comic Sans MS"/>
              </a:rPr>
              <a:t>1.5 (c.) = 10.5 oz.</a:t>
            </a:r>
          </a:p>
          <a:p>
            <a:pPr marL="0" lvl="2" indent="0" eaLnBrk="1" hangingPunct="1">
              <a:lnSpc>
                <a:spcPct val="90000"/>
              </a:lnSpc>
              <a:buNone/>
            </a:pPr>
            <a:r>
              <a:rPr lang="en-US" sz="3200" b="1" dirty="0" smtClean="0">
                <a:solidFill>
                  <a:srgbClr val="FF0000"/>
                </a:solidFill>
                <a:latin typeface="+mj-lt"/>
                <a:cs typeface="Comic Sans MS"/>
              </a:rPr>
              <a:t>	</a:t>
            </a:r>
            <a:r>
              <a:rPr lang="en-US" sz="3200" b="1" dirty="0" smtClean="0">
                <a:solidFill>
                  <a:srgbClr val="FF0000"/>
                </a:solidFill>
                <a:latin typeface="+mj-lt"/>
                <a:cs typeface="Comic Sans MS"/>
              </a:rPr>
              <a:t>	</a:t>
            </a:r>
            <a:endParaRPr lang="en-US" sz="3200" b="1" dirty="0" smtClean="0">
              <a:solidFill>
                <a:srgbClr val="FF0000"/>
              </a:solidFill>
              <a:latin typeface="+mj-lt"/>
              <a:cs typeface="Comic Sans MS"/>
            </a:endParaRPr>
          </a:p>
          <a:p>
            <a:pPr marL="0" lvl="2" indent="0" eaLnBrk="1" hangingPunct="1">
              <a:lnSpc>
                <a:spcPct val="90000"/>
              </a:lnSpc>
              <a:buNone/>
            </a:pPr>
            <a:endParaRPr lang="en-US" sz="3200" b="1" dirty="0">
              <a:solidFill>
                <a:srgbClr val="FF0000"/>
              </a:solidFill>
              <a:latin typeface="+mj-lt"/>
              <a:cs typeface="Comic Sans MS"/>
            </a:endParaRPr>
          </a:p>
          <a:p>
            <a:pPr marL="0" lvl="2" indent="0" eaLnBrk="1" hangingPunct="1">
              <a:lnSpc>
                <a:spcPct val="90000"/>
              </a:lnSpc>
              <a:buNone/>
            </a:pPr>
            <a:r>
              <a:rPr lang="en-US" sz="3200" b="1" dirty="0" smtClean="0">
                <a:solidFill>
                  <a:srgbClr val="FF0000"/>
                </a:solidFill>
                <a:latin typeface="+mj-lt"/>
                <a:cs typeface="Comic Sans MS"/>
              </a:rPr>
              <a:t>	.</a:t>
            </a:r>
            <a:r>
              <a:rPr lang="en-US" sz="3200" b="1" dirty="0" smtClean="0">
                <a:solidFill>
                  <a:srgbClr val="FF0000"/>
                </a:solidFill>
                <a:latin typeface="+mj-lt"/>
                <a:cs typeface="Comic Sans MS"/>
              </a:rPr>
              <a:t>66 </a:t>
            </a:r>
            <a:r>
              <a:rPr lang="en-US" sz="3200" b="1" dirty="0" err="1" smtClean="0">
                <a:solidFill>
                  <a:srgbClr val="FF0000"/>
                </a:solidFill>
                <a:latin typeface="+mj-lt"/>
                <a:cs typeface="Comic Sans MS"/>
              </a:rPr>
              <a:t>lb</a:t>
            </a:r>
            <a:r>
              <a:rPr lang="en-US" sz="3200" b="1" dirty="0" smtClean="0">
                <a:solidFill>
                  <a:srgbClr val="FF0000"/>
                </a:solidFill>
                <a:latin typeface="+mj-lt"/>
                <a:cs typeface="Comic Sans MS"/>
              </a:rPr>
              <a:t> </a:t>
            </a:r>
            <a:r>
              <a:rPr lang="en-US" sz="3200" b="1" dirty="0">
                <a:solidFill>
                  <a:srgbClr val="FF0000"/>
                </a:solidFill>
                <a:cs typeface="Comic Sans MS"/>
              </a:rPr>
              <a:t>× </a:t>
            </a:r>
            <a:r>
              <a:rPr lang="en-US" sz="3200" b="1" dirty="0" smtClean="0">
                <a:solidFill>
                  <a:srgbClr val="FF0000"/>
                </a:solidFill>
                <a:cs typeface="Comic Sans MS"/>
              </a:rPr>
              <a:t>$2.95 = $1.94</a:t>
            </a:r>
            <a:endParaRPr lang="en-US" sz="3200" b="1" dirty="0" smtClean="0">
              <a:solidFill>
                <a:srgbClr val="FF0000"/>
              </a:solidFill>
              <a:latin typeface="+mj-lt"/>
            </a:endParaRPr>
          </a:p>
          <a:p>
            <a:pPr marL="228600" lvl="2" eaLnBrk="1" hangingPunct="1">
              <a:lnSpc>
                <a:spcPct val="90000"/>
              </a:lnSpc>
            </a:pPr>
            <a:r>
              <a:rPr lang="en-US" sz="3200" dirty="0" smtClean="0"/>
              <a:t>what is the cost of rice in 1 portion?</a:t>
            </a:r>
          </a:p>
          <a:p>
            <a:pPr marL="0" lvl="2" indent="0" eaLnBrk="1" hangingPunct="1">
              <a:lnSpc>
                <a:spcPct val="90000"/>
              </a:lnSpc>
              <a:buNone/>
            </a:pPr>
            <a:r>
              <a:rPr lang="en-US" sz="3200" b="1" dirty="0" smtClean="0">
                <a:solidFill>
                  <a:srgbClr val="FF0000"/>
                </a:solidFill>
                <a:cs typeface="Comic Sans MS"/>
              </a:rPr>
              <a:t>	$1.94 </a:t>
            </a:r>
            <a:r>
              <a:rPr lang="en-US" sz="3200" b="1" dirty="0">
                <a:solidFill>
                  <a:srgbClr val="FF0000"/>
                </a:solidFill>
              </a:rPr>
              <a:t>÷ </a:t>
            </a:r>
            <a:r>
              <a:rPr lang="en-US" sz="3200" b="1" dirty="0" smtClean="0">
                <a:solidFill>
                  <a:srgbClr val="FF0000"/>
                </a:solidFill>
              </a:rPr>
              <a:t>6 = $.33</a:t>
            </a:r>
            <a:endParaRPr lang="en-US" sz="3200" b="1" dirty="0">
              <a:solidFill>
                <a:srgbClr val="FF0000"/>
              </a:solidFill>
            </a:endParaRPr>
          </a:p>
          <a:p>
            <a:pPr marL="228600" lvl="2" eaLnBrk="1" hangingPunct="1">
              <a:lnSpc>
                <a:spcPct val="90000"/>
              </a:lnSpc>
            </a:pPr>
            <a:endParaRPr lang="en-US" sz="3200" dirty="0"/>
          </a:p>
          <a:p>
            <a:pPr marL="228600" lvl="2" eaLnBrk="1" hangingPunct="1">
              <a:lnSpc>
                <a:spcPct val="90000"/>
              </a:lnSpc>
            </a:pP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403861"/>
              </p:ext>
            </p:extLst>
          </p:nvPr>
        </p:nvGraphicFramePr>
        <p:xfrm>
          <a:off x="1440872" y="3124200"/>
          <a:ext cx="2521528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Equation" r:id="rId5" imgW="990600" imgH="419100" progId="Equation.3">
                  <p:embed/>
                </p:oleObj>
              </mc:Choice>
              <mc:Fallback>
                <p:oleObj name="Equation" r:id="rId5" imgW="990600" imgH="419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440872" y="3124200"/>
                        <a:ext cx="2521528" cy="1066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73513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077200" cy="4068763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sz="2800" dirty="0" smtClean="0"/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/>
            <a:endParaRPr lang="en-US" sz="2800" dirty="0"/>
          </a:p>
          <a:p>
            <a:pPr eaLnBrk="1" hangingPunct="1"/>
            <a:endParaRPr lang="en-US" sz="4000" dirty="0"/>
          </a:p>
        </p:txBody>
      </p:sp>
      <p:pic>
        <p:nvPicPr>
          <p:cNvPr id="16388" name="Picture 4" descr="CUNYlogo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Calibri" pitchFamily="-112" charset="0"/>
            </a:endParaRP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Calibri" pitchFamily="-11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828800" y="457200"/>
            <a:ext cx="6172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kern="0" dirty="0" smtClean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Introduction to Costing</a:t>
            </a:r>
            <a:br>
              <a:rPr lang="en-US" sz="4000" kern="0" dirty="0" smtClean="0">
                <a:solidFill>
                  <a:srgbClr val="000000"/>
                </a:solidFill>
                <a:latin typeface="Arial"/>
                <a:ea typeface="+mj-ea"/>
                <a:cs typeface="+mj-cs"/>
              </a:rPr>
            </a:b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2209800"/>
            <a:ext cx="8382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• AP cost: as purchased cost</a:t>
            </a:r>
          </a:p>
          <a:p>
            <a:r>
              <a:rPr lang="en-US" sz="3200" dirty="0" smtClean="0"/>
              <a:t>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771717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077200" cy="4068763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sz="2800" dirty="0" smtClean="0"/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/>
            <a:endParaRPr lang="en-US" sz="2800" dirty="0"/>
          </a:p>
          <a:p>
            <a:pPr eaLnBrk="1" hangingPunct="1"/>
            <a:endParaRPr lang="en-US" sz="4000" dirty="0"/>
          </a:p>
        </p:txBody>
      </p:sp>
      <p:pic>
        <p:nvPicPr>
          <p:cNvPr id="16388" name="Picture 4" descr="CUNYlogo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Calibri" pitchFamily="-112" charset="0"/>
            </a:endParaRP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Calibri" pitchFamily="-11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828800" y="457200"/>
            <a:ext cx="6172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kern="0" dirty="0" smtClean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Introduction to Costing</a:t>
            </a:r>
            <a:br>
              <a:rPr lang="en-US" sz="4000" kern="0" dirty="0" smtClean="0">
                <a:solidFill>
                  <a:srgbClr val="000000"/>
                </a:solidFill>
                <a:latin typeface="Arial"/>
                <a:ea typeface="+mj-ea"/>
                <a:cs typeface="+mj-cs"/>
              </a:rPr>
            </a:b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2209800"/>
            <a:ext cx="8382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• if a pound of Parmesan costs you $12 dollars a pound and you use ½ ounce per portion, what is your cost per portion? </a:t>
            </a:r>
          </a:p>
          <a:p>
            <a:r>
              <a:rPr lang="en-US" sz="3200" dirty="0" smtClean="0"/>
              <a:t>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90637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077200" cy="4068763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sz="2800" dirty="0" smtClean="0"/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/>
            <a:endParaRPr lang="en-US" sz="2800" dirty="0"/>
          </a:p>
          <a:p>
            <a:pPr eaLnBrk="1" hangingPunct="1"/>
            <a:endParaRPr lang="en-US" sz="4000" dirty="0"/>
          </a:p>
        </p:txBody>
      </p:sp>
      <p:pic>
        <p:nvPicPr>
          <p:cNvPr id="16388" name="Picture 4" descr="CUNYlogo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Calibri" pitchFamily="-112" charset="0"/>
            </a:endParaRP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Calibri" pitchFamily="-11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828800" y="457200"/>
            <a:ext cx="6172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kern="0" dirty="0" smtClean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Introduction to Costing</a:t>
            </a:r>
            <a:br>
              <a:rPr lang="en-US" sz="4000" kern="0" dirty="0" smtClean="0">
                <a:solidFill>
                  <a:srgbClr val="000000"/>
                </a:solidFill>
                <a:latin typeface="Arial"/>
                <a:ea typeface="+mj-ea"/>
                <a:cs typeface="+mj-cs"/>
              </a:rPr>
            </a:b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71600" y="2743200"/>
            <a:ext cx="60198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• ½ ounce = 1/32 lb = .03125 lb</a:t>
            </a:r>
          </a:p>
          <a:p>
            <a:endParaRPr lang="en-US" sz="3200" dirty="0" smtClean="0"/>
          </a:p>
          <a:p>
            <a:r>
              <a:rPr lang="en-US" sz="3200" dirty="0" smtClean="0"/>
              <a:t>.0315 X $12 = $0.375 /portion </a:t>
            </a:r>
          </a:p>
          <a:p>
            <a:r>
              <a:rPr lang="en-US" sz="3200" dirty="0" smtClean="0"/>
              <a:t>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5621153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077200" cy="4068763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sz="2800" dirty="0" smtClean="0"/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/>
            <a:endParaRPr lang="en-US" sz="2800" dirty="0"/>
          </a:p>
          <a:p>
            <a:pPr eaLnBrk="1" hangingPunct="1"/>
            <a:endParaRPr lang="en-US" sz="4000" dirty="0"/>
          </a:p>
        </p:txBody>
      </p:sp>
      <p:pic>
        <p:nvPicPr>
          <p:cNvPr id="16388" name="Picture 4" descr="CUNYlogo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Calibri" pitchFamily="-112" charset="0"/>
            </a:endParaRP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Calibri" pitchFamily="-11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828800" y="457200"/>
            <a:ext cx="6172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kern="0" dirty="0" smtClean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Introduction to Costing</a:t>
            </a:r>
            <a:br>
              <a:rPr lang="en-US" sz="4000" kern="0" dirty="0" smtClean="0">
                <a:solidFill>
                  <a:srgbClr val="000000"/>
                </a:solidFill>
                <a:latin typeface="Arial"/>
                <a:ea typeface="+mj-ea"/>
                <a:cs typeface="+mj-cs"/>
              </a:rPr>
            </a:b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71600" y="2743200"/>
            <a:ext cx="60198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If a recipe for lasagna uses 3 ounces Parmesan and serves 8 people what is the cost of Parmesan per portion? 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019436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077200" cy="4068763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sz="2800" dirty="0" smtClean="0"/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>
              <a:buFontTx/>
              <a:buNone/>
            </a:pPr>
            <a:endParaRPr lang="en-US" sz="2800" dirty="0" smtClean="0"/>
          </a:p>
          <a:p>
            <a:pPr eaLnBrk="1" hangingPunct="1">
              <a:buNone/>
            </a:pPr>
            <a:endParaRPr lang="en-US" sz="2800" dirty="0"/>
          </a:p>
        </p:txBody>
      </p:sp>
      <p:pic>
        <p:nvPicPr>
          <p:cNvPr id="16388" name="Picture 4" descr="CUNYlogo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Calibri" pitchFamily="-112" charset="0"/>
            </a:endParaRP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Calibri" pitchFamily="-11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828800" y="457200"/>
            <a:ext cx="6172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kern="0" dirty="0" smtClean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Introduction to Costing</a:t>
            </a:r>
            <a:br>
              <a:rPr lang="en-US" sz="4000" kern="0" dirty="0" smtClean="0">
                <a:solidFill>
                  <a:srgbClr val="000000"/>
                </a:solidFill>
                <a:latin typeface="Arial"/>
                <a:ea typeface="+mj-ea"/>
                <a:cs typeface="+mj-cs"/>
              </a:rPr>
            </a:b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24000" y="2133601"/>
            <a:ext cx="6019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3 oz = 3/16 lb = .1875 lb</a:t>
            </a:r>
          </a:p>
          <a:p>
            <a:pPr algn="ctr"/>
            <a:endParaRPr lang="en-US" sz="3200" dirty="0" smtClean="0"/>
          </a:p>
          <a:p>
            <a:pPr algn="ctr"/>
            <a:r>
              <a:rPr lang="en-US" sz="3200" dirty="0" smtClean="0"/>
              <a:t>.1875 × $12 = $2.25/recipe</a:t>
            </a:r>
          </a:p>
          <a:p>
            <a:pPr algn="ctr"/>
            <a:endParaRPr lang="en-US" sz="3200" dirty="0" smtClean="0"/>
          </a:p>
          <a:p>
            <a:pPr algn="ctr"/>
            <a:r>
              <a:rPr lang="en-US" sz="3200" dirty="0" smtClean="0"/>
              <a:t>2.25 ÷ 8 = $0.28125/portion</a:t>
            </a:r>
          </a:p>
          <a:p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18748623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734</TotalTime>
  <Words>2524</Words>
  <Application>Microsoft Macintosh PowerPoint</Application>
  <PresentationFormat>On-screen Show (4:3)</PresentationFormat>
  <Paragraphs>1133</Paragraphs>
  <Slides>45</Slides>
  <Notes>39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7" baseType="lpstr">
      <vt:lpstr>Default Design</vt:lpstr>
      <vt:lpstr>Microsoft Equation</vt:lpstr>
      <vt:lpstr>Introduction to Food &amp; Beverage Management</vt:lpstr>
      <vt:lpstr>Metric</vt:lpstr>
      <vt:lpstr>Costing</vt:lpstr>
      <vt:lpstr>Costing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Costing Biscuits </vt:lpstr>
      <vt:lpstr>Costing Biscuits </vt:lpstr>
      <vt:lpstr>Costing Biscuits </vt:lpstr>
      <vt:lpstr>Costing Biscuits </vt:lpstr>
      <vt:lpstr>Costing Biscuits </vt:lpstr>
      <vt:lpstr>Costing Biscuits </vt:lpstr>
      <vt:lpstr>Costing Biscuits </vt:lpstr>
      <vt:lpstr>Costing Biscuits</vt:lpstr>
      <vt:lpstr>Costing Biscuits </vt:lpstr>
      <vt:lpstr>Costing Biscuits</vt:lpstr>
      <vt:lpstr>Costing Biscuits </vt:lpstr>
      <vt:lpstr>Costing Biscuits</vt:lpstr>
      <vt:lpstr>Costing Biscuits </vt:lpstr>
      <vt:lpstr>Costing Biscuits</vt:lpstr>
      <vt:lpstr>Costing Biscuits </vt:lpstr>
      <vt:lpstr>Costing Biscuits</vt:lpstr>
      <vt:lpstr>Costing Biscuits </vt:lpstr>
      <vt:lpstr>Costing Biscuits</vt:lpstr>
      <vt:lpstr>Costing Biscuits </vt:lpstr>
      <vt:lpstr>Costing Biscuits</vt:lpstr>
      <vt:lpstr>Costing Biscuits </vt:lpstr>
      <vt:lpstr>Costing Biscuits </vt:lpstr>
      <vt:lpstr>Costing Biscuits </vt:lpstr>
      <vt:lpstr>Costing Biscuits </vt:lpstr>
      <vt:lpstr>Costing Biscuits </vt:lpstr>
      <vt:lpstr>Costing Biscuits </vt:lpstr>
      <vt:lpstr>Costing Biscuits </vt:lpstr>
      <vt:lpstr>Costing Biscuits </vt:lpstr>
      <vt:lpstr>Costing Biscuits </vt:lpstr>
      <vt:lpstr>Costing Biscuits </vt:lpstr>
      <vt:lpstr>Costing Risotto </vt:lpstr>
      <vt:lpstr>Costing Risotto</vt:lpstr>
      <vt:lpstr>Costing Risotto</vt:lpstr>
      <vt:lpstr>Costing Risotto</vt:lpstr>
      <vt:lpstr>Costing Risotto</vt:lpstr>
      <vt:lpstr>Costing Risotto </vt:lpstr>
    </vt:vector>
  </TitlesOfParts>
  <Company>The French Culinary Institute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Jakana</dc:creator>
  <cp:lastModifiedBy>Michael  Krondl</cp:lastModifiedBy>
  <cp:revision>53</cp:revision>
  <cp:lastPrinted>2012-03-16T15:42:54Z</cp:lastPrinted>
  <dcterms:created xsi:type="dcterms:W3CDTF">2011-10-27T19:43:34Z</dcterms:created>
  <dcterms:modified xsi:type="dcterms:W3CDTF">2013-09-26T15:04:21Z</dcterms:modified>
</cp:coreProperties>
</file>