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17"/>
  </p:notesMasterIdLst>
  <p:sldIdLst>
    <p:sldId id="256" r:id="rId2"/>
    <p:sldId id="257" r:id="rId3"/>
    <p:sldId id="258" r:id="rId4"/>
    <p:sldId id="259" r:id="rId5"/>
    <p:sldId id="260" r:id="rId6"/>
    <p:sldId id="271" r:id="rId7"/>
    <p:sldId id="261" r:id="rId8"/>
    <p:sldId id="262" r:id="rId9"/>
    <p:sldId id="263" r:id="rId10"/>
    <p:sldId id="264" r:id="rId11"/>
    <p:sldId id="265" r:id="rId12"/>
    <p:sldId id="266" r:id="rId13"/>
    <p:sldId id="270" r:id="rId14"/>
    <p:sldId id="268" r:id="rId15"/>
    <p:sldId id="269" r:id="rId16"/>
  </p:sldIdLst>
  <p:sldSz cx="9144000" cy="5143500" type="screen16x9"/>
  <p:notesSz cx="6858000" cy="9144000"/>
  <p:embeddedFontLst>
    <p:embeddedFont>
      <p:font typeface="Nunito" pitchFamily="2" charset="0"/>
      <p:regular r:id="rId18"/>
      <p:bold r:id="rId19"/>
      <p:italic r:id="rId20"/>
      <p:boldItalic r:id="rId21"/>
    </p:embeddedFont>
    <p:embeddedFont>
      <p:font typeface="Roboto" panose="02000000000000000000" pitchFamily="2" charset="0"/>
      <p:regular r:id="rId22"/>
      <p:bold r:id="rId23"/>
      <p:italic r:id="rId24"/>
      <p:boldItalic r:id="rId25"/>
    </p:embeddedFont>
    <p:embeddedFont>
      <p:font typeface="Roboto Slab" panose="020B0604020202020204"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f44df4c6a8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f44df4c6a8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357d719e23_0_1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357d719e23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357d719e23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357d719e23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f44df4c6a8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f44df4c6a8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324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f44df4c6a8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f44df4c6a8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 LINK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f44df4c6a8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f44df4c6a8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f44df4c6a8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f44df4c6a8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f44df4c6a8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f44df4c6a8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357d719e23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357d719e23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357d719e23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357d719e23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ADJUST FOR IN-PERSON/ONLINE CLASSES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357d719e23_0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1357d719e23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357d719e23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357d719e23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Falsification includes vaccination records...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357d719e23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357d719e23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357d719e23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357d719e23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56" name="Google Shape;56;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57" name="Google Shape;57;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58" name="Google Shape;58;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59" name="Google Shape;59;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0" name="Google Shape;60;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7"/>
        <p:cNvGrpSpPr/>
        <p:nvPr/>
      </p:nvGrpSpPr>
      <p:grpSpPr>
        <a:xfrm>
          <a:off x="0" y="0"/>
          <a:ext cx="0" cy="0"/>
          <a:chOff x="0" y="0"/>
          <a:chExt cx="0" cy="0"/>
        </a:xfrm>
      </p:grpSpPr>
      <p:sp>
        <p:nvSpPr>
          <p:cNvPr id="98" name="Google Shape;98;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0" name="Google Shape;100;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01" name="Google Shape;101;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2"/>
        <p:cNvGrpSpPr/>
        <p:nvPr/>
      </p:nvGrpSpPr>
      <p:grpSpPr>
        <a:xfrm>
          <a:off x="0" y="0"/>
          <a:ext cx="0" cy="0"/>
          <a:chOff x="0" y="0"/>
          <a:chExt cx="0" cy="0"/>
        </a:xfrm>
      </p:grpSpPr>
      <p:sp>
        <p:nvSpPr>
          <p:cNvPr id="103" name="Google Shape;103;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1"/>
        <p:cNvGrpSpPr/>
        <p:nvPr/>
      </p:nvGrpSpPr>
      <p:grpSpPr>
        <a:xfrm>
          <a:off x="0" y="0"/>
          <a:ext cx="0" cy="0"/>
          <a:chOff x="0" y="0"/>
          <a:chExt cx="0" cy="0"/>
        </a:xfrm>
      </p:grpSpPr>
      <p:cxnSp>
        <p:nvCxnSpPr>
          <p:cNvPr id="62" name="Google Shape;62;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3" name="Google Shape;63;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64" name="Google Shape;6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5"/>
        <p:cNvGrpSpPr/>
        <p:nvPr/>
      </p:nvGrpSpPr>
      <p:grpSpPr>
        <a:xfrm>
          <a:off x="0" y="0"/>
          <a:ext cx="0" cy="0"/>
          <a:chOff x="0" y="0"/>
          <a:chExt cx="0" cy="0"/>
        </a:xfrm>
      </p:grpSpPr>
      <p:cxnSp>
        <p:nvCxnSpPr>
          <p:cNvPr id="66" name="Google Shape;66;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8" name="Google Shape;68;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69" name="Google Shape;69;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0"/>
        <p:cNvGrpSpPr/>
        <p:nvPr/>
      </p:nvGrpSpPr>
      <p:grpSpPr>
        <a:xfrm>
          <a:off x="0" y="0"/>
          <a:ext cx="0" cy="0"/>
          <a:chOff x="0" y="0"/>
          <a:chExt cx="0" cy="0"/>
        </a:xfrm>
      </p:grpSpPr>
      <p:cxnSp>
        <p:nvCxnSpPr>
          <p:cNvPr id="71" name="Google Shape;71;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3" name="Google Shape;73;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4" name="Google Shape;74;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6"/>
        <p:cNvGrpSpPr/>
        <p:nvPr/>
      </p:nvGrpSpPr>
      <p:grpSpPr>
        <a:xfrm>
          <a:off x="0" y="0"/>
          <a:ext cx="0" cy="0"/>
          <a:chOff x="0" y="0"/>
          <a:chExt cx="0" cy="0"/>
        </a:xfrm>
      </p:grpSpPr>
      <p:sp>
        <p:nvSpPr>
          <p:cNvPr id="77" name="Google Shape;77;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8" name="Google Shape;78;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9"/>
        <p:cNvGrpSpPr/>
        <p:nvPr/>
      </p:nvGrpSpPr>
      <p:grpSpPr>
        <a:xfrm>
          <a:off x="0" y="0"/>
          <a:ext cx="0" cy="0"/>
          <a:chOff x="0" y="0"/>
          <a:chExt cx="0" cy="0"/>
        </a:xfrm>
      </p:grpSpPr>
      <p:cxnSp>
        <p:nvCxnSpPr>
          <p:cNvPr id="80" name="Google Shape;80;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2" name="Google Shape;82;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4"/>
        <p:cNvGrpSpPr/>
        <p:nvPr/>
      </p:nvGrpSpPr>
      <p:grpSpPr>
        <a:xfrm>
          <a:off x="0" y="0"/>
          <a:ext cx="0" cy="0"/>
          <a:chOff x="0" y="0"/>
          <a:chExt cx="0" cy="0"/>
        </a:xfrm>
      </p:grpSpPr>
      <p:sp>
        <p:nvSpPr>
          <p:cNvPr id="85" name="Google Shape;85;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86" name="Google Shape;86;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7"/>
        <p:cNvGrpSpPr/>
        <p:nvPr/>
      </p:nvGrpSpPr>
      <p:grpSpPr>
        <a:xfrm>
          <a:off x="0" y="0"/>
          <a:ext cx="0" cy="0"/>
          <a:chOff x="0" y="0"/>
          <a:chExt cx="0" cy="0"/>
        </a:xfrm>
      </p:grpSpPr>
      <p:sp>
        <p:nvSpPr>
          <p:cNvPr id="88" name="Google Shape;88;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9" name="Google Shape;89;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0" name="Google Shape;90;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91" name="Google Shape;91;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2" name="Google Shape;92;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93" name="Google Shape;93;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4"/>
        <p:cNvGrpSpPr/>
        <p:nvPr/>
      </p:nvGrpSpPr>
      <p:grpSpPr>
        <a:xfrm>
          <a:off x="0" y="0"/>
          <a:ext cx="0" cy="0"/>
          <a:chOff x="0" y="0"/>
          <a:chExt cx="0" cy="0"/>
        </a:xfrm>
      </p:grpSpPr>
      <p:sp>
        <p:nvSpPr>
          <p:cNvPr id="95" name="Google Shape;95;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96" name="Google Shape;96;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52" name="Google Shape;52;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www.citytech.cuny.edu/academics/docs/academic_integrity_policy.pdf"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document/d/16-_cJRuGwK8q7qV8An8kK849bi1w5s-3JBKQBuZeW-k/edit?usp=sharing"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guides.centralpenn.edu/academicintegrity/test-plagiaris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09" name="Google Shape;109;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Fall 2022</a:t>
            </a:r>
            <a:endParaRPr dirty="0"/>
          </a:p>
          <a:p>
            <a:pPr marL="0" lvl="0" indent="0" algn="ctr" rtl="0">
              <a:spcBef>
                <a:spcPts val="0"/>
              </a:spcBef>
              <a:spcAft>
                <a:spcPts val="0"/>
              </a:spcAft>
              <a:buNone/>
            </a:pPr>
            <a:r>
              <a:rPr lang="en" dirty="0"/>
              <a:t>Professor Jessica Penner</a:t>
            </a:r>
            <a:endParaRPr dirty="0"/>
          </a:p>
          <a:p>
            <a:pPr marL="0" lvl="0" indent="0" algn="ctr" rtl="0">
              <a:spcBef>
                <a:spcPts val="0"/>
              </a:spcBef>
              <a:spcAft>
                <a:spcPts val="0"/>
              </a:spcAft>
              <a:buNone/>
            </a:pPr>
            <a:r>
              <a:rPr lang="en" dirty="0"/>
              <a:t>jpenner@citytech.cuny.edu</a:t>
            </a:r>
            <a:endParaRPr dirty="0"/>
          </a:p>
        </p:txBody>
      </p:sp>
      <p:grpSp>
        <p:nvGrpSpPr>
          <p:cNvPr id="110" name="Google Shape;110;p25"/>
          <p:cNvGrpSpPr/>
          <p:nvPr/>
        </p:nvGrpSpPr>
        <p:grpSpPr>
          <a:xfrm>
            <a:off x="86851" y="4448817"/>
            <a:ext cx="1273858" cy="607271"/>
            <a:chOff x="86851" y="4297675"/>
            <a:chExt cx="1881900" cy="758425"/>
          </a:xfrm>
        </p:grpSpPr>
        <p:pic>
          <p:nvPicPr>
            <p:cNvPr id="111" name="Google Shape;111;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12" name="Google Shape;112;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3"/>
          <p:cNvSpPr txBox="1"/>
          <p:nvPr/>
        </p:nvSpPr>
        <p:spPr>
          <a:xfrm>
            <a:off x="415625" y="69275"/>
            <a:ext cx="8329800" cy="462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dirty="0">
                <a:solidFill>
                  <a:schemeClr val="accent5"/>
                </a:solidFill>
                <a:latin typeface="Roboto Slab"/>
                <a:ea typeface="Roboto Slab"/>
                <a:cs typeface="Roboto Slab"/>
                <a:sym typeface="Roboto Slab"/>
              </a:rPr>
              <a:t>Examples of Plagiarism and Internet Plagiarism </a:t>
            </a:r>
            <a:endParaRPr sz="2300" b="1" u="sng" dirty="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2300" b="1" u="sng" dirty="0">
              <a:solidFill>
                <a:schemeClr val="accent5"/>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Copying another person’s actual words without the use of quotation marks and footnotes attributing the words to their source.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Presenting another person’s ideas or theories in your own words without acknowledging the source.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Failing to acknowledge collaborators on homework and laboratory assignments.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Submitting downloaded term papers or parts of term papers, paraphrasing or copying information from the internet without citing the source, or “cutting &amp; pasting” from various sources without proper attribution.</a:t>
            </a:r>
            <a:endParaRPr sz="16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9">
                                            <p:txEl>
                                              <p:pRg st="2" end="2"/>
                                            </p:txEl>
                                          </p:spTgt>
                                        </p:tgtEl>
                                        <p:attrNameLst>
                                          <p:attrName>style.visibility</p:attrName>
                                        </p:attrNameLst>
                                      </p:cBhvr>
                                      <p:to>
                                        <p:strVal val="visible"/>
                                      </p:to>
                                    </p:set>
                                    <p:animEffect transition="in" filter="fade">
                                      <p:cBhvr>
                                        <p:cTn id="7" dur="500"/>
                                        <p:tgtEl>
                                          <p:spTgt spid="15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9">
                                            <p:txEl>
                                              <p:pRg st="3" end="3"/>
                                            </p:txEl>
                                          </p:spTgt>
                                        </p:tgtEl>
                                        <p:attrNameLst>
                                          <p:attrName>style.visibility</p:attrName>
                                        </p:attrNameLst>
                                      </p:cBhvr>
                                      <p:to>
                                        <p:strVal val="visible"/>
                                      </p:to>
                                    </p:set>
                                    <p:animEffect transition="in" filter="fade">
                                      <p:cBhvr>
                                        <p:cTn id="12" dur="500"/>
                                        <p:tgtEl>
                                          <p:spTgt spid="15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9">
                                            <p:txEl>
                                              <p:pRg st="4" end="4"/>
                                            </p:txEl>
                                          </p:spTgt>
                                        </p:tgtEl>
                                        <p:attrNameLst>
                                          <p:attrName>style.visibility</p:attrName>
                                        </p:attrNameLst>
                                      </p:cBhvr>
                                      <p:to>
                                        <p:strVal val="visible"/>
                                      </p:to>
                                    </p:set>
                                    <p:animEffect transition="in" filter="fade">
                                      <p:cBhvr>
                                        <p:cTn id="17" dur="500"/>
                                        <p:tgtEl>
                                          <p:spTgt spid="15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9">
                                            <p:txEl>
                                              <p:pRg st="5" end="5"/>
                                            </p:txEl>
                                          </p:spTgt>
                                        </p:tgtEl>
                                        <p:attrNameLst>
                                          <p:attrName>style.visibility</p:attrName>
                                        </p:attrNameLst>
                                      </p:cBhvr>
                                      <p:to>
                                        <p:strVal val="visible"/>
                                      </p:to>
                                    </p:set>
                                    <p:animEffect transition="in" filter="fade">
                                      <p:cBhvr>
                                        <p:cTn id="22" dur="500"/>
                                        <p:tgtEl>
                                          <p:spTgt spid="1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4"/>
          <p:cNvSpPr txBox="1"/>
          <p:nvPr/>
        </p:nvSpPr>
        <p:spPr>
          <a:xfrm>
            <a:off x="415625" y="69275"/>
            <a:ext cx="8329800" cy="4606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dirty="0">
                <a:solidFill>
                  <a:schemeClr val="accent5"/>
                </a:solidFill>
                <a:latin typeface="Roboto Slab"/>
                <a:ea typeface="Roboto Slab"/>
                <a:cs typeface="Roboto Slab"/>
                <a:sym typeface="Roboto Slab"/>
              </a:rPr>
              <a:t>Examples of Obtaining Unfair Advantage</a:t>
            </a:r>
            <a:endParaRPr sz="2300" b="1" u="sng" dirty="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2300" b="1" u="sng" dirty="0">
              <a:solidFill>
                <a:schemeClr val="accent5"/>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Stealing, reproducing, circulating or otherwise gaining advance access to examination materials.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Depriving other students of access to library materials by stealing, destroying, defacing, or concealing them.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Retaining, using or circulating examination materials which clearly indicate that they should be returned at the end of the exam. </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Intentionally obstructing or interfering with another student’s work.</a:t>
            </a:r>
            <a:endParaRPr sz="16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xEl>
                                              <p:pRg st="2" end="2"/>
                                            </p:txEl>
                                          </p:spTgt>
                                        </p:tgtEl>
                                        <p:attrNameLst>
                                          <p:attrName>style.visibility</p:attrName>
                                        </p:attrNameLst>
                                      </p:cBhvr>
                                      <p:to>
                                        <p:strVal val="visible"/>
                                      </p:to>
                                    </p:set>
                                    <p:animEffect transition="in" filter="fade">
                                      <p:cBhvr>
                                        <p:cTn id="7" dur="500"/>
                                        <p:tgtEl>
                                          <p:spTgt spid="16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4">
                                            <p:txEl>
                                              <p:pRg st="3" end="3"/>
                                            </p:txEl>
                                          </p:spTgt>
                                        </p:tgtEl>
                                        <p:attrNameLst>
                                          <p:attrName>style.visibility</p:attrName>
                                        </p:attrNameLst>
                                      </p:cBhvr>
                                      <p:to>
                                        <p:strVal val="visible"/>
                                      </p:to>
                                    </p:set>
                                    <p:animEffect transition="in" filter="fade">
                                      <p:cBhvr>
                                        <p:cTn id="12" dur="500"/>
                                        <p:tgtEl>
                                          <p:spTgt spid="16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4">
                                            <p:txEl>
                                              <p:pRg st="4" end="4"/>
                                            </p:txEl>
                                          </p:spTgt>
                                        </p:tgtEl>
                                        <p:attrNameLst>
                                          <p:attrName>style.visibility</p:attrName>
                                        </p:attrNameLst>
                                      </p:cBhvr>
                                      <p:to>
                                        <p:strVal val="visible"/>
                                      </p:to>
                                    </p:set>
                                    <p:animEffect transition="in" filter="fade">
                                      <p:cBhvr>
                                        <p:cTn id="17" dur="500"/>
                                        <p:tgtEl>
                                          <p:spTgt spid="16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4">
                                            <p:txEl>
                                              <p:pRg st="5" end="5"/>
                                            </p:txEl>
                                          </p:spTgt>
                                        </p:tgtEl>
                                        <p:attrNameLst>
                                          <p:attrName>style.visibility</p:attrName>
                                        </p:attrNameLst>
                                      </p:cBhvr>
                                      <p:to>
                                        <p:strVal val="visible"/>
                                      </p:to>
                                    </p:set>
                                    <p:animEffect transition="in" filter="fade">
                                      <p:cBhvr>
                                        <p:cTn id="22" dur="500"/>
                                        <p:tgtEl>
                                          <p:spTgt spid="16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700" b="1">
                <a:solidFill>
                  <a:schemeClr val="accent5"/>
                </a:solidFill>
              </a:rPr>
              <a:t>Full Academic Integrity Policy</a:t>
            </a:r>
            <a:endParaRPr sz="3700" b="1">
              <a:solidFill>
                <a:schemeClr val="accent5"/>
              </a:solidFill>
            </a:endParaRPr>
          </a:p>
        </p:txBody>
      </p:sp>
      <p:sp>
        <p:nvSpPr>
          <p:cNvPr id="170" name="Google Shape;170;p35"/>
          <p:cNvSpPr txBox="1">
            <a:spLocks noGrp="1"/>
          </p:cNvSpPr>
          <p:nvPr>
            <p:ph type="body" idx="1"/>
          </p:nvPr>
        </p:nvSpPr>
        <p:spPr>
          <a:xfrm>
            <a:off x="176550" y="1333900"/>
            <a:ext cx="8790900" cy="30960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sz="1700" u="sng">
                <a:latin typeface="Roboto Slab"/>
                <a:ea typeface="Roboto Slab"/>
                <a:cs typeface="Roboto Slab"/>
                <a:sym typeface="Roboto Slab"/>
                <a:hlinkClick r:id="rId3"/>
              </a:rPr>
              <a:t>https://www.citytech.cuny.edu/academics/docs/academic_integrity_policy.pdf</a:t>
            </a:r>
            <a:endParaRPr sz="1700">
              <a:latin typeface="Roboto Slab"/>
              <a:ea typeface="Roboto Slab"/>
              <a:cs typeface="Roboto Slab"/>
              <a:sym typeface="Roboto Slab"/>
            </a:endParaRPr>
          </a:p>
          <a:p>
            <a:pPr marL="0" lvl="0" indent="0" algn="ctr" rtl="0">
              <a:spcBef>
                <a:spcPts val="1200"/>
              </a:spcBef>
              <a:spcAft>
                <a:spcPts val="1200"/>
              </a:spcAft>
              <a:buNone/>
            </a:pPr>
            <a:endParaRPr>
              <a:solidFill>
                <a:schemeClr val="accent5"/>
              </a:solidFill>
              <a:latin typeface="Nunito"/>
              <a:ea typeface="Nunito"/>
              <a:cs typeface="Nunito"/>
              <a:sym typeface="Nuni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dirty="0">
                <a:solidFill>
                  <a:schemeClr val="accent6"/>
                </a:solidFill>
              </a:rPr>
              <a:t>Recap</a:t>
            </a:r>
            <a:endParaRPr sz="4900" b="1" dirty="0">
              <a:solidFill>
                <a:schemeClr val="accent6"/>
              </a:solidFill>
            </a:endParaRPr>
          </a:p>
        </p:txBody>
      </p:sp>
      <p:sp>
        <p:nvSpPr>
          <p:cNvPr id="127" name="Google Shape;127;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discuss the values of trust, honesty, and fairness.</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define academic honesty. </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examine the student and faculty role in the process of teaching, learning, and exchanging ideas, concepts, and skills in a responsible manner.</a:t>
            </a:r>
          </a:p>
          <a:p>
            <a:pPr marL="457200" lvl="0" indent="-342900" algn="l" rtl="0">
              <a:spcBef>
                <a:spcPts val="0"/>
              </a:spcBef>
              <a:spcAft>
                <a:spcPts val="0"/>
              </a:spcAft>
              <a:buClr>
                <a:schemeClr val="accent5"/>
              </a:buClr>
              <a:buSzPts val="1800"/>
              <a:buFont typeface="Roboto Slab"/>
              <a:buChar char="★"/>
            </a:pPr>
            <a:endParaRPr lang="en-US" dirty="0">
              <a:solidFill>
                <a:schemeClr val="accent5"/>
              </a:solidFill>
              <a:latin typeface="Roboto Slab"/>
              <a:ea typeface="Roboto Slab"/>
              <a:cs typeface="Roboto Slab"/>
              <a:sym typeface="Roboto Slab"/>
            </a:endParaRPr>
          </a:p>
        </p:txBody>
      </p:sp>
    </p:spTree>
    <p:extLst>
      <p:ext uri="{BB962C8B-B14F-4D97-AF65-F5344CB8AC3E}">
        <p14:creationId xmlns:p14="http://schemas.microsoft.com/office/powerpoint/2010/main" val="1557956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13…</a:t>
            </a:r>
            <a:endParaRPr b="1">
              <a:solidFill>
                <a:schemeClr val="accent5"/>
              </a:solidFill>
            </a:endParaRPr>
          </a:p>
        </p:txBody>
      </p:sp>
      <p:sp>
        <p:nvSpPr>
          <p:cNvPr id="182" name="Google Shape;182;p37"/>
          <p:cNvSpPr txBox="1">
            <a:spLocks noGrp="1"/>
          </p:cNvSpPr>
          <p:nvPr>
            <p:ph type="body" idx="1"/>
          </p:nvPr>
        </p:nvSpPr>
        <p:spPr>
          <a:xfrm>
            <a:off x="387900" y="1341375"/>
            <a:ext cx="8368200" cy="36381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dirty="0">
                <a:latin typeface="Roboto Slab"/>
                <a:ea typeface="Roboto Slab"/>
                <a:cs typeface="Roboto Slab"/>
                <a:sym typeface="Roboto Slab"/>
              </a:rPr>
              <a:t>Complete Reflection #12</a:t>
            </a:r>
            <a:endParaRPr sz="1400" b="1" dirty="0">
              <a:latin typeface="Roboto Slab"/>
              <a:ea typeface="Roboto Slab"/>
              <a:cs typeface="Roboto Slab"/>
              <a:sym typeface="Roboto Slab"/>
            </a:endParaRPr>
          </a:p>
          <a:p>
            <a:pPr marL="0" lvl="0" indent="0" algn="l" rtl="0">
              <a:spcBef>
                <a:spcPts val="0"/>
              </a:spcBef>
              <a:spcAft>
                <a:spcPts val="0"/>
              </a:spcAft>
              <a:buNone/>
            </a:pPr>
            <a:endParaRPr sz="1400" b="1" dirty="0">
              <a:latin typeface="Roboto Slab"/>
              <a:ea typeface="Roboto Slab"/>
              <a:cs typeface="Roboto Slab"/>
              <a:sym typeface="Roboto Slab"/>
            </a:endParaRPr>
          </a:p>
          <a:p>
            <a:pPr marL="914400" lvl="0" indent="0" algn="l" rtl="0">
              <a:spcBef>
                <a:spcPts val="0"/>
              </a:spcBef>
              <a:spcAft>
                <a:spcPts val="0"/>
              </a:spcAft>
              <a:buNone/>
            </a:pPr>
            <a:r>
              <a:rPr lang="en" sz="1400" b="1" dirty="0">
                <a:solidFill>
                  <a:schemeClr val="accent6"/>
                </a:solidFill>
                <a:latin typeface="Roboto Slab"/>
                <a:ea typeface="Roboto Slab"/>
                <a:cs typeface="Roboto Slab"/>
                <a:sym typeface="Roboto Slab"/>
              </a:rPr>
              <a:t>Reflection #12</a:t>
            </a:r>
            <a:endParaRPr sz="1400" b="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“Students and all others who work with information, ideas, texts, images, music, inventions, and other intellectual property owe their audience and sources accuracy and honesty in using, crediting, and citing sources.”</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The statement above is from the City Tech Academic Integrity webpage. What does it mean to you?  Paraphrase the quote.</a:t>
            </a:r>
            <a:endParaRPr sz="1400" i="1" dirty="0">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8"/>
          <p:cNvSpPr txBox="1">
            <a:spLocks noGrp="1"/>
          </p:cNvSpPr>
          <p:nvPr>
            <p:ph type="ctrTitle"/>
          </p:nvPr>
        </p:nvSpPr>
        <p:spPr>
          <a:xfrm>
            <a:off x="677125" y="1419950"/>
            <a:ext cx="7487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555" b="1"/>
              <a:t>Academic Integrity</a:t>
            </a:r>
            <a:endParaRPr/>
          </a:p>
        </p:txBody>
      </p:sp>
      <p:sp>
        <p:nvSpPr>
          <p:cNvPr id="188" name="Google Shape;188;p38"/>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12</a:t>
            </a:r>
            <a:endParaRPr dirty="0">
              <a:solidFill>
                <a:schemeClr val="accent6"/>
              </a:solidFill>
            </a:endParaRPr>
          </a:p>
          <a:p>
            <a:pPr marL="0" lvl="0" indent="0" algn="r" rtl="0">
              <a:spcBef>
                <a:spcPts val="0"/>
              </a:spcBef>
              <a:spcAft>
                <a:spcPts val="0"/>
              </a:spcAft>
              <a:buNone/>
            </a:pPr>
            <a:r>
              <a:rPr lang="en" dirty="0">
                <a:solidFill>
                  <a:schemeClr val="accent6"/>
                </a:solidFill>
              </a:rPr>
              <a:t>11/18</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189" name="Google Shape;189;p38"/>
          <p:cNvGrpSpPr/>
          <p:nvPr/>
        </p:nvGrpSpPr>
        <p:grpSpPr>
          <a:xfrm>
            <a:off x="1" y="4385075"/>
            <a:ext cx="1881900" cy="758425"/>
            <a:chOff x="86851" y="4297675"/>
            <a:chExt cx="1881900" cy="758425"/>
          </a:xfrm>
        </p:grpSpPr>
        <p:pic>
          <p:nvPicPr>
            <p:cNvPr id="190" name="Google Shape;190;p38"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91" name="Google Shape;191;p3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6"/>
          <p:cNvSpPr txBox="1">
            <a:spLocks noGrp="1"/>
          </p:cNvSpPr>
          <p:nvPr>
            <p:ph type="ctrTitle"/>
          </p:nvPr>
        </p:nvSpPr>
        <p:spPr>
          <a:xfrm>
            <a:off x="677125" y="1419950"/>
            <a:ext cx="7487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555" b="1"/>
              <a:t>Academic Integrity</a:t>
            </a:r>
            <a:endParaRPr/>
          </a:p>
        </p:txBody>
      </p:sp>
      <p:sp>
        <p:nvSpPr>
          <p:cNvPr id="118" name="Google Shape;118;p26"/>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12</a:t>
            </a:r>
            <a:endParaRPr dirty="0">
              <a:solidFill>
                <a:schemeClr val="accent6"/>
              </a:solidFill>
            </a:endParaRPr>
          </a:p>
          <a:p>
            <a:pPr marL="0" lvl="0" indent="0" algn="r" rtl="0">
              <a:spcBef>
                <a:spcPts val="0"/>
              </a:spcBef>
              <a:spcAft>
                <a:spcPts val="0"/>
              </a:spcAft>
              <a:buNone/>
            </a:pPr>
            <a:r>
              <a:rPr lang="en" dirty="0">
                <a:solidFill>
                  <a:schemeClr val="accent6"/>
                </a:solidFill>
              </a:rPr>
              <a:t>11/18</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119" name="Google Shape;119;p26"/>
          <p:cNvGrpSpPr/>
          <p:nvPr/>
        </p:nvGrpSpPr>
        <p:grpSpPr>
          <a:xfrm>
            <a:off x="1" y="4385075"/>
            <a:ext cx="1881900" cy="758425"/>
            <a:chOff x="86851" y="4297675"/>
            <a:chExt cx="1881900" cy="758425"/>
          </a:xfrm>
        </p:grpSpPr>
        <p:pic>
          <p:nvPicPr>
            <p:cNvPr id="120" name="Google Shape;120;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27" name="Google Shape;127;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discuss the values of trust, honesty, and fairness.</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define academic honesty. </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To examine the student and faculty role in the process of teaching, learning, and exchanging ideas, concepts, and skills in a responsible manner.</a:t>
            </a:r>
          </a:p>
          <a:p>
            <a:pPr marL="457200" lvl="0" indent="-342900" algn="l" rtl="0">
              <a:spcBef>
                <a:spcPts val="0"/>
              </a:spcBef>
              <a:spcAft>
                <a:spcPts val="0"/>
              </a:spcAft>
              <a:buClr>
                <a:schemeClr val="accent5"/>
              </a:buClr>
              <a:buSzPts val="1800"/>
              <a:buFont typeface="Roboto Slab"/>
              <a:buChar char="★"/>
            </a:pPr>
            <a:endParaRPr lang="en-US" dirty="0">
              <a:solidFill>
                <a:schemeClr val="accent5"/>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8"/>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5"/>
                </a:solidFill>
              </a:rPr>
              <a:t>Academic Integrity</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9"/>
          <p:cNvSpPr txBox="1"/>
          <p:nvPr/>
        </p:nvSpPr>
        <p:spPr>
          <a:xfrm>
            <a:off x="3439200" y="584500"/>
            <a:ext cx="5550300" cy="36317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chemeClr val="dk1"/>
                </a:solidFill>
                <a:latin typeface="Roboto Slab"/>
                <a:ea typeface="Roboto Slab"/>
                <a:cs typeface="Roboto Slab"/>
                <a:sym typeface="Roboto Slab"/>
              </a:rPr>
              <a:t>Question #1: </a:t>
            </a:r>
            <a:r>
              <a:rPr lang="en" sz="1600" dirty="0">
                <a:solidFill>
                  <a:schemeClr val="dk1"/>
                </a:solidFill>
                <a:latin typeface="Roboto Slab"/>
                <a:ea typeface="Roboto Slab"/>
                <a:cs typeface="Roboto Slab"/>
                <a:sym typeface="Roboto Slab"/>
              </a:rPr>
              <a:t>Why do students decide to cheat and plagiarize?</a:t>
            </a: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600" b="1" dirty="0">
                <a:solidFill>
                  <a:schemeClr val="dk1"/>
                </a:solidFill>
                <a:latin typeface="Roboto Slab"/>
                <a:ea typeface="Roboto Slab"/>
                <a:cs typeface="Roboto Slab"/>
                <a:sym typeface="Roboto Slab"/>
              </a:rPr>
              <a:t>Question #2: </a:t>
            </a:r>
            <a:r>
              <a:rPr lang="en" sz="1600" dirty="0">
                <a:solidFill>
                  <a:schemeClr val="dk1"/>
                </a:solidFill>
                <a:latin typeface="Roboto Slab"/>
                <a:ea typeface="Roboto Slab"/>
                <a:cs typeface="Roboto Slab"/>
                <a:sym typeface="Roboto Slab"/>
              </a:rPr>
              <a:t>Is academic integrity important for college students? Why?</a:t>
            </a: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600" b="1" dirty="0">
                <a:solidFill>
                  <a:schemeClr val="dk1"/>
                </a:solidFill>
                <a:latin typeface="Roboto Slab"/>
                <a:ea typeface="Roboto Slab"/>
                <a:cs typeface="Roboto Slab"/>
                <a:sym typeface="Roboto Slab"/>
              </a:rPr>
              <a:t>Directions:</a:t>
            </a:r>
            <a:endParaRPr sz="1600" b="1"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8 minutes to respond to questions in the Google Doc below: </a:t>
            </a:r>
          </a:p>
          <a:p>
            <a:pPr marL="457200" lvl="1" indent="-330200">
              <a:buClr>
                <a:schemeClr val="dk1"/>
              </a:buClr>
              <a:buSzPts val="1600"/>
              <a:buFont typeface="Roboto Slab"/>
              <a:buChar char="-"/>
            </a:pPr>
            <a:r>
              <a:rPr lang="en-US" sz="1600" dirty="0">
                <a:solidFill>
                  <a:schemeClr val="dk1"/>
                </a:solidFill>
                <a:latin typeface="Roboto Slab"/>
                <a:ea typeface="Roboto Slab"/>
                <a:cs typeface="Roboto Slab"/>
                <a:sym typeface="Roboto Slab"/>
                <a:hlinkClick r:id="rId3"/>
              </a:rPr>
              <a:t>https://docs.google.com/document/d/16-_cJRuGwK8q7qV8An8kK849bi1w5s-3JBKQBuZeW-k/edit?usp=sharing</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When time’s up, we will discuss--be prepared!</a:t>
            </a:r>
            <a:endParaRPr sz="1600" dirty="0">
              <a:solidFill>
                <a:schemeClr val="dk1"/>
              </a:solidFill>
              <a:latin typeface="Roboto Slab"/>
              <a:ea typeface="Roboto Slab"/>
              <a:cs typeface="Roboto Slab"/>
              <a:sym typeface="Roboto Slab"/>
            </a:endParaRPr>
          </a:p>
        </p:txBody>
      </p:sp>
      <p:sp>
        <p:nvSpPr>
          <p:cNvPr id="138" name="Google Shape;138;p29"/>
          <p:cNvSpPr txBox="1"/>
          <p:nvPr/>
        </p:nvSpPr>
        <p:spPr>
          <a:xfrm>
            <a:off x="144350" y="742650"/>
            <a:ext cx="3127500" cy="18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700" b="1" dirty="0">
                <a:solidFill>
                  <a:schemeClr val="accent5"/>
                </a:solidFill>
                <a:latin typeface="Roboto Slab"/>
                <a:ea typeface="Roboto Slab"/>
                <a:cs typeface="Roboto Slab"/>
                <a:sym typeface="Roboto Slab"/>
              </a:rPr>
              <a:t>Discussion</a:t>
            </a:r>
            <a:endParaRPr sz="3700" b="1" dirty="0">
              <a:solidFill>
                <a:schemeClr val="accent5"/>
              </a:solidFill>
              <a:latin typeface="Roboto Slab"/>
              <a:ea typeface="Roboto Slab"/>
              <a:cs typeface="Roboto Slab"/>
              <a:sym typeface="Roboto Slab"/>
            </a:endParaRPr>
          </a:p>
        </p:txBody>
      </p:sp>
      <p:sp>
        <p:nvSpPr>
          <p:cNvPr id="139" name="Google Shape;139;p29"/>
          <p:cNvSpPr txBox="1"/>
          <p:nvPr/>
        </p:nvSpPr>
        <p:spPr>
          <a:xfrm>
            <a:off x="186250" y="2361700"/>
            <a:ext cx="3127500" cy="2298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2500" b="1">
                <a:solidFill>
                  <a:schemeClr val="accent6"/>
                </a:solidFill>
                <a:latin typeface="Roboto Slab"/>
                <a:ea typeface="Roboto Slab"/>
                <a:cs typeface="Roboto Slab"/>
                <a:sym typeface="Roboto Slab"/>
              </a:rPr>
              <a:t>Academic Integrity</a:t>
            </a:r>
            <a:endParaRPr sz="2500" b="1">
              <a:solidFill>
                <a:schemeClr val="accent6"/>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6308F0-EECF-4CF9-3503-BF92362377AC}"/>
              </a:ext>
            </a:extLst>
          </p:cNvPr>
          <p:cNvSpPr>
            <a:spLocks noGrp="1"/>
          </p:cNvSpPr>
          <p:nvPr>
            <p:ph type="title"/>
          </p:nvPr>
        </p:nvSpPr>
        <p:spPr/>
        <p:txBody>
          <a:bodyPr/>
          <a:lstStyle/>
          <a:p>
            <a:r>
              <a:rPr lang="en-US" dirty="0"/>
              <a:t>Is this cheating?</a:t>
            </a:r>
          </a:p>
        </p:txBody>
      </p:sp>
      <p:sp>
        <p:nvSpPr>
          <p:cNvPr id="5" name="Text Placeholder 4">
            <a:extLst>
              <a:ext uri="{FF2B5EF4-FFF2-40B4-BE49-F238E27FC236}">
                <a16:creationId xmlns:a16="http://schemas.microsoft.com/office/drawing/2014/main" id="{BD264EEC-C1BC-70DB-D28C-6284F66F5378}"/>
              </a:ext>
            </a:extLst>
          </p:cNvPr>
          <p:cNvSpPr>
            <a:spLocks noGrp="1"/>
          </p:cNvSpPr>
          <p:nvPr>
            <p:ph type="body" idx="1"/>
          </p:nvPr>
        </p:nvSpPr>
        <p:spPr/>
        <p:txBody>
          <a:bodyPr/>
          <a:lstStyle/>
          <a:p>
            <a:r>
              <a:rPr lang="en-US" dirty="0"/>
              <a:t>Go to this link: </a:t>
            </a:r>
            <a:r>
              <a:rPr lang="en-US" dirty="0">
                <a:hlinkClick r:id="rId2"/>
              </a:rPr>
              <a:t>https://guides.centralpenn.edu/academicintegrity/test-plagiarism</a:t>
            </a:r>
            <a:endParaRPr lang="en-US" dirty="0"/>
          </a:p>
          <a:p>
            <a:r>
              <a:rPr lang="en-US" dirty="0"/>
              <a:t>You have 10 minutes to decide whether each situation is considered plagiarism or not.</a:t>
            </a:r>
          </a:p>
          <a:p>
            <a:r>
              <a:rPr lang="en-US" dirty="0"/>
              <a:t>We’ll discuss the answers when time’s up.</a:t>
            </a:r>
          </a:p>
          <a:p>
            <a:pPr marL="114300" indent="0">
              <a:buNone/>
            </a:pPr>
            <a:endParaRPr lang="en-US" dirty="0"/>
          </a:p>
        </p:txBody>
      </p:sp>
    </p:spTree>
    <p:extLst>
      <p:ext uri="{BB962C8B-B14F-4D97-AF65-F5344CB8AC3E}">
        <p14:creationId xmlns:p14="http://schemas.microsoft.com/office/powerpoint/2010/main" val="3126733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30"/>
          <p:cNvSpPr txBox="1"/>
          <p:nvPr/>
        </p:nvSpPr>
        <p:spPr>
          <a:xfrm>
            <a:off x="754575" y="228600"/>
            <a:ext cx="7915500" cy="4664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b="1" u="sng">
                <a:solidFill>
                  <a:schemeClr val="accent6"/>
                </a:solidFill>
                <a:latin typeface="Roboto Slab"/>
                <a:ea typeface="Roboto Slab"/>
                <a:cs typeface="Roboto Slab"/>
                <a:sym typeface="Roboto Slab"/>
              </a:rPr>
              <a:t>City Tech’s Commitment to Academic Integrity </a:t>
            </a:r>
            <a:endParaRPr sz="1900" b="1" u="sng">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sz="1700">
              <a:solidFill>
                <a:schemeClr val="accent5"/>
              </a:solidFill>
              <a:latin typeface="Roboto Slab"/>
              <a:ea typeface="Roboto Slab"/>
              <a:cs typeface="Roboto Slab"/>
              <a:sym typeface="Roboto Slab"/>
            </a:endParaRPr>
          </a:p>
          <a:p>
            <a:pPr marL="0" lvl="0" indent="457200" algn="l" rtl="0">
              <a:spcBef>
                <a:spcPts val="0"/>
              </a:spcBef>
              <a:spcAft>
                <a:spcPts val="0"/>
              </a:spcAft>
              <a:buNone/>
            </a:pPr>
            <a:r>
              <a:rPr lang="en" sz="1700">
                <a:solidFill>
                  <a:schemeClr val="dk1"/>
                </a:solidFill>
                <a:latin typeface="Roboto Slab"/>
                <a:ea typeface="Roboto Slab"/>
                <a:cs typeface="Roboto Slab"/>
                <a:sym typeface="Roboto Slab"/>
              </a:rPr>
              <a:t>Students and all others who work with information, ideas, texts, images, music, inventions, and other intellectual property owe their audience and sources accuracy and honesty in using, crediting, and citing sources. As a community of intellectual and professional workers, the College recognizes its responsibility for providing instruction in information literacy and academic integrity, offering models of good practice, and responding vigilantly and appropriately to infractions of academic integrity. Accordingly, academic dishonesty is prohibited in The City University of New York (CUNY) and at New York City College of Technology (City Tech) and is punishable by penalties, including failing grades, suspension, and expulsion. </a:t>
            </a:r>
            <a:endParaRPr sz="1700">
              <a:solidFill>
                <a:schemeClr val="dk1"/>
              </a:solidFill>
              <a:latin typeface="Roboto Slab"/>
              <a:ea typeface="Roboto Slab"/>
              <a:cs typeface="Roboto Slab"/>
              <a:sym typeface="Roboto Slab"/>
            </a:endParaRPr>
          </a:p>
          <a:p>
            <a:pPr marL="0" lvl="0" indent="457200" algn="l" rtl="0">
              <a:spcBef>
                <a:spcPts val="0"/>
              </a:spcBef>
              <a:spcAft>
                <a:spcPts val="0"/>
              </a:spcAft>
              <a:buNone/>
            </a:pPr>
            <a:endParaRPr sz="1700">
              <a:solidFill>
                <a:schemeClr val="accent5"/>
              </a:solidFill>
              <a:latin typeface="Roboto Slab"/>
              <a:ea typeface="Roboto Slab"/>
              <a:cs typeface="Roboto Slab"/>
              <a:sym typeface="Roboto Slab"/>
            </a:endParaRPr>
          </a:p>
          <a:p>
            <a:pPr marL="2286000" lvl="0" indent="0" algn="l" rtl="0">
              <a:spcBef>
                <a:spcPts val="0"/>
              </a:spcBef>
              <a:spcAft>
                <a:spcPts val="0"/>
              </a:spcAft>
              <a:buNone/>
            </a:pPr>
            <a:r>
              <a:rPr lang="en" sz="1700" i="1">
                <a:solidFill>
                  <a:schemeClr val="accent5"/>
                </a:solidFill>
                <a:latin typeface="Roboto Slab"/>
                <a:ea typeface="Roboto Slab"/>
                <a:cs typeface="Roboto Slab"/>
                <a:sym typeface="Roboto Slab"/>
              </a:rPr>
              <a:t>— NYCCT statement on Academic Integrity</a:t>
            </a:r>
            <a:endParaRPr sz="1700" i="1">
              <a:solidFill>
                <a:schemeClr val="accent5"/>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31"/>
          <p:cNvSpPr txBox="1"/>
          <p:nvPr/>
        </p:nvSpPr>
        <p:spPr>
          <a:xfrm>
            <a:off x="311700" y="155875"/>
            <a:ext cx="8572500" cy="4496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200" b="1" u="sng" dirty="0">
                <a:solidFill>
                  <a:schemeClr val="accent5"/>
                </a:solidFill>
                <a:latin typeface="Roboto Slab"/>
                <a:ea typeface="Roboto Slab"/>
                <a:cs typeface="Roboto Slab"/>
                <a:sym typeface="Roboto Slab"/>
              </a:rPr>
              <a:t>Forms of Academic Dishonesty </a:t>
            </a:r>
            <a:endParaRPr sz="2200" b="1" u="sng" dirty="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accent5"/>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dk1"/>
                </a:solidFill>
                <a:latin typeface="Roboto Slab"/>
                <a:ea typeface="Roboto Slab"/>
                <a:cs typeface="Roboto Slab"/>
                <a:sym typeface="Roboto Slab"/>
              </a:rPr>
              <a:t>a. </a:t>
            </a:r>
            <a:r>
              <a:rPr lang="en" sz="1500" b="1" dirty="0">
                <a:solidFill>
                  <a:schemeClr val="accent6"/>
                </a:solidFill>
                <a:latin typeface="Roboto Slab"/>
                <a:ea typeface="Roboto Slab"/>
                <a:cs typeface="Roboto Slab"/>
                <a:sym typeface="Roboto Slab"/>
              </a:rPr>
              <a:t>Cheating</a:t>
            </a:r>
            <a:r>
              <a:rPr lang="en" sz="1500" dirty="0">
                <a:solidFill>
                  <a:schemeClr val="dk1"/>
                </a:solidFill>
                <a:latin typeface="Roboto Slab"/>
                <a:ea typeface="Roboto Slab"/>
                <a:cs typeface="Roboto Slab"/>
                <a:sym typeface="Roboto Slab"/>
              </a:rPr>
              <a:t> is the unauthorized use or attempted use of material, information, notes, study aids, devices or communications during an academic exercise. </a:t>
            </a: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dk1"/>
                </a:solidFill>
                <a:latin typeface="Roboto Slab"/>
                <a:ea typeface="Roboto Slab"/>
                <a:cs typeface="Roboto Slab"/>
                <a:sym typeface="Roboto Slab"/>
              </a:rPr>
              <a:t>b. </a:t>
            </a:r>
            <a:r>
              <a:rPr lang="en" sz="1500" b="1" dirty="0">
                <a:solidFill>
                  <a:schemeClr val="accent6"/>
                </a:solidFill>
                <a:latin typeface="Roboto Slab"/>
                <a:ea typeface="Roboto Slab"/>
                <a:cs typeface="Roboto Slab"/>
                <a:sym typeface="Roboto Slab"/>
              </a:rPr>
              <a:t>Plagiarism</a:t>
            </a:r>
            <a:r>
              <a:rPr lang="en" sz="1500" dirty="0">
                <a:solidFill>
                  <a:schemeClr val="dk1"/>
                </a:solidFill>
                <a:latin typeface="Roboto Slab"/>
                <a:ea typeface="Roboto Slab"/>
                <a:cs typeface="Roboto Slab"/>
                <a:sym typeface="Roboto Slab"/>
              </a:rPr>
              <a:t> is the act of presenting another person’s ideas, research or writings as your own.</a:t>
            </a: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dk1"/>
                </a:solidFill>
                <a:latin typeface="Roboto Slab"/>
                <a:ea typeface="Roboto Slab"/>
                <a:cs typeface="Roboto Slab"/>
                <a:sym typeface="Roboto Slab"/>
              </a:rPr>
              <a:t> c. </a:t>
            </a:r>
            <a:r>
              <a:rPr lang="en" sz="1500" b="1" dirty="0">
                <a:solidFill>
                  <a:schemeClr val="accent6"/>
                </a:solidFill>
                <a:latin typeface="Roboto Slab"/>
                <a:ea typeface="Roboto Slab"/>
                <a:cs typeface="Roboto Slab"/>
                <a:sym typeface="Roboto Slab"/>
              </a:rPr>
              <a:t>Internet plagiarism</a:t>
            </a:r>
            <a:r>
              <a:rPr lang="en" sz="1500" b="1" dirty="0">
                <a:solidFill>
                  <a:schemeClr val="accent5"/>
                </a:solidFill>
                <a:latin typeface="Roboto Slab"/>
                <a:ea typeface="Roboto Slab"/>
                <a:cs typeface="Roboto Slab"/>
                <a:sym typeface="Roboto Slab"/>
              </a:rPr>
              <a:t> </a:t>
            </a:r>
            <a:r>
              <a:rPr lang="en" sz="1500" dirty="0">
                <a:solidFill>
                  <a:schemeClr val="dk1"/>
                </a:solidFill>
                <a:latin typeface="Roboto Slab"/>
                <a:ea typeface="Roboto Slab"/>
                <a:cs typeface="Roboto Slab"/>
                <a:sym typeface="Roboto Slab"/>
              </a:rPr>
              <a:t>includes submitting downloaded term papers or parts of term papers, paraphrasing or copying information from the internet without citing the source, and “cutting and pasting” from various sources without proper attribution. </a:t>
            </a: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dk1"/>
                </a:solidFill>
                <a:latin typeface="Roboto Slab"/>
                <a:ea typeface="Roboto Slab"/>
                <a:cs typeface="Roboto Slab"/>
                <a:sym typeface="Roboto Slab"/>
              </a:rPr>
              <a:t>d. </a:t>
            </a:r>
            <a:r>
              <a:rPr lang="en" sz="1500" b="1" dirty="0">
                <a:solidFill>
                  <a:schemeClr val="accent6"/>
                </a:solidFill>
                <a:latin typeface="Roboto Slab"/>
                <a:ea typeface="Roboto Slab"/>
                <a:cs typeface="Roboto Slab"/>
                <a:sym typeface="Roboto Slab"/>
              </a:rPr>
              <a:t>Obtaining unfair advantage</a:t>
            </a:r>
            <a:r>
              <a:rPr lang="en" sz="1500" dirty="0">
                <a:solidFill>
                  <a:schemeClr val="dk1"/>
                </a:solidFill>
                <a:latin typeface="Roboto Slab"/>
                <a:ea typeface="Roboto Slab"/>
                <a:cs typeface="Roboto Slab"/>
                <a:sym typeface="Roboto Slab"/>
              </a:rPr>
              <a:t> is any activity that intentionally or unintentionally gives a student an unfair advantage in his/her academic work over another student. </a:t>
            </a: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dk1"/>
                </a:solidFill>
                <a:latin typeface="Roboto Slab"/>
                <a:ea typeface="Roboto Slab"/>
                <a:cs typeface="Roboto Slab"/>
                <a:sym typeface="Roboto Slab"/>
              </a:rPr>
              <a:t>e. </a:t>
            </a:r>
            <a:r>
              <a:rPr lang="en" sz="1500" b="1" dirty="0">
                <a:solidFill>
                  <a:schemeClr val="accent6"/>
                </a:solidFill>
                <a:latin typeface="Roboto Slab"/>
                <a:ea typeface="Roboto Slab"/>
                <a:cs typeface="Roboto Slab"/>
                <a:sym typeface="Roboto Slab"/>
              </a:rPr>
              <a:t>Falsification of records and official documents</a:t>
            </a:r>
            <a:r>
              <a:rPr lang="en" sz="1500" b="1" dirty="0">
                <a:solidFill>
                  <a:schemeClr val="accent5"/>
                </a:solidFill>
                <a:latin typeface="Roboto Slab"/>
                <a:ea typeface="Roboto Slab"/>
                <a:cs typeface="Roboto Slab"/>
                <a:sym typeface="Roboto Slab"/>
              </a:rPr>
              <a:t> </a:t>
            </a:r>
            <a:r>
              <a:rPr lang="en" sz="1500" dirty="0">
                <a:solidFill>
                  <a:schemeClr val="dk1"/>
                </a:solidFill>
                <a:latin typeface="Roboto Slab"/>
                <a:ea typeface="Roboto Slab"/>
                <a:cs typeface="Roboto Slab"/>
                <a:sym typeface="Roboto Slab"/>
              </a:rPr>
              <a:t>includes, but is not limited to, forging signatures of authorization and falsifying information on an official academic record. </a:t>
            </a:r>
            <a:endParaRPr sz="15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
                                            <p:txEl>
                                              <p:pRg st="2" end="2"/>
                                            </p:txEl>
                                          </p:spTgt>
                                        </p:tgtEl>
                                        <p:attrNameLst>
                                          <p:attrName>style.visibility</p:attrName>
                                        </p:attrNameLst>
                                      </p:cBhvr>
                                      <p:to>
                                        <p:strVal val="visible"/>
                                      </p:to>
                                    </p:set>
                                    <p:animEffect transition="in" filter="fade">
                                      <p:cBhvr>
                                        <p:cTn id="7" dur="500"/>
                                        <p:tgtEl>
                                          <p:spTgt spid="14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9">
                                            <p:txEl>
                                              <p:pRg st="4" end="4"/>
                                            </p:txEl>
                                          </p:spTgt>
                                        </p:tgtEl>
                                        <p:attrNameLst>
                                          <p:attrName>style.visibility</p:attrName>
                                        </p:attrNameLst>
                                      </p:cBhvr>
                                      <p:to>
                                        <p:strVal val="visible"/>
                                      </p:to>
                                    </p:set>
                                    <p:animEffect transition="in" filter="fade">
                                      <p:cBhvr>
                                        <p:cTn id="12" dur="500"/>
                                        <p:tgtEl>
                                          <p:spTgt spid="149">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9">
                                            <p:txEl>
                                              <p:pRg st="6" end="6"/>
                                            </p:txEl>
                                          </p:spTgt>
                                        </p:tgtEl>
                                        <p:attrNameLst>
                                          <p:attrName>style.visibility</p:attrName>
                                        </p:attrNameLst>
                                      </p:cBhvr>
                                      <p:to>
                                        <p:strVal val="visible"/>
                                      </p:to>
                                    </p:set>
                                    <p:animEffect transition="in" filter="fade">
                                      <p:cBhvr>
                                        <p:cTn id="17" dur="500"/>
                                        <p:tgtEl>
                                          <p:spTgt spid="149">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9">
                                            <p:txEl>
                                              <p:pRg st="8" end="8"/>
                                            </p:txEl>
                                          </p:spTgt>
                                        </p:tgtEl>
                                        <p:attrNameLst>
                                          <p:attrName>style.visibility</p:attrName>
                                        </p:attrNameLst>
                                      </p:cBhvr>
                                      <p:to>
                                        <p:strVal val="visible"/>
                                      </p:to>
                                    </p:set>
                                    <p:animEffect transition="in" filter="fade">
                                      <p:cBhvr>
                                        <p:cTn id="22" dur="500"/>
                                        <p:tgtEl>
                                          <p:spTgt spid="149">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9">
                                            <p:txEl>
                                              <p:pRg st="10" end="10"/>
                                            </p:txEl>
                                          </p:spTgt>
                                        </p:tgtEl>
                                        <p:attrNameLst>
                                          <p:attrName>style.visibility</p:attrName>
                                        </p:attrNameLst>
                                      </p:cBhvr>
                                      <p:to>
                                        <p:strVal val="visible"/>
                                      </p:to>
                                    </p:set>
                                    <p:animEffect transition="in" filter="fade">
                                      <p:cBhvr>
                                        <p:cTn id="27" dur="500"/>
                                        <p:tgtEl>
                                          <p:spTgt spid="14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2"/>
          <p:cNvSpPr txBox="1"/>
          <p:nvPr/>
        </p:nvSpPr>
        <p:spPr>
          <a:xfrm>
            <a:off x="415625" y="221675"/>
            <a:ext cx="8329800" cy="4641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dirty="0">
                <a:solidFill>
                  <a:schemeClr val="accent5"/>
                </a:solidFill>
                <a:latin typeface="Roboto Slab"/>
                <a:ea typeface="Roboto Slab"/>
                <a:cs typeface="Roboto Slab"/>
                <a:sym typeface="Roboto Slab"/>
              </a:rPr>
              <a:t>Examples of Cheating</a:t>
            </a:r>
            <a:endParaRPr sz="2300" b="1" u="sng" dirty="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2300" b="1" u="sng" dirty="0">
              <a:solidFill>
                <a:schemeClr val="accent5"/>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Copying from another student during an examination or allowing another to copy your work.</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Unauthorized collaboration on a take home assignment or examination.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Using notes during a closed book examination.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Taking an examination for another student, or asking or allowing another student to take an examination for you.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Changing a graded exam and returning it for more credit.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Submitting substantial portions of the same paper to more than one course without consulting with each instructor.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Preparing answers or writing notes in a blue book (exam booklet) before an examination.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Allowing others to research and write assigned papers or do assigned projects, including using commercial term paper services.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Giving assistance to acts of academic misconduct/ dishonesty.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Fabricating data (in whole or in part).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Falsifying data (in whole or in part).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Submitting someone else’s work as your own. </a:t>
            </a:r>
            <a:endParaRPr dirty="0">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Unauthorized use during an examination of any electronic devices such as cell phones, computers or other technologies to retrieve or send information.</a:t>
            </a:r>
            <a:endParaRPr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xEl>
                                              <p:pRg st="2" end="2"/>
                                            </p:txEl>
                                          </p:spTgt>
                                        </p:tgtEl>
                                        <p:attrNameLst>
                                          <p:attrName>style.visibility</p:attrName>
                                        </p:attrNameLst>
                                      </p:cBhvr>
                                      <p:to>
                                        <p:strVal val="visible"/>
                                      </p:to>
                                    </p:set>
                                    <p:animEffect transition="in" filter="fade">
                                      <p:cBhvr>
                                        <p:cTn id="7" dur="500"/>
                                        <p:tgtEl>
                                          <p:spTgt spid="15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4">
                                            <p:txEl>
                                              <p:pRg st="3" end="3"/>
                                            </p:txEl>
                                          </p:spTgt>
                                        </p:tgtEl>
                                        <p:attrNameLst>
                                          <p:attrName>style.visibility</p:attrName>
                                        </p:attrNameLst>
                                      </p:cBhvr>
                                      <p:to>
                                        <p:strVal val="visible"/>
                                      </p:to>
                                    </p:set>
                                    <p:animEffect transition="in" filter="fade">
                                      <p:cBhvr>
                                        <p:cTn id="12" dur="500"/>
                                        <p:tgtEl>
                                          <p:spTgt spid="15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4">
                                            <p:txEl>
                                              <p:pRg st="4" end="4"/>
                                            </p:txEl>
                                          </p:spTgt>
                                        </p:tgtEl>
                                        <p:attrNameLst>
                                          <p:attrName>style.visibility</p:attrName>
                                        </p:attrNameLst>
                                      </p:cBhvr>
                                      <p:to>
                                        <p:strVal val="visible"/>
                                      </p:to>
                                    </p:set>
                                    <p:animEffect transition="in" filter="fade">
                                      <p:cBhvr>
                                        <p:cTn id="17" dur="500"/>
                                        <p:tgtEl>
                                          <p:spTgt spid="15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4">
                                            <p:txEl>
                                              <p:pRg st="5" end="5"/>
                                            </p:txEl>
                                          </p:spTgt>
                                        </p:tgtEl>
                                        <p:attrNameLst>
                                          <p:attrName>style.visibility</p:attrName>
                                        </p:attrNameLst>
                                      </p:cBhvr>
                                      <p:to>
                                        <p:strVal val="visible"/>
                                      </p:to>
                                    </p:set>
                                    <p:animEffect transition="in" filter="fade">
                                      <p:cBhvr>
                                        <p:cTn id="22" dur="500"/>
                                        <p:tgtEl>
                                          <p:spTgt spid="15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4">
                                            <p:txEl>
                                              <p:pRg st="6" end="6"/>
                                            </p:txEl>
                                          </p:spTgt>
                                        </p:tgtEl>
                                        <p:attrNameLst>
                                          <p:attrName>style.visibility</p:attrName>
                                        </p:attrNameLst>
                                      </p:cBhvr>
                                      <p:to>
                                        <p:strVal val="visible"/>
                                      </p:to>
                                    </p:set>
                                    <p:animEffect transition="in" filter="fade">
                                      <p:cBhvr>
                                        <p:cTn id="27" dur="500"/>
                                        <p:tgtEl>
                                          <p:spTgt spid="154">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4">
                                            <p:txEl>
                                              <p:pRg st="7" end="7"/>
                                            </p:txEl>
                                          </p:spTgt>
                                        </p:tgtEl>
                                        <p:attrNameLst>
                                          <p:attrName>style.visibility</p:attrName>
                                        </p:attrNameLst>
                                      </p:cBhvr>
                                      <p:to>
                                        <p:strVal val="visible"/>
                                      </p:to>
                                    </p:set>
                                    <p:animEffect transition="in" filter="fade">
                                      <p:cBhvr>
                                        <p:cTn id="32" dur="500"/>
                                        <p:tgtEl>
                                          <p:spTgt spid="154">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4">
                                            <p:txEl>
                                              <p:pRg st="8" end="8"/>
                                            </p:txEl>
                                          </p:spTgt>
                                        </p:tgtEl>
                                        <p:attrNameLst>
                                          <p:attrName>style.visibility</p:attrName>
                                        </p:attrNameLst>
                                      </p:cBhvr>
                                      <p:to>
                                        <p:strVal val="visible"/>
                                      </p:to>
                                    </p:set>
                                    <p:animEffect transition="in" filter="fade">
                                      <p:cBhvr>
                                        <p:cTn id="37" dur="500"/>
                                        <p:tgtEl>
                                          <p:spTgt spid="154">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4">
                                            <p:txEl>
                                              <p:pRg st="9" end="9"/>
                                            </p:txEl>
                                          </p:spTgt>
                                        </p:tgtEl>
                                        <p:attrNameLst>
                                          <p:attrName>style.visibility</p:attrName>
                                        </p:attrNameLst>
                                      </p:cBhvr>
                                      <p:to>
                                        <p:strVal val="visible"/>
                                      </p:to>
                                    </p:set>
                                    <p:animEffect transition="in" filter="fade">
                                      <p:cBhvr>
                                        <p:cTn id="42" dur="500"/>
                                        <p:tgtEl>
                                          <p:spTgt spid="154">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4">
                                            <p:txEl>
                                              <p:pRg st="10" end="10"/>
                                            </p:txEl>
                                          </p:spTgt>
                                        </p:tgtEl>
                                        <p:attrNameLst>
                                          <p:attrName>style.visibility</p:attrName>
                                        </p:attrNameLst>
                                      </p:cBhvr>
                                      <p:to>
                                        <p:strVal val="visible"/>
                                      </p:to>
                                    </p:set>
                                    <p:animEffect transition="in" filter="fade">
                                      <p:cBhvr>
                                        <p:cTn id="47" dur="500"/>
                                        <p:tgtEl>
                                          <p:spTgt spid="154">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4">
                                            <p:txEl>
                                              <p:pRg st="11" end="11"/>
                                            </p:txEl>
                                          </p:spTgt>
                                        </p:tgtEl>
                                        <p:attrNameLst>
                                          <p:attrName>style.visibility</p:attrName>
                                        </p:attrNameLst>
                                      </p:cBhvr>
                                      <p:to>
                                        <p:strVal val="visible"/>
                                      </p:to>
                                    </p:set>
                                    <p:animEffect transition="in" filter="fade">
                                      <p:cBhvr>
                                        <p:cTn id="52" dur="500"/>
                                        <p:tgtEl>
                                          <p:spTgt spid="154">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54">
                                            <p:txEl>
                                              <p:pRg st="12" end="12"/>
                                            </p:txEl>
                                          </p:spTgt>
                                        </p:tgtEl>
                                        <p:attrNameLst>
                                          <p:attrName>style.visibility</p:attrName>
                                        </p:attrNameLst>
                                      </p:cBhvr>
                                      <p:to>
                                        <p:strVal val="visible"/>
                                      </p:to>
                                    </p:set>
                                    <p:animEffect transition="in" filter="fade">
                                      <p:cBhvr>
                                        <p:cTn id="57" dur="500"/>
                                        <p:tgtEl>
                                          <p:spTgt spid="154">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4">
                                            <p:txEl>
                                              <p:pRg st="13" end="13"/>
                                            </p:txEl>
                                          </p:spTgt>
                                        </p:tgtEl>
                                        <p:attrNameLst>
                                          <p:attrName>style.visibility</p:attrName>
                                        </p:attrNameLst>
                                      </p:cBhvr>
                                      <p:to>
                                        <p:strVal val="visible"/>
                                      </p:to>
                                    </p:set>
                                    <p:animEffect transition="in" filter="fade">
                                      <p:cBhvr>
                                        <p:cTn id="62" dur="500"/>
                                        <p:tgtEl>
                                          <p:spTgt spid="154">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4">
                                            <p:txEl>
                                              <p:pRg st="14" end="14"/>
                                            </p:txEl>
                                          </p:spTgt>
                                        </p:tgtEl>
                                        <p:attrNameLst>
                                          <p:attrName>style.visibility</p:attrName>
                                        </p:attrNameLst>
                                      </p:cBhvr>
                                      <p:to>
                                        <p:strVal val="visible"/>
                                      </p:to>
                                    </p:set>
                                    <p:animEffect transition="in" filter="fade">
                                      <p:cBhvr>
                                        <p:cTn id="67" dur="500"/>
                                        <p:tgtEl>
                                          <p:spTgt spid="15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1040</Words>
  <Application>Microsoft Office PowerPoint</Application>
  <PresentationFormat>On-screen Show (16:9)</PresentationFormat>
  <Paragraphs>97</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Roboto</vt:lpstr>
      <vt:lpstr>Nunito</vt:lpstr>
      <vt:lpstr>Arial</vt:lpstr>
      <vt:lpstr>Roboto Slab</vt:lpstr>
      <vt:lpstr>Marina</vt:lpstr>
      <vt:lpstr>City Tech 101</vt:lpstr>
      <vt:lpstr>Academic Integrity</vt:lpstr>
      <vt:lpstr>Today’s Topics</vt:lpstr>
      <vt:lpstr>Academic Integrity</vt:lpstr>
      <vt:lpstr>PowerPoint Presentation</vt:lpstr>
      <vt:lpstr>Is this cheating?</vt:lpstr>
      <vt:lpstr>PowerPoint Presentation</vt:lpstr>
      <vt:lpstr>PowerPoint Presentation</vt:lpstr>
      <vt:lpstr>PowerPoint Presentation</vt:lpstr>
      <vt:lpstr>PowerPoint Presentation</vt:lpstr>
      <vt:lpstr>PowerPoint Presentation</vt:lpstr>
      <vt:lpstr>Full Academic Integrity Policy</vt:lpstr>
      <vt:lpstr>Recap</vt:lpstr>
      <vt:lpstr>Before Session 13…</vt:lpstr>
      <vt:lpstr>Academic Integrity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2022-11-15T16:07:36Z</dcterms:modified>
</cp:coreProperties>
</file>