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2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2" r:id="rId16"/>
    <p:sldId id="273" r:id="rId17"/>
    <p:sldId id="269" r:id="rId18"/>
    <p:sldId id="270" r:id="rId19"/>
    <p:sldId id="271" r:id="rId20"/>
  </p:sldIdLst>
  <p:sldSz cx="9144000" cy="5143500" type="screen16x9"/>
  <p:notesSz cx="6858000" cy="9144000"/>
  <p:embeddedFontLst>
    <p:embeddedFont>
      <p:font typeface="Lato" panose="020F0502020204030203" pitchFamily="34" charset="0"/>
      <p:regular r:id="rId22"/>
      <p:bold r:id="rId23"/>
      <p:italic r:id="rId24"/>
      <p:boldItalic r:id="rId25"/>
    </p:embeddedFont>
    <p:embeddedFont>
      <p:font typeface="Raleway" pitchFamily="2" charset="0"/>
      <p:regular r:id="rId26"/>
      <p:bold r:id="rId27"/>
      <p:italic r:id="rId28"/>
      <p:boldItalic r:id="rId29"/>
    </p:embeddedFont>
    <p:embeddedFont>
      <p:font typeface="Roboto" panose="02000000000000000000" pitchFamily="2" charset="0"/>
      <p:regular r:id="rId30"/>
      <p:bold r:id="rId31"/>
      <p:italic r:id="rId32"/>
      <p:boldItalic r:id="rId33"/>
    </p:embeddedFont>
    <p:embeddedFont>
      <p:font typeface="Roboto Slab" panose="020B0604020202020204" charset="0"/>
      <p:regular r:id="rId34"/>
      <p:bold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987150-FDBA-4D9A-8A86-85E4C07AAE62}" v="2396" dt="2022-10-05T16:33:41.4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5.fntdata"/><Relationship Id="rId39" Type="http://schemas.openxmlformats.org/officeDocument/2006/relationships/tableStyles" Target="tableStyles.xml"/><Relationship Id="rId21" Type="http://schemas.openxmlformats.org/officeDocument/2006/relationships/notesMaster" Target="notesMasters/notesMaster1.xml"/><Relationship Id="rId34" Type="http://schemas.openxmlformats.org/officeDocument/2006/relationships/font" Target="fonts/font13.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8.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0.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font" Target="fonts/font14.fntdata"/><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50987150-FDBA-4D9A-8A86-85E4C07AAE62}"/>
    <pc:docChg chg="custSel addSld modSld">
      <pc:chgData name="Tom Smith" userId="eac52e5223bf4258" providerId="LiveId" clId="{50987150-FDBA-4D9A-8A86-85E4C07AAE62}" dt="2022-10-05T16:34:54.583" v="3024" actId="1076"/>
      <pc:docMkLst>
        <pc:docMk/>
      </pc:docMkLst>
      <pc:sldChg chg="modSp mod">
        <pc:chgData name="Tom Smith" userId="eac52e5223bf4258" providerId="LiveId" clId="{50987150-FDBA-4D9A-8A86-85E4C07AAE62}" dt="2022-10-05T15:59:11.558" v="1418" actId="20577"/>
        <pc:sldMkLst>
          <pc:docMk/>
          <pc:sldMk cId="0" sldId="256"/>
        </pc:sldMkLst>
        <pc:spChg chg="mod">
          <ac:chgData name="Tom Smith" userId="eac52e5223bf4258" providerId="LiveId" clId="{50987150-FDBA-4D9A-8A86-85E4C07AAE62}" dt="2022-10-05T15:59:11.558" v="1418" actId="20577"/>
          <ac:spMkLst>
            <pc:docMk/>
            <pc:sldMk cId="0" sldId="256"/>
            <ac:spMk id="118" creationId="{00000000-0000-0000-0000-000000000000}"/>
          </ac:spMkLst>
        </pc:spChg>
        <pc:spChg chg="mod">
          <ac:chgData name="Tom Smith" userId="eac52e5223bf4258" providerId="LiveId" clId="{50987150-FDBA-4D9A-8A86-85E4C07AAE62}" dt="2022-10-05T01:06:58.162" v="70" actId="27636"/>
          <ac:spMkLst>
            <pc:docMk/>
            <pc:sldMk cId="0" sldId="256"/>
            <ac:spMk id="121" creationId="{00000000-0000-0000-0000-000000000000}"/>
          </ac:spMkLst>
        </pc:spChg>
      </pc:sldChg>
      <pc:sldChg chg="modSp mod">
        <pc:chgData name="Tom Smith" userId="eac52e5223bf4258" providerId="LiveId" clId="{50987150-FDBA-4D9A-8A86-85E4C07AAE62}" dt="2022-10-05T15:59:24.226" v="1419" actId="1076"/>
        <pc:sldMkLst>
          <pc:docMk/>
          <pc:sldMk cId="0" sldId="257"/>
        </pc:sldMkLst>
        <pc:spChg chg="mod">
          <ac:chgData name="Tom Smith" userId="eac52e5223bf4258" providerId="LiveId" clId="{50987150-FDBA-4D9A-8A86-85E4C07AAE62}" dt="2022-10-05T15:59:24.226" v="1419" actId="1076"/>
          <ac:spMkLst>
            <pc:docMk/>
            <pc:sldMk cId="0" sldId="257"/>
            <ac:spMk id="127" creationId="{00000000-0000-0000-0000-000000000000}"/>
          </ac:spMkLst>
        </pc:spChg>
        <pc:spChg chg="mod">
          <ac:chgData name="Tom Smith" userId="eac52e5223bf4258" providerId="LiveId" clId="{50987150-FDBA-4D9A-8A86-85E4C07AAE62}" dt="2022-10-05T01:06:58.174" v="71" actId="27636"/>
          <ac:spMkLst>
            <pc:docMk/>
            <pc:sldMk cId="0" sldId="257"/>
            <ac:spMk id="130" creationId="{00000000-0000-0000-0000-000000000000}"/>
          </ac:spMkLst>
        </pc:spChg>
      </pc:sldChg>
      <pc:sldChg chg="addSp delSp modSp mod modClrScheme modAnim chgLayout">
        <pc:chgData name="Tom Smith" userId="eac52e5223bf4258" providerId="LiveId" clId="{50987150-FDBA-4D9A-8A86-85E4C07AAE62}" dt="2022-10-05T16:09:56.678" v="2603" actId="114"/>
        <pc:sldMkLst>
          <pc:docMk/>
          <pc:sldMk cId="0" sldId="259"/>
        </pc:sldMkLst>
        <pc:spChg chg="add del mod ord">
          <ac:chgData name="Tom Smith" userId="eac52e5223bf4258" providerId="LiveId" clId="{50987150-FDBA-4D9A-8A86-85E4C07AAE62}" dt="2022-10-05T01:09:09.590" v="80" actId="26606"/>
          <ac:spMkLst>
            <pc:docMk/>
            <pc:sldMk cId="0" sldId="259"/>
            <ac:spMk id="3" creationId="{07D883B0-9903-6B5C-934C-7381F4492D53}"/>
          </ac:spMkLst>
        </pc:spChg>
        <pc:spChg chg="add del mod ord">
          <ac:chgData name="Tom Smith" userId="eac52e5223bf4258" providerId="LiveId" clId="{50987150-FDBA-4D9A-8A86-85E4C07AAE62}" dt="2022-10-05T01:09:09.590" v="80" actId="26606"/>
          <ac:spMkLst>
            <pc:docMk/>
            <pc:sldMk cId="0" sldId="259"/>
            <ac:spMk id="4" creationId="{69DF59AD-50FD-0880-E78F-687A6309EEC6}"/>
          </ac:spMkLst>
        </pc:spChg>
        <pc:spChg chg="add del mod ord">
          <ac:chgData name="Tom Smith" userId="eac52e5223bf4258" providerId="LiveId" clId="{50987150-FDBA-4D9A-8A86-85E4C07AAE62}" dt="2022-10-05T01:09:09.590" v="80" actId="26606"/>
          <ac:spMkLst>
            <pc:docMk/>
            <pc:sldMk cId="0" sldId="259"/>
            <ac:spMk id="5" creationId="{7DE0E263-B745-810F-4AC0-91F1FCF7949B}"/>
          </ac:spMkLst>
        </pc:spChg>
        <pc:spChg chg="add mod">
          <ac:chgData name="Tom Smith" userId="eac52e5223bf4258" providerId="LiveId" clId="{50987150-FDBA-4D9A-8A86-85E4C07AAE62}" dt="2022-10-05T01:09:20.017" v="87" actId="20577"/>
          <ac:spMkLst>
            <pc:docMk/>
            <pc:sldMk cId="0" sldId="259"/>
            <ac:spMk id="10" creationId="{871E0A34-89FC-17A9-37A2-A9C023D8643E}"/>
          </ac:spMkLst>
        </pc:spChg>
        <pc:spChg chg="add mod">
          <ac:chgData name="Tom Smith" userId="eac52e5223bf4258" providerId="LiveId" clId="{50987150-FDBA-4D9A-8A86-85E4C07AAE62}" dt="2022-10-05T16:09:56.678" v="2603" actId="114"/>
          <ac:spMkLst>
            <pc:docMk/>
            <pc:sldMk cId="0" sldId="259"/>
            <ac:spMk id="12" creationId="{49DC506C-2DA6-C285-E131-246B5399FE87}"/>
          </ac:spMkLst>
        </pc:spChg>
        <pc:spChg chg="del mod ord">
          <ac:chgData name="Tom Smith" userId="eac52e5223bf4258" providerId="LiveId" clId="{50987150-FDBA-4D9A-8A86-85E4C07AAE62}" dt="2022-10-05T01:07:22.851" v="73" actId="700"/>
          <ac:spMkLst>
            <pc:docMk/>
            <pc:sldMk cId="0" sldId="259"/>
            <ac:spMk id="141" creationId="{00000000-0000-0000-0000-000000000000}"/>
          </ac:spMkLst>
        </pc:spChg>
        <pc:spChg chg="del mod ord">
          <ac:chgData name="Tom Smith" userId="eac52e5223bf4258" providerId="LiveId" clId="{50987150-FDBA-4D9A-8A86-85E4C07AAE62}" dt="2022-10-05T01:07:22.851" v="73" actId="700"/>
          <ac:spMkLst>
            <pc:docMk/>
            <pc:sldMk cId="0" sldId="259"/>
            <ac:spMk id="142" creationId="{00000000-0000-0000-0000-000000000000}"/>
          </ac:spMkLst>
        </pc:spChg>
        <pc:picChg chg="add del mod">
          <ac:chgData name="Tom Smith" userId="eac52e5223bf4258" providerId="LiveId" clId="{50987150-FDBA-4D9A-8A86-85E4C07AAE62}" dt="2022-10-05T01:07:11.880" v="72" actId="21"/>
          <ac:picMkLst>
            <pc:docMk/>
            <pc:sldMk cId="0" sldId="259"/>
            <ac:picMk id="2" creationId="{ABDB4A5C-86B1-FCA5-0F09-714428E94689}"/>
          </ac:picMkLst>
        </pc:picChg>
        <pc:picChg chg="add del mod">
          <ac:chgData name="Tom Smith" userId="eac52e5223bf4258" providerId="LiveId" clId="{50987150-FDBA-4D9A-8A86-85E4C07AAE62}" dt="2022-10-05T01:08:28.544" v="77" actId="478"/>
          <ac:picMkLst>
            <pc:docMk/>
            <pc:sldMk cId="0" sldId="259"/>
            <ac:picMk id="6" creationId="{3EEBCEFE-417A-863B-F09B-82679BA27F7D}"/>
          </ac:picMkLst>
        </pc:picChg>
        <pc:picChg chg="del">
          <ac:chgData name="Tom Smith" userId="eac52e5223bf4258" providerId="LiveId" clId="{50987150-FDBA-4D9A-8A86-85E4C07AAE62}" dt="2022-10-05T01:06:44.941" v="65" actId="21"/>
          <ac:picMkLst>
            <pc:docMk/>
            <pc:sldMk cId="0" sldId="259"/>
            <ac:picMk id="143" creationId="{00000000-0000-0000-0000-000000000000}"/>
          </ac:picMkLst>
        </pc:picChg>
        <pc:picChg chg="add del">
          <ac:chgData name="Tom Smith" userId="eac52e5223bf4258" providerId="LiveId" clId="{50987150-FDBA-4D9A-8A86-85E4C07AAE62}" dt="2022-10-05T01:09:00.329" v="79" actId="478"/>
          <ac:picMkLst>
            <pc:docMk/>
            <pc:sldMk cId="0" sldId="259"/>
            <ac:picMk id="1026" creationId="{8E5ECBA3-B28F-6770-246F-134F1714BEC7}"/>
          </ac:picMkLst>
        </pc:picChg>
      </pc:sldChg>
      <pc:sldChg chg="addSp delSp modSp mod modClrScheme chgLayout">
        <pc:chgData name="Tom Smith" userId="eac52e5223bf4258" providerId="LiveId" clId="{50987150-FDBA-4D9A-8A86-85E4C07AAE62}" dt="2022-10-05T15:31:28.104" v="348" actId="27636"/>
        <pc:sldMkLst>
          <pc:docMk/>
          <pc:sldMk cId="0" sldId="260"/>
        </pc:sldMkLst>
        <pc:spChg chg="add del mod ord">
          <ac:chgData name="Tom Smith" userId="eac52e5223bf4258" providerId="LiveId" clId="{50987150-FDBA-4D9A-8A86-85E4C07AAE62}" dt="2022-10-05T15:31:28.078" v="347" actId="700"/>
          <ac:spMkLst>
            <pc:docMk/>
            <pc:sldMk cId="0" sldId="260"/>
            <ac:spMk id="2" creationId="{C68E5CF4-BFB4-46B0-F0BF-D12406B83C24}"/>
          </ac:spMkLst>
        </pc:spChg>
        <pc:spChg chg="mod ord">
          <ac:chgData name="Tom Smith" userId="eac52e5223bf4258" providerId="LiveId" clId="{50987150-FDBA-4D9A-8A86-85E4C07AAE62}" dt="2022-10-05T15:31:28.104" v="348" actId="27636"/>
          <ac:spMkLst>
            <pc:docMk/>
            <pc:sldMk cId="0" sldId="260"/>
            <ac:spMk id="148" creationId="{00000000-0000-0000-0000-000000000000}"/>
          </ac:spMkLst>
        </pc:spChg>
      </pc:sldChg>
      <pc:sldChg chg="modSp mod modAnim">
        <pc:chgData name="Tom Smith" userId="eac52e5223bf4258" providerId="LiveId" clId="{50987150-FDBA-4D9A-8A86-85E4C07AAE62}" dt="2022-10-05T15:34:21.164" v="485" actId="20577"/>
        <pc:sldMkLst>
          <pc:docMk/>
          <pc:sldMk cId="0" sldId="261"/>
        </pc:sldMkLst>
        <pc:spChg chg="mod">
          <ac:chgData name="Tom Smith" userId="eac52e5223bf4258" providerId="LiveId" clId="{50987150-FDBA-4D9A-8A86-85E4C07AAE62}" dt="2022-10-05T15:34:21.164" v="485" actId="20577"/>
          <ac:spMkLst>
            <pc:docMk/>
            <pc:sldMk cId="0" sldId="261"/>
            <ac:spMk id="153" creationId="{00000000-0000-0000-0000-000000000000}"/>
          </ac:spMkLst>
        </pc:spChg>
      </pc:sldChg>
      <pc:sldChg chg="addSp modSp mod modAnim modNotes">
        <pc:chgData name="Tom Smith" userId="eac52e5223bf4258" providerId="LiveId" clId="{50987150-FDBA-4D9A-8A86-85E4C07AAE62}" dt="2022-10-05T16:13:09.450" v="2639" actId="2711"/>
        <pc:sldMkLst>
          <pc:docMk/>
          <pc:sldMk cId="0" sldId="263"/>
        </pc:sldMkLst>
        <pc:spChg chg="add mod">
          <ac:chgData name="Tom Smith" userId="eac52e5223bf4258" providerId="LiveId" clId="{50987150-FDBA-4D9A-8A86-85E4C07AAE62}" dt="2022-10-05T16:13:09.450" v="2639" actId="2711"/>
          <ac:spMkLst>
            <pc:docMk/>
            <pc:sldMk cId="0" sldId="263"/>
            <ac:spMk id="2" creationId="{7A719BAA-70E2-4081-B149-0A0E4DD07E6F}"/>
          </ac:spMkLst>
        </pc:spChg>
      </pc:sldChg>
      <pc:sldChg chg="modSp mod modAnim modNotes">
        <pc:chgData name="Tom Smith" userId="eac52e5223bf4258" providerId="LiveId" clId="{50987150-FDBA-4D9A-8A86-85E4C07AAE62}" dt="2022-10-05T16:33:41.422" v="3020" actId="20577"/>
        <pc:sldMkLst>
          <pc:docMk/>
          <pc:sldMk cId="0" sldId="264"/>
        </pc:sldMkLst>
        <pc:spChg chg="mod">
          <ac:chgData name="Tom Smith" userId="eac52e5223bf4258" providerId="LiveId" clId="{50987150-FDBA-4D9A-8A86-85E4C07AAE62}" dt="2022-10-05T16:33:41.422" v="3020" actId="20577"/>
          <ac:spMkLst>
            <pc:docMk/>
            <pc:sldMk cId="0" sldId="264"/>
            <ac:spMk id="171" creationId="{00000000-0000-0000-0000-000000000000}"/>
          </ac:spMkLst>
        </pc:spChg>
      </pc:sldChg>
      <pc:sldChg chg="modSp mod modClrScheme chgLayout">
        <pc:chgData name="Tom Smith" userId="eac52e5223bf4258" providerId="LiveId" clId="{50987150-FDBA-4D9A-8A86-85E4C07AAE62}" dt="2022-10-05T15:45:08.809" v="612" actId="1076"/>
        <pc:sldMkLst>
          <pc:docMk/>
          <pc:sldMk cId="0" sldId="266"/>
        </pc:sldMkLst>
        <pc:spChg chg="mod ord">
          <ac:chgData name="Tom Smith" userId="eac52e5223bf4258" providerId="LiveId" clId="{50987150-FDBA-4D9A-8A86-85E4C07AAE62}" dt="2022-10-05T15:45:08.809" v="612" actId="1076"/>
          <ac:spMkLst>
            <pc:docMk/>
            <pc:sldMk cId="0" sldId="266"/>
            <ac:spMk id="181" creationId="{00000000-0000-0000-0000-000000000000}"/>
          </ac:spMkLst>
        </pc:spChg>
        <pc:picChg chg="mod">
          <ac:chgData name="Tom Smith" userId="eac52e5223bf4258" providerId="LiveId" clId="{50987150-FDBA-4D9A-8A86-85E4C07AAE62}" dt="2022-10-05T15:44:59.465" v="611" actId="1076"/>
          <ac:picMkLst>
            <pc:docMk/>
            <pc:sldMk cId="0" sldId="266"/>
            <ac:picMk id="182" creationId="{00000000-0000-0000-0000-000000000000}"/>
          </ac:picMkLst>
        </pc:picChg>
      </pc:sldChg>
      <pc:sldChg chg="addSp delSp modSp mod modAnim">
        <pc:chgData name="Tom Smith" userId="eac52e5223bf4258" providerId="LiveId" clId="{50987150-FDBA-4D9A-8A86-85E4C07AAE62}" dt="2022-10-05T15:51:35.277" v="1075" actId="114"/>
        <pc:sldMkLst>
          <pc:docMk/>
          <pc:sldMk cId="0" sldId="267"/>
        </pc:sldMkLst>
        <pc:spChg chg="add del mod">
          <ac:chgData name="Tom Smith" userId="eac52e5223bf4258" providerId="LiveId" clId="{50987150-FDBA-4D9A-8A86-85E4C07AAE62}" dt="2022-10-05T15:43:44.024" v="601" actId="478"/>
          <ac:spMkLst>
            <pc:docMk/>
            <pc:sldMk cId="0" sldId="267"/>
            <ac:spMk id="3" creationId="{45FA9DE2-0FAD-30ED-26D0-B9A37C990D3C}"/>
          </ac:spMkLst>
        </pc:spChg>
        <pc:spChg chg="add mod">
          <ac:chgData name="Tom Smith" userId="eac52e5223bf4258" providerId="LiveId" clId="{50987150-FDBA-4D9A-8A86-85E4C07AAE62}" dt="2022-10-05T15:51:35.277" v="1075" actId="114"/>
          <ac:spMkLst>
            <pc:docMk/>
            <pc:sldMk cId="0" sldId="267"/>
            <ac:spMk id="4" creationId="{6D112686-A786-7CDC-9D52-7BB2EDEBEEA8}"/>
          </ac:spMkLst>
        </pc:spChg>
        <pc:spChg chg="del mod">
          <ac:chgData name="Tom Smith" userId="eac52e5223bf4258" providerId="LiveId" clId="{50987150-FDBA-4D9A-8A86-85E4C07AAE62}" dt="2022-10-05T15:43:31.185" v="598" actId="21"/>
          <ac:spMkLst>
            <pc:docMk/>
            <pc:sldMk cId="0" sldId="267"/>
            <ac:spMk id="187" creationId="{00000000-0000-0000-0000-000000000000}"/>
          </ac:spMkLst>
        </pc:spChg>
        <pc:grpChg chg="mod">
          <ac:chgData name="Tom Smith" userId="eac52e5223bf4258" providerId="LiveId" clId="{50987150-FDBA-4D9A-8A86-85E4C07AAE62}" dt="2022-10-05T15:44:08.561" v="607" actId="1076"/>
          <ac:grpSpMkLst>
            <pc:docMk/>
            <pc:sldMk cId="0" sldId="267"/>
            <ac:grpSpMk id="188" creationId="{00000000-0000-0000-0000-000000000000}"/>
          </ac:grpSpMkLst>
        </pc:grpChg>
        <pc:picChg chg="del">
          <ac:chgData name="Tom Smith" userId="eac52e5223bf4258" providerId="LiveId" clId="{50987150-FDBA-4D9A-8A86-85E4C07AAE62}" dt="2022-10-05T15:43:18.050" v="597" actId="478"/>
          <ac:picMkLst>
            <pc:docMk/>
            <pc:sldMk cId="0" sldId="267"/>
            <ac:picMk id="191" creationId="{00000000-0000-0000-0000-000000000000}"/>
          </ac:picMkLst>
        </pc:picChg>
      </pc:sldChg>
      <pc:sldChg chg="modSp modAnim">
        <pc:chgData name="Tom Smith" userId="eac52e5223bf4258" providerId="LiveId" clId="{50987150-FDBA-4D9A-8A86-85E4C07AAE62}" dt="2022-10-05T15:58:36.433" v="1407" actId="20577"/>
        <pc:sldMkLst>
          <pc:docMk/>
          <pc:sldMk cId="0" sldId="268"/>
        </pc:sldMkLst>
        <pc:spChg chg="mod">
          <ac:chgData name="Tom Smith" userId="eac52e5223bf4258" providerId="LiveId" clId="{50987150-FDBA-4D9A-8A86-85E4C07AAE62}" dt="2022-10-05T15:58:36.433" v="1407" actId="20577"/>
          <ac:spMkLst>
            <pc:docMk/>
            <pc:sldMk cId="0" sldId="268"/>
            <ac:spMk id="197" creationId="{00000000-0000-0000-0000-000000000000}"/>
          </ac:spMkLst>
        </pc:spChg>
      </pc:sldChg>
      <pc:sldChg chg="modSp mod">
        <pc:chgData name="Tom Smith" userId="eac52e5223bf4258" providerId="LiveId" clId="{50987150-FDBA-4D9A-8A86-85E4C07AAE62}" dt="2022-10-05T16:34:20.251" v="3021" actId="6549"/>
        <pc:sldMkLst>
          <pc:docMk/>
          <pc:sldMk cId="0" sldId="269"/>
        </pc:sldMkLst>
        <pc:spChg chg="mod">
          <ac:chgData name="Tom Smith" userId="eac52e5223bf4258" providerId="LiveId" clId="{50987150-FDBA-4D9A-8A86-85E4C07AAE62}" dt="2022-10-05T16:34:20.251" v="3021" actId="6549"/>
          <ac:spMkLst>
            <pc:docMk/>
            <pc:sldMk cId="0" sldId="269"/>
            <ac:spMk id="203" creationId="{00000000-0000-0000-0000-000000000000}"/>
          </ac:spMkLst>
        </pc:spChg>
      </pc:sldChg>
      <pc:sldChg chg="modSp mod">
        <pc:chgData name="Tom Smith" userId="eac52e5223bf4258" providerId="LiveId" clId="{50987150-FDBA-4D9A-8A86-85E4C07AAE62}" dt="2022-10-05T16:34:38.535" v="3023" actId="20577"/>
        <pc:sldMkLst>
          <pc:docMk/>
          <pc:sldMk cId="0" sldId="270"/>
        </pc:sldMkLst>
        <pc:spChg chg="mod">
          <ac:chgData name="Tom Smith" userId="eac52e5223bf4258" providerId="LiveId" clId="{50987150-FDBA-4D9A-8A86-85E4C07AAE62}" dt="2022-10-05T16:34:38.535" v="3023" actId="20577"/>
          <ac:spMkLst>
            <pc:docMk/>
            <pc:sldMk cId="0" sldId="270"/>
            <ac:spMk id="209" creationId="{00000000-0000-0000-0000-000000000000}"/>
          </ac:spMkLst>
        </pc:spChg>
      </pc:sldChg>
      <pc:sldChg chg="modSp mod">
        <pc:chgData name="Tom Smith" userId="eac52e5223bf4258" providerId="LiveId" clId="{50987150-FDBA-4D9A-8A86-85E4C07AAE62}" dt="2022-10-05T16:34:54.583" v="3024" actId="1076"/>
        <pc:sldMkLst>
          <pc:docMk/>
          <pc:sldMk cId="0" sldId="271"/>
        </pc:sldMkLst>
        <pc:spChg chg="mod">
          <ac:chgData name="Tom Smith" userId="eac52e5223bf4258" providerId="LiveId" clId="{50987150-FDBA-4D9A-8A86-85E4C07AAE62}" dt="2022-10-05T16:34:54.583" v="3024" actId="1076"/>
          <ac:spMkLst>
            <pc:docMk/>
            <pc:sldMk cId="0" sldId="271"/>
            <ac:spMk id="215" creationId="{00000000-0000-0000-0000-000000000000}"/>
          </ac:spMkLst>
        </pc:spChg>
        <pc:spChg chg="mod">
          <ac:chgData name="Tom Smith" userId="eac52e5223bf4258" providerId="LiveId" clId="{50987150-FDBA-4D9A-8A86-85E4C07AAE62}" dt="2022-10-05T01:06:58.153" v="69" actId="27636"/>
          <ac:spMkLst>
            <pc:docMk/>
            <pc:sldMk cId="0" sldId="271"/>
            <ac:spMk id="218" creationId="{00000000-0000-0000-0000-000000000000}"/>
          </ac:spMkLst>
        </pc:spChg>
      </pc:sldChg>
      <pc:sldChg chg="modSp add modAnim">
        <pc:chgData name="Tom Smith" userId="eac52e5223bf4258" providerId="LiveId" clId="{50987150-FDBA-4D9A-8A86-85E4C07AAE62}" dt="2022-10-05T15:57:11.508" v="1391" actId="113"/>
        <pc:sldMkLst>
          <pc:docMk/>
          <pc:sldMk cId="2639043646" sldId="272"/>
        </pc:sldMkLst>
        <pc:spChg chg="mod">
          <ac:chgData name="Tom Smith" userId="eac52e5223bf4258" providerId="LiveId" clId="{50987150-FDBA-4D9A-8A86-85E4C07AAE62}" dt="2022-10-05T15:57:11.508" v="1391" actId="113"/>
          <ac:spMkLst>
            <pc:docMk/>
            <pc:sldMk cId="2639043646" sldId="272"/>
            <ac:spMk id="197" creationId="{00000000-0000-0000-0000-000000000000}"/>
          </ac:spMkLst>
        </pc:spChg>
      </pc:sldChg>
      <pc:sldChg chg="modSp add mod modAnim">
        <pc:chgData name="Tom Smith" userId="eac52e5223bf4258" providerId="LiveId" clId="{50987150-FDBA-4D9A-8A86-85E4C07AAE62}" dt="2022-10-05T15:55:45.162" v="1323" actId="20577"/>
        <pc:sldMkLst>
          <pc:docMk/>
          <pc:sldMk cId="3637683040" sldId="273"/>
        </pc:sldMkLst>
        <pc:spChg chg="mod">
          <ac:chgData name="Tom Smith" userId="eac52e5223bf4258" providerId="LiveId" clId="{50987150-FDBA-4D9A-8A86-85E4C07AAE62}" dt="2022-10-05T15:55:45.162" v="1323" actId="20577"/>
          <ac:spMkLst>
            <pc:docMk/>
            <pc:sldMk cId="3637683040" sldId="273"/>
            <ac:spMk id="19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fyp.citytech.cuny.edu/media/2020/06/The-Companion-online.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528b901a1_0_1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528b901a1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3528b901a1_0_3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4" name="Google Shape;174;g13528b901a1_0_3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u="sng">
                <a:solidFill>
                  <a:schemeClr val="hlink"/>
                </a:solidFill>
                <a:hlinkClick r:id="rId3"/>
              </a:rPr>
              <a:t>http://fyp.citytech.cuny.edu/media/2020/06/The-Companion-online.pdf</a:t>
            </a:r>
            <a:r>
              <a:rPr lang="en"/>
              <a:t>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10:47</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10:48</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 minutes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 minutes</a:t>
            </a:r>
            <a:endParaRPr/>
          </a:p>
        </p:txBody>
      </p:sp>
    </p:spTree>
    <p:extLst>
      <p:ext uri="{BB962C8B-B14F-4D97-AF65-F5344CB8AC3E}">
        <p14:creationId xmlns:p14="http://schemas.microsoft.com/office/powerpoint/2010/main" val="21839407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 minutes</a:t>
            </a:r>
            <a:endParaRPr/>
          </a:p>
        </p:txBody>
      </p:sp>
    </p:spTree>
    <p:extLst>
      <p:ext uri="{BB962C8B-B14F-4D97-AF65-F5344CB8AC3E}">
        <p14:creationId xmlns:p14="http://schemas.microsoft.com/office/powerpoint/2010/main" val="5041790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13528b901a1_0_3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13528b901a1_0_3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3528b901a1_0_3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6" name="Google Shape;206;g13528b901a1_0_3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13528b901a1_0_3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2" name="Google Shape;212;g13528b901a1_0_3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528b901a1_0_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528b901a1_0_1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528b901a1_0_2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528b901a1_0_2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I remember a number of people stated they wanted to meet new people at CT, well that is hard and everyone starts as a stranger until they are your best friend</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3528b901a1_0_2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 name="Google Shape;146;g13528b901a1_0_2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sz="1600">
              <a:solidFill>
                <a:srgbClr val="333333"/>
              </a:solidFill>
              <a:highlight>
                <a:srgbClr val="FFFFFF"/>
              </a:high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3528b901a1_0_3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g13528b901a1_0_3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1" name="Google Shape;161;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260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8" name="Google Shape;16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10:40-10:45</a:t>
            </a:r>
            <a:endParaRPr dirty="0"/>
          </a:p>
          <a:p>
            <a:pPr marL="0" lvl="0" indent="0" algn="l" rtl="0">
              <a:lnSpc>
                <a:spcPct val="100000"/>
              </a:lnSpc>
              <a:spcBef>
                <a:spcPts val="0"/>
              </a:spcBef>
              <a:spcAft>
                <a:spcPts val="0"/>
              </a:spcAft>
              <a:buSzPts val="1100"/>
              <a:buNone/>
            </a:pPr>
            <a:r>
              <a:rPr lang="en" dirty="0"/>
              <a:t>Activate the poll</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000"/>
              <a:buNone/>
              <a:defRPr sz="4000"/>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sp>
        <p:nvSpPr>
          <p:cNvPr id="71" name="Google Shape;71;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74" name="Google Shape;74;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17"/>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77" name="Google Shape;7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18"/>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80" name="Google Shape;80;p18"/>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81" name="Google Shape;81;p18"/>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3800"/>
              <a:buNone/>
              <a:defRPr sz="3800"/>
            </a:lvl1pPr>
            <a:lvl2pPr lvl="1" algn="ctr" rtl="0">
              <a:lnSpc>
                <a:spcPct val="100000"/>
              </a:lnSpc>
              <a:spcBef>
                <a:spcPts val="0"/>
              </a:spcBef>
              <a:spcAft>
                <a:spcPts val="0"/>
              </a:spcAft>
              <a:buSzPts val="3800"/>
              <a:buNone/>
              <a:defRPr sz="3800"/>
            </a:lvl2pPr>
            <a:lvl3pPr lvl="2" algn="ctr" rtl="0">
              <a:lnSpc>
                <a:spcPct val="100000"/>
              </a:lnSpc>
              <a:spcBef>
                <a:spcPts val="0"/>
              </a:spcBef>
              <a:spcAft>
                <a:spcPts val="0"/>
              </a:spcAft>
              <a:buSzPts val="3800"/>
              <a:buNone/>
              <a:defRPr sz="3800"/>
            </a:lvl3pPr>
            <a:lvl4pPr lvl="3" algn="ctr" rtl="0">
              <a:lnSpc>
                <a:spcPct val="100000"/>
              </a:lnSpc>
              <a:spcBef>
                <a:spcPts val="0"/>
              </a:spcBef>
              <a:spcAft>
                <a:spcPts val="0"/>
              </a:spcAft>
              <a:buSzPts val="3800"/>
              <a:buNone/>
              <a:defRPr sz="3800"/>
            </a:lvl4pPr>
            <a:lvl5pPr lvl="4" algn="ctr" rtl="0">
              <a:lnSpc>
                <a:spcPct val="100000"/>
              </a:lnSpc>
              <a:spcBef>
                <a:spcPts val="0"/>
              </a:spcBef>
              <a:spcAft>
                <a:spcPts val="0"/>
              </a:spcAft>
              <a:buSzPts val="3800"/>
              <a:buNone/>
              <a:defRPr sz="3800"/>
            </a:lvl5pPr>
            <a:lvl6pPr lvl="5" algn="ctr" rtl="0">
              <a:lnSpc>
                <a:spcPct val="100000"/>
              </a:lnSpc>
              <a:spcBef>
                <a:spcPts val="0"/>
              </a:spcBef>
              <a:spcAft>
                <a:spcPts val="0"/>
              </a:spcAft>
              <a:buSzPts val="3800"/>
              <a:buNone/>
              <a:defRPr sz="3800"/>
            </a:lvl6pPr>
            <a:lvl7pPr lvl="6" algn="ctr" rtl="0">
              <a:lnSpc>
                <a:spcPct val="100000"/>
              </a:lnSpc>
              <a:spcBef>
                <a:spcPts val="0"/>
              </a:spcBef>
              <a:spcAft>
                <a:spcPts val="0"/>
              </a:spcAft>
              <a:buSzPts val="3800"/>
              <a:buNone/>
              <a:defRPr sz="3800"/>
            </a:lvl7pPr>
            <a:lvl8pPr lvl="7" algn="ctr" rtl="0">
              <a:lnSpc>
                <a:spcPct val="100000"/>
              </a:lnSpc>
              <a:spcBef>
                <a:spcPts val="0"/>
              </a:spcBef>
              <a:spcAft>
                <a:spcPts val="0"/>
              </a:spcAft>
              <a:buSzPts val="3800"/>
              <a:buNone/>
              <a:defRPr sz="3800"/>
            </a:lvl8pPr>
            <a:lvl9pPr lvl="8" algn="ctr" rtl="0">
              <a:lnSpc>
                <a:spcPct val="100000"/>
              </a:lnSpc>
              <a:spcBef>
                <a:spcPts val="0"/>
              </a:spcBef>
              <a:spcAft>
                <a:spcPts val="0"/>
              </a:spcAft>
              <a:buSzPts val="3800"/>
              <a:buNone/>
              <a:defRPr sz="3800"/>
            </a:lvl9pPr>
          </a:lstStyle>
          <a:p>
            <a:endParaRPr/>
          </a:p>
        </p:txBody>
      </p:sp>
      <p:sp>
        <p:nvSpPr>
          <p:cNvPr id="82" name="Google Shape;82;p18"/>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83" name="Google Shape;83;p18"/>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84" name="Google Shape;84;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5"/>
        <p:cNvGrpSpPr/>
        <p:nvPr/>
      </p:nvGrpSpPr>
      <p:grpSpPr>
        <a:xfrm>
          <a:off x="0" y="0"/>
          <a:ext cx="0" cy="0"/>
          <a:chOff x="0" y="0"/>
          <a:chExt cx="0" cy="0"/>
        </a:xfrm>
      </p:grpSpPr>
      <p:sp>
        <p:nvSpPr>
          <p:cNvPr id="86" name="Google Shape;86;p19"/>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19"/>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5"/>
              </a:buClr>
              <a:buSzPts val="13000"/>
              <a:buNone/>
              <a:defRPr sz="13000">
                <a:solidFill>
                  <a:schemeClr val="accent5"/>
                </a:solidFill>
              </a:defRPr>
            </a:lvl1pPr>
            <a:lvl2pPr lvl="1" algn="ctr" rtl="0">
              <a:lnSpc>
                <a:spcPct val="100000"/>
              </a:lnSpc>
              <a:spcBef>
                <a:spcPts val="0"/>
              </a:spcBef>
              <a:spcAft>
                <a:spcPts val="0"/>
              </a:spcAft>
              <a:buClr>
                <a:schemeClr val="accent5"/>
              </a:buClr>
              <a:buSzPts val="13000"/>
              <a:buNone/>
              <a:defRPr sz="13000">
                <a:solidFill>
                  <a:schemeClr val="accent5"/>
                </a:solidFill>
              </a:defRPr>
            </a:lvl2pPr>
            <a:lvl3pPr lvl="2" algn="ctr" rtl="0">
              <a:lnSpc>
                <a:spcPct val="100000"/>
              </a:lnSpc>
              <a:spcBef>
                <a:spcPts val="0"/>
              </a:spcBef>
              <a:spcAft>
                <a:spcPts val="0"/>
              </a:spcAft>
              <a:buClr>
                <a:schemeClr val="accent5"/>
              </a:buClr>
              <a:buSzPts val="13000"/>
              <a:buNone/>
              <a:defRPr sz="13000">
                <a:solidFill>
                  <a:schemeClr val="accent5"/>
                </a:solidFill>
              </a:defRPr>
            </a:lvl3pPr>
            <a:lvl4pPr lvl="3" algn="ctr" rtl="0">
              <a:lnSpc>
                <a:spcPct val="100000"/>
              </a:lnSpc>
              <a:spcBef>
                <a:spcPts val="0"/>
              </a:spcBef>
              <a:spcAft>
                <a:spcPts val="0"/>
              </a:spcAft>
              <a:buClr>
                <a:schemeClr val="accent5"/>
              </a:buClr>
              <a:buSzPts val="13000"/>
              <a:buNone/>
              <a:defRPr sz="13000">
                <a:solidFill>
                  <a:schemeClr val="accent5"/>
                </a:solidFill>
              </a:defRPr>
            </a:lvl4pPr>
            <a:lvl5pPr lvl="4" algn="ctr" rtl="0">
              <a:lnSpc>
                <a:spcPct val="100000"/>
              </a:lnSpc>
              <a:spcBef>
                <a:spcPts val="0"/>
              </a:spcBef>
              <a:spcAft>
                <a:spcPts val="0"/>
              </a:spcAft>
              <a:buClr>
                <a:schemeClr val="accent5"/>
              </a:buClr>
              <a:buSzPts val="13000"/>
              <a:buNone/>
              <a:defRPr sz="13000">
                <a:solidFill>
                  <a:schemeClr val="accent5"/>
                </a:solidFill>
              </a:defRPr>
            </a:lvl5pPr>
            <a:lvl6pPr lvl="5" algn="ctr" rtl="0">
              <a:lnSpc>
                <a:spcPct val="100000"/>
              </a:lnSpc>
              <a:spcBef>
                <a:spcPts val="0"/>
              </a:spcBef>
              <a:spcAft>
                <a:spcPts val="0"/>
              </a:spcAft>
              <a:buClr>
                <a:schemeClr val="accent5"/>
              </a:buClr>
              <a:buSzPts val="13000"/>
              <a:buNone/>
              <a:defRPr sz="13000">
                <a:solidFill>
                  <a:schemeClr val="accent5"/>
                </a:solidFill>
              </a:defRPr>
            </a:lvl6pPr>
            <a:lvl7pPr lvl="6" algn="ctr" rtl="0">
              <a:lnSpc>
                <a:spcPct val="100000"/>
              </a:lnSpc>
              <a:spcBef>
                <a:spcPts val="0"/>
              </a:spcBef>
              <a:spcAft>
                <a:spcPts val="0"/>
              </a:spcAft>
              <a:buClr>
                <a:schemeClr val="accent5"/>
              </a:buClr>
              <a:buSzPts val="13000"/>
              <a:buNone/>
              <a:defRPr sz="13000">
                <a:solidFill>
                  <a:schemeClr val="accent5"/>
                </a:solidFill>
              </a:defRPr>
            </a:lvl7pPr>
            <a:lvl8pPr lvl="7" algn="ctr" rtl="0">
              <a:lnSpc>
                <a:spcPct val="100000"/>
              </a:lnSpc>
              <a:spcBef>
                <a:spcPts val="0"/>
              </a:spcBef>
              <a:spcAft>
                <a:spcPts val="0"/>
              </a:spcAft>
              <a:buClr>
                <a:schemeClr val="accent5"/>
              </a:buClr>
              <a:buSzPts val="13000"/>
              <a:buNone/>
              <a:defRPr sz="13000">
                <a:solidFill>
                  <a:schemeClr val="accent5"/>
                </a:solidFill>
              </a:defRPr>
            </a:lvl8pPr>
            <a:lvl9pPr lvl="8" algn="ctr" rtl="0">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88" name="Google Shape;88;p19"/>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0"/>
              </a:spcBef>
              <a:spcAft>
                <a:spcPts val="0"/>
              </a:spcAft>
              <a:buSzPts val="1400"/>
              <a:buChar char="○"/>
              <a:defRPr/>
            </a:lvl2pPr>
            <a:lvl3pPr marL="1371600" lvl="2" indent="-317500" algn="ctr" rtl="0">
              <a:lnSpc>
                <a:spcPct val="115000"/>
              </a:lnSpc>
              <a:spcBef>
                <a:spcPts val="0"/>
              </a:spcBef>
              <a:spcAft>
                <a:spcPts val="0"/>
              </a:spcAft>
              <a:buSzPts val="1400"/>
              <a:buChar char="■"/>
              <a:defRPr/>
            </a:lvl3pPr>
            <a:lvl4pPr marL="1828800" lvl="3" indent="-317500" algn="ctr" rtl="0">
              <a:lnSpc>
                <a:spcPct val="115000"/>
              </a:lnSpc>
              <a:spcBef>
                <a:spcPts val="0"/>
              </a:spcBef>
              <a:spcAft>
                <a:spcPts val="0"/>
              </a:spcAft>
              <a:buSzPts val="1400"/>
              <a:buChar char="●"/>
              <a:defRPr/>
            </a:lvl4pPr>
            <a:lvl5pPr marL="2286000" lvl="4" indent="-317500" algn="ctr" rtl="0">
              <a:lnSpc>
                <a:spcPct val="115000"/>
              </a:lnSpc>
              <a:spcBef>
                <a:spcPts val="0"/>
              </a:spcBef>
              <a:spcAft>
                <a:spcPts val="0"/>
              </a:spcAft>
              <a:buSzPts val="1400"/>
              <a:buChar char="○"/>
              <a:defRPr/>
            </a:lvl5pPr>
            <a:lvl6pPr marL="2743200" lvl="5" indent="-317500" algn="ctr" rtl="0">
              <a:lnSpc>
                <a:spcPct val="115000"/>
              </a:lnSpc>
              <a:spcBef>
                <a:spcPts val="0"/>
              </a:spcBef>
              <a:spcAft>
                <a:spcPts val="0"/>
              </a:spcAft>
              <a:buSzPts val="1400"/>
              <a:buChar char="■"/>
              <a:defRPr/>
            </a:lvl6pPr>
            <a:lvl7pPr marL="3200400" lvl="6" indent="-317500" algn="ctr" rtl="0">
              <a:lnSpc>
                <a:spcPct val="115000"/>
              </a:lnSpc>
              <a:spcBef>
                <a:spcPts val="0"/>
              </a:spcBef>
              <a:spcAft>
                <a:spcPts val="0"/>
              </a:spcAft>
              <a:buSzPts val="1400"/>
              <a:buChar char="●"/>
              <a:defRPr/>
            </a:lvl7pPr>
            <a:lvl8pPr marL="3657600" lvl="7" indent="-317500" algn="ctr" rtl="0">
              <a:lnSpc>
                <a:spcPct val="115000"/>
              </a:lnSpc>
              <a:spcBef>
                <a:spcPts val="0"/>
              </a:spcBef>
              <a:spcAft>
                <a:spcPts val="0"/>
              </a:spcAft>
              <a:buSzPts val="1400"/>
              <a:buChar char="○"/>
              <a:defRPr/>
            </a:lvl8pPr>
            <a:lvl9pPr marL="4114800" lvl="8" indent="-317500" algn="ctr" rtl="0">
              <a:lnSpc>
                <a:spcPct val="115000"/>
              </a:lnSpc>
              <a:spcBef>
                <a:spcPts val="0"/>
              </a:spcBef>
              <a:spcAft>
                <a:spcPts val="0"/>
              </a:spcAft>
              <a:buSzPts val="1400"/>
              <a:buChar char="■"/>
              <a:defRPr/>
            </a:lvl9pPr>
          </a:lstStyle>
          <a:p>
            <a:endParaRPr/>
          </a:p>
        </p:txBody>
      </p:sp>
      <p:sp>
        <p:nvSpPr>
          <p:cNvPr id="89" name="Google Shape;89;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90"/>
        <p:cNvGrpSpPr/>
        <p:nvPr/>
      </p:nvGrpSpPr>
      <p:grpSpPr>
        <a:xfrm>
          <a:off x="0" y="0"/>
          <a:ext cx="0" cy="0"/>
          <a:chOff x="0" y="0"/>
          <a:chExt cx="0" cy="0"/>
        </a:xfrm>
      </p:grpSpPr>
      <p:cxnSp>
        <p:nvCxnSpPr>
          <p:cNvPr id="91" name="Google Shape;91;p20"/>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92" name="Google Shape;92;p20"/>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93" name="Google Shape;93;p20"/>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94" name="Google Shape;94;p20"/>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6"/>
        <p:cNvGrpSpPr/>
        <p:nvPr/>
      </p:nvGrpSpPr>
      <p:grpSpPr>
        <a:xfrm>
          <a:off x="0" y="0"/>
          <a:ext cx="0" cy="0"/>
          <a:chOff x="0" y="0"/>
          <a:chExt cx="0" cy="0"/>
        </a:xfrm>
      </p:grpSpPr>
      <p:cxnSp>
        <p:nvCxnSpPr>
          <p:cNvPr id="97" name="Google Shape;97;p21"/>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98" name="Google Shape;98;p2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99" name="Google Shape;99;p2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100" name="Google Shape;100;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1"/>
        <p:cNvGrpSpPr/>
        <p:nvPr/>
      </p:nvGrpSpPr>
      <p:grpSpPr>
        <a:xfrm>
          <a:off x="0" y="0"/>
          <a:ext cx="0" cy="0"/>
          <a:chOff x="0" y="0"/>
          <a:chExt cx="0" cy="0"/>
        </a:xfrm>
      </p:grpSpPr>
      <p:cxnSp>
        <p:nvCxnSpPr>
          <p:cNvPr id="102" name="Google Shape;102;p2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03" name="Google Shape;103;p2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800"/>
              <a:buNone/>
              <a:defRPr sz="4800"/>
            </a:lvl1pPr>
            <a:lvl2pPr lvl="1" algn="ctr" rtl="0">
              <a:lnSpc>
                <a:spcPct val="100000"/>
              </a:lnSpc>
              <a:spcBef>
                <a:spcPts val="0"/>
              </a:spcBef>
              <a:spcAft>
                <a:spcPts val="0"/>
              </a:spcAft>
              <a:buSzPts val="4800"/>
              <a:buNone/>
              <a:defRPr sz="4800"/>
            </a:lvl2pPr>
            <a:lvl3pPr lvl="2" algn="ctr" rtl="0">
              <a:lnSpc>
                <a:spcPct val="100000"/>
              </a:lnSpc>
              <a:spcBef>
                <a:spcPts val="0"/>
              </a:spcBef>
              <a:spcAft>
                <a:spcPts val="0"/>
              </a:spcAft>
              <a:buSzPts val="4800"/>
              <a:buNone/>
              <a:defRPr sz="4800"/>
            </a:lvl3pPr>
            <a:lvl4pPr lvl="3" algn="ctr" rtl="0">
              <a:lnSpc>
                <a:spcPct val="100000"/>
              </a:lnSpc>
              <a:spcBef>
                <a:spcPts val="0"/>
              </a:spcBef>
              <a:spcAft>
                <a:spcPts val="0"/>
              </a:spcAft>
              <a:buSzPts val="4800"/>
              <a:buNone/>
              <a:defRPr sz="4800"/>
            </a:lvl4pPr>
            <a:lvl5pPr lvl="4" algn="ctr" rtl="0">
              <a:lnSpc>
                <a:spcPct val="100000"/>
              </a:lnSpc>
              <a:spcBef>
                <a:spcPts val="0"/>
              </a:spcBef>
              <a:spcAft>
                <a:spcPts val="0"/>
              </a:spcAft>
              <a:buSzPts val="4800"/>
              <a:buNone/>
              <a:defRPr sz="4800"/>
            </a:lvl5pPr>
            <a:lvl6pPr lvl="5" algn="ctr" rtl="0">
              <a:lnSpc>
                <a:spcPct val="100000"/>
              </a:lnSpc>
              <a:spcBef>
                <a:spcPts val="0"/>
              </a:spcBef>
              <a:spcAft>
                <a:spcPts val="0"/>
              </a:spcAft>
              <a:buSzPts val="4800"/>
              <a:buNone/>
              <a:defRPr sz="4800"/>
            </a:lvl6pPr>
            <a:lvl7pPr lvl="6" algn="ctr" rtl="0">
              <a:lnSpc>
                <a:spcPct val="100000"/>
              </a:lnSpc>
              <a:spcBef>
                <a:spcPts val="0"/>
              </a:spcBef>
              <a:spcAft>
                <a:spcPts val="0"/>
              </a:spcAft>
              <a:buSzPts val="4800"/>
              <a:buNone/>
              <a:defRPr sz="4800"/>
            </a:lvl7pPr>
            <a:lvl8pPr lvl="7" algn="ctr" rtl="0">
              <a:lnSpc>
                <a:spcPct val="100000"/>
              </a:lnSpc>
              <a:spcBef>
                <a:spcPts val="0"/>
              </a:spcBef>
              <a:spcAft>
                <a:spcPts val="0"/>
              </a:spcAft>
              <a:buSzPts val="4800"/>
              <a:buNone/>
              <a:defRPr sz="4800"/>
            </a:lvl8pPr>
            <a:lvl9pPr lvl="8" algn="ctr" rtl="0">
              <a:lnSpc>
                <a:spcPct val="100000"/>
              </a:lnSpc>
              <a:spcBef>
                <a:spcPts val="0"/>
              </a:spcBef>
              <a:spcAft>
                <a:spcPts val="0"/>
              </a:spcAft>
              <a:buSzPts val="4800"/>
              <a:buNone/>
              <a:defRPr sz="4800"/>
            </a:lvl9pPr>
          </a:lstStyle>
          <a:p>
            <a:endParaRPr/>
          </a:p>
        </p:txBody>
      </p:sp>
      <p:sp>
        <p:nvSpPr>
          <p:cNvPr id="104" name="Google Shape;104;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5"/>
        <p:cNvGrpSpPr/>
        <p:nvPr/>
      </p:nvGrpSpPr>
      <p:grpSpPr>
        <a:xfrm>
          <a:off x="0" y="0"/>
          <a:ext cx="0" cy="0"/>
          <a:chOff x="0" y="0"/>
          <a:chExt cx="0" cy="0"/>
        </a:xfrm>
      </p:grpSpPr>
      <p:cxnSp>
        <p:nvCxnSpPr>
          <p:cNvPr id="106" name="Google Shape;106;p23"/>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107" name="Google Shape;107;p23"/>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108" name="Google Shape;108;p23"/>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09" name="Google Shape;109;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0"/>
        <p:cNvGrpSpPr/>
        <p:nvPr/>
      </p:nvGrpSpPr>
      <p:grpSpPr>
        <a:xfrm>
          <a:off x="0" y="0"/>
          <a:ext cx="0" cy="0"/>
          <a:chOff x="0" y="0"/>
          <a:chExt cx="0" cy="0"/>
        </a:xfrm>
      </p:grpSpPr>
      <p:sp>
        <p:nvSpPr>
          <p:cNvPr id="111" name="Google Shape;111;p24"/>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12" name="Google Shape;11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hyperlink" Target="http://fyp.citytech.cuny.edu/media/2020/06/The-Companion-online.pdf" TargetMode="External"/><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fyp.citytech.cuny.edu/media/2020/06/The-Companion-online.pdf"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hyperlink" Target="https://youtu.be/-71zdXCMU6A" TargetMode="External"/><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hyperlink" Target="https://youtu.be/wh0OS4MrN3E" TargetMode="External"/><Relationship Id="rId5" Type="http://schemas.openxmlformats.org/officeDocument/2006/relationships/hyperlink" Target="https://fs.blog/2015/03/carol-dweck-mindset/" TargetMode="External"/><Relationship Id="rId4" Type="http://schemas.openxmlformats.org/officeDocument/2006/relationships/hyperlink" Target="http://blog.mindsetworks.com/what-s-my-mindset"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Fall 2022</a:t>
            </a:r>
            <a:endParaRPr dirty="0"/>
          </a:p>
          <a:p>
            <a:pPr marL="0" lvl="0" indent="0" algn="ctr" rtl="0">
              <a:spcBef>
                <a:spcPts val="0"/>
              </a:spcBef>
              <a:spcAft>
                <a:spcPts val="0"/>
              </a:spcAft>
              <a:buNone/>
            </a:pPr>
            <a:r>
              <a:rPr lang="en" dirty="0"/>
              <a:t>Professor Jessica Penner</a:t>
            </a:r>
            <a:endParaRPr dirty="0"/>
          </a:p>
          <a:p>
            <a:pPr marL="0" lvl="0" indent="0" algn="ctr" rtl="0">
              <a:spcBef>
                <a:spcPts val="0"/>
              </a:spcBef>
              <a:spcAft>
                <a:spcPts val="0"/>
              </a:spcAft>
              <a:buNone/>
            </a:pPr>
            <a:r>
              <a:rPr lang="en" dirty="0"/>
              <a:t>jpenner@citytech.cuny.edu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34"/>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Habits of Successful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College Students</a:t>
            </a:r>
            <a:endParaRPr b="1">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35"/>
          <p:cNvSpPr txBox="1">
            <a:spLocks noGrp="1"/>
          </p:cNvSpPr>
          <p:nvPr>
            <p:ph type="body" idx="4294967295"/>
          </p:nvPr>
        </p:nvSpPr>
        <p:spPr>
          <a:xfrm>
            <a:off x="180975" y="359964"/>
            <a:ext cx="8662987" cy="4572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1300"/>
              <a:buNone/>
            </a:pPr>
            <a:r>
              <a:rPr lang="en" sz="1100" b="1" i="1" u="sng" dirty="0">
                <a:solidFill>
                  <a:schemeClr val="tx1"/>
                </a:solidFill>
                <a:latin typeface="Raleway"/>
                <a:ea typeface="Raleway"/>
                <a:cs typeface="Raleway"/>
                <a:sym typeface="Raleway"/>
                <a:hlinkClick r:id="rId3">
                  <a:extLst>
                    <a:ext uri="{A12FA001-AC4F-418D-AE19-62706E023703}">
                      <ahyp:hlinkClr xmlns:ahyp="http://schemas.microsoft.com/office/drawing/2018/hyperlinkcolor" val="tx"/>
                    </a:ext>
                  </a:extLst>
                </a:hlinkClick>
              </a:rPr>
              <a:t>The Companion for the First Year at City Tech </a:t>
            </a:r>
            <a:r>
              <a:rPr lang="en" sz="1100" b="1" dirty="0">
                <a:solidFill>
                  <a:schemeClr val="tx1"/>
                </a:solidFill>
                <a:latin typeface="Raleway"/>
                <a:ea typeface="Raleway"/>
                <a:cs typeface="Raleway"/>
                <a:sym typeface="Raleway"/>
              </a:rPr>
              <a:t>is available on the First Year Programs website.</a:t>
            </a:r>
            <a:endParaRPr sz="500" i="1" dirty="0">
              <a:solidFill>
                <a:schemeClr val="tx1"/>
              </a:solidFill>
            </a:endParaRPr>
          </a:p>
        </p:txBody>
      </p:sp>
      <p:pic>
        <p:nvPicPr>
          <p:cNvPr id="182" name="Google Shape;182;p35">
            <a:hlinkClick r:id="rId3"/>
          </p:cNvPr>
          <p:cNvPicPr preferRelativeResize="0"/>
          <p:nvPr/>
        </p:nvPicPr>
        <p:blipFill rotWithShape="1">
          <a:blip r:embed="rId4">
            <a:alphaModFix/>
          </a:blip>
          <a:srcRect l="33811" t="30331" r="15313" b="23529"/>
          <a:stretch/>
        </p:blipFill>
        <p:spPr>
          <a:xfrm>
            <a:off x="964713" y="874336"/>
            <a:ext cx="7214573" cy="3680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grpSp>
        <p:nvGrpSpPr>
          <p:cNvPr id="188" name="Google Shape;188;p36"/>
          <p:cNvGrpSpPr/>
          <p:nvPr/>
        </p:nvGrpSpPr>
        <p:grpSpPr>
          <a:xfrm>
            <a:off x="364752" y="554472"/>
            <a:ext cx="8414496" cy="2765864"/>
            <a:chOff x="1938575" y="56750"/>
            <a:chExt cx="7205426" cy="2022126"/>
          </a:xfrm>
        </p:grpSpPr>
        <p:pic>
          <p:nvPicPr>
            <p:cNvPr id="189" name="Google Shape;189;p36"/>
            <p:cNvPicPr preferRelativeResize="0"/>
            <p:nvPr/>
          </p:nvPicPr>
          <p:blipFill rotWithShape="1">
            <a:blip r:embed="rId3">
              <a:alphaModFix/>
            </a:blip>
            <a:srcRect l="35575" t="29370" r="13651" b="48091"/>
            <a:stretch/>
          </p:blipFill>
          <p:spPr>
            <a:xfrm>
              <a:off x="1946900" y="56750"/>
              <a:ext cx="7197101" cy="1797101"/>
            </a:xfrm>
            <a:prstGeom prst="rect">
              <a:avLst/>
            </a:prstGeom>
            <a:noFill/>
            <a:ln>
              <a:noFill/>
            </a:ln>
          </p:spPr>
        </p:pic>
        <p:pic>
          <p:nvPicPr>
            <p:cNvPr id="190" name="Google Shape;190;p36"/>
            <p:cNvPicPr preferRelativeResize="0"/>
            <p:nvPr/>
          </p:nvPicPr>
          <p:blipFill rotWithShape="1">
            <a:blip r:embed="rId3">
              <a:alphaModFix/>
            </a:blip>
            <a:srcRect l="35575" t="64217" r="13651" b="32225"/>
            <a:stretch/>
          </p:blipFill>
          <p:spPr>
            <a:xfrm>
              <a:off x="1938575" y="1795225"/>
              <a:ext cx="7197101" cy="283651"/>
            </a:xfrm>
            <a:prstGeom prst="rect">
              <a:avLst/>
            </a:prstGeom>
            <a:noFill/>
            <a:ln>
              <a:noFill/>
            </a:ln>
          </p:spPr>
        </p:pic>
      </p:grpSp>
      <p:sp>
        <p:nvSpPr>
          <p:cNvPr id="4" name="Google Shape;187;p36">
            <a:extLst>
              <a:ext uri="{FF2B5EF4-FFF2-40B4-BE49-F238E27FC236}">
                <a16:creationId xmlns:a16="http://schemas.microsoft.com/office/drawing/2014/main" id="{6D112686-A786-7CDC-9D52-7BB2EDEBEEA8}"/>
              </a:ext>
            </a:extLst>
          </p:cNvPr>
          <p:cNvSpPr txBox="1">
            <a:spLocks noGrp="1"/>
          </p:cNvSpPr>
          <p:nvPr>
            <p:ph type="title"/>
          </p:nvPr>
        </p:nvSpPr>
        <p:spPr>
          <a:xfrm>
            <a:off x="502561" y="3544747"/>
            <a:ext cx="8148600" cy="1348721"/>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600"/>
              <a:buNone/>
            </a:pPr>
            <a:r>
              <a:rPr lang="en" sz="1400" dirty="0"/>
              <a:t>In </a:t>
            </a:r>
            <a:r>
              <a:rPr lang="en" sz="1400" i="1" dirty="0"/>
              <a:t>The Companion</a:t>
            </a:r>
            <a:r>
              <a:rPr lang="en" sz="1400" dirty="0"/>
              <a:t>, there</a:t>
            </a:r>
            <a:r>
              <a:rPr lang="en" sz="1400" b="0" dirty="0"/>
              <a:t> are tips from Peer Mentors about becoming a better student.</a:t>
            </a:r>
            <a:br>
              <a:rPr lang="en" sz="1400" b="0" dirty="0"/>
            </a:br>
            <a:r>
              <a:rPr lang="en" sz="1400" b="0" dirty="0"/>
              <a:t> </a:t>
            </a:r>
            <a:br>
              <a:rPr lang="en" sz="1400" b="0" dirty="0"/>
            </a:br>
            <a:r>
              <a:rPr lang="en" sz="1400" b="0" dirty="0"/>
              <a:t>The one above is from page 35</a:t>
            </a:r>
            <a:r>
              <a:rPr lang="en" sz="1400" b="0" i="1" dirty="0"/>
              <a:t>.</a:t>
            </a:r>
            <a:br>
              <a:rPr lang="en" sz="1400" b="0" i="1" dirty="0"/>
            </a:br>
            <a:br>
              <a:rPr lang="en" sz="1400" b="0" i="1" dirty="0"/>
            </a:br>
            <a:r>
              <a:rPr lang="en" sz="1400" dirty="0"/>
              <a:t>Let’s hear from </a:t>
            </a:r>
            <a:r>
              <a:rPr lang="en" sz="1400" i="1" dirty="0"/>
              <a:t>our</a:t>
            </a:r>
            <a:r>
              <a:rPr lang="en" sz="1400" dirty="0"/>
              <a:t> Peer Mentors about their top tips!</a:t>
            </a:r>
            <a:endParaRPr sz="1400" b="0"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7"/>
          <p:cNvSpPr txBox="1">
            <a:spLocks noGrp="1"/>
          </p:cNvSpPr>
          <p:nvPr>
            <p:ph type="title"/>
          </p:nvPr>
        </p:nvSpPr>
        <p:spPr>
          <a:xfrm>
            <a:off x="729450" y="559775"/>
            <a:ext cx="7688700" cy="5352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990"/>
              <a:buNone/>
            </a:pPr>
            <a:r>
              <a:rPr lang="en" sz="2310" b="1">
                <a:solidFill>
                  <a:schemeClr val="accent5"/>
                </a:solidFill>
              </a:rPr>
              <a:t>Small Group Discussion: Habits of Successful College Students</a:t>
            </a:r>
            <a:endParaRPr sz="3300" b="1"/>
          </a:p>
        </p:txBody>
      </p:sp>
      <p:sp>
        <p:nvSpPr>
          <p:cNvPr id="197" name="Google Shape;197;p37"/>
          <p:cNvSpPr txBox="1">
            <a:spLocks noGrp="1"/>
          </p:cNvSpPr>
          <p:nvPr>
            <p:ph type="body" idx="1"/>
          </p:nvPr>
        </p:nvSpPr>
        <p:spPr>
          <a:xfrm>
            <a:off x="729450" y="1380725"/>
            <a:ext cx="7688700" cy="361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300"/>
              <a:buNone/>
            </a:pPr>
            <a:r>
              <a:rPr lang="en" sz="1800" dirty="0">
                <a:latin typeface="Roboto Slab"/>
                <a:ea typeface="Roboto Slab"/>
                <a:cs typeface="Roboto Slab"/>
                <a:sym typeface="Roboto Slab"/>
              </a:rPr>
              <a:t>Open </a:t>
            </a:r>
            <a:r>
              <a:rPr lang="en" sz="1800" i="1" u="sng" dirty="0">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The Companion </a:t>
            </a:r>
            <a:r>
              <a:rPr lang="en" dirty="0">
                <a:solidFill>
                  <a:schemeClr val="accent6"/>
                </a:solidFill>
                <a:latin typeface="Roboto Slab"/>
                <a:ea typeface="Roboto Slab"/>
                <a:cs typeface="Roboto Slab"/>
                <a:sym typeface="Roboto Slab"/>
              </a:rPr>
              <a:t> </a:t>
            </a:r>
            <a:r>
              <a:rPr lang="en" dirty="0">
                <a:solidFill>
                  <a:schemeClr val="tx1"/>
                </a:solidFill>
                <a:latin typeface="Roboto Slab"/>
                <a:ea typeface="Roboto Slab"/>
                <a:cs typeface="Roboto Slab"/>
                <a:sym typeface="Roboto Slab"/>
              </a:rPr>
              <a:t>t</a:t>
            </a:r>
            <a:r>
              <a:rPr lang="en" sz="1800" dirty="0">
                <a:latin typeface="Roboto Slab"/>
                <a:ea typeface="Roboto Slab"/>
                <a:cs typeface="Roboto Slab"/>
                <a:sym typeface="Roboto Slab"/>
              </a:rPr>
              <a:t>o page 31. </a:t>
            </a:r>
          </a:p>
          <a:p>
            <a:pPr marL="0" lvl="0" indent="0" algn="l" rtl="0">
              <a:lnSpc>
                <a:spcPct val="100000"/>
              </a:lnSpc>
              <a:spcBef>
                <a:spcPts val="0"/>
              </a:spcBef>
              <a:spcAft>
                <a:spcPts val="0"/>
              </a:spcAft>
              <a:buSzPts val="1300"/>
              <a:buNone/>
            </a:pPr>
            <a:endParaRPr lang="en" dirty="0">
              <a:latin typeface="Roboto Slab"/>
              <a:ea typeface="Roboto Slab"/>
              <a:cs typeface="Roboto Slab"/>
              <a:sym typeface="Roboto Slab"/>
            </a:endParaRPr>
          </a:p>
          <a:p>
            <a:pPr marL="0" lvl="0" indent="0" algn="l" rtl="0">
              <a:lnSpc>
                <a:spcPct val="100000"/>
              </a:lnSpc>
              <a:spcBef>
                <a:spcPts val="0"/>
              </a:spcBef>
              <a:spcAft>
                <a:spcPts val="0"/>
              </a:spcAft>
              <a:buSzPts val="1300"/>
              <a:buNone/>
            </a:pPr>
            <a:r>
              <a:rPr lang="en" dirty="0">
                <a:latin typeface="Roboto Slab"/>
                <a:ea typeface="Roboto Slab"/>
                <a:cs typeface="Roboto Slab"/>
                <a:sym typeface="Roboto Slab"/>
              </a:rPr>
              <a:t>Do</a:t>
            </a:r>
            <a:r>
              <a:rPr lang="en" sz="1800" dirty="0">
                <a:latin typeface="Roboto Slab"/>
                <a:ea typeface="Roboto Slab"/>
                <a:cs typeface="Roboto Slab"/>
                <a:sym typeface="Roboto Slab"/>
              </a:rPr>
              <a:t> the activity “Track your Learning Process” just for week 6 on your own for 5 minutes. </a:t>
            </a:r>
          </a:p>
          <a:p>
            <a:pPr marL="0" lvl="0" indent="0" algn="l" rtl="0">
              <a:lnSpc>
                <a:spcPct val="100000"/>
              </a:lnSpc>
              <a:spcBef>
                <a:spcPts val="0"/>
              </a:spcBef>
              <a:spcAft>
                <a:spcPts val="0"/>
              </a:spcAft>
              <a:buSzPts val="1300"/>
              <a:buNone/>
            </a:pPr>
            <a:endParaRPr lang="en" dirty="0">
              <a:latin typeface="Roboto Slab"/>
              <a:ea typeface="Roboto Slab"/>
              <a:cs typeface="Roboto Slab"/>
              <a:sym typeface="Roboto Slab"/>
            </a:endParaRPr>
          </a:p>
          <a:p>
            <a:pPr marL="0" lvl="0" indent="0" algn="l" rtl="0">
              <a:lnSpc>
                <a:spcPct val="100000"/>
              </a:lnSpc>
              <a:spcBef>
                <a:spcPts val="0"/>
              </a:spcBef>
              <a:spcAft>
                <a:spcPts val="0"/>
              </a:spcAft>
              <a:buSzPts val="1300"/>
              <a:buNone/>
            </a:pPr>
            <a:r>
              <a:rPr lang="en" sz="1800" dirty="0">
                <a:latin typeface="Roboto Slab"/>
                <a:ea typeface="Roboto Slab"/>
                <a:cs typeface="Roboto Slab"/>
                <a:sym typeface="Roboto Slab"/>
              </a:rPr>
              <a:t>When time’s up, I’ll put you in a small group.</a:t>
            </a:r>
            <a:endParaRPr sz="1800"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7">
                                            <p:txEl>
                                              <p:pRg st="0" end="0"/>
                                            </p:txEl>
                                          </p:spTgt>
                                        </p:tgtEl>
                                        <p:attrNameLst>
                                          <p:attrName>style.visibility</p:attrName>
                                        </p:attrNameLst>
                                      </p:cBhvr>
                                      <p:to>
                                        <p:strVal val="visible"/>
                                      </p:to>
                                    </p:set>
                                    <p:animEffect transition="in" filter="fade">
                                      <p:cBhvr>
                                        <p:cTn id="7" dur="500"/>
                                        <p:tgtEl>
                                          <p:spTgt spid="1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7">
                                            <p:txEl>
                                              <p:pRg st="2" end="2"/>
                                            </p:txEl>
                                          </p:spTgt>
                                        </p:tgtEl>
                                        <p:attrNameLst>
                                          <p:attrName>style.visibility</p:attrName>
                                        </p:attrNameLst>
                                      </p:cBhvr>
                                      <p:to>
                                        <p:strVal val="visible"/>
                                      </p:to>
                                    </p:set>
                                    <p:animEffect transition="in" filter="fade">
                                      <p:cBhvr>
                                        <p:cTn id="12" dur="500"/>
                                        <p:tgtEl>
                                          <p:spTgt spid="19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7">
                                            <p:txEl>
                                              <p:pRg st="4" end="4"/>
                                            </p:txEl>
                                          </p:spTgt>
                                        </p:tgtEl>
                                        <p:attrNameLst>
                                          <p:attrName>style.visibility</p:attrName>
                                        </p:attrNameLst>
                                      </p:cBhvr>
                                      <p:to>
                                        <p:strVal val="visible"/>
                                      </p:to>
                                    </p:set>
                                    <p:animEffect transition="in" filter="fade">
                                      <p:cBhvr>
                                        <p:cTn id="17" dur="500"/>
                                        <p:tgtEl>
                                          <p:spTgt spid="19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7"/>
          <p:cNvSpPr txBox="1">
            <a:spLocks noGrp="1"/>
          </p:cNvSpPr>
          <p:nvPr>
            <p:ph type="title"/>
          </p:nvPr>
        </p:nvSpPr>
        <p:spPr>
          <a:xfrm>
            <a:off x="729450" y="559775"/>
            <a:ext cx="7688700" cy="5352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990"/>
              <a:buNone/>
            </a:pPr>
            <a:r>
              <a:rPr lang="en" sz="2310" b="1">
                <a:solidFill>
                  <a:schemeClr val="accent5"/>
                </a:solidFill>
              </a:rPr>
              <a:t>Small Group Discussion: Habits of Successful College Students</a:t>
            </a:r>
            <a:endParaRPr sz="3300" b="1"/>
          </a:p>
        </p:txBody>
      </p:sp>
      <p:sp>
        <p:nvSpPr>
          <p:cNvPr id="197" name="Google Shape;197;p37"/>
          <p:cNvSpPr txBox="1">
            <a:spLocks noGrp="1"/>
          </p:cNvSpPr>
          <p:nvPr>
            <p:ph type="body" idx="1"/>
          </p:nvPr>
        </p:nvSpPr>
        <p:spPr>
          <a:xfrm>
            <a:off x="729450" y="1380725"/>
            <a:ext cx="7688700" cy="361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300"/>
              <a:buNone/>
            </a:pPr>
            <a:r>
              <a:rPr lang="en" sz="1800" dirty="0">
                <a:latin typeface="Roboto Slab"/>
                <a:ea typeface="Roboto Slab"/>
                <a:cs typeface="Roboto Slab"/>
                <a:sym typeface="Roboto Slab"/>
              </a:rPr>
              <a:t>When you’re in the breakout room, identify a group </a:t>
            </a:r>
            <a:r>
              <a:rPr lang="en" sz="1800" b="1" dirty="0">
                <a:solidFill>
                  <a:srgbClr val="FF0000"/>
                </a:solidFill>
                <a:latin typeface="Roboto Slab"/>
                <a:ea typeface="Roboto Slab"/>
                <a:cs typeface="Roboto Slab"/>
                <a:sym typeface="Roboto Slab"/>
              </a:rPr>
              <a:t>scribe</a:t>
            </a:r>
            <a:r>
              <a:rPr lang="en" sz="1800" dirty="0">
                <a:latin typeface="Roboto Slab"/>
                <a:ea typeface="Roboto Slab"/>
                <a:cs typeface="Roboto Slab"/>
                <a:sym typeface="Roboto Slab"/>
              </a:rPr>
              <a:t> and a </a:t>
            </a:r>
            <a:r>
              <a:rPr lang="en" sz="1800" b="1" dirty="0">
                <a:solidFill>
                  <a:srgbClr val="FF0000"/>
                </a:solidFill>
                <a:latin typeface="Roboto Slab"/>
                <a:ea typeface="Roboto Slab"/>
                <a:cs typeface="Roboto Slab"/>
                <a:sym typeface="Roboto Slab"/>
              </a:rPr>
              <a:t>speaker</a:t>
            </a:r>
            <a:r>
              <a:rPr lang="en" sz="1800" dirty="0">
                <a:latin typeface="Roboto Slab"/>
                <a:ea typeface="Roboto Slab"/>
                <a:cs typeface="Roboto Slab"/>
                <a:sym typeface="Roboto Slab"/>
              </a:rPr>
              <a:t>. Be sure to take a screenshot of this slide before you join your group AND be sure the scribe takes notes—you’ll need them later!</a:t>
            </a:r>
            <a:endParaRPr sz="1800" dirty="0">
              <a:latin typeface="Roboto Slab"/>
              <a:ea typeface="Roboto Slab"/>
              <a:cs typeface="Roboto Slab"/>
              <a:sym typeface="Roboto Slab"/>
            </a:endParaRPr>
          </a:p>
          <a:p>
            <a:pPr marL="0" lvl="0" indent="0" algn="l" rtl="0">
              <a:lnSpc>
                <a:spcPct val="100000"/>
              </a:lnSpc>
              <a:spcBef>
                <a:spcPts val="1200"/>
              </a:spcBef>
              <a:spcAft>
                <a:spcPts val="0"/>
              </a:spcAft>
              <a:buSzPts val="1300"/>
              <a:buNone/>
            </a:pPr>
            <a:r>
              <a:rPr lang="en" sz="1800" dirty="0">
                <a:latin typeface="Roboto Slab"/>
                <a:ea typeface="Roboto Slab"/>
                <a:cs typeface="Roboto Slab"/>
                <a:sym typeface="Roboto Slab"/>
              </a:rPr>
              <a:t>Review the “Track your Learning Process” grid on page 31.</a:t>
            </a:r>
            <a:endParaRPr sz="1800" dirty="0">
              <a:latin typeface="Roboto Slab"/>
              <a:ea typeface="Roboto Slab"/>
              <a:cs typeface="Roboto Slab"/>
              <a:sym typeface="Roboto Slab"/>
            </a:endParaRPr>
          </a:p>
          <a:p>
            <a:pPr marL="457200" lvl="0" indent="-342900" algn="l" rtl="0">
              <a:lnSpc>
                <a:spcPct val="100000"/>
              </a:lnSpc>
              <a:spcBef>
                <a:spcPts val="1200"/>
              </a:spcBef>
              <a:spcAft>
                <a:spcPts val="0"/>
              </a:spcAft>
              <a:buSzPts val="1800"/>
              <a:buFont typeface="Roboto Slab"/>
              <a:buAutoNum type="arabicPeriod"/>
            </a:pPr>
            <a:r>
              <a:rPr lang="en" sz="1800" dirty="0">
                <a:latin typeface="Roboto Slab"/>
                <a:ea typeface="Roboto Slab"/>
                <a:cs typeface="Roboto Slab"/>
                <a:sym typeface="Roboto Slab"/>
              </a:rPr>
              <a:t>Share which of the practices you did not know successful college students used.</a:t>
            </a:r>
            <a:endParaRPr sz="1800" dirty="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sz="1800" dirty="0">
                <a:latin typeface="Roboto Slab"/>
                <a:ea typeface="Roboto Slab"/>
                <a:cs typeface="Roboto Slab"/>
                <a:sym typeface="Roboto Slab"/>
              </a:rPr>
              <a:t>Share which of the practices you believe will be difficult for you to do on a regular basis and explain why you believe it will be difficult.</a:t>
            </a:r>
            <a:endParaRPr sz="1800" dirty="0">
              <a:latin typeface="Roboto Slab"/>
              <a:ea typeface="Roboto Slab"/>
              <a:cs typeface="Roboto Slab"/>
              <a:sym typeface="Roboto Slab"/>
            </a:endParaRPr>
          </a:p>
        </p:txBody>
      </p:sp>
    </p:spTree>
    <p:extLst>
      <p:ext uri="{BB962C8B-B14F-4D97-AF65-F5344CB8AC3E}">
        <p14:creationId xmlns:p14="http://schemas.microsoft.com/office/powerpoint/2010/main" val="2639043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7">
                                            <p:txEl>
                                              <p:pRg st="0" end="0"/>
                                            </p:txEl>
                                          </p:spTgt>
                                        </p:tgtEl>
                                        <p:attrNameLst>
                                          <p:attrName>style.visibility</p:attrName>
                                        </p:attrNameLst>
                                      </p:cBhvr>
                                      <p:to>
                                        <p:strVal val="visible"/>
                                      </p:to>
                                    </p:set>
                                    <p:animEffect transition="in" filter="fade">
                                      <p:cBhvr>
                                        <p:cTn id="7" dur="500"/>
                                        <p:tgtEl>
                                          <p:spTgt spid="1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7">
                                            <p:txEl>
                                              <p:pRg st="1" end="1"/>
                                            </p:txEl>
                                          </p:spTgt>
                                        </p:tgtEl>
                                        <p:attrNameLst>
                                          <p:attrName>style.visibility</p:attrName>
                                        </p:attrNameLst>
                                      </p:cBhvr>
                                      <p:to>
                                        <p:strVal val="visible"/>
                                      </p:to>
                                    </p:set>
                                    <p:animEffect transition="in" filter="fade">
                                      <p:cBhvr>
                                        <p:cTn id="12" dur="500"/>
                                        <p:tgtEl>
                                          <p:spTgt spid="19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7">
                                            <p:txEl>
                                              <p:pRg st="2" end="2"/>
                                            </p:txEl>
                                          </p:spTgt>
                                        </p:tgtEl>
                                        <p:attrNameLst>
                                          <p:attrName>style.visibility</p:attrName>
                                        </p:attrNameLst>
                                      </p:cBhvr>
                                      <p:to>
                                        <p:strVal val="visible"/>
                                      </p:to>
                                    </p:set>
                                    <p:animEffect transition="in" filter="fade">
                                      <p:cBhvr>
                                        <p:cTn id="17" dur="500"/>
                                        <p:tgtEl>
                                          <p:spTgt spid="197">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97">
                                            <p:txEl>
                                              <p:pRg st="3" end="3"/>
                                            </p:txEl>
                                          </p:spTgt>
                                        </p:tgtEl>
                                        <p:attrNameLst>
                                          <p:attrName>style.visibility</p:attrName>
                                        </p:attrNameLst>
                                      </p:cBhvr>
                                      <p:to>
                                        <p:strVal val="visible"/>
                                      </p:to>
                                    </p:set>
                                    <p:animEffect transition="in" filter="fade">
                                      <p:cBhvr>
                                        <p:cTn id="20" dur="500"/>
                                        <p:tgtEl>
                                          <p:spTgt spid="19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7"/>
          <p:cNvSpPr txBox="1">
            <a:spLocks noGrp="1"/>
          </p:cNvSpPr>
          <p:nvPr>
            <p:ph type="title"/>
          </p:nvPr>
        </p:nvSpPr>
        <p:spPr>
          <a:xfrm>
            <a:off x="729450" y="559775"/>
            <a:ext cx="7688700" cy="5352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990"/>
              <a:buNone/>
            </a:pPr>
            <a:r>
              <a:rPr lang="en" sz="2310" b="1">
                <a:solidFill>
                  <a:schemeClr val="accent5"/>
                </a:solidFill>
              </a:rPr>
              <a:t>Small Group Discussion: Habits of Successful College Students</a:t>
            </a:r>
            <a:endParaRPr sz="3300" b="1"/>
          </a:p>
        </p:txBody>
      </p:sp>
      <p:sp>
        <p:nvSpPr>
          <p:cNvPr id="197" name="Google Shape;197;p37"/>
          <p:cNvSpPr txBox="1">
            <a:spLocks noGrp="1"/>
          </p:cNvSpPr>
          <p:nvPr>
            <p:ph type="body" idx="1"/>
          </p:nvPr>
        </p:nvSpPr>
        <p:spPr>
          <a:xfrm>
            <a:off x="729450" y="1380725"/>
            <a:ext cx="7688700" cy="3611400"/>
          </a:xfrm>
          <a:prstGeom prst="rect">
            <a:avLst/>
          </a:prstGeom>
          <a:noFill/>
          <a:ln>
            <a:noFill/>
          </a:ln>
        </p:spPr>
        <p:txBody>
          <a:bodyPr spcFirstLastPara="1" wrap="square" lIns="91425" tIns="91425" rIns="91425" bIns="91425" anchor="t" anchorCtr="0">
            <a:noAutofit/>
          </a:bodyPr>
          <a:lstStyle/>
          <a:p>
            <a:pPr marL="0" lvl="0" indent="0">
              <a:lnSpc>
                <a:spcPct val="100000"/>
              </a:lnSpc>
              <a:spcBef>
                <a:spcPts val="1200"/>
              </a:spcBef>
              <a:spcAft>
                <a:spcPts val="1200"/>
              </a:spcAft>
              <a:buSzPts val="1300"/>
              <a:buNone/>
            </a:pPr>
            <a:r>
              <a:rPr lang="en-US" dirty="0">
                <a:latin typeface="Roboto Slab"/>
                <a:ea typeface="Roboto Slab"/>
                <a:cs typeface="Roboto Slab"/>
                <a:sym typeface="Roboto Slab"/>
              </a:rPr>
              <a:t>Scribes: When you return to the larger group, copy and paste the notes into the chat.</a:t>
            </a:r>
          </a:p>
          <a:p>
            <a:pPr marL="0" lvl="0" indent="0">
              <a:lnSpc>
                <a:spcPct val="100000"/>
              </a:lnSpc>
              <a:spcBef>
                <a:spcPts val="1200"/>
              </a:spcBef>
              <a:spcAft>
                <a:spcPts val="1200"/>
              </a:spcAft>
              <a:buSzPts val="1300"/>
              <a:buNone/>
            </a:pPr>
            <a:r>
              <a:rPr lang="en-US" dirty="0">
                <a:latin typeface="Roboto Slab"/>
                <a:ea typeface="Roboto Slab"/>
                <a:cs typeface="Roboto Slab"/>
                <a:sym typeface="Roboto Slab"/>
              </a:rPr>
              <a:t>Leaders: In one minute, summarize your small group discussion. </a:t>
            </a:r>
          </a:p>
          <a:p>
            <a:pPr marL="457200" lvl="0" indent="-342900" algn="l" rtl="0">
              <a:lnSpc>
                <a:spcPct val="100000"/>
              </a:lnSpc>
              <a:spcBef>
                <a:spcPts val="1200"/>
              </a:spcBef>
              <a:spcAft>
                <a:spcPts val="0"/>
              </a:spcAft>
              <a:buSzPts val="1800"/>
              <a:buFont typeface="Roboto Slab"/>
              <a:buAutoNum type="arabicPeriod"/>
            </a:pPr>
            <a:r>
              <a:rPr lang="en" sz="1800" dirty="0">
                <a:latin typeface="Roboto Slab"/>
                <a:ea typeface="Roboto Slab"/>
                <a:cs typeface="Roboto Slab"/>
                <a:sym typeface="Roboto Slab"/>
              </a:rPr>
              <a:t>Share which of the practices the group did not know successful college students used.</a:t>
            </a:r>
            <a:endParaRPr sz="1800" dirty="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sz="1800" dirty="0">
                <a:latin typeface="Roboto Slab"/>
                <a:ea typeface="Roboto Slab"/>
                <a:cs typeface="Roboto Slab"/>
                <a:sym typeface="Roboto Slab"/>
              </a:rPr>
              <a:t>Share which of the practices </a:t>
            </a:r>
            <a:r>
              <a:rPr lang="en" dirty="0">
                <a:latin typeface="Roboto Slab"/>
                <a:ea typeface="Roboto Slab"/>
                <a:cs typeface="Roboto Slab"/>
                <a:sym typeface="Roboto Slab"/>
              </a:rPr>
              <a:t>the group</a:t>
            </a:r>
            <a:r>
              <a:rPr lang="en" sz="1800" dirty="0">
                <a:latin typeface="Roboto Slab"/>
                <a:ea typeface="Roboto Slab"/>
                <a:cs typeface="Roboto Slab"/>
                <a:sym typeface="Roboto Slab"/>
              </a:rPr>
              <a:t> believes will be difficult to do on a regular basis and explain why they believe it will be difficult.</a:t>
            </a:r>
            <a:endParaRPr sz="1800" dirty="0">
              <a:latin typeface="Roboto Slab"/>
              <a:ea typeface="Roboto Slab"/>
              <a:cs typeface="Roboto Slab"/>
              <a:sym typeface="Roboto Slab"/>
            </a:endParaRPr>
          </a:p>
        </p:txBody>
      </p:sp>
    </p:spTree>
    <p:extLst>
      <p:ext uri="{BB962C8B-B14F-4D97-AF65-F5344CB8AC3E}">
        <p14:creationId xmlns:p14="http://schemas.microsoft.com/office/powerpoint/2010/main" val="363768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7">
                                            <p:txEl>
                                              <p:pRg st="0" end="0"/>
                                            </p:txEl>
                                          </p:spTgt>
                                        </p:tgtEl>
                                        <p:attrNameLst>
                                          <p:attrName>style.visibility</p:attrName>
                                        </p:attrNameLst>
                                      </p:cBhvr>
                                      <p:to>
                                        <p:strVal val="visible"/>
                                      </p:to>
                                    </p:set>
                                    <p:animEffect transition="in" filter="fade">
                                      <p:cBhvr>
                                        <p:cTn id="7" dur="500"/>
                                        <p:tgtEl>
                                          <p:spTgt spid="19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7">
                                            <p:txEl>
                                              <p:pRg st="1" end="1"/>
                                            </p:txEl>
                                          </p:spTgt>
                                        </p:tgtEl>
                                        <p:attrNameLst>
                                          <p:attrName>style.visibility</p:attrName>
                                        </p:attrNameLst>
                                      </p:cBhvr>
                                      <p:to>
                                        <p:strVal val="visible"/>
                                      </p:to>
                                    </p:set>
                                    <p:animEffect transition="in" filter="fade">
                                      <p:cBhvr>
                                        <p:cTn id="12" dur="500"/>
                                        <p:tgtEl>
                                          <p:spTgt spid="19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7">
                                            <p:txEl>
                                              <p:pRg st="2" end="2"/>
                                            </p:txEl>
                                          </p:spTgt>
                                        </p:tgtEl>
                                        <p:attrNameLst>
                                          <p:attrName>style.visibility</p:attrName>
                                        </p:attrNameLst>
                                      </p:cBhvr>
                                      <p:to>
                                        <p:strVal val="visible"/>
                                      </p:to>
                                    </p:set>
                                    <p:animEffect transition="in" filter="fade">
                                      <p:cBhvr>
                                        <p:cTn id="17" dur="500"/>
                                        <p:tgtEl>
                                          <p:spTgt spid="197">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97">
                                            <p:txEl>
                                              <p:pRg st="3" end="3"/>
                                            </p:txEl>
                                          </p:spTgt>
                                        </p:tgtEl>
                                        <p:attrNameLst>
                                          <p:attrName>style.visibility</p:attrName>
                                        </p:attrNameLst>
                                      </p:cBhvr>
                                      <p:to>
                                        <p:strVal val="visible"/>
                                      </p:to>
                                    </p:set>
                                    <p:animEffect transition="in" filter="fade">
                                      <p:cBhvr>
                                        <p:cTn id="20" dur="500"/>
                                        <p:tgtEl>
                                          <p:spTgt spid="19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38"/>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203" name="Google Shape;203;p38"/>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None/>
            </a:pPr>
            <a:endParaRPr sz="1700" dirty="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“Not Yet” Grade</a:t>
            </a:r>
            <a:endParaRPr sz="1900" dirty="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Growth Mindset</a:t>
            </a:r>
            <a:endParaRPr sz="1900" dirty="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dirty="0">
                <a:solidFill>
                  <a:schemeClr val="accent5"/>
                </a:solidFill>
                <a:latin typeface="Roboto Slab"/>
                <a:ea typeface="Roboto Slab"/>
                <a:cs typeface="Roboto Slab"/>
                <a:sym typeface="Roboto Slab"/>
              </a:rPr>
              <a:t>Habits of Successful College Students</a:t>
            </a:r>
            <a:endParaRPr sz="1900" dirty="0">
              <a:solidFill>
                <a:schemeClr val="accent5"/>
              </a:solidFill>
              <a:latin typeface="Roboto Slab"/>
              <a:ea typeface="Roboto Slab"/>
              <a:cs typeface="Roboto Slab"/>
              <a:sym typeface="Roboto Sla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9"/>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7…</a:t>
            </a:r>
            <a:endParaRPr b="1">
              <a:solidFill>
                <a:schemeClr val="accent5"/>
              </a:solidFill>
            </a:endParaRPr>
          </a:p>
        </p:txBody>
      </p:sp>
      <p:sp>
        <p:nvSpPr>
          <p:cNvPr id="209" name="Google Shape;209;p39"/>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 sz="1400" b="1" dirty="0">
                <a:latin typeface="Roboto Slab"/>
                <a:ea typeface="Roboto Slab"/>
                <a:cs typeface="Roboto Slab"/>
                <a:sym typeface="Roboto Slab"/>
              </a:rPr>
              <a:t>Complete Reflection on OpenLab by replying to Reflection #6 Post.</a:t>
            </a:r>
            <a:endParaRPr sz="1400" b="1" dirty="0">
              <a:latin typeface="Roboto Slab"/>
              <a:ea typeface="Roboto Slab"/>
              <a:cs typeface="Roboto Slab"/>
              <a:sym typeface="Roboto Slab"/>
            </a:endParaRPr>
          </a:p>
          <a:p>
            <a:pPr marL="0" lvl="0" indent="0" algn="l" rtl="0">
              <a:spcBef>
                <a:spcPts val="0"/>
              </a:spcBef>
              <a:spcAft>
                <a:spcPts val="0"/>
              </a:spcAft>
              <a:buNone/>
            </a:pPr>
            <a:endParaRPr sz="1400" b="1" dirty="0">
              <a:latin typeface="Roboto Slab"/>
              <a:ea typeface="Roboto Slab"/>
              <a:cs typeface="Roboto Slab"/>
              <a:sym typeface="Roboto Slab"/>
            </a:endParaRPr>
          </a:p>
          <a:p>
            <a:pPr marL="914400" lvl="0" indent="0" algn="l" rtl="0">
              <a:spcBef>
                <a:spcPts val="0"/>
              </a:spcBef>
              <a:spcAft>
                <a:spcPts val="0"/>
              </a:spcAft>
              <a:buNone/>
            </a:pPr>
            <a:r>
              <a:rPr lang="en" sz="1400" b="1" dirty="0">
                <a:solidFill>
                  <a:schemeClr val="accent6"/>
                </a:solidFill>
                <a:latin typeface="Roboto Slab"/>
                <a:ea typeface="Roboto Slab"/>
                <a:cs typeface="Roboto Slab"/>
                <a:sym typeface="Roboto Slab"/>
              </a:rPr>
              <a:t>Reflection #6</a:t>
            </a:r>
            <a:endParaRPr sz="1400" b="1" dirty="0">
              <a:solidFill>
                <a:schemeClr val="accent6"/>
              </a:solidFill>
              <a:latin typeface="Roboto Slab"/>
              <a:ea typeface="Roboto Slab"/>
              <a:cs typeface="Roboto Slab"/>
              <a:sym typeface="Roboto Slab"/>
            </a:endParaRPr>
          </a:p>
          <a:p>
            <a:pPr marL="9144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Consider the discussion we had today about mindset. Share a concept you believe is important and explain what the concept means to you as a college student.</a:t>
            </a:r>
            <a:endParaRPr sz="1400" i="1" dirty="0">
              <a:solidFill>
                <a:schemeClr val="accent6"/>
              </a:solidFill>
              <a:latin typeface="Roboto Slab"/>
              <a:ea typeface="Roboto Slab"/>
              <a:cs typeface="Roboto Slab"/>
              <a:sym typeface="Roboto Slab"/>
            </a:endParaRPr>
          </a:p>
          <a:p>
            <a:pPr marL="9144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 </a:t>
            </a:r>
            <a:endParaRPr sz="1400" i="1" dirty="0">
              <a:solidFill>
                <a:schemeClr val="accent6"/>
              </a:solidFill>
              <a:latin typeface="Roboto Slab"/>
              <a:ea typeface="Roboto Slab"/>
              <a:cs typeface="Roboto Slab"/>
              <a:sym typeface="Roboto Slab"/>
            </a:endParaRPr>
          </a:p>
          <a:p>
            <a:pPr marL="914400" lvl="0" indent="0" algn="l" rtl="0">
              <a:spcBef>
                <a:spcPts val="0"/>
              </a:spcBef>
              <a:spcAft>
                <a:spcPts val="0"/>
              </a:spcAft>
              <a:buNone/>
            </a:pPr>
            <a:r>
              <a:rPr lang="en" sz="1400" i="1" dirty="0">
                <a:solidFill>
                  <a:schemeClr val="accent6"/>
                </a:solidFill>
                <a:latin typeface="Roboto Slab"/>
                <a:ea typeface="Roboto Slab"/>
                <a:cs typeface="Roboto Slab"/>
                <a:sym typeface="Roboto Slab"/>
              </a:rPr>
              <a:t>Read and comment on another student’s post.</a:t>
            </a:r>
            <a:endParaRPr sz="1400" i="1" dirty="0">
              <a:solidFill>
                <a:schemeClr val="accent6"/>
              </a:solidFill>
              <a:latin typeface="Roboto Slab"/>
              <a:ea typeface="Roboto Slab"/>
              <a:cs typeface="Roboto Slab"/>
              <a:sym typeface="Roboto Slab"/>
            </a:endParaRPr>
          </a:p>
          <a:p>
            <a:pPr marL="914400" lvl="0" indent="0" algn="l" rtl="0">
              <a:spcBef>
                <a:spcPts val="0"/>
              </a:spcBef>
              <a:spcAft>
                <a:spcPts val="0"/>
              </a:spcAft>
              <a:buNone/>
            </a:pPr>
            <a:endParaRPr sz="1400" i="1" dirty="0">
              <a:solidFill>
                <a:schemeClr val="accent6"/>
              </a:solidFill>
              <a:latin typeface="Roboto Slab"/>
              <a:ea typeface="Roboto Slab"/>
              <a:cs typeface="Roboto Slab"/>
              <a:sym typeface="Roboto Slab"/>
            </a:endParaRPr>
          </a:p>
          <a:p>
            <a:pPr marL="0" marR="868079" lvl="0" indent="0" algn="l" rtl="0">
              <a:spcBef>
                <a:spcPts val="0"/>
              </a:spcBef>
              <a:spcAft>
                <a:spcPts val="0"/>
              </a:spcAft>
              <a:buNone/>
            </a:pP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dirty="0">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dirty="0">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0"/>
          <p:cNvSpPr txBox="1">
            <a:spLocks noGrp="1"/>
          </p:cNvSpPr>
          <p:nvPr>
            <p:ph type="ctrTitle"/>
          </p:nvPr>
        </p:nvSpPr>
        <p:spPr>
          <a:xfrm>
            <a:off x="86850" y="1300325"/>
            <a:ext cx="8943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Get Your Head In the Game:</a:t>
            </a:r>
            <a:endParaRPr sz="4100" b="1"/>
          </a:p>
          <a:p>
            <a:pPr marL="0" lvl="0" indent="0" algn="ctr" rtl="0">
              <a:lnSpc>
                <a:spcPct val="100000"/>
              </a:lnSpc>
              <a:spcBef>
                <a:spcPts val="0"/>
              </a:spcBef>
              <a:spcAft>
                <a:spcPts val="0"/>
              </a:spcAft>
              <a:buSzPts val="4000"/>
              <a:buNone/>
            </a:pPr>
            <a:r>
              <a:rPr lang="en" sz="4100" b="1"/>
              <a:t>Mindset + Self-Advocacy</a:t>
            </a:r>
            <a:endParaRPr sz="4100" b="1"/>
          </a:p>
        </p:txBody>
      </p:sp>
      <p:sp>
        <p:nvSpPr>
          <p:cNvPr id="215" name="Google Shape;215;p40"/>
          <p:cNvSpPr txBox="1"/>
          <p:nvPr/>
        </p:nvSpPr>
        <p:spPr>
          <a:xfrm>
            <a:off x="1680300" y="3070673"/>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6</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10/7</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a:solidFill>
                  <a:schemeClr val="accent6"/>
                </a:solidFill>
                <a:latin typeface="Roboto Slab"/>
                <a:ea typeface="Roboto Slab"/>
                <a:cs typeface="Roboto Slab"/>
                <a:sym typeface="Roboto Slab"/>
              </a:rPr>
              <a:t>Professor Jessica Penner</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216" name="Google Shape;216;p40"/>
          <p:cNvGrpSpPr/>
          <p:nvPr/>
        </p:nvGrpSpPr>
        <p:grpSpPr>
          <a:xfrm>
            <a:off x="86851" y="4448817"/>
            <a:ext cx="1273858" cy="607271"/>
            <a:chOff x="86851" y="4297675"/>
            <a:chExt cx="1881900" cy="758425"/>
          </a:xfrm>
        </p:grpSpPr>
        <p:pic>
          <p:nvPicPr>
            <p:cNvPr id="217" name="Google Shape;217;p40"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218" name="Google Shape;218;p40"/>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86850" y="1300325"/>
            <a:ext cx="8943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Get Your Head In the Game:</a:t>
            </a:r>
            <a:endParaRPr sz="4100" b="1"/>
          </a:p>
          <a:p>
            <a:pPr marL="0" lvl="0" indent="0" algn="ctr" rtl="0">
              <a:lnSpc>
                <a:spcPct val="100000"/>
              </a:lnSpc>
              <a:spcBef>
                <a:spcPts val="0"/>
              </a:spcBef>
              <a:spcAft>
                <a:spcPts val="0"/>
              </a:spcAft>
              <a:buSzPts val="4000"/>
              <a:buNone/>
            </a:pPr>
            <a:r>
              <a:rPr lang="en" sz="4100" b="1"/>
              <a:t>Mindset + Self-Advocacy</a:t>
            </a:r>
            <a:endParaRPr sz="4100" b="1"/>
          </a:p>
        </p:txBody>
      </p:sp>
      <p:sp>
        <p:nvSpPr>
          <p:cNvPr id="127" name="Google Shape;127;p26"/>
          <p:cNvSpPr txBox="1"/>
          <p:nvPr/>
        </p:nvSpPr>
        <p:spPr>
          <a:xfrm>
            <a:off x="1666800" y="3146372"/>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6</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10/7</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Jessica Penner</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346750"/>
            <a:ext cx="3837000" cy="4072500"/>
          </a:xfrm>
          <a:prstGeom prst="rect">
            <a:avLst/>
          </a:prstGeom>
        </p:spPr>
        <p:txBody>
          <a:bodyPr spcFirstLastPara="1" wrap="square" lIns="91425" tIns="91425" rIns="91425" bIns="91425" anchor="ctr" anchorCtr="0">
            <a:normAutofit/>
          </a:bodyPr>
          <a:lstStyle/>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“Not Yet” Grade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Growth Mindset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Habits of Successful College Students</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0" name="Title 1">
            <a:extLst>
              <a:ext uri="{FF2B5EF4-FFF2-40B4-BE49-F238E27FC236}">
                <a16:creationId xmlns:a16="http://schemas.microsoft.com/office/drawing/2014/main" id="{871E0A34-89FC-17A9-37A2-A9C023D8643E}"/>
              </a:ext>
            </a:extLst>
          </p:cNvPr>
          <p:cNvSpPr>
            <a:spLocks noGrp="1"/>
          </p:cNvSpPr>
          <p:nvPr>
            <p:ph type="title"/>
          </p:nvPr>
        </p:nvSpPr>
        <p:spPr>
          <a:xfrm>
            <a:off x="387900" y="458025"/>
            <a:ext cx="8368200" cy="686100"/>
          </a:xfrm>
        </p:spPr>
        <p:txBody>
          <a:bodyPr/>
          <a:lstStyle/>
          <a:p>
            <a:r>
              <a:rPr lang="en-US" dirty="0"/>
              <a:t>Discuss</a:t>
            </a:r>
          </a:p>
        </p:txBody>
      </p:sp>
      <p:sp>
        <p:nvSpPr>
          <p:cNvPr id="12" name="Text Placeholder 2">
            <a:extLst>
              <a:ext uri="{FF2B5EF4-FFF2-40B4-BE49-F238E27FC236}">
                <a16:creationId xmlns:a16="http://schemas.microsoft.com/office/drawing/2014/main" id="{49DC506C-2DA6-C285-E131-246B5399FE87}"/>
              </a:ext>
            </a:extLst>
          </p:cNvPr>
          <p:cNvSpPr>
            <a:spLocks noGrp="1"/>
          </p:cNvSpPr>
          <p:nvPr>
            <p:ph type="body" idx="1"/>
          </p:nvPr>
        </p:nvSpPr>
        <p:spPr>
          <a:xfrm>
            <a:off x="387900" y="1489824"/>
            <a:ext cx="8368200" cy="3417932"/>
          </a:xfrm>
        </p:spPr>
        <p:txBody>
          <a:bodyPr>
            <a:normAutofit fontScale="70000" lnSpcReduction="20000"/>
          </a:bodyPr>
          <a:lstStyle/>
          <a:p>
            <a:pPr marL="114300" indent="0">
              <a:buNone/>
            </a:pPr>
            <a:r>
              <a:rPr lang="en-US" dirty="0"/>
              <a:t>“All things are difficult before they are easy.” – Thomas Fuller</a:t>
            </a:r>
          </a:p>
          <a:p>
            <a:pPr marL="114300" indent="0">
              <a:buNone/>
            </a:pPr>
            <a:endParaRPr lang="en-US" dirty="0"/>
          </a:p>
          <a:p>
            <a:pPr marL="114300" indent="0">
              <a:buNone/>
            </a:pPr>
            <a:r>
              <a:rPr lang="en-US" dirty="0"/>
              <a:t>What does this mean, exactly?</a:t>
            </a:r>
          </a:p>
          <a:p>
            <a:pPr marL="114300" indent="0">
              <a:buNone/>
            </a:pPr>
            <a:endParaRPr lang="en-US" dirty="0"/>
          </a:p>
          <a:p>
            <a:pPr marL="114300" indent="0">
              <a:buNone/>
            </a:pPr>
            <a:r>
              <a:rPr lang="en-US" i="1" dirty="0"/>
              <a:t>Here’s a personal example: When I started teaching at City Tech, I only knew one other professor, and I rarely saw them because our schedules were so different. I like to make friends. I need people to chat with about what’s going on. So, I decided I needed to make other friends. There was this one person who was often in the adjunct office at the same time. She was talkative and seemed nice. I decided we might be friends. Over time, we started talking—at first just about our classes, but slowly, we shared things about our personal lives. We walked to classes at Midway and Voorhees together. Now, she’s one of my best friends. We get together, text each other, and share meals together on a regular basis. It was hard at first, but eventually, it became easy!</a:t>
            </a:r>
          </a:p>
          <a:p>
            <a:pPr marL="114300" indent="0">
              <a:buNone/>
            </a:pPr>
            <a:endParaRPr lang="en-US" dirty="0"/>
          </a:p>
          <a:p>
            <a:pPr marL="114300" indent="0">
              <a:buNone/>
            </a:pPr>
            <a:r>
              <a:rPr lang="en-US" dirty="0"/>
              <a:t>Does anyone else want to share an example of something that was difficult before it was easy? It can be academic or something else!</a:t>
            </a:r>
          </a:p>
          <a:p>
            <a:pPr marL="114300" indent="0">
              <a:buNone/>
            </a:pPr>
            <a:endParaRPr lang="en-US" dirty="0"/>
          </a:p>
          <a:p>
            <a:pPr marL="114300" indent="0">
              <a:buNone/>
            </a:pPr>
            <a:r>
              <a:rPr lang="en-US" dirty="0"/>
              <a:t>How does this relate to what we’re doing in this workshop </a:t>
            </a:r>
            <a:r>
              <a:rPr lang="en-US" i="1" dirty="0"/>
              <a:t>and</a:t>
            </a:r>
            <a:r>
              <a:rPr lang="en-US" dirty="0"/>
              <a:t> at City Tech?</a:t>
            </a:r>
          </a:p>
          <a:p>
            <a:pPr marL="114300" indent="0">
              <a:buNone/>
            </a:pPr>
            <a:endParaRPr lang="en-US" dirty="0"/>
          </a:p>
          <a:p>
            <a:pPr marL="114300" indent="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fade">
                                      <p:cBhvr>
                                        <p:cTn id="12" dur="500"/>
                                        <p:tgtEl>
                                          <p:spTgt spid="1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xEl>
                                              <p:pRg st="4" end="4"/>
                                            </p:txEl>
                                          </p:spTgt>
                                        </p:tgtEl>
                                        <p:attrNameLst>
                                          <p:attrName>style.visibility</p:attrName>
                                        </p:attrNameLst>
                                      </p:cBhvr>
                                      <p:to>
                                        <p:strVal val="visible"/>
                                      </p:to>
                                    </p:set>
                                    <p:animEffect transition="in" filter="fade">
                                      <p:cBhvr>
                                        <p:cTn id="17" dur="500"/>
                                        <p:tgtEl>
                                          <p:spTgt spid="1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xEl>
                                              <p:pRg st="6" end="6"/>
                                            </p:txEl>
                                          </p:spTgt>
                                        </p:tgtEl>
                                        <p:attrNameLst>
                                          <p:attrName>style.visibility</p:attrName>
                                        </p:attrNameLst>
                                      </p:cBhvr>
                                      <p:to>
                                        <p:strVal val="visible"/>
                                      </p:to>
                                    </p:set>
                                    <p:animEffect transition="in" filter="fade">
                                      <p:cBhvr>
                                        <p:cTn id="22" dur="500"/>
                                        <p:tgtEl>
                                          <p:spTgt spid="1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xEl>
                                              <p:pRg st="8" end="8"/>
                                            </p:txEl>
                                          </p:spTgt>
                                        </p:tgtEl>
                                        <p:attrNameLst>
                                          <p:attrName>style.visibility</p:attrName>
                                        </p:attrNameLst>
                                      </p:cBhvr>
                                      <p:to>
                                        <p:strVal val="visible"/>
                                      </p:to>
                                    </p:set>
                                    <p:animEffect transition="in" filter="fade">
                                      <p:cBhvr>
                                        <p:cTn id="27" dur="500"/>
                                        <p:tgtEl>
                                          <p:spTgt spid="1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9"/>
          <p:cNvSpPr txBox="1">
            <a:spLocks noGrp="1"/>
          </p:cNvSpPr>
          <p:nvPr>
            <p:ph type="title"/>
          </p:nvPr>
        </p:nvSpPr>
        <p:spPr>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dirty="0">
                <a:solidFill>
                  <a:schemeClr val="accent5"/>
                </a:solidFill>
              </a:rPr>
              <a:t>“Not Yet” Grade</a:t>
            </a:r>
            <a:endParaRPr b="1" dirty="0">
              <a:solidFill>
                <a:schemeClr val="accent5"/>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30"/>
          <p:cNvSpPr txBox="1">
            <a:spLocks noGrp="1"/>
          </p:cNvSpPr>
          <p:nvPr>
            <p:ph type="subTitle" idx="4294967295"/>
          </p:nvPr>
        </p:nvSpPr>
        <p:spPr>
          <a:xfrm>
            <a:off x="751300" y="571500"/>
            <a:ext cx="7542000" cy="3650175"/>
          </a:xfrm>
          <a:prstGeom prst="rect">
            <a:avLst/>
          </a:prstGeom>
          <a:noFill/>
          <a:ln>
            <a:noFill/>
          </a:ln>
        </p:spPr>
        <p:txBody>
          <a:bodyPr spcFirstLastPara="1" wrap="square" lIns="91425" tIns="91425" rIns="91425" bIns="91425" anchor="t" anchorCtr="0">
            <a:normAutofit fontScale="92500" lnSpcReduction="20000"/>
          </a:bodyPr>
          <a:lstStyle/>
          <a:p>
            <a:pPr marL="0" marR="0" lvl="0" indent="0" algn="l" rtl="0">
              <a:lnSpc>
                <a:spcPct val="115000"/>
              </a:lnSpc>
              <a:spcBef>
                <a:spcPts val="0"/>
              </a:spcBef>
              <a:spcAft>
                <a:spcPts val="0"/>
              </a:spcAft>
              <a:buClr>
                <a:schemeClr val="accent1"/>
              </a:buClr>
              <a:buSzPct val="76023"/>
              <a:buFont typeface="Lato"/>
              <a:buNone/>
            </a:pPr>
            <a:r>
              <a:rPr lang="en-US" sz="3600" dirty="0">
                <a:latin typeface="Roboto Slab"/>
                <a:ea typeface="Roboto Slab"/>
                <a:cs typeface="Roboto Slab"/>
                <a:sym typeface="Roboto Slab"/>
              </a:rPr>
              <a:t>What do you think a grade of “not yet,” instead of a traditional F grade means?</a:t>
            </a:r>
          </a:p>
          <a:p>
            <a:pPr marL="0" marR="0" lvl="0" indent="0" algn="l" rtl="0">
              <a:lnSpc>
                <a:spcPct val="115000"/>
              </a:lnSpc>
              <a:spcBef>
                <a:spcPts val="0"/>
              </a:spcBef>
              <a:spcAft>
                <a:spcPts val="0"/>
              </a:spcAft>
              <a:buClr>
                <a:schemeClr val="accent1"/>
              </a:buClr>
              <a:buSzPct val="76023"/>
              <a:buFont typeface="Lato"/>
              <a:buNone/>
            </a:pPr>
            <a:endParaRPr lang="en" sz="3514" i="1" dirty="0">
              <a:solidFill>
                <a:schemeClr val="accent6"/>
              </a:solidFill>
              <a:latin typeface="Roboto Slab"/>
              <a:ea typeface="Roboto Slab"/>
              <a:cs typeface="Roboto Slab"/>
              <a:sym typeface="Roboto Slab"/>
            </a:endParaRPr>
          </a:p>
          <a:p>
            <a:pPr marL="0" marR="0" lvl="0" indent="0" algn="l" rtl="0">
              <a:lnSpc>
                <a:spcPct val="115000"/>
              </a:lnSpc>
              <a:spcBef>
                <a:spcPts val="0"/>
              </a:spcBef>
              <a:spcAft>
                <a:spcPts val="0"/>
              </a:spcAft>
              <a:buClr>
                <a:schemeClr val="accent1"/>
              </a:buClr>
              <a:buSzPct val="76023"/>
              <a:buFont typeface="Lato"/>
              <a:buNone/>
            </a:pPr>
            <a:r>
              <a:rPr lang="en" sz="3514" i="1" dirty="0">
                <a:solidFill>
                  <a:schemeClr val="accent6"/>
                </a:solidFill>
                <a:latin typeface="Roboto Slab"/>
                <a:ea typeface="Roboto Slab"/>
                <a:cs typeface="Roboto Slab"/>
                <a:sym typeface="Roboto Slab"/>
              </a:rPr>
              <a:t>What if you received a grade of “not yet”?</a:t>
            </a:r>
          </a:p>
          <a:p>
            <a:pPr marL="0" marR="0" lvl="0" indent="0" algn="l" rtl="0">
              <a:lnSpc>
                <a:spcPct val="115000"/>
              </a:lnSpc>
              <a:spcBef>
                <a:spcPts val="0"/>
              </a:spcBef>
              <a:spcAft>
                <a:spcPts val="0"/>
              </a:spcAft>
              <a:buClr>
                <a:schemeClr val="accent1"/>
              </a:buClr>
              <a:buSzPct val="76023"/>
              <a:buFont typeface="Lato"/>
              <a:buNone/>
            </a:pPr>
            <a:r>
              <a:rPr lang="en" sz="3514" i="1" dirty="0">
                <a:solidFill>
                  <a:schemeClr val="accent6"/>
                </a:solidFill>
                <a:latin typeface="Roboto Slab"/>
                <a:ea typeface="Roboto Slab"/>
                <a:cs typeface="Roboto Slab"/>
                <a:sym typeface="Roboto Slab"/>
              </a:rPr>
              <a:t>What would you do next?</a:t>
            </a:r>
            <a:r>
              <a:rPr lang="en" sz="3514" i="1" u="none" strike="noStrike" cap="none" dirty="0">
                <a:solidFill>
                  <a:schemeClr val="accent6"/>
                </a:solidFill>
                <a:latin typeface="Roboto Slab"/>
                <a:ea typeface="Roboto Slab"/>
                <a:cs typeface="Roboto Slab"/>
                <a:sym typeface="Roboto Slab"/>
              </a:rPr>
              <a:t> </a:t>
            </a:r>
            <a:endParaRPr sz="2991" i="1" u="none" strike="noStrike" cap="none" dirty="0">
              <a:solidFill>
                <a:schemeClr val="accent6"/>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
                                            <p:txEl>
                                              <p:pRg st="0" end="0"/>
                                            </p:txEl>
                                          </p:spTgt>
                                        </p:tgtEl>
                                        <p:attrNameLst>
                                          <p:attrName>style.visibility</p:attrName>
                                        </p:attrNameLst>
                                      </p:cBhvr>
                                      <p:to>
                                        <p:strVal val="visible"/>
                                      </p:to>
                                    </p:set>
                                    <p:animEffect transition="in" filter="fade">
                                      <p:cBhvr>
                                        <p:cTn id="7" dur="500"/>
                                        <p:tgtEl>
                                          <p:spTgt spid="1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
                                            <p:txEl>
                                              <p:pRg st="2" end="2"/>
                                            </p:txEl>
                                          </p:spTgt>
                                        </p:tgtEl>
                                        <p:attrNameLst>
                                          <p:attrName>style.visibility</p:attrName>
                                        </p:attrNameLst>
                                      </p:cBhvr>
                                      <p:to>
                                        <p:strVal val="visible"/>
                                      </p:to>
                                    </p:set>
                                    <p:animEffect transition="in" filter="fade">
                                      <p:cBhvr>
                                        <p:cTn id="12" dur="500"/>
                                        <p:tgtEl>
                                          <p:spTgt spid="15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3">
                                            <p:txEl>
                                              <p:pRg st="3" end="3"/>
                                            </p:txEl>
                                          </p:spTgt>
                                        </p:tgtEl>
                                        <p:attrNameLst>
                                          <p:attrName>style.visibility</p:attrName>
                                        </p:attrNameLst>
                                      </p:cBhvr>
                                      <p:to>
                                        <p:strVal val="visible"/>
                                      </p:to>
                                    </p:set>
                                    <p:animEffect transition="in" filter="fade">
                                      <p:cBhvr>
                                        <p:cTn id="17" dur="500"/>
                                        <p:tgtEl>
                                          <p:spTgt spid="15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31"/>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Growth Mindset</a:t>
            </a:r>
            <a:endParaRPr b="1">
              <a:solidFill>
                <a:schemeClr val="accent5"/>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2"/>
          <p:cNvSpPr txBox="1">
            <a:spLocks noGrp="1"/>
          </p:cNvSpPr>
          <p:nvPr>
            <p:ph type="title"/>
          </p:nvPr>
        </p:nvSpPr>
        <p:spPr>
          <a:xfrm>
            <a:off x="657200" y="414950"/>
            <a:ext cx="76887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600" b="1">
                <a:solidFill>
                  <a:schemeClr val="accent5"/>
                </a:solidFill>
              </a:rPr>
              <a:t>What is a growth mindset? </a:t>
            </a:r>
            <a:endParaRPr sz="3600" b="1">
              <a:solidFill>
                <a:schemeClr val="accent5"/>
              </a:solidFill>
            </a:endParaRPr>
          </a:p>
        </p:txBody>
      </p:sp>
      <p:sp>
        <p:nvSpPr>
          <p:cNvPr id="164" name="Google Shape;164;p32"/>
          <p:cNvSpPr txBox="1">
            <a:spLocks noGrp="1"/>
          </p:cNvSpPr>
          <p:nvPr>
            <p:ph type="body" idx="1"/>
          </p:nvPr>
        </p:nvSpPr>
        <p:spPr>
          <a:xfrm>
            <a:off x="727650" y="3785800"/>
            <a:ext cx="7688700" cy="10863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300"/>
              <a:buNone/>
            </a:pPr>
            <a:r>
              <a:rPr lang="en" sz="1400" b="1" dirty="0">
                <a:latin typeface="Roboto Slab"/>
                <a:ea typeface="Roboto Slab"/>
                <a:cs typeface="Roboto Slab"/>
                <a:sym typeface="Roboto Slab"/>
              </a:rPr>
              <a:t>Do you want to know more about creating a growth mindset? Here are more resources:</a:t>
            </a:r>
            <a:endParaRPr sz="1400" b="1" dirty="0">
              <a:latin typeface="Roboto Slab"/>
              <a:ea typeface="Roboto Slab"/>
              <a:cs typeface="Roboto Slab"/>
              <a:sym typeface="Roboto Slab"/>
            </a:endParaRPr>
          </a:p>
          <a:p>
            <a:pPr marL="457200" lvl="0" indent="0" algn="l" rtl="0">
              <a:lnSpc>
                <a:spcPct val="100000"/>
              </a:lnSpc>
              <a:spcBef>
                <a:spcPts val="0"/>
              </a:spcBef>
              <a:spcAft>
                <a:spcPts val="0"/>
              </a:spcAft>
              <a:buSzPts val="1300"/>
              <a:buNone/>
            </a:pPr>
            <a:r>
              <a:rPr lang="en" sz="1400" u="sng" dirty="0">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Mindset</a:t>
            </a:r>
            <a:r>
              <a:rPr lang="en" sz="1400" dirty="0">
                <a:solidFill>
                  <a:schemeClr val="accent6"/>
                </a:solidFill>
                <a:latin typeface="Roboto Slab"/>
                <a:ea typeface="Roboto Slab"/>
                <a:cs typeface="Roboto Slab"/>
                <a:sym typeface="Roboto Slab"/>
              </a:rPr>
              <a:t>, </a:t>
            </a:r>
            <a:r>
              <a:rPr lang="en" sz="1400" dirty="0">
                <a:latin typeface="Roboto Slab"/>
                <a:ea typeface="Roboto Slab"/>
                <a:cs typeface="Roboto Slab"/>
                <a:sym typeface="Roboto Slab"/>
              </a:rPr>
              <a:t>Talks at Google </a:t>
            </a:r>
            <a:endParaRPr sz="1400" dirty="0">
              <a:latin typeface="Roboto Slab"/>
              <a:ea typeface="Roboto Slab"/>
              <a:cs typeface="Roboto Slab"/>
              <a:sym typeface="Roboto Slab"/>
            </a:endParaRPr>
          </a:p>
          <a:p>
            <a:pPr marL="457200" lvl="0" indent="0" algn="l" rtl="0">
              <a:lnSpc>
                <a:spcPct val="100000"/>
              </a:lnSpc>
              <a:spcBef>
                <a:spcPts val="0"/>
              </a:spcBef>
              <a:spcAft>
                <a:spcPts val="0"/>
              </a:spcAft>
              <a:buSzPts val="1300"/>
              <a:buNone/>
            </a:pPr>
            <a:r>
              <a:rPr lang="en" sz="1400" u="sng" dirty="0">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Assess </a:t>
            </a:r>
            <a:r>
              <a:rPr lang="en" sz="1400" dirty="0">
                <a:latin typeface="Roboto Slab"/>
                <a:ea typeface="Roboto Slab"/>
                <a:cs typeface="Roboto Slab"/>
                <a:sym typeface="Roboto Slab"/>
              </a:rPr>
              <a:t>your Mindset</a:t>
            </a:r>
            <a:endParaRPr sz="1400" dirty="0">
              <a:latin typeface="Roboto Slab"/>
              <a:ea typeface="Roboto Slab"/>
              <a:cs typeface="Roboto Slab"/>
              <a:sym typeface="Roboto Slab"/>
            </a:endParaRPr>
          </a:p>
          <a:p>
            <a:pPr marL="457200" lvl="0" indent="0" algn="l" rtl="0">
              <a:lnSpc>
                <a:spcPct val="100000"/>
              </a:lnSpc>
              <a:spcBef>
                <a:spcPts val="0"/>
              </a:spcBef>
              <a:spcAft>
                <a:spcPts val="0"/>
              </a:spcAft>
              <a:buSzPts val="1300"/>
              <a:buNone/>
            </a:pPr>
            <a:r>
              <a:rPr lang="en" sz="1400" dirty="0">
                <a:latin typeface="Roboto Slab"/>
                <a:ea typeface="Roboto Slab"/>
                <a:cs typeface="Roboto Slab"/>
                <a:sym typeface="Roboto Slab"/>
              </a:rPr>
              <a:t>A </a:t>
            </a:r>
            <a:r>
              <a:rPr lang="en" sz="1400" u="sng" dirty="0">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Summary</a:t>
            </a:r>
            <a:r>
              <a:rPr lang="en" sz="1400" dirty="0">
                <a:solidFill>
                  <a:schemeClr val="accent6"/>
                </a:solidFill>
                <a:latin typeface="Roboto Slab"/>
                <a:ea typeface="Roboto Slab"/>
                <a:cs typeface="Roboto Slab"/>
                <a:sym typeface="Roboto Slab"/>
              </a:rPr>
              <a:t> </a:t>
            </a:r>
            <a:r>
              <a:rPr lang="en" sz="1400" dirty="0">
                <a:latin typeface="Roboto Slab"/>
                <a:ea typeface="Roboto Slab"/>
                <a:cs typeface="Roboto Slab"/>
                <a:sym typeface="Roboto Slab"/>
              </a:rPr>
              <a:t>of Growth and Fixed Mindset</a:t>
            </a:r>
            <a:endParaRPr sz="1400" dirty="0">
              <a:latin typeface="Roboto Slab"/>
              <a:ea typeface="Roboto Slab"/>
              <a:cs typeface="Roboto Slab"/>
              <a:sym typeface="Roboto Slab"/>
            </a:endParaRPr>
          </a:p>
        </p:txBody>
      </p:sp>
      <p:pic>
        <p:nvPicPr>
          <p:cNvPr id="165" name="Google Shape;165;p32">
            <a:hlinkClick r:id="rId6"/>
          </p:cNvPr>
          <p:cNvPicPr preferRelativeResize="0"/>
          <p:nvPr/>
        </p:nvPicPr>
        <p:blipFill rotWithShape="1">
          <a:blip r:embed="rId7">
            <a:alphaModFix/>
          </a:blip>
          <a:srcRect l="6104" t="27021" r="32784" b="25551"/>
          <a:stretch/>
        </p:blipFill>
        <p:spPr>
          <a:xfrm>
            <a:off x="2182348" y="1456675"/>
            <a:ext cx="4638398" cy="2024876"/>
          </a:xfrm>
          <a:prstGeom prst="rect">
            <a:avLst/>
          </a:prstGeom>
          <a:noFill/>
          <a:ln>
            <a:noFill/>
          </a:ln>
        </p:spPr>
      </p:pic>
      <p:sp>
        <p:nvSpPr>
          <p:cNvPr id="2" name="TextBox 1">
            <a:extLst>
              <a:ext uri="{FF2B5EF4-FFF2-40B4-BE49-F238E27FC236}">
                <a16:creationId xmlns:a16="http://schemas.microsoft.com/office/drawing/2014/main" id="{7A719BAA-70E2-4081-B149-0A0E4DD07E6F}"/>
              </a:ext>
            </a:extLst>
          </p:cNvPr>
          <p:cNvSpPr txBox="1"/>
          <p:nvPr/>
        </p:nvSpPr>
        <p:spPr>
          <a:xfrm>
            <a:off x="657200" y="1685924"/>
            <a:ext cx="1350194" cy="523220"/>
          </a:xfrm>
          <a:prstGeom prst="rect">
            <a:avLst/>
          </a:prstGeom>
          <a:noFill/>
        </p:spPr>
        <p:txBody>
          <a:bodyPr wrap="square" rtlCol="0">
            <a:spAutoFit/>
          </a:bodyPr>
          <a:lstStyle/>
          <a:p>
            <a:r>
              <a:rPr lang="en-US" b="1" dirty="0">
                <a:solidFill>
                  <a:srgbClr val="FFFF00"/>
                </a:solidFill>
                <a:latin typeface="Roboto Slab" panose="020B0604020202020204" charset="0"/>
                <a:ea typeface="Roboto Slab" panose="020B0604020202020204" charset="0"/>
              </a:rPr>
              <a:t>Let’s hear about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4">
                                            <p:txEl>
                                              <p:pRg st="0" end="0"/>
                                            </p:txEl>
                                          </p:spTgt>
                                        </p:tgtEl>
                                        <p:attrNameLst>
                                          <p:attrName>style.visibility</p:attrName>
                                        </p:attrNameLst>
                                      </p:cBhvr>
                                      <p:to>
                                        <p:strVal val="visible"/>
                                      </p:to>
                                    </p:set>
                                    <p:animEffect transition="in" filter="fade">
                                      <p:cBhvr>
                                        <p:cTn id="7" dur="500"/>
                                        <p:tgtEl>
                                          <p:spTgt spid="1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4">
                                            <p:txEl>
                                              <p:pRg st="1" end="1"/>
                                            </p:txEl>
                                          </p:spTgt>
                                        </p:tgtEl>
                                        <p:attrNameLst>
                                          <p:attrName>style.visibility</p:attrName>
                                        </p:attrNameLst>
                                      </p:cBhvr>
                                      <p:to>
                                        <p:strVal val="visible"/>
                                      </p:to>
                                    </p:set>
                                    <p:animEffect transition="in" filter="fade">
                                      <p:cBhvr>
                                        <p:cTn id="12" dur="500"/>
                                        <p:tgtEl>
                                          <p:spTgt spid="1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4">
                                            <p:txEl>
                                              <p:pRg st="2" end="2"/>
                                            </p:txEl>
                                          </p:spTgt>
                                        </p:tgtEl>
                                        <p:attrNameLst>
                                          <p:attrName>style.visibility</p:attrName>
                                        </p:attrNameLst>
                                      </p:cBhvr>
                                      <p:to>
                                        <p:strVal val="visible"/>
                                      </p:to>
                                    </p:set>
                                    <p:animEffect transition="in" filter="fade">
                                      <p:cBhvr>
                                        <p:cTn id="17" dur="500"/>
                                        <p:tgtEl>
                                          <p:spTgt spid="1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4">
                                            <p:txEl>
                                              <p:pRg st="3" end="3"/>
                                            </p:txEl>
                                          </p:spTgt>
                                        </p:tgtEl>
                                        <p:attrNameLst>
                                          <p:attrName>style.visibility</p:attrName>
                                        </p:attrNameLst>
                                      </p:cBhvr>
                                      <p:to>
                                        <p:strVal val="visible"/>
                                      </p:to>
                                    </p:set>
                                    <p:animEffect transition="in" filter="fade">
                                      <p:cBhvr>
                                        <p:cTn id="22" dur="500"/>
                                        <p:tgtEl>
                                          <p:spTgt spid="16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3"/>
          <p:cNvSpPr txBox="1">
            <a:spLocks noGrp="1"/>
          </p:cNvSpPr>
          <p:nvPr>
            <p:ph type="title"/>
          </p:nvPr>
        </p:nvSpPr>
        <p:spPr>
          <a:xfrm>
            <a:off x="727650" y="307275"/>
            <a:ext cx="8147100" cy="5352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3871"/>
              <a:buNone/>
            </a:pPr>
            <a:r>
              <a:rPr lang="en" sz="3444" b="1">
                <a:solidFill>
                  <a:schemeClr val="accent5"/>
                </a:solidFill>
              </a:rPr>
              <a:t>Reflective Questions from #RiseAndGrind:</a:t>
            </a:r>
            <a:endParaRPr sz="3444" b="1">
              <a:solidFill>
                <a:schemeClr val="accent5"/>
              </a:solidFill>
            </a:endParaRPr>
          </a:p>
          <a:p>
            <a:pPr marL="0" lvl="0" indent="0" algn="ctr" rtl="0">
              <a:lnSpc>
                <a:spcPct val="100000"/>
              </a:lnSpc>
              <a:spcBef>
                <a:spcPts val="0"/>
              </a:spcBef>
              <a:spcAft>
                <a:spcPts val="0"/>
              </a:spcAft>
              <a:buSzPct val="96296"/>
              <a:buNone/>
            </a:pPr>
            <a:r>
              <a:rPr lang="en" b="1"/>
              <a:t>Do the questions encourage a Growth or Fixed Mindset?</a:t>
            </a:r>
            <a:endParaRPr b="1"/>
          </a:p>
        </p:txBody>
      </p:sp>
      <p:sp>
        <p:nvSpPr>
          <p:cNvPr id="171" name="Google Shape;171;p33"/>
          <p:cNvSpPr txBox="1">
            <a:spLocks noGrp="1"/>
          </p:cNvSpPr>
          <p:nvPr>
            <p:ph type="body" idx="1"/>
          </p:nvPr>
        </p:nvSpPr>
        <p:spPr>
          <a:xfrm>
            <a:off x="727650" y="1793080"/>
            <a:ext cx="7688700" cy="3186113"/>
          </a:xfrm>
          <a:prstGeom prst="rect">
            <a:avLst/>
          </a:prstGeom>
          <a:noFill/>
          <a:ln>
            <a:noFill/>
          </a:ln>
        </p:spPr>
        <p:txBody>
          <a:bodyPr spcFirstLastPara="1" wrap="square" lIns="91425" tIns="91425" rIns="91425" bIns="91425" anchor="t" anchorCtr="0">
            <a:noAutofit/>
          </a:bodyPr>
          <a:lstStyle/>
          <a:p>
            <a:pPr marL="114300" lvl="0" indent="0" algn="l" rtl="0">
              <a:lnSpc>
                <a:spcPct val="100000"/>
              </a:lnSpc>
              <a:spcBef>
                <a:spcPts val="0"/>
              </a:spcBef>
              <a:spcAft>
                <a:spcPts val="0"/>
              </a:spcAft>
              <a:buClr>
                <a:schemeClr val="accent6"/>
              </a:buClr>
              <a:buSzPts val="1800"/>
              <a:buNone/>
            </a:pPr>
            <a:r>
              <a:rPr lang="en" dirty="0">
                <a:solidFill>
                  <a:schemeClr val="accent6"/>
                </a:solidFill>
                <a:latin typeface="Roboto Slab"/>
                <a:ea typeface="Roboto Slab"/>
                <a:cs typeface="Roboto Slab"/>
                <a:sym typeface="Roboto Slab"/>
              </a:rPr>
              <a:t>In your breakout room, discuss your answers to the following questions (these were the questions posed on Reflection #5). Be ready to share with the larger group when time’s up!</a:t>
            </a:r>
            <a:endParaRPr lang="en" sz="1800" dirty="0">
              <a:solidFill>
                <a:schemeClr val="accent6"/>
              </a:solidFill>
              <a:latin typeface="Roboto Slab"/>
              <a:ea typeface="Roboto Slab"/>
              <a:cs typeface="Roboto Slab"/>
              <a:sym typeface="Roboto Slab"/>
            </a:endParaRPr>
          </a:p>
          <a:p>
            <a:pPr marL="457200" lvl="0" indent="-342900" algn="l" rtl="0">
              <a:lnSpc>
                <a:spcPct val="100000"/>
              </a:lnSpc>
              <a:spcBef>
                <a:spcPts val="0"/>
              </a:spcBef>
              <a:spcAft>
                <a:spcPts val="0"/>
              </a:spcAft>
              <a:buClr>
                <a:schemeClr val="accent6"/>
              </a:buClr>
              <a:buSzPts val="1800"/>
              <a:buFont typeface="Roboto Slab"/>
              <a:buChar char="●"/>
            </a:pPr>
            <a:endParaRPr lang="en" dirty="0">
              <a:solidFill>
                <a:schemeClr val="accent6"/>
              </a:solidFill>
              <a:latin typeface="Roboto Slab"/>
              <a:ea typeface="Roboto Slab"/>
              <a:cs typeface="Roboto Slab"/>
              <a:sym typeface="Roboto Slab"/>
            </a:endParaRPr>
          </a:p>
          <a:p>
            <a:pPr marL="457200" lvl="0" indent="-342900" algn="l" rtl="0">
              <a:lnSpc>
                <a:spcPct val="100000"/>
              </a:lnSpc>
              <a:spcBef>
                <a:spcPts val="0"/>
              </a:spcBef>
              <a:spcAft>
                <a:spcPts val="0"/>
              </a:spcAft>
              <a:buClr>
                <a:schemeClr val="accent6"/>
              </a:buClr>
              <a:buSzPts val="1800"/>
              <a:buFont typeface="Roboto Slab"/>
              <a:buChar char="●"/>
            </a:pPr>
            <a:r>
              <a:rPr lang="en" sz="1800" dirty="0">
                <a:solidFill>
                  <a:schemeClr val="accent6"/>
                </a:solidFill>
                <a:latin typeface="Roboto Slab"/>
                <a:ea typeface="Roboto Slab"/>
                <a:cs typeface="Roboto Slab"/>
                <a:sym typeface="Roboto Slab"/>
              </a:rPr>
              <a:t>What life experiences have prepared me for college? </a:t>
            </a:r>
            <a:r>
              <a:rPr lang="en" dirty="0">
                <a:solidFill>
                  <a:schemeClr val="accent6"/>
                </a:solidFill>
                <a:latin typeface="Roboto Slab"/>
                <a:ea typeface="Roboto Slab"/>
                <a:cs typeface="Roboto Slab"/>
                <a:sym typeface="Roboto Slab"/>
              </a:rPr>
              <a:t>Share one!</a:t>
            </a:r>
            <a:endParaRPr sz="1800" dirty="0">
              <a:solidFill>
                <a:schemeClr val="accent6"/>
              </a:solidFill>
              <a:latin typeface="Roboto Slab"/>
              <a:ea typeface="Roboto Slab"/>
              <a:cs typeface="Roboto Slab"/>
              <a:sym typeface="Roboto Slab"/>
            </a:endParaRPr>
          </a:p>
          <a:p>
            <a:pPr marL="457200" lvl="0" indent="-342900" algn="l" rtl="0">
              <a:lnSpc>
                <a:spcPct val="100000"/>
              </a:lnSpc>
              <a:spcBef>
                <a:spcPts val="0"/>
              </a:spcBef>
              <a:spcAft>
                <a:spcPts val="0"/>
              </a:spcAft>
              <a:buClr>
                <a:schemeClr val="accent6"/>
              </a:buClr>
              <a:buSzPts val="1800"/>
              <a:buFont typeface="Roboto Slab"/>
              <a:buChar char="●"/>
            </a:pPr>
            <a:r>
              <a:rPr lang="en" sz="1800" dirty="0">
                <a:solidFill>
                  <a:schemeClr val="accent6"/>
                </a:solidFill>
                <a:latin typeface="Roboto Slab"/>
                <a:ea typeface="Roboto Slab"/>
                <a:cs typeface="Roboto Slab"/>
                <a:sym typeface="Roboto Slab"/>
              </a:rPr>
              <a:t>When I have been faced with a difficult situation, what strategies did I use to find a solution? Share one!</a:t>
            </a:r>
            <a:endParaRPr sz="1800" dirty="0">
              <a:solidFill>
                <a:schemeClr val="accent6"/>
              </a:solidFill>
              <a:latin typeface="Roboto Slab"/>
              <a:ea typeface="Roboto Slab"/>
              <a:cs typeface="Roboto Slab"/>
              <a:sym typeface="Roboto Slab"/>
            </a:endParaRPr>
          </a:p>
          <a:p>
            <a:pPr marL="457200" lvl="0" indent="-342900" algn="l" rtl="0">
              <a:lnSpc>
                <a:spcPct val="100000"/>
              </a:lnSpc>
              <a:spcBef>
                <a:spcPts val="0"/>
              </a:spcBef>
              <a:spcAft>
                <a:spcPts val="0"/>
              </a:spcAft>
              <a:buClr>
                <a:schemeClr val="accent6"/>
              </a:buClr>
              <a:buSzPts val="1800"/>
              <a:buFont typeface="Roboto Slab"/>
              <a:buChar char="●"/>
            </a:pPr>
            <a:r>
              <a:rPr lang="en" sz="1800" dirty="0">
                <a:solidFill>
                  <a:schemeClr val="accent6"/>
                </a:solidFill>
                <a:latin typeface="Roboto Slab"/>
                <a:ea typeface="Roboto Slab"/>
                <a:cs typeface="Roboto Slab"/>
                <a:sym typeface="Roboto Slab"/>
              </a:rPr>
              <a:t>How will I create positive academic habits for myself? Share one!</a:t>
            </a:r>
            <a:endParaRPr sz="1800" dirty="0">
              <a:solidFill>
                <a:schemeClr val="accent6"/>
              </a:solidFill>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1">
                                            <p:txEl>
                                              <p:pRg st="2" end="2"/>
                                            </p:txEl>
                                          </p:spTgt>
                                        </p:tgtEl>
                                        <p:attrNameLst>
                                          <p:attrName>style.visibility</p:attrName>
                                        </p:attrNameLst>
                                      </p:cBhvr>
                                      <p:to>
                                        <p:strVal val="visible"/>
                                      </p:to>
                                    </p:set>
                                    <p:animEffect transition="in" filter="fade">
                                      <p:cBhvr>
                                        <p:cTn id="7" dur="500"/>
                                        <p:tgtEl>
                                          <p:spTgt spid="17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1">
                                            <p:txEl>
                                              <p:pRg st="0" end="0"/>
                                            </p:txEl>
                                          </p:spTgt>
                                        </p:tgtEl>
                                        <p:attrNameLst>
                                          <p:attrName>style.visibility</p:attrName>
                                        </p:attrNameLst>
                                      </p:cBhvr>
                                      <p:to>
                                        <p:strVal val="visible"/>
                                      </p:to>
                                    </p:set>
                                    <p:animEffect transition="in" filter="fade">
                                      <p:cBhvr>
                                        <p:cTn id="12" dur="500"/>
                                        <p:tgtEl>
                                          <p:spTgt spid="1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1">
                                            <p:txEl>
                                              <p:pRg st="3" end="3"/>
                                            </p:txEl>
                                          </p:spTgt>
                                        </p:tgtEl>
                                        <p:attrNameLst>
                                          <p:attrName>style.visibility</p:attrName>
                                        </p:attrNameLst>
                                      </p:cBhvr>
                                      <p:to>
                                        <p:strVal val="visible"/>
                                      </p:to>
                                    </p:set>
                                    <p:animEffect transition="in" filter="fade">
                                      <p:cBhvr>
                                        <p:cTn id="17" dur="500"/>
                                        <p:tgtEl>
                                          <p:spTgt spid="17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1">
                                            <p:txEl>
                                              <p:pRg st="4" end="4"/>
                                            </p:txEl>
                                          </p:spTgt>
                                        </p:tgtEl>
                                        <p:attrNameLst>
                                          <p:attrName>style.visibility</p:attrName>
                                        </p:attrNameLst>
                                      </p:cBhvr>
                                      <p:to>
                                        <p:strVal val="visible"/>
                                      </p:to>
                                    </p:set>
                                    <p:animEffect transition="in" filter="fade">
                                      <p:cBhvr>
                                        <p:cTn id="22" dur="500"/>
                                        <p:tgtEl>
                                          <p:spTgt spid="1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TotalTime>
  <Words>970</Words>
  <Application>Microsoft Office PowerPoint</Application>
  <PresentationFormat>On-screen Show (16:9)</PresentationFormat>
  <Paragraphs>99</Paragraphs>
  <Slides>18</Slides>
  <Notes>18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Roboto</vt:lpstr>
      <vt:lpstr>Raleway</vt:lpstr>
      <vt:lpstr>Lato</vt:lpstr>
      <vt:lpstr>Roboto Slab</vt:lpstr>
      <vt:lpstr>Arial</vt:lpstr>
      <vt:lpstr>Marina</vt:lpstr>
      <vt:lpstr>Marina</vt:lpstr>
      <vt:lpstr>City Tech 101</vt:lpstr>
      <vt:lpstr>Get Your Head In the Game: Mindset + Self-Advocacy</vt:lpstr>
      <vt:lpstr>Today’s Topics</vt:lpstr>
      <vt:lpstr>Discuss</vt:lpstr>
      <vt:lpstr>“Not Yet” Grade</vt:lpstr>
      <vt:lpstr>PowerPoint Presentation</vt:lpstr>
      <vt:lpstr>Growth Mindset</vt:lpstr>
      <vt:lpstr>What is a growth mindset? </vt:lpstr>
      <vt:lpstr>Reflective Questions from #RiseAndGrind: Do the questions encourage a Growth or Fixed Mindset?</vt:lpstr>
      <vt:lpstr>Habits of Successful  College Students</vt:lpstr>
      <vt:lpstr>PowerPoint Presentation</vt:lpstr>
      <vt:lpstr>In The Companion, there are tips from Peer Mentors about becoming a better student.   The one above is from page 35.  Let’s hear from our Peer Mentors about their top tips!</vt:lpstr>
      <vt:lpstr>Small Group Discussion: Habits of Successful College Students</vt:lpstr>
      <vt:lpstr>Small Group Discussion: Habits of Successful College Students</vt:lpstr>
      <vt:lpstr>Small Group Discussion: Habits of Successful College Students</vt:lpstr>
      <vt:lpstr>Recap</vt:lpstr>
      <vt:lpstr>Before Session 7…</vt:lpstr>
      <vt:lpstr>Get Your Head In the Game: Mindset + Self-Advocacy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1</cp:revision>
  <dcterms:modified xsi:type="dcterms:W3CDTF">2022-10-05T16:34:56Z</dcterms:modified>
</cp:coreProperties>
</file>