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5143500" type="screen16x9"/>
  <p:notesSz cx="6858000" cy="9144000"/>
  <p:embeddedFontLst>
    <p:embeddedFont>
      <p:font typeface="Merriweather" panose="00000500000000000000" pitchFamily="2" charset="0"/>
      <p:regular r:id="rId41"/>
      <p:bold r:id="rId42"/>
      <p:italic r:id="rId43"/>
      <p:boldItalic r:id="rId44"/>
    </p:embeddedFont>
    <p:embeddedFont>
      <p:font typeface="Roboto" panose="02000000000000000000" pitchFamily="2" charset="0"/>
      <p:regular r:id="rId45"/>
      <p:bold r:id="rId46"/>
      <p:italic r:id="rId47"/>
      <p:boldItalic r:id="rId48"/>
    </p:embeddedFont>
    <p:embeddedFont>
      <p:font typeface="Roboto Slab" pitchFamily="2" charset="0"/>
      <p:regular r:id="rId49"/>
      <p:bold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4.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font" Target="fonts/font1.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drive.google.com/file/d/1FUDHH0jJZhGmhpoqVq2xBaZZVSXx3-QV/view?usp=drive_link"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2a84f4998ed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g2a84f4998ed_0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section should just be a preview. You can use it to set ground rules for behavior in your class. </a:t>
            </a:r>
            <a:r>
              <a:rPr lang="en" u="sng"/>
              <a:t>If you don’t have time, you can skip this section</a:t>
            </a:r>
            <a:r>
              <a:rPr lang="en"/>
              <a:t> and move it to Session Two as part of an in-depth discussion of appropriate classroom behavior.</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2e91c8d629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 name="Google Shape;132;g2e91c8d629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Please make it clear to students that these are basic, </a:t>
            </a:r>
            <a:r>
              <a:rPr lang="en" u="sng"/>
              <a:t>non-negotiable</a:t>
            </a:r>
            <a:r>
              <a:rPr lang="en"/>
              <a:t> rules of classroom etiquette, not optional behaviors. Breaking these rules breaks the social contract of classroom behavior.</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2a84f4998ed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8" name="Google Shape;138;g2a84f4998ed_0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Emphasize to students that these behaviors, while not required, will go a long way to fostering goodwill and a supportive relationship with the professor.</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2a84f4998ed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4" name="Google Shape;144;g2a84f4998ed_0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is a good opportunity to highlight to students that online learning requires levels of motivation, discipline, and ability to focus beyond those required for classroom learning. Please also make  are aware of the updated camera policy for online classes. Profs. Can require that cameras be on</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0" name="Google Shape;15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5" name="Google Shape;15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252616143b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g252616143b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Remind students that this works both ways–they are responsible for upholding the standards laid out in the syllabus, and so are instructors.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These images of a syllabus on slides 14-18 are there as a sample if you cannot, for some reason, give students access to electronic or hard copies of sample syllabi. Please do NOT go through the information on the slides in great detail. If you need to use these slides, you can highlight a few parts and also give students a chance to study selected images and talk about the details or features that they notice.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7" name="Google Shape;177;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5" name="Google Shape;185;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2" name="Google Shape;192;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3" name="Google Shape;203;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You can use these syllabi or provide others of your choosing. If you choose to use others, please make sure they conform to the standard set by CIty Tech and include all required text.  Make sure students have access to the syllabi by printing hard copies or by making links/files available to them before class.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64b6ff720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9" name="Google Shape;209;g264b6ff720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4" name="Google Shape;214;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If you decide to do the activity on the next slide (or in the following segment) as a group project, take this opportunity to introduce the basic etiquette of group work. You may also choose to use </a:t>
            </a:r>
            <a:r>
              <a:rPr lang="en" u="sng">
                <a:solidFill>
                  <a:schemeClr val="hlink"/>
                </a:solidFill>
                <a:hlinkClick r:id="rId3"/>
              </a:rPr>
              <a:t>the worksheet linked here</a:t>
            </a:r>
            <a:r>
              <a:rPr lang="en"/>
              <a:t> as a guide for students to help them complete the activity while practicing how to work in a group.</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2a84f4998e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g2a84f4998ed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Break students into groups and ask them to look through some sample syllabi, or if short on time ask them to do this individually. You can make this into a game or contest if you like.</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8" name="Google Shape;228;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7" name="Google Shape;247;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2" name="Google Shape;252;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4" name="Google Shape;264;p2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252616143b7_2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9" name="Google Shape;269;g252616143b7_2_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252616143b7_2_2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6" name="Google Shape;276;g252616143b7_2_2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2" name="Google Shape;282;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8" name="Google Shape;288;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1e2e7368cf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4" name="Google Shape;294;g1e2e7368cf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299df9cc66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g299df9cc66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We want students to understand that college isn’t just going to class and leaving. Getting a full college experience means that learning and growth happen in many different spaces and in different ways. Variations on these slides will appear in each presentation from Session 2 to Session 6.</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299df9cc66f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299df9cc66f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You do NOT need to discuss each piece of this pie in detail. Just discuss the “pie wedge” for the current session and let students know that we will go over each of these pieces in subsequent sessions.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299df9cc66f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299df9cc66f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Give students an overview of the electronic resources and physical materials they will need for their classes.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1" name="Google Shape;11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53"/>
        <p:cNvGrpSpPr/>
        <p:nvPr/>
      </p:nvGrpSpPr>
      <p:grpSpPr>
        <a:xfrm>
          <a:off x="0" y="0"/>
          <a:ext cx="0" cy="0"/>
          <a:chOff x="0" y="0"/>
          <a:chExt cx="0" cy="0"/>
        </a:xfrm>
      </p:grpSpPr>
      <p:sp>
        <p:nvSpPr>
          <p:cNvPr id="54" name="Google Shape;54;p11"/>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2"/>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
        <p:cNvGrpSpPr/>
        <p:nvPr/>
      </p:nvGrpSpPr>
      <p:grpSpPr>
        <a:xfrm>
          <a:off x="0" y="0"/>
          <a:ext cx="0" cy="0"/>
          <a:chOff x="0" y="0"/>
          <a:chExt cx="0" cy="0"/>
        </a:xfrm>
      </p:grpSpPr>
      <p:sp>
        <p:nvSpPr>
          <p:cNvPr id="17" name="Google Shape;17;p3"/>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8" name="Google Shape;18;p3"/>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19" name="Google Shape;19;p3"/>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0" name="Google Shape;20;p3"/>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1" name="Google Shape;21;p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2" name="Google Shape;22;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5" name="Google Shape;25;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6"/>
        <p:cNvGrpSpPr/>
        <p:nvPr/>
      </p:nvGrpSpPr>
      <p:grpSpPr>
        <a:xfrm>
          <a:off x="0" y="0"/>
          <a:ext cx="0" cy="0"/>
          <a:chOff x="0" y="0"/>
          <a:chExt cx="0" cy="0"/>
        </a:xfrm>
      </p:grpSpPr>
      <p:sp>
        <p:nvSpPr>
          <p:cNvPr id="27" name="Google Shape;27;p5"/>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5"/>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29" name="Google Shape;29;p5"/>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30" name="Google Shape;30;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
        <p:cNvGrpSpPr/>
        <p:nvPr/>
      </p:nvGrpSpPr>
      <p:grpSpPr>
        <a:xfrm>
          <a:off x="0" y="0"/>
          <a:ext cx="0" cy="0"/>
          <a:chOff x="0" y="0"/>
          <a:chExt cx="0" cy="0"/>
        </a:xfrm>
      </p:grpSpPr>
      <p:sp>
        <p:nvSpPr>
          <p:cNvPr id="32" name="Google Shape;32;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3"/>
        <p:cNvGrpSpPr/>
        <p:nvPr/>
      </p:nvGrpSpPr>
      <p:grpSpPr>
        <a:xfrm>
          <a:off x="0" y="0"/>
          <a:ext cx="0" cy="0"/>
          <a:chOff x="0" y="0"/>
          <a:chExt cx="0" cy="0"/>
        </a:xfrm>
      </p:grpSpPr>
      <p:cxnSp>
        <p:nvCxnSpPr>
          <p:cNvPr id="34" name="Google Shape;34;p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5" name="Google Shape;35;p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6" name="Google Shape;36;p7"/>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7" name="Google Shape;37;p7"/>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cxnSp>
        <p:nvCxnSpPr>
          <p:cNvPr id="40" name="Google Shape;40;p8"/>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41" name="Google Shape;41;p8"/>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8"/>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3" name="Google Shape;43;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4"/>
        <p:cNvGrpSpPr/>
        <p:nvPr/>
      </p:nvGrpSpPr>
      <p:grpSpPr>
        <a:xfrm>
          <a:off x="0" y="0"/>
          <a:ext cx="0" cy="0"/>
          <a:chOff x="0" y="0"/>
          <a:chExt cx="0" cy="0"/>
        </a:xfrm>
      </p:grpSpPr>
      <p:cxnSp>
        <p:nvCxnSpPr>
          <p:cNvPr id="45" name="Google Shape;45;p9"/>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46" name="Google Shape;46;p9"/>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47" name="Google Shape;4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8"/>
        <p:cNvGrpSpPr/>
        <p:nvPr/>
      </p:nvGrpSpPr>
      <p:grpSpPr>
        <a:xfrm>
          <a:off x="0" y="0"/>
          <a:ext cx="0" cy="0"/>
          <a:chOff x="0" y="0"/>
          <a:chExt cx="0" cy="0"/>
        </a:xfrm>
      </p:grpSpPr>
      <p:cxnSp>
        <p:nvCxnSpPr>
          <p:cNvPr id="49" name="Google Shape;49;p10"/>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50" name="Google Shape;50;p1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51" name="Google Shape;51;p10"/>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52" name="Google Shape;52;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s://drive.google.com/file/d/1E3ZlekAV8fnZ-HkTB1TXBb9pIuMcT9dA/view?usp=sharing" TargetMode="External"/><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hyperlink" Target="https://drive.google.com/file/d/1PMVPyIccP3HiEmlJzs3h_eSgUcd_uE5a/view?usp=drive_link" TargetMode="External"/><Relationship Id="rId5" Type="http://schemas.openxmlformats.org/officeDocument/2006/relationships/hyperlink" Target="https://drive.google.com/file/d/1FuvPom-4SXyoXtGt7qtz-ViFObYss1dM/view?usp=drive_link" TargetMode="External"/><Relationship Id="rId4" Type="http://schemas.openxmlformats.org/officeDocument/2006/relationships/hyperlink" Target="https://drive.google.com/file/d/1kAqiJvyv1SMnIOdlQ-uI-cM1vHjouyGs/view?usp=drive_link"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drive.google.com/file/d/1_vYKJGy0jOTpRtzaaw_D871i7VT3cGa2/view?usp=sharing"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s://docs.google.com/document/d/1Xrbfiu8jT22O-7nWtMeB8rPBsvLb4LYz/edit?usp=drive_link&amp;ouid=109005785302973994355&amp;rtpof=true&amp;sd=true"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s://www.citytech.cuny.edu/academics/academic-departments.aspx"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hyperlink" Target="https://www.citytech.cuny.edu/current-student/complaints/"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citytech.cuny.edu/current-student/complaints/" TargetMode="External"/><Relationship Id="rId2" Type="http://schemas.openxmlformats.org/officeDocument/2006/relationships/notesSlide" Target="../notesSlides/notesSlide34.xml"/><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3"/>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500" b="1"/>
              <a:t>City Tech 101</a:t>
            </a:r>
            <a:endParaRPr sz="5500" b="1"/>
          </a:p>
        </p:txBody>
      </p:sp>
      <p:sp>
        <p:nvSpPr>
          <p:cNvPr id="64" name="Google Shape;64;p13"/>
          <p:cNvSpPr txBox="1">
            <a:spLocks noGrp="1"/>
          </p:cNvSpPr>
          <p:nvPr>
            <p:ph type="subTitle" idx="1"/>
          </p:nvPr>
        </p:nvSpPr>
        <p:spPr>
          <a:xfrm>
            <a:off x="1805427" y="3539825"/>
            <a:ext cx="5783400" cy="909000"/>
          </a:xfrm>
          <a:prstGeom prst="rect">
            <a:avLst/>
          </a:prstGeom>
          <a:noFill/>
          <a:ln>
            <a:noFill/>
          </a:ln>
        </p:spPr>
        <p:txBody>
          <a:bodyPr spcFirstLastPara="1" wrap="square" lIns="91425" tIns="91425" rIns="91425" bIns="91425" anchor="t" anchorCtr="0">
            <a:noAutofit/>
          </a:bodyPr>
          <a:lstStyle/>
          <a:p>
            <a:pPr marL="0" lvl="0" indent="0" algn="r" rtl="0">
              <a:lnSpc>
                <a:spcPct val="80000"/>
              </a:lnSpc>
              <a:spcBef>
                <a:spcPts val="0"/>
              </a:spcBef>
              <a:spcAft>
                <a:spcPts val="0"/>
              </a:spcAft>
              <a:buSzPts val="2400"/>
              <a:buNone/>
            </a:pPr>
            <a:r>
              <a:rPr lang="en" sz="2000" dirty="0"/>
              <a:t>Fall 2024</a:t>
            </a:r>
            <a:endParaRPr sz="2000" dirty="0"/>
          </a:p>
          <a:p>
            <a:pPr marL="0" lvl="0" indent="0" algn="r" rtl="0">
              <a:lnSpc>
                <a:spcPct val="80000"/>
              </a:lnSpc>
              <a:spcBef>
                <a:spcPts val="0"/>
              </a:spcBef>
              <a:spcAft>
                <a:spcPts val="0"/>
              </a:spcAft>
              <a:buSzPts val="2400"/>
              <a:buNone/>
            </a:pPr>
            <a:r>
              <a:rPr lang="en" sz="2000" dirty="0"/>
              <a:t>Professor Perreira</a:t>
            </a:r>
            <a:endParaRPr sz="2000" dirty="0"/>
          </a:p>
          <a:p>
            <a:pPr marL="0" lvl="0" indent="0" algn="r" rtl="0">
              <a:lnSpc>
                <a:spcPct val="80000"/>
              </a:lnSpc>
              <a:spcBef>
                <a:spcPts val="0"/>
              </a:spcBef>
              <a:spcAft>
                <a:spcPts val="0"/>
              </a:spcAft>
              <a:buSzPts val="2400"/>
              <a:buNone/>
            </a:pPr>
            <a:r>
              <a:rPr lang="en" sz="2000" dirty="0"/>
              <a:t>Professor Email: gperreira@citytech.cuny.edu</a:t>
            </a:r>
            <a:endParaRPr sz="2000" dirty="0"/>
          </a:p>
        </p:txBody>
      </p:sp>
      <p:grpSp>
        <p:nvGrpSpPr>
          <p:cNvPr id="65" name="Google Shape;65;p13"/>
          <p:cNvGrpSpPr/>
          <p:nvPr/>
        </p:nvGrpSpPr>
        <p:grpSpPr>
          <a:xfrm>
            <a:off x="86851" y="4448817"/>
            <a:ext cx="1273858" cy="607271"/>
            <a:chOff x="86851" y="4297675"/>
            <a:chExt cx="1881900" cy="758425"/>
          </a:xfrm>
        </p:grpSpPr>
        <p:pic>
          <p:nvPicPr>
            <p:cNvPr id="66" name="Google Shape;66;p13"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67" name="Google Shape;67;p13"/>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Learning Etiquette + Engagement</a:t>
            </a:r>
            <a:endParaRPr b="1">
              <a:solidFill>
                <a:schemeClr val="accent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100000"/>
              <a:buNone/>
            </a:pPr>
            <a:r>
              <a:rPr lang="en" b="1">
                <a:solidFill>
                  <a:schemeClr val="accent5"/>
                </a:solidFill>
              </a:rPr>
              <a:t>Classroom Learning: </a:t>
            </a:r>
            <a:endParaRPr b="1">
              <a:solidFill>
                <a:schemeClr val="accent5"/>
              </a:solidFill>
            </a:endParaRPr>
          </a:p>
          <a:p>
            <a:pPr marL="0" lvl="0" indent="0" algn="l" rtl="0">
              <a:lnSpc>
                <a:spcPct val="100000"/>
              </a:lnSpc>
              <a:spcBef>
                <a:spcPts val="0"/>
              </a:spcBef>
              <a:spcAft>
                <a:spcPts val="0"/>
              </a:spcAft>
              <a:buSzPct val="100000"/>
              <a:buNone/>
            </a:pPr>
            <a:r>
              <a:rPr lang="en" b="1">
                <a:solidFill>
                  <a:schemeClr val="accent5"/>
                </a:solidFill>
              </a:rPr>
              <a:t>The </a:t>
            </a:r>
            <a:r>
              <a:rPr lang="en" b="1">
                <a:solidFill>
                  <a:srgbClr val="FFEB38"/>
                </a:solidFill>
              </a:rPr>
              <a:t>Necessities</a:t>
            </a:r>
            <a:r>
              <a:rPr lang="en" b="1">
                <a:solidFill>
                  <a:schemeClr val="accent5"/>
                </a:solidFill>
              </a:rPr>
              <a:t> of Etiquette</a:t>
            </a:r>
            <a:endParaRPr/>
          </a:p>
        </p:txBody>
      </p:sp>
      <p:sp>
        <p:nvSpPr>
          <p:cNvPr id="135" name="Google Shape;135;p23"/>
          <p:cNvSpPr txBox="1">
            <a:spLocks noGrp="1"/>
          </p:cNvSpPr>
          <p:nvPr>
            <p:ph type="body" idx="1"/>
          </p:nvPr>
        </p:nvSpPr>
        <p:spPr>
          <a:xfrm>
            <a:off x="387900" y="1489825"/>
            <a:ext cx="8368200" cy="3508500"/>
          </a:xfrm>
          <a:prstGeom prst="rect">
            <a:avLst/>
          </a:prstGeom>
          <a:noFill/>
          <a:ln>
            <a:noFill/>
          </a:ln>
        </p:spPr>
        <p:txBody>
          <a:bodyPr spcFirstLastPara="1" wrap="square" lIns="91425" tIns="91425" rIns="91425" bIns="91425" anchor="t" anchorCtr="0">
            <a:normAutofit lnSpcReduction="10000"/>
          </a:bodyPr>
          <a:lstStyle/>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Arrive on time </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Leave the classroom only for emergencies</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Pay attention  </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Be prepared to participate</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Take notes (have a pen and paper at all times)</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Headphones off/out!</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Phones on silent and put away</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Communicate with your teacher if you need to break these rules regularly.</a:t>
            </a:r>
            <a:endParaRPr sz="2000">
              <a:latin typeface="Roboto Slab"/>
              <a:ea typeface="Roboto Slab"/>
              <a:cs typeface="Roboto Slab"/>
              <a:sym typeface="Roboto Slab"/>
            </a:endParaRPr>
          </a:p>
          <a:p>
            <a:pPr marL="457200" lvl="0" indent="0" algn="l" rtl="0">
              <a:lnSpc>
                <a:spcPct val="115000"/>
              </a:lnSpc>
              <a:spcBef>
                <a:spcPts val="0"/>
              </a:spcBef>
              <a:spcAft>
                <a:spcPts val="0"/>
              </a:spcAft>
              <a:buSzPts val="1800"/>
              <a:buNone/>
            </a:pPr>
            <a:endParaRPr>
              <a:latin typeface="Roboto Slab"/>
              <a:ea typeface="Roboto Slab"/>
              <a:cs typeface="Roboto Slab"/>
              <a:sym typeface="Roboto Slab"/>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100000"/>
              <a:buNone/>
            </a:pPr>
            <a:r>
              <a:rPr lang="en" b="1">
                <a:solidFill>
                  <a:schemeClr val="accent5"/>
                </a:solidFill>
              </a:rPr>
              <a:t>Classroom Learning: </a:t>
            </a:r>
            <a:endParaRPr b="1">
              <a:solidFill>
                <a:schemeClr val="accent5"/>
              </a:solidFill>
            </a:endParaRPr>
          </a:p>
          <a:p>
            <a:pPr marL="0" lvl="0" indent="0" algn="l" rtl="0">
              <a:lnSpc>
                <a:spcPct val="100000"/>
              </a:lnSpc>
              <a:spcBef>
                <a:spcPts val="0"/>
              </a:spcBef>
              <a:spcAft>
                <a:spcPts val="0"/>
              </a:spcAft>
              <a:buSzPct val="100000"/>
              <a:buNone/>
            </a:pPr>
            <a:r>
              <a:rPr lang="en" b="1">
                <a:solidFill>
                  <a:schemeClr val="accent5"/>
                </a:solidFill>
              </a:rPr>
              <a:t>The “</a:t>
            </a:r>
            <a:r>
              <a:rPr lang="en" b="1">
                <a:solidFill>
                  <a:srgbClr val="FFEB38"/>
                </a:solidFill>
              </a:rPr>
              <a:t>Good-to-Haves</a:t>
            </a:r>
            <a:r>
              <a:rPr lang="en" b="1">
                <a:solidFill>
                  <a:schemeClr val="accent5"/>
                </a:solidFill>
              </a:rPr>
              <a:t>” of Engagement</a:t>
            </a:r>
            <a:endParaRPr/>
          </a:p>
        </p:txBody>
      </p:sp>
      <p:sp>
        <p:nvSpPr>
          <p:cNvPr id="141" name="Google Shape;141;p24"/>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Asking and answering questions</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Addressing your professors</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Active learning doesn’t always mean speaking up</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Choose your seat wisely</a:t>
            </a:r>
            <a:endParaRPr sz="2000">
              <a:latin typeface="Roboto Slab"/>
              <a:ea typeface="Roboto Slab"/>
              <a:cs typeface="Roboto Slab"/>
              <a:sym typeface="Roboto Slab"/>
            </a:endParaRPr>
          </a:p>
          <a:p>
            <a:pPr marL="0" lvl="0" indent="0" algn="l" rtl="0">
              <a:lnSpc>
                <a:spcPct val="115000"/>
              </a:lnSpc>
              <a:spcBef>
                <a:spcPts val="0"/>
              </a:spcBef>
              <a:spcAft>
                <a:spcPts val="0"/>
              </a:spcAft>
              <a:buNone/>
            </a:pPr>
            <a:endParaRPr>
              <a:latin typeface="Roboto Slab"/>
              <a:ea typeface="Roboto Slab"/>
              <a:cs typeface="Roboto Slab"/>
              <a:sym typeface="Roboto Sla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Online Learning: Etiquette + Engagement</a:t>
            </a:r>
            <a:endParaRPr b="1">
              <a:solidFill>
                <a:schemeClr val="accent5"/>
              </a:solidFill>
            </a:endParaRPr>
          </a:p>
        </p:txBody>
      </p:sp>
      <p:sp>
        <p:nvSpPr>
          <p:cNvPr id="147" name="Google Shape;147;p25"/>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sz="2000">
                <a:latin typeface="Roboto Slab"/>
                <a:ea typeface="Roboto Slab"/>
                <a:cs typeface="Roboto Slab"/>
                <a:sym typeface="Roboto Slab"/>
              </a:rPr>
              <a:t>Everything from Classroom Learning plus…</a:t>
            </a:r>
            <a:endParaRPr sz="2000">
              <a:latin typeface="Roboto Slab"/>
              <a:ea typeface="Roboto Slab"/>
              <a:cs typeface="Roboto Slab"/>
              <a:sym typeface="Roboto Slab"/>
            </a:endParaRPr>
          </a:p>
          <a:p>
            <a:pPr marL="457200" lvl="0" indent="-355600" algn="l" rtl="0">
              <a:lnSpc>
                <a:spcPct val="115000"/>
              </a:lnSpc>
              <a:spcBef>
                <a:spcPts val="1200"/>
              </a:spcBef>
              <a:spcAft>
                <a:spcPts val="0"/>
              </a:spcAft>
              <a:buSzPts val="2000"/>
              <a:buFont typeface="Roboto Slab"/>
              <a:buChar char="-"/>
            </a:pPr>
            <a:r>
              <a:rPr lang="en" sz="2000">
                <a:latin typeface="Roboto Slab"/>
                <a:ea typeface="Roboto Slab"/>
                <a:cs typeface="Roboto Slab"/>
                <a:sym typeface="Roboto Slab"/>
              </a:rPr>
              <a:t>Camera on? Yes, please!</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Camera off? </a:t>
            </a:r>
            <a:r>
              <a:rPr lang="en" sz="2000">
                <a:solidFill>
                  <a:srgbClr val="FFF2CC"/>
                </a:solidFill>
                <a:latin typeface="Roboto Slab"/>
                <a:ea typeface="Roboto Slab"/>
                <a:cs typeface="Roboto Slab"/>
                <a:sym typeface="Roboto Slab"/>
              </a:rPr>
              <a:t>Check if your professor requires it!</a:t>
            </a:r>
            <a:endParaRPr sz="2000">
              <a:solidFill>
                <a:srgbClr val="FFF2CC"/>
              </a:solidFill>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Mute your microphone, not your voice!</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Chat to stay connected throughout class.</a:t>
            </a:r>
            <a:endParaRPr sz="2000">
              <a:latin typeface="Roboto Slab"/>
              <a:ea typeface="Roboto Slab"/>
              <a:cs typeface="Roboto Slab"/>
              <a:sym typeface="Roboto Slab"/>
            </a:endParaRPr>
          </a:p>
          <a:p>
            <a:pPr marL="457200" lvl="0" indent="-355600" algn="l" rtl="0">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Breakout Rooms–be active and participate</a:t>
            </a:r>
            <a:endParaRPr sz="2000">
              <a:latin typeface="Roboto Slab"/>
              <a:ea typeface="Roboto Slab"/>
              <a:cs typeface="Roboto Slab"/>
              <a:sym typeface="Roboto Slab"/>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6"/>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b="1">
                <a:solidFill>
                  <a:schemeClr val="accent5"/>
                </a:solidFill>
              </a:rPr>
              <a:t>Contents of a Syllabus</a:t>
            </a:r>
            <a:endParaRPr b="1">
              <a:solidFill>
                <a:schemeClr val="accent5"/>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7"/>
          <p:cNvSpPr txBox="1">
            <a:spLocks noGrp="1"/>
          </p:cNvSpPr>
          <p:nvPr>
            <p:ph type="title"/>
          </p:nvPr>
        </p:nvSpPr>
        <p:spPr>
          <a:xfrm>
            <a:off x="327175" y="1590000"/>
            <a:ext cx="8222100" cy="19635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990"/>
              <a:buNone/>
            </a:pPr>
            <a:r>
              <a:rPr lang="en" sz="7000" b="1"/>
              <a:t>Why is a syllabus so important?</a:t>
            </a:r>
            <a:endParaRPr sz="7000" b="1"/>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pic>
        <p:nvPicPr>
          <p:cNvPr id="162" name="Google Shape;162;p28"/>
          <p:cNvPicPr preferRelativeResize="0"/>
          <p:nvPr/>
        </p:nvPicPr>
        <p:blipFill rotWithShape="1">
          <a:blip r:embed="rId3">
            <a:alphaModFix/>
          </a:blip>
          <a:srcRect/>
          <a:stretch/>
        </p:blipFill>
        <p:spPr>
          <a:xfrm>
            <a:off x="1379725" y="310175"/>
            <a:ext cx="6384551" cy="44053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9"/>
          <p:cNvSpPr txBox="1">
            <a:spLocks noGrp="1"/>
          </p:cNvSpPr>
          <p:nvPr>
            <p:ph type="title"/>
          </p:nvPr>
        </p:nvSpPr>
        <p:spPr>
          <a:xfrm>
            <a:off x="360050" y="406825"/>
            <a:ext cx="8222100" cy="19635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990"/>
              <a:buNone/>
            </a:pPr>
            <a:r>
              <a:rPr lang="en" sz="4000" b="1">
                <a:solidFill>
                  <a:schemeClr val="dk1"/>
                </a:solidFill>
              </a:rPr>
              <a:t>The syllabus is an informal contract between a student and a professor.</a:t>
            </a:r>
            <a:endParaRPr sz="4000" b="1">
              <a:solidFill>
                <a:schemeClr val="dk1"/>
              </a:solidFill>
            </a:endParaRPr>
          </a:p>
        </p:txBody>
      </p:sp>
      <p:sp>
        <p:nvSpPr>
          <p:cNvPr id="168" name="Google Shape;168;p29"/>
          <p:cNvSpPr txBox="1"/>
          <p:nvPr/>
        </p:nvSpPr>
        <p:spPr>
          <a:xfrm>
            <a:off x="656900" y="2705950"/>
            <a:ext cx="7628400" cy="985200"/>
          </a:xfrm>
          <a:prstGeom prst="rect">
            <a:avLst/>
          </a:prstGeom>
          <a:noFill/>
          <a:ln>
            <a:noFill/>
          </a:ln>
        </p:spPr>
        <p:txBody>
          <a:bodyPr spcFirstLastPara="1" wrap="square" lIns="91425" tIns="91425" rIns="91425" bIns="91425" anchor="ctr" anchorCtr="0">
            <a:spAutoFit/>
          </a:bodyPr>
          <a:lstStyle/>
          <a:p>
            <a:pPr marL="457200" lvl="0" indent="-368300" algn="l" rtl="0">
              <a:spcBef>
                <a:spcPts val="0"/>
              </a:spcBef>
              <a:spcAft>
                <a:spcPts val="0"/>
              </a:spcAft>
              <a:buClr>
                <a:schemeClr val="accent5"/>
              </a:buClr>
              <a:buSzPts val="2200"/>
              <a:buFont typeface="Roboto"/>
              <a:buChar char="●"/>
            </a:pPr>
            <a:r>
              <a:rPr lang="en" sz="2200" b="1">
                <a:solidFill>
                  <a:schemeClr val="accent5"/>
                </a:solidFill>
                <a:latin typeface="Roboto"/>
                <a:ea typeface="Roboto"/>
                <a:cs typeface="Roboto"/>
                <a:sym typeface="Roboto"/>
              </a:rPr>
              <a:t>Lays out requirements and expectations for the student</a:t>
            </a:r>
            <a:endParaRPr sz="2200" b="1">
              <a:solidFill>
                <a:schemeClr val="accent5"/>
              </a:solidFill>
              <a:latin typeface="Roboto"/>
              <a:ea typeface="Roboto"/>
              <a:cs typeface="Roboto"/>
              <a:sym typeface="Roboto"/>
            </a:endParaRPr>
          </a:p>
          <a:p>
            <a:pPr marL="0" lvl="0" indent="0" algn="l" rtl="0">
              <a:spcBef>
                <a:spcPts val="0"/>
              </a:spcBef>
              <a:spcAft>
                <a:spcPts val="0"/>
              </a:spcAft>
              <a:buNone/>
            </a:pPr>
            <a:endParaRPr sz="800" b="1">
              <a:solidFill>
                <a:schemeClr val="accent5"/>
              </a:solidFill>
              <a:latin typeface="Roboto"/>
              <a:ea typeface="Roboto"/>
              <a:cs typeface="Roboto"/>
              <a:sym typeface="Roboto"/>
            </a:endParaRPr>
          </a:p>
          <a:p>
            <a:pPr marL="457200" lvl="0" indent="-368300" algn="l" rtl="0">
              <a:spcBef>
                <a:spcPts val="0"/>
              </a:spcBef>
              <a:spcAft>
                <a:spcPts val="0"/>
              </a:spcAft>
              <a:buClr>
                <a:schemeClr val="accent5"/>
              </a:buClr>
              <a:buSzPts val="2200"/>
              <a:buFont typeface="Roboto"/>
              <a:buChar char="●"/>
            </a:pPr>
            <a:r>
              <a:rPr lang="en" sz="2200" b="1">
                <a:solidFill>
                  <a:schemeClr val="accent5"/>
                </a:solidFill>
                <a:latin typeface="Roboto"/>
                <a:ea typeface="Roboto"/>
                <a:cs typeface="Roboto"/>
                <a:sym typeface="Roboto"/>
              </a:rPr>
              <a:t>Lays out  commitments and standards for the teacher </a:t>
            </a:r>
            <a:endParaRPr>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3" name="Google Shape;173;p30"/>
          <p:cNvPicPr preferRelativeResize="0"/>
          <p:nvPr/>
        </p:nvPicPr>
        <p:blipFill rotWithShape="1">
          <a:blip r:embed="rId3">
            <a:alphaModFix/>
          </a:blip>
          <a:srcRect t="1901" b="1438"/>
          <a:stretch/>
        </p:blipFill>
        <p:spPr>
          <a:xfrm>
            <a:off x="241275" y="260550"/>
            <a:ext cx="5008551" cy="4477651"/>
          </a:xfrm>
          <a:prstGeom prst="rect">
            <a:avLst/>
          </a:prstGeom>
          <a:noFill/>
          <a:ln>
            <a:noFill/>
          </a:ln>
        </p:spPr>
      </p:pic>
      <p:sp>
        <p:nvSpPr>
          <p:cNvPr id="174" name="Google Shape;174;p30"/>
          <p:cNvSpPr txBox="1"/>
          <p:nvPr/>
        </p:nvSpPr>
        <p:spPr>
          <a:xfrm>
            <a:off x="5694400" y="685150"/>
            <a:ext cx="3309900" cy="3848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Department Abbreviation</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Course Number</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Course Name</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Course Meeting Information</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Course Site Information</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Instructor Contact Information</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Office Hours Information</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Course Description</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Pre/Co- Requisites </a:t>
            </a:r>
            <a:endParaRPr sz="1400" b="0"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pic>
        <p:nvPicPr>
          <p:cNvPr id="179" name="Google Shape;179;p31"/>
          <p:cNvPicPr preferRelativeResize="0"/>
          <p:nvPr/>
        </p:nvPicPr>
        <p:blipFill rotWithShape="1">
          <a:blip r:embed="rId3">
            <a:alphaModFix/>
          </a:blip>
          <a:srcRect/>
          <a:stretch/>
        </p:blipFill>
        <p:spPr>
          <a:xfrm>
            <a:off x="95150" y="51800"/>
            <a:ext cx="5599250" cy="2327900"/>
          </a:xfrm>
          <a:prstGeom prst="rect">
            <a:avLst/>
          </a:prstGeom>
          <a:noFill/>
          <a:ln>
            <a:noFill/>
          </a:ln>
        </p:spPr>
      </p:pic>
      <p:sp>
        <p:nvSpPr>
          <p:cNvPr id="180" name="Google Shape;180;p31"/>
          <p:cNvSpPr txBox="1"/>
          <p:nvPr/>
        </p:nvSpPr>
        <p:spPr>
          <a:xfrm>
            <a:off x="6098850" y="685150"/>
            <a:ext cx="2905500" cy="1262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Required Texts</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Required Materials</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Required Technology</a:t>
            </a:r>
            <a:endParaRPr sz="1400" b="0" i="0" u="none" strike="noStrike" cap="none">
              <a:solidFill>
                <a:schemeClr val="accent6"/>
              </a:solidFill>
              <a:latin typeface="Roboto Slab"/>
              <a:ea typeface="Roboto Slab"/>
              <a:cs typeface="Roboto Slab"/>
              <a:sym typeface="Roboto Slab"/>
            </a:endParaRPr>
          </a:p>
        </p:txBody>
      </p:sp>
      <p:pic>
        <p:nvPicPr>
          <p:cNvPr id="181" name="Google Shape;181;p31"/>
          <p:cNvPicPr preferRelativeResize="0"/>
          <p:nvPr/>
        </p:nvPicPr>
        <p:blipFill rotWithShape="1">
          <a:blip r:embed="rId4">
            <a:alphaModFix/>
          </a:blip>
          <a:srcRect/>
          <a:stretch/>
        </p:blipFill>
        <p:spPr>
          <a:xfrm>
            <a:off x="4650350" y="2023450"/>
            <a:ext cx="4417450" cy="3046881"/>
          </a:xfrm>
          <a:prstGeom prst="rect">
            <a:avLst/>
          </a:prstGeom>
          <a:noFill/>
          <a:ln>
            <a:noFill/>
          </a:ln>
        </p:spPr>
      </p:pic>
      <p:sp>
        <p:nvSpPr>
          <p:cNvPr id="182" name="Google Shape;182;p31"/>
          <p:cNvSpPr txBox="1"/>
          <p:nvPr/>
        </p:nvSpPr>
        <p:spPr>
          <a:xfrm>
            <a:off x="974650" y="3163225"/>
            <a:ext cx="3192900" cy="1262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Grading Breakdown</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Course Assignment Descriptions</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ctrTitle"/>
          </p:nvPr>
        </p:nvSpPr>
        <p:spPr>
          <a:xfrm>
            <a:off x="155850" y="853550"/>
            <a:ext cx="8832300" cy="15228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74074"/>
              <a:buNone/>
            </a:pPr>
            <a:r>
              <a:rPr lang="en" sz="5400" b="1"/>
              <a:t>The Syllabus</a:t>
            </a:r>
            <a:endParaRPr sz="5400" b="1"/>
          </a:p>
          <a:p>
            <a:pPr marL="0" lvl="0" indent="0" algn="ctr" rtl="0">
              <a:lnSpc>
                <a:spcPct val="100000"/>
              </a:lnSpc>
              <a:spcBef>
                <a:spcPts val="0"/>
              </a:spcBef>
              <a:spcAft>
                <a:spcPts val="0"/>
              </a:spcAft>
              <a:buSzPct val="74074"/>
              <a:buNone/>
            </a:pPr>
            <a:r>
              <a:rPr lang="en" sz="5400" b="1"/>
              <a:t>and the Classroom</a:t>
            </a:r>
            <a:endParaRPr sz="5400" b="1"/>
          </a:p>
        </p:txBody>
      </p:sp>
      <p:sp>
        <p:nvSpPr>
          <p:cNvPr id="73" name="Google Shape;73;p14"/>
          <p:cNvSpPr txBox="1"/>
          <p:nvPr/>
        </p:nvSpPr>
        <p:spPr>
          <a:xfrm>
            <a:off x="1789675" y="3451600"/>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1850" b="0" i="0" u="none" strike="noStrike" cap="none" dirty="0">
                <a:solidFill>
                  <a:schemeClr val="accent6"/>
                </a:solidFill>
                <a:latin typeface="Roboto Slab"/>
                <a:ea typeface="Roboto Slab"/>
                <a:cs typeface="Roboto Slab"/>
                <a:sym typeface="Roboto Slab"/>
              </a:rPr>
              <a:t>Session 2</a:t>
            </a:r>
            <a:endParaRPr sz="1850" b="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US" sz="1850" b="0" i="0" u="none" strike="noStrike" cap="none" dirty="0">
                <a:solidFill>
                  <a:schemeClr val="accent6"/>
                </a:solidFill>
                <a:latin typeface="Roboto Slab"/>
                <a:ea typeface="Roboto Slab"/>
                <a:cs typeface="Roboto Slab"/>
                <a:sym typeface="Roboto Slab"/>
              </a:rPr>
              <a:t>09/10/24</a:t>
            </a:r>
            <a:endParaRPr sz="1850" b="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1850" b="0" i="0" u="none" strike="noStrike" cap="none" dirty="0">
                <a:solidFill>
                  <a:schemeClr val="accent6"/>
                </a:solidFill>
                <a:latin typeface="Roboto Slab"/>
                <a:ea typeface="Roboto Slab"/>
                <a:cs typeface="Roboto Slab"/>
                <a:sym typeface="Roboto Slab"/>
              </a:rPr>
              <a:t>Professor Perreira</a:t>
            </a:r>
            <a:endParaRPr sz="1850" b="0" i="0" u="none" strike="noStrike" cap="none" dirty="0">
              <a:solidFill>
                <a:schemeClr val="accent6"/>
              </a:solidFill>
              <a:latin typeface="Roboto Slab"/>
              <a:ea typeface="Roboto Slab"/>
              <a:cs typeface="Roboto Slab"/>
              <a:sym typeface="Roboto Slab"/>
            </a:endParaRPr>
          </a:p>
        </p:txBody>
      </p:sp>
      <p:grpSp>
        <p:nvGrpSpPr>
          <p:cNvPr id="74" name="Google Shape;74;p14"/>
          <p:cNvGrpSpPr/>
          <p:nvPr/>
        </p:nvGrpSpPr>
        <p:grpSpPr>
          <a:xfrm>
            <a:off x="86851" y="4448817"/>
            <a:ext cx="1273858" cy="607271"/>
            <a:chOff x="86851" y="4297675"/>
            <a:chExt cx="1881900" cy="758425"/>
          </a:xfrm>
        </p:grpSpPr>
        <p:pic>
          <p:nvPicPr>
            <p:cNvPr id="75" name="Google Shape;75;p14"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76" name="Google Shape;76;p1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2"/>
          <p:cNvSpPr txBox="1"/>
          <p:nvPr/>
        </p:nvSpPr>
        <p:spPr>
          <a:xfrm>
            <a:off x="424600" y="2304100"/>
            <a:ext cx="2905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Course Policies</a:t>
            </a:r>
            <a:endParaRPr sz="1400" b="0" i="0" u="none" strike="noStrike" cap="none">
              <a:solidFill>
                <a:schemeClr val="accent6"/>
              </a:solidFill>
              <a:latin typeface="Roboto Slab"/>
              <a:ea typeface="Roboto Slab"/>
              <a:cs typeface="Roboto Slab"/>
              <a:sym typeface="Roboto Slab"/>
            </a:endParaRPr>
          </a:p>
        </p:txBody>
      </p:sp>
      <p:pic>
        <p:nvPicPr>
          <p:cNvPr id="188" name="Google Shape;188;p32"/>
          <p:cNvPicPr preferRelativeResize="0"/>
          <p:nvPr/>
        </p:nvPicPr>
        <p:blipFill rotWithShape="1">
          <a:blip r:embed="rId3">
            <a:alphaModFix/>
          </a:blip>
          <a:srcRect l="3633" t="1545"/>
          <a:stretch/>
        </p:blipFill>
        <p:spPr>
          <a:xfrm>
            <a:off x="2904675" y="0"/>
            <a:ext cx="6141600" cy="3695450"/>
          </a:xfrm>
          <a:prstGeom prst="rect">
            <a:avLst/>
          </a:prstGeom>
          <a:noFill/>
          <a:ln>
            <a:noFill/>
          </a:ln>
        </p:spPr>
      </p:pic>
      <p:pic>
        <p:nvPicPr>
          <p:cNvPr id="189" name="Google Shape;189;p32"/>
          <p:cNvPicPr preferRelativeResize="0"/>
          <p:nvPr/>
        </p:nvPicPr>
        <p:blipFill rotWithShape="1">
          <a:blip r:embed="rId4">
            <a:alphaModFix/>
          </a:blip>
          <a:srcRect l="2353" t="5891"/>
          <a:stretch/>
        </p:blipFill>
        <p:spPr>
          <a:xfrm>
            <a:off x="2904675" y="3638075"/>
            <a:ext cx="6141599" cy="16446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pic>
        <p:nvPicPr>
          <p:cNvPr id="194" name="Google Shape;194;p33"/>
          <p:cNvPicPr preferRelativeResize="0"/>
          <p:nvPr/>
        </p:nvPicPr>
        <p:blipFill rotWithShape="1">
          <a:blip r:embed="rId3">
            <a:alphaModFix/>
          </a:blip>
          <a:srcRect t="3649"/>
          <a:stretch/>
        </p:blipFill>
        <p:spPr>
          <a:xfrm>
            <a:off x="67525" y="77175"/>
            <a:ext cx="6327174" cy="4738225"/>
          </a:xfrm>
          <a:prstGeom prst="rect">
            <a:avLst/>
          </a:prstGeom>
          <a:noFill/>
          <a:ln>
            <a:noFill/>
          </a:ln>
        </p:spPr>
      </p:pic>
      <p:sp>
        <p:nvSpPr>
          <p:cNvPr id="195" name="Google Shape;195;p33"/>
          <p:cNvSpPr txBox="1"/>
          <p:nvPr/>
        </p:nvSpPr>
        <p:spPr>
          <a:xfrm>
            <a:off x="6455900" y="1901075"/>
            <a:ext cx="2595900" cy="1693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Accessibility Statement</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Academic Integrity Statement</a:t>
            </a: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6"/>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accent6"/>
                </a:solidFill>
                <a:latin typeface="Roboto Slab"/>
                <a:ea typeface="Roboto Slab"/>
                <a:cs typeface="Roboto Slab"/>
                <a:sym typeface="Roboto Slab"/>
              </a:rPr>
              <a:t>Diversity and Inclusive Education Statement</a:t>
            </a:r>
            <a:endParaRPr sz="1400" b="0"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34"/>
          <p:cNvPicPr preferRelativeResize="0"/>
          <p:nvPr/>
        </p:nvPicPr>
        <p:blipFill rotWithShape="1">
          <a:blip r:embed="rId3">
            <a:alphaModFix/>
          </a:blip>
          <a:srcRect l="3956" t="7961" b="12958"/>
          <a:stretch/>
        </p:blipFill>
        <p:spPr>
          <a:xfrm>
            <a:off x="950250" y="183350"/>
            <a:ext cx="7295750" cy="46417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5"/>
          <p:cNvSpPr txBox="1"/>
          <p:nvPr/>
        </p:nvSpPr>
        <p:spPr>
          <a:xfrm>
            <a:off x="598800" y="1879851"/>
            <a:ext cx="7946400" cy="2401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 sz="1800" b="0" i="0" u="sng" strike="noStrike" cap="none">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Biology 1101 Syllabus</a:t>
            </a:r>
            <a:endParaRPr sz="1800" b="0" i="0" strike="noStrike" cap="none">
              <a:solidFill>
                <a:schemeClr val="dk1"/>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1800"/>
              <a:buFont typeface="Arial"/>
              <a:buNone/>
            </a:pPr>
            <a:endParaRPr sz="1800" b="0" i="0" u="sng" strike="noStrike" cap="none">
              <a:solidFill>
                <a:schemeClr val="dk1"/>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1800"/>
              <a:buFont typeface="Arial"/>
              <a:buNone/>
            </a:pPr>
            <a:r>
              <a:rPr lang="en" sz="1800" b="0" i="0" u="sng" strike="noStrike" cap="none">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Hospitality 1101 Syllabus</a:t>
            </a:r>
            <a:endParaRPr sz="1800" b="0" i="0" u="sng" strike="noStrike" cap="none">
              <a:solidFill>
                <a:schemeClr val="dk1"/>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1800"/>
              <a:buFont typeface="Arial"/>
              <a:buNone/>
            </a:pPr>
            <a:endParaRPr sz="1800" b="0" i="0" u="sng" strike="noStrike" cap="none">
              <a:solidFill>
                <a:schemeClr val="dk1"/>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1800"/>
              <a:buFont typeface="Arial"/>
              <a:buNone/>
            </a:pPr>
            <a:r>
              <a:rPr lang="en" sz="1800" b="0" i="0" u="sng" strike="noStrike" cap="none">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Human Services 1102 Syllabus</a:t>
            </a:r>
            <a:endParaRPr sz="1800" b="0" i="0" u="sng" strike="noStrike" cap="none">
              <a:solidFill>
                <a:schemeClr val="dk1"/>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1800"/>
              <a:buFont typeface="Arial"/>
              <a:buNone/>
            </a:pPr>
            <a:endParaRPr sz="1800" b="0" i="0" u="sng" strike="noStrike" cap="none">
              <a:solidFill>
                <a:schemeClr val="dk1"/>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1800"/>
              <a:buFont typeface="Arial"/>
              <a:buNone/>
            </a:pPr>
            <a:r>
              <a:rPr lang="en" sz="1800" b="0" i="0" u="sng" strike="noStrike" cap="none">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Math 1190 Syllabus</a:t>
            </a:r>
            <a:endParaRPr sz="1800" b="0" i="0" u="sng" strike="noStrike" cap="none">
              <a:solidFill>
                <a:schemeClr val="dk1"/>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1800"/>
              <a:buFont typeface="Arial"/>
              <a:buNone/>
            </a:pPr>
            <a:endParaRPr sz="1800" b="0" i="0" u="sng" strike="noStrike" cap="none">
              <a:solidFill>
                <a:schemeClr val="dk1"/>
              </a:solidFill>
              <a:latin typeface="Roboto Slab"/>
              <a:ea typeface="Roboto Slab"/>
              <a:cs typeface="Roboto Slab"/>
              <a:sym typeface="Roboto Slab"/>
            </a:endParaRPr>
          </a:p>
        </p:txBody>
      </p:sp>
      <p:sp>
        <p:nvSpPr>
          <p:cNvPr id="206" name="Google Shape;206;p35"/>
          <p:cNvSpPr txBox="1"/>
          <p:nvPr/>
        </p:nvSpPr>
        <p:spPr>
          <a:xfrm>
            <a:off x="1977900" y="657574"/>
            <a:ext cx="5188200" cy="708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400"/>
              <a:buFont typeface="Arial"/>
              <a:buNone/>
            </a:pPr>
            <a:r>
              <a:rPr lang="en" sz="3400" b="1">
                <a:solidFill>
                  <a:schemeClr val="accent6"/>
                </a:solidFill>
                <a:latin typeface="Roboto Slab"/>
                <a:ea typeface="Roboto Slab"/>
                <a:cs typeface="Roboto Slab"/>
                <a:sym typeface="Roboto Slab"/>
              </a:rPr>
              <a:t>S</a:t>
            </a:r>
            <a:r>
              <a:rPr lang="en" sz="3400" b="1" i="0" u="none" strike="noStrike" cap="none">
                <a:solidFill>
                  <a:schemeClr val="accent6"/>
                </a:solidFill>
                <a:latin typeface="Roboto Slab"/>
                <a:ea typeface="Roboto Slab"/>
                <a:cs typeface="Roboto Slab"/>
                <a:sym typeface="Roboto Slab"/>
              </a:rPr>
              <a:t>ample Syllabi</a:t>
            </a:r>
            <a:endParaRPr sz="34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6"/>
          <p:cNvSpPr txBox="1">
            <a:spLocks noGrp="1"/>
          </p:cNvSpPr>
          <p:nvPr>
            <p:ph type="ctrTitle"/>
          </p:nvPr>
        </p:nvSpPr>
        <p:spPr>
          <a:xfrm>
            <a:off x="1680302" y="2050800"/>
            <a:ext cx="5783400" cy="14574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00000"/>
              <a:buNone/>
            </a:pPr>
            <a:r>
              <a:rPr lang="en" b="1">
                <a:solidFill>
                  <a:schemeClr val="accent5"/>
                </a:solidFill>
              </a:rPr>
              <a:t>Syllabus Exploration</a:t>
            </a:r>
            <a:endParaRPr b="1">
              <a:solidFill>
                <a:schemeClr val="accent5"/>
              </a:solidFill>
            </a:endParaRPr>
          </a:p>
          <a:p>
            <a:pPr marL="0" lvl="0" indent="0" algn="ctr" rtl="0">
              <a:lnSpc>
                <a:spcPct val="100000"/>
              </a:lnSpc>
              <a:spcBef>
                <a:spcPts val="0"/>
              </a:spcBef>
              <a:spcAft>
                <a:spcPts val="0"/>
              </a:spcAft>
              <a:buSzPct val="100000"/>
              <a:buNone/>
            </a:pPr>
            <a:r>
              <a:rPr lang="en" b="1">
                <a:solidFill>
                  <a:schemeClr val="accent5"/>
                </a:solidFill>
              </a:rPr>
              <a:t>and</a:t>
            </a:r>
            <a:endParaRPr b="1">
              <a:solidFill>
                <a:schemeClr val="accent5"/>
              </a:solidFill>
            </a:endParaRPr>
          </a:p>
          <a:p>
            <a:pPr marL="0" lvl="0" indent="0" algn="ctr" rtl="0">
              <a:lnSpc>
                <a:spcPct val="100000"/>
              </a:lnSpc>
              <a:spcBef>
                <a:spcPts val="0"/>
              </a:spcBef>
              <a:spcAft>
                <a:spcPts val="0"/>
              </a:spcAft>
              <a:buSzPct val="100000"/>
              <a:buNone/>
            </a:pPr>
            <a:r>
              <a:rPr lang="en" b="1">
                <a:solidFill>
                  <a:schemeClr val="accent5"/>
                </a:solidFill>
              </a:rPr>
              <a:t>Group Work 101</a:t>
            </a:r>
            <a:endParaRPr b="1">
              <a:solidFill>
                <a:schemeClr val="accent5"/>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7"/>
          <p:cNvSpPr txBox="1"/>
          <p:nvPr/>
        </p:nvSpPr>
        <p:spPr>
          <a:xfrm>
            <a:off x="339750" y="393218"/>
            <a:ext cx="5484611" cy="707856"/>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400"/>
              <a:buFont typeface="Arial"/>
              <a:buNone/>
            </a:pPr>
            <a:r>
              <a:rPr lang="en" sz="3400" b="1">
                <a:solidFill>
                  <a:schemeClr val="dk1"/>
                </a:solidFill>
                <a:uFill>
                  <a:noFill/>
                </a:u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Group Work 101</a:t>
            </a:r>
            <a:endParaRPr sz="3400" b="1" i="0" strike="noStrike" cap="none">
              <a:solidFill>
                <a:schemeClr val="dk1"/>
              </a:solidFill>
              <a:latin typeface="Roboto Slab"/>
              <a:ea typeface="Roboto Slab"/>
              <a:cs typeface="Roboto Slab"/>
              <a:sym typeface="Roboto Slab"/>
            </a:endParaRPr>
          </a:p>
        </p:txBody>
      </p:sp>
      <p:sp>
        <p:nvSpPr>
          <p:cNvPr id="217" name="Google Shape;217;p37"/>
          <p:cNvSpPr txBox="1"/>
          <p:nvPr/>
        </p:nvSpPr>
        <p:spPr>
          <a:xfrm>
            <a:off x="1191456" y="1290613"/>
            <a:ext cx="6761100" cy="585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600" b="1">
                <a:solidFill>
                  <a:srgbClr val="FFFF00"/>
                </a:solidFill>
                <a:latin typeface="Roboto Slab"/>
                <a:ea typeface="Roboto Slab"/>
                <a:cs typeface="Roboto Slab"/>
                <a:sym typeface="Roboto Slab"/>
              </a:rPr>
              <a:t>Here are some basic requirements for working in a group in class. Make sure you are ready to work with others!</a:t>
            </a:r>
            <a:endParaRPr sz="1600" b="1" i="0" u="none" strike="noStrike" cap="none">
              <a:solidFill>
                <a:srgbClr val="000000"/>
              </a:solidFill>
              <a:latin typeface="Arial"/>
              <a:ea typeface="Arial"/>
              <a:cs typeface="Arial"/>
              <a:sym typeface="Arial"/>
            </a:endParaRPr>
          </a:p>
        </p:txBody>
      </p:sp>
      <p:sp>
        <p:nvSpPr>
          <p:cNvPr id="218" name="Google Shape;218;p37"/>
          <p:cNvSpPr txBox="1"/>
          <p:nvPr/>
        </p:nvSpPr>
        <p:spPr>
          <a:xfrm>
            <a:off x="340050" y="1875625"/>
            <a:ext cx="8463900" cy="3563400"/>
          </a:xfrm>
          <a:prstGeom prst="rect">
            <a:avLst/>
          </a:prstGeom>
          <a:noFill/>
          <a:ln>
            <a:noFill/>
          </a:ln>
        </p:spPr>
        <p:txBody>
          <a:bodyPr spcFirstLastPara="1" wrap="square" lIns="91425" tIns="45700" rIns="91425" bIns="45700" anchor="t" anchorCtr="0">
            <a:spAutoFit/>
          </a:bodyPr>
          <a:lstStyle/>
          <a:p>
            <a:pPr marL="457200" marR="0" lvl="0" indent="-323850" algn="l" rtl="0">
              <a:lnSpc>
                <a:spcPct val="100000"/>
              </a:lnSpc>
              <a:spcBef>
                <a:spcPts val="0"/>
              </a:spcBef>
              <a:spcAft>
                <a:spcPts val="0"/>
              </a:spcAft>
              <a:buClr>
                <a:schemeClr val="dk1"/>
              </a:buClr>
              <a:buSzPts val="1500"/>
              <a:buFont typeface="Roboto Slab"/>
              <a:buChar char="●"/>
            </a:pPr>
            <a:r>
              <a:rPr lang="en" sz="1500">
                <a:solidFill>
                  <a:schemeClr val="dk1"/>
                </a:solidFill>
                <a:latin typeface="Roboto Slab"/>
                <a:ea typeface="Roboto Slab"/>
                <a:cs typeface="Roboto Slab"/>
                <a:sym typeface="Roboto Slab"/>
              </a:rPr>
              <a:t>You are  facing everyone else in your group, and your back is to no one in your group.</a:t>
            </a:r>
            <a:endParaRPr sz="1500">
              <a:solidFill>
                <a:schemeClr val="dk1"/>
              </a:solidFill>
              <a:latin typeface="Roboto Slab"/>
              <a:ea typeface="Roboto Slab"/>
              <a:cs typeface="Roboto Slab"/>
              <a:sym typeface="Roboto Slab"/>
            </a:endParaRPr>
          </a:p>
          <a:p>
            <a:pPr marL="457200" marR="0" lvl="0" indent="-323850" algn="l" rtl="0">
              <a:lnSpc>
                <a:spcPct val="100000"/>
              </a:lnSpc>
              <a:spcBef>
                <a:spcPts val="300"/>
              </a:spcBef>
              <a:spcAft>
                <a:spcPts val="0"/>
              </a:spcAft>
              <a:buClr>
                <a:schemeClr val="dk1"/>
              </a:buClr>
              <a:buSzPts val="1500"/>
              <a:buFont typeface="Roboto Slab"/>
              <a:buChar char="●"/>
            </a:pPr>
            <a:r>
              <a:rPr lang="en" sz="1500">
                <a:solidFill>
                  <a:schemeClr val="dk1"/>
                </a:solidFill>
                <a:latin typeface="Roboto Slab"/>
                <a:ea typeface="Roboto Slab"/>
                <a:cs typeface="Roboto Slab"/>
                <a:sym typeface="Roboto Slab"/>
              </a:rPr>
              <a:t>You are sitting close enough to every other person in your group that they can hear or understand you and you can hear or understand them if they speak at a normal volume.</a:t>
            </a:r>
            <a:endParaRPr sz="1500">
              <a:solidFill>
                <a:schemeClr val="dk1"/>
              </a:solidFill>
              <a:latin typeface="Roboto Slab"/>
              <a:ea typeface="Roboto Slab"/>
              <a:cs typeface="Roboto Slab"/>
              <a:sym typeface="Roboto Slab"/>
            </a:endParaRPr>
          </a:p>
          <a:p>
            <a:pPr marL="457200" marR="0" lvl="0" indent="-323850" algn="l" rtl="0">
              <a:lnSpc>
                <a:spcPct val="100000"/>
              </a:lnSpc>
              <a:spcBef>
                <a:spcPts val="300"/>
              </a:spcBef>
              <a:spcAft>
                <a:spcPts val="0"/>
              </a:spcAft>
              <a:buClr>
                <a:schemeClr val="dk1"/>
              </a:buClr>
              <a:buSzPts val="1500"/>
              <a:buFont typeface="Roboto Slab"/>
              <a:buChar char="●"/>
            </a:pPr>
            <a:r>
              <a:rPr lang="en" sz="1500">
                <a:solidFill>
                  <a:schemeClr val="dk1"/>
                </a:solidFill>
                <a:latin typeface="Roboto Slab"/>
                <a:ea typeface="Roboto Slab"/>
                <a:cs typeface="Roboto Slab"/>
                <a:sym typeface="Roboto Slab"/>
              </a:rPr>
              <a:t>You have introduced myself to your group.</a:t>
            </a:r>
            <a:endParaRPr sz="1500">
              <a:solidFill>
                <a:schemeClr val="dk1"/>
              </a:solidFill>
              <a:latin typeface="Roboto Slab"/>
              <a:ea typeface="Roboto Slab"/>
              <a:cs typeface="Roboto Slab"/>
              <a:sym typeface="Roboto Slab"/>
            </a:endParaRPr>
          </a:p>
          <a:p>
            <a:pPr marL="457200" marR="0" lvl="0" indent="-323850" algn="l" rtl="0">
              <a:lnSpc>
                <a:spcPct val="100000"/>
              </a:lnSpc>
              <a:spcBef>
                <a:spcPts val="300"/>
              </a:spcBef>
              <a:spcAft>
                <a:spcPts val="0"/>
              </a:spcAft>
              <a:buClr>
                <a:schemeClr val="dk1"/>
              </a:buClr>
              <a:buSzPts val="1500"/>
              <a:buFont typeface="Roboto Slab"/>
              <a:buChar char="●"/>
            </a:pPr>
            <a:r>
              <a:rPr lang="en" sz="1500">
                <a:solidFill>
                  <a:schemeClr val="dk1"/>
                </a:solidFill>
                <a:latin typeface="Roboto Slab"/>
                <a:ea typeface="Roboto Slab"/>
                <a:cs typeface="Roboto Slab"/>
                <a:sym typeface="Roboto Slab"/>
              </a:rPr>
              <a:t>You  know the names of everyone else in your group.</a:t>
            </a:r>
            <a:endParaRPr sz="1500">
              <a:solidFill>
                <a:schemeClr val="dk1"/>
              </a:solidFill>
              <a:latin typeface="Roboto Slab"/>
              <a:ea typeface="Roboto Slab"/>
              <a:cs typeface="Roboto Slab"/>
              <a:sym typeface="Roboto Slab"/>
            </a:endParaRPr>
          </a:p>
          <a:p>
            <a:pPr marL="457200" marR="0" lvl="0" indent="-323850" algn="l" rtl="0">
              <a:lnSpc>
                <a:spcPct val="100000"/>
              </a:lnSpc>
              <a:spcBef>
                <a:spcPts val="300"/>
              </a:spcBef>
              <a:spcAft>
                <a:spcPts val="0"/>
              </a:spcAft>
              <a:buClr>
                <a:schemeClr val="dk1"/>
              </a:buClr>
              <a:buSzPts val="1500"/>
              <a:buFont typeface="Roboto Slab"/>
              <a:buChar char="●"/>
            </a:pPr>
            <a:r>
              <a:rPr lang="en" sz="1500">
                <a:solidFill>
                  <a:schemeClr val="dk1"/>
                </a:solidFill>
                <a:latin typeface="Roboto Slab"/>
                <a:ea typeface="Roboto Slab"/>
                <a:cs typeface="Roboto Slab"/>
                <a:sym typeface="Roboto Slab"/>
              </a:rPr>
              <a:t>You are prepared to look at others when they speak and/or to show interest and engagement in other ways.</a:t>
            </a:r>
            <a:endParaRPr sz="1500">
              <a:solidFill>
                <a:schemeClr val="dk1"/>
              </a:solidFill>
              <a:latin typeface="Roboto Slab"/>
              <a:ea typeface="Roboto Slab"/>
              <a:cs typeface="Roboto Slab"/>
              <a:sym typeface="Roboto Slab"/>
            </a:endParaRPr>
          </a:p>
          <a:p>
            <a:pPr marL="457200" marR="0" lvl="0" indent="-323850" algn="l" rtl="0">
              <a:lnSpc>
                <a:spcPct val="100000"/>
              </a:lnSpc>
              <a:spcBef>
                <a:spcPts val="300"/>
              </a:spcBef>
              <a:spcAft>
                <a:spcPts val="0"/>
              </a:spcAft>
              <a:buClr>
                <a:schemeClr val="dk1"/>
              </a:buClr>
              <a:buSzPts val="1500"/>
              <a:buFont typeface="Roboto Slab"/>
              <a:buChar char="●"/>
            </a:pPr>
            <a:r>
              <a:rPr lang="en" sz="1500">
                <a:solidFill>
                  <a:schemeClr val="dk1"/>
                </a:solidFill>
                <a:latin typeface="Roboto Slab"/>
                <a:ea typeface="Roboto Slab"/>
                <a:cs typeface="Roboto Slab"/>
                <a:sym typeface="Roboto Slab"/>
              </a:rPr>
              <a:t>Your group has made sure that you all understand the directions and are ready to work.</a:t>
            </a:r>
            <a:endParaRPr sz="1500">
              <a:solidFill>
                <a:schemeClr val="dk1"/>
              </a:solidFill>
              <a:latin typeface="Roboto Slab"/>
              <a:ea typeface="Roboto Slab"/>
              <a:cs typeface="Roboto Slab"/>
              <a:sym typeface="Roboto Slab"/>
            </a:endParaRPr>
          </a:p>
          <a:p>
            <a:pPr marL="457200" marR="0" lvl="0" indent="-323850" algn="l" rtl="0">
              <a:lnSpc>
                <a:spcPct val="100000"/>
              </a:lnSpc>
              <a:spcBef>
                <a:spcPts val="300"/>
              </a:spcBef>
              <a:spcAft>
                <a:spcPts val="0"/>
              </a:spcAft>
              <a:buClr>
                <a:schemeClr val="dk1"/>
              </a:buClr>
              <a:buSzPts val="1500"/>
              <a:buFont typeface="Roboto Slab"/>
              <a:buChar char="●"/>
            </a:pPr>
            <a:r>
              <a:rPr lang="en" sz="1500">
                <a:solidFill>
                  <a:schemeClr val="dk1"/>
                </a:solidFill>
                <a:latin typeface="Roboto Slab"/>
                <a:ea typeface="Roboto Slab"/>
                <a:cs typeface="Roboto Slab"/>
                <a:sym typeface="Roboto Slab"/>
              </a:rPr>
              <a:t>You have designated a secretary or note-taker, if necessary. (If no one volunteers, draw numbers, count off, use “rock, paper, scissors,” etc. to pick someone.)</a:t>
            </a:r>
            <a:endParaRPr sz="1500">
              <a:solidFill>
                <a:schemeClr val="dk1"/>
              </a:solidFill>
              <a:latin typeface="Roboto Slab"/>
              <a:ea typeface="Roboto Slab"/>
              <a:cs typeface="Roboto Slab"/>
              <a:sym typeface="Roboto Slab"/>
            </a:endParaRPr>
          </a:p>
          <a:p>
            <a:pPr marL="285750" marR="0" lvl="0" indent="-196850" algn="l" rtl="0">
              <a:lnSpc>
                <a:spcPct val="100000"/>
              </a:lnSpc>
              <a:spcBef>
                <a:spcPts val="300"/>
              </a:spcBef>
              <a:spcAft>
                <a:spcPts val="0"/>
              </a:spcAft>
              <a:buClr>
                <a:schemeClr val="dk1"/>
              </a:buClr>
              <a:buSzPts val="1400"/>
              <a:buFont typeface="Arial"/>
              <a:buNone/>
            </a:pPr>
            <a:endParaRPr sz="1400" b="0" i="0" u="none" strike="noStrike" cap="none">
              <a:solidFill>
                <a:schemeClr val="dk1"/>
              </a:solidFill>
              <a:latin typeface="Roboto Slab"/>
              <a:ea typeface="Roboto Slab"/>
              <a:cs typeface="Roboto Slab"/>
              <a:sym typeface="Roboto Slab"/>
            </a:endParaRPr>
          </a:p>
          <a:p>
            <a:pPr marL="285750" marR="0" lvl="0" indent="-196850" algn="l" rtl="0">
              <a:lnSpc>
                <a:spcPct val="100000"/>
              </a:lnSpc>
              <a:spcBef>
                <a:spcPts val="0"/>
              </a:spcBef>
              <a:spcAft>
                <a:spcPts val="0"/>
              </a:spcAft>
              <a:buClr>
                <a:schemeClr val="dk1"/>
              </a:buClr>
              <a:buSzPts val="1400"/>
              <a:buFont typeface="Arial"/>
              <a:buNone/>
            </a:pPr>
            <a:endParaRPr sz="14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8"/>
          <p:cNvSpPr txBox="1"/>
          <p:nvPr/>
        </p:nvSpPr>
        <p:spPr>
          <a:xfrm>
            <a:off x="339750" y="393218"/>
            <a:ext cx="5484600" cy="939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400"/>
              <a:buFont typeface="Arial"/>
              <a:buNone/>
            </a:pPr>
            <a:r>
              <a:rPr lang="en" sz="3400" b="1" i="0" u="none" strike="noStrike" cap="none">
                <a:solidFill>
                  <a:schemeClr val="accent5"/>
                </a:solidFill>
                <a:latin typeface="Roboto Slab"/>
                <a:ea typeface="Roboto Slab"/>
                <a:cs typeface="Roboto Slab"/>
                <a:sym typeface="Roboto Slab"/>
              </a:rPr>
              <a:t>Syllabus Scavenger Hunt</a:t>
            </a:r>
            <a:endParaRPr sz="3400" b="1" i="0" u="none" strike="noStrike" cap="none">
              <a:solidFill>
                <a:schemeClr val="accent5"/>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3400"/>
              <a:buFont typeface="Arial"/>
              <a:buNone/>
            </a:pPr>
            <a:r>
              <a:rPr lang="en" sz="1500" b="1">
                <a:solidFill>
                  <a:schemeClr val="dk1"/>
                </a:solidFill>
                <a:latin typeface="Roboto Slab"/>
                <a:ea typeface="Roboto Slab"/>
                <a:cs typeface="Roboto Slab"/>
                <a:sym typeface="Roboto Slab"/>
              </a:rPr>
              <a:t>Or use </a:t>
            </a:r>
            <a:r>
              <a:rPr lang="en" sz="1500" b="1" u="sng">
                <a:solidFill>
                  <a:schemeClr val="hlink"/>
                </a:solidFill>
                <a:latin typeface="Roboto Slab"/>
                <a:ea typeface="Roboto Slab"/>
                <a:cs typeface="Roboto Slab"/>
                <a:sym typeface="Roboto Slab"/>
                <a:hlinkClick r:id="rId3"/>
              </a:rPr>
              <a:t>this alternate version</a:t>
            </a:r>
            <a:endParaRPr sz="1500" b="1">
              <a:solidFill>
                <a:schemeClr val="dk1"/>
              </a:solidFill>
              <a:latin typeface="Roboto Slab"/>
              <a:ea typeface="Roboto Slab"/>
              <a:cs typeface="Roboto Slab"/>
              <a:sym typeface="Roboto Slab"/>
            </a:endParaRPr>
          </a:p>
        </p:txBody>
      </p:sp>
      <p:sp>
        <p:nvSpPr>
          <p:cNvPr id="224" name="Google Shape;224;p38"/>
          <p:cNvSpPr txBox="1"/>
          <p:nvPr/>
        </p:nvSpPr>
        <p:spPr>
          <a:xfrm>
            <a:off x="1191456" y="1515101"/>
            <a:ext cx="6761100" cy="5232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FFFF00"/>
                </a:solidFill>
                <a:latin typeface="Roboto Slab"/>
                <a:ea typeface="Roboto Slab"/>
                <a:cs typeface="Roboto Slab"/>
                <a:sym typeface="Roboto Slab"/>
              </a:rPr>
              <a:t>Look through the sample syllabi and through syllabi you may have gotten for your own classes. What do you see?  Try to answer the following questions:</a:t>
            </a:r>
            <a:endParaRPr sz="1400" b="1" i="0" u="none" strike="noStrike" cap="none">
              <a:solidFill>
                <a:srgbClr val="000000"/>
              </a:solidFill>
              <a:latin typeface="Arial"/>
              <a:ea typeface="Arial"/>
              <a:cs typeface="Arial"/>
              <a:sym typeface="Arial"/>
            </a:endParaRPr>
          </a:p>
        </p:txBody>
      </p:sp>
      <p:sp>
        <p:nvSpPr>
          <p:cNvPr id="225" name="Google Shape;225;p38"/>
          <p:cNvSpPr txBox="1"/>
          <p:nvPr/>
        </p:nvSpPr>
        <p:spPr>
          <a:xfrm>
            <a:off x="1011179" y="2139758"/>
            <a:ext cx="7121700" cy="31707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1400"/>
              <a:buFont typeface="Arial"/>
              <a:buChar char="•"/>
            </a:pPr>
            <a:r>
              <a:rPr lang="en" sz="1400" b="0" i="0" u="none" strike="noStrike" cap="none">
                <a:solidFill>
                  <a:schemeClr val="dk1"/>
                </a:solidFill>
                <a:latin typeface="Roboto Slab"/>
                <a:ea typeface="Roboto Slab"/>
                <a:cs typeface="Roboto Slab"/>
                <a:sym typeface="Roboto Slab"/>
              </a:rPr>
              <a:t>If you want to email your professor, where on the syllabus are you likely to find their email address?</a:t>
            </a:r>
            <a:endParaRPr sz="1400" b="0" i="0" u="none" strike="noStrike" cap="none">
              <a:solidFill>
                <a:srgbClr val="000000"/>
              </a:solidFill>
              <a:latin typeface="Arial"/>
              <a:ea typeface="Arial"/>
              <a:cs typeface="Arial"/>
              <a:sym typeface="Arial"/>
            </a:endParaRPr>
          </a:p>
          <a:p>
            <a:pPr marL="285750" marR="0" lvl="0" indent="-234950" algn="l"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Roboto Slab"/>
              <a:ea typeface="Roboto Slab"/>
              <a:cs typeface="Roboto Slab"/>
              <a:sym typeface="Roboto Slab"/>
            </a:endParaRPr>
          </a:p>
          <a:p>
            <a:pPr marL="285750" marR="0" lvl="0" indent="-285750" algn="l" rtl="0">
              <a:lnSpc>
                <a:spcPct val="100000"/>
              </a:lnSpc>
              <a:spcBef>
                <a:spcPts val="0"/>
              </a:spcBef>
              <a:spcAft>
                <a:spcPts val="0"/>
              </a:spcAft>
              <a:buClr>
                <a:schemeClr val="dk1"/>
              </a:buClr>
              <a:buSzPts val="1400"/>
              <a:buFont typeface="Arial"/>
              <a:buChar char="•"/>
            </a:pPr>
            <a:r>
              <a:rPr lang="en" sz="1400" b="0" i="0" u="none" strike="noStrike" cap="none">
                <a:solidFill>
                  <a:schemeClr val="dk1"/>
                </a:solidFill>
                <a:latin typeface="Roboto Slab"/>
                <a:ea typeface="Roboto Slab"/>
                <a:cs typeface="Roboto Slab"/>
                <a:sym typeface="Roboto Slab"/>
              </a:rPr>
              <a:t>Where should you look to find a breakdown of how your final grade will be calculated?</a:t>
            </a:r>
            <a:endParaRPr sz="1400" b="0" i="0" u="none" strike="noStrike" cap="none">
              <a:solidFill>
                <a:srgbClr val="000000"/>
              </a:solidFill>
              <a:latin typeface="Arial"/>
              <a:ea typeface="Arial"/>
              <a:cs typeface="Arial"/>
              <a:sym typeface="Arial"/>
            </a:endParaRPr>
          </a:p>
          <a:p>
            <a:pPr marL="285750" marR="0" lvl="0" indent="-234950" algn="l"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Roboto Slab"/>
              <a:ea typeface="Roboto Slab"/>
              <a:cs typeface="Roboto Slab"/>
              <a:sym typeface="Roboto Slab"/>
            </a:endParaRPr>
          </a:p>
          <a:p>
            <a:pPr marL="285750" marR="0" lvl="0" indent="-285750" algn="l" rtl="0">
              <a:lnSpc>
                <a:spcPct val="100000"/>
              </a:lnSpc>
              <a:spcBef>
                <a:spcPts val="0"/>
              </a:spcBef>
              <a:spcAft>
                <a:spcPts val="0"/>
              </a:spcAft>
              <a:buClr>
                <a:schemeClr val="dk1"/>
              </a:buClr>
              <a:buSzPts val="1400"/>
              <a:buFont typeface="Arial"/>
              <a:buChar char="•"/>
            </a:pPr>
            <a:r>
              <a:rPr lang="en" sz="1400" b="0" i="0" u="none" strike="noStrike" cap="none">
                <a:solidFill>
                  <a:schemeClr val="dk1"/>
                </a:solidFill>
                <a:latin typeface="Roboto Slab"/>
                <a:ea typeface="Roboto Slab"/>
                <a:cs typeface="Roboto Slab"/>
                <a:sym typeface="Roboto Slab"/>
              </a:rPr>
              <a:t>If you want to know what you will be discussing in class on a certain day, where are you likely to find that information?</a:t>
            </a:r>
            <a:endParaRPr sz="1400" b="0" i="0" u="none" strike="noStrike" cap="none">
              <a:solidFill>
                <a:srgbClr val="000000"/>
              </a:solidFill>
              <a:latin typeface="Arial"/>
              <a:ea typeface="Arial"/>
              <a:cs typeface="Arial"/>
              <a:sym typeface="Arial"/>
            </a:endParaRPr>
          </a:p>
          <a:p>
            <a:pPr marL="285750" marR="0" lvl="0" indent="-234950" algn="l"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Roboto Slab"/>
              <a:ea typeface="Roboto Slab"/>
              <a:cs typeface="Roboto Slab"/>
              <a:sym typeface="Roboto Slab"/>
            </a:endParaRPr>
          </a:p>
          <a:p>
            <a:pPr marL="285750" marR="0" lvl="0" indent="-285750" algn="l" rtl="0">
              <a:lnSpc>
                <a:spcPct val="100000"/>
              </a:lnSpc>
              <a:spcBef>
                <a:spcPts val="0"/>
              </a:spcBef>
              <a:spcAft>
                <a:spcPts val="0"/>
              </a:spcAft>
              <a:buClr>
                <a:schemeClr val="dk1"/>
              </a:buClr>
              <a:buSzPts val="1400"/>
              <a:buFont typeface="Arial"/>
              <a:buChar char="•"/>
            </a:pPr>
            <a:r>
              <a:rPr lang="en" sz="1400" b="0" i="0" u="none" strike="noStrike" cap="none">
                <a:solidFill>
                  <a:schemeClr val="dk1"/>
                </a:solidFill>
                <a:latin typeface="Roboto Slab"/>
                <a:ea typeface="Roboto Slab"/>
                <a:cs typeface="Roboto Slab"/>
                <a:sym typeface="Roboto Slab"/>
              </a:rPr>
              <a:t>Where will you be likely to find the time and location of your professor’s office hours?</a:t>
            </a:r>
            <a:endParaRPr sz="1400" b="0" i="0" u="none" strike="noStrike" cap="none">
              <a:solidFill>
                <a:srgbClr val="000000"/>
              </a:solidFill>
              <a:latin typeface="Arial"/>
              <a:ea typeface="Arial"/>
              <a:cs typeface="Arial"/>
              <a:sym typeface="Arial"/>
            </a:endParaRPr>
          </a:p>
          <a:p>
            <a:pPr marL="285750" marR="0" lvl="0" indent="-234950" algn="l" rtl="0">
              <a:lnSpc>
                <a:spcPct val="100000"/>
              </a:lnSpc>
              <a:spcBef>
                <a:spcPts val="0"/>
              </a:spcBef>
              <a:spcAft>
                <a:spcPts val="0"/>
              </a:spcAft>
              <a:buClr>
                <a:schemeClr val="dk1"/>
              </a:buClr>
              <a:buSzPts val="800"/>
              <a:buFont typeface="Arial"/>
              <a:buNone/>
            </a:pPr>
            <a:endParaRPr sz="800" b="0" i="0" u="none" strike="noStrike" cap="none">
              <a:solidFill>
                <a:schemeClr val="dk1"/>
              </a:solidFill>
              <a:latin typeface="Roboto Slab"/>
              <a:ea typeface="Roboto Slab"/>
              <a:cs typeface="Roboto Slab"/>
              <a:sym typeface="Roboto Slab"/>
            </a:endParaRPr>
          </a:p>
          <a:p>
            <a:pPr marL="285750" marR="0" lvl="0" indent="-285750" algn="l" rtl="0">
              <a:lnSpc>
                <a:spcPct val="100000"/>
              </a:lnSpc>
              <a:spcBef>
                <a:spcPts val="0"/>
              </a:spcBef>
              <a:spcAft>
                <a:spcPts val="0"/>
              </a:spcAft>
              <a:buClr>
                <a:schemeClr val="dk1"/>
              </a:buClr>
              <a:buSzPts val="1400"/>
              <a:buFont typeface="Arial"/>
              <a:buChar char="•"/>
            </a:pPr>
            <a:r>
              <a:rPr lang="en" sz="1400" b="0" i="0" u="none" strike="noStrike" cap="none">
                <a:solidFill>
                  <a:schemeClr val="dk1"/>
                </a:solidFill>
                <a:latin typeface="Roboto Slab"/>
                <a:ea typeface="Roboto Slab"/>
                <a:cs typeface="Roboto Slab"/>
                <a:sym typeface="Roboto Slab"/>
              </a:rPr>
              <a:t>What is the class policy on late/missing work? Where did you find it in the syllabus?</a:t>
            </a:r>
            <a:endParaRPr sz="1400" b="0" i="0" u="none" strike="noStrike" cap="none">
              <a:solidFill>
                <a:srgbClr val="000000"/>
              </a:solidFill>
              <a:latin typeface="Arial"/>
              <a:ea typeface="Arial"/>
              <a:cs typeface="Arial"/>
              <a:sym typeface="Arial"/>
            </a:endParaRPr>
          </a:p>
          <a:p>
            <a:pPr marL="285750" marR="0" lvl="0" indent="-196850" algn="l" rtl="0">
              <a:lnSpc>
                <a:spcPct val="100000"/>
              </a:lnSpc>
              <a:spcBef>
                <a:spcPts val="0"/>
              </a:spcBef>
              <a:spcAft>
                <a:spcPts val="0"/>
              </a:spcAft>
              <a:buClr>
                <a:schemeClr val="dk1"/>
              </a:buClr>
              <a:buSzPts val="1400"/>
              <a:buFont typeface="Arial"/>
              <a:buNone/>
            </a:pPr>
            <a:endParaRPr sz="1400" b="0" i="0" u="none" strike="noStrike" cap="none">
              <a:solidFill>
                <a:schemeClr val="dk1"/>
              </a:solidFill>
              <a:latin typeface="Roboto Slab"/>
              <a:ea typeface="Roboto Slab"/>
              <a:cs typeface="Roboto Slab"/>
              <a:sym typeface="Roboto Slab"/>
            </a:endParaRPr>
          </a:p>
          <a:p>
            <a:pPr marL="285750" marR="0" lvl="0" indent="-196850" algn="l" rtl="0">
              <a:lnSpc>
                <a:spcPct val="100000"/>
              </a:lnSpc>
              <a:spcBef>
                <a:spcPts val="0"/>
              </a:spcBef>
              <a:spcAft>
                <a:spcPts val="0"/>
              </a:spcAft>
              <a:buClr>
                <a:schemeClr val="dk1"/>
              </a:buClr>
              <a:buSzPts val="1400"/>
              <a:buFont typeface="Arial"/>
              <a:buNone/>
            </a:pPr>
            <a:endParaRPr sz="14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9"/>
          <p:cNvSpPr txBox="1">
            <a:spLocks noGrp="1"/>
          </p:cNvSpPr>
          <p:nvPr>
            <p:ph type="ctrTitle"/>
          </p:nvPr>
        </p:nvSpPr>
        <p:spPr>
          <a:xfrm>
            <a:off x="837125" y="1295675"/>
            <a:ext cx="8222100" cy="14889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b="1">
                <a:solidFill>
                  <a:schemeClr val="accent5"/>
                </a:solidFill>
              </a:rPr>
              <a:t>Duties + Responsibilities </a:t>
            </a:r>
            <a:endParaRPr b="1">
              <a:solidFill>
                <a:schemeClr val="accent5"/>
              </a:solidFill>
            </a:endParaRPr>
          </a:p>
          <a:p>
            <a:pPr marL="0" lvl="0" indent="0" algn="ctr" rtl="0">
              <a:lnSpc>
                <a:spcPct val="100000"/>
              </a:lnSpc>
              <a:spcBef>
                <a:spcPts val="0"/>
              </a:spcBef>
              <a:spcAft>
                <a:spcPts val="0"/>
              </a:spcAft>
              <a:buSzPts val="4000"/>
              <a:buNone/>
            </a:pPr>
            <a:r>
              <a:rPr lang="en" b="1">
                <a:solidFill>
                  <a:schemeClr val="accent5"/>
                </a:solidFill>
              </a:rPr>
              <a:t>of a Student</a:t>
            </a:r>
            <a:endParaRPr b="1">
              <a:solidFill>
                <a:schemeClr val="accent5"/>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0"/>
          <p:cNvSpPr txBox="1"/>
          <p:nvPr/>
        </p:nvSpPr>
        <p:spPr>
          <a:xfrm>
            <a:off x="3439200" y="584500"/>
            <a:ext cx="5550300" cy="3631733"/>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Roboto Slab"/>
                <a:ea typeface="Roboto Slab"/>
                <a:cs typeface="Roboto Slab"/>
                <a:sym typeface="Roboto Slab"/>
              </a:rPr>
              <a:t>Question:  </a:t>
            </a:r>
            <a:r>
              <a:rPr lang="en" sz="1600" b="0" i="0" u="none" strike="noStrike" cap="none">
                <a:solidFill>
                  <a:schemeClr val="dk1"/>
                </a:solidFill>
                <a:latin typeface="Roboto Slab"/>
                <a:ea typeface="Roboto Slab"/>
                <a:cs typeface="Roboto Slab"/>
                <a:sym typeface="Roboto Slab"/>
              </a:rPr>
              <a:t>What are a student’s responsibilities when taking a class? Brainstorm your answers and collect them as a group.</a:t>
            </a:r>
            <a:endParaRPr sz="16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endParaRPr sz="1600" b="1"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Roboto Slab"/>
                <a:ea typeface="Roboto Slab"/>
                <a:cs typeface="Roboto Slab"/>
                <a:sym typeface="Roboto Slab"/>
              </a:rPr>
              <a:t>Directions:</a:t>
            </a:r>
            <a:endParaRPr sz="1600" b="1" i="0" u="none" strike="noStrike" cap="none">
              <a:solidFill>
                <a:schemeClr val="dk1"/>
              </a:solidFill>
              <a:latin typeface="Roboto Slab"/>
              <a:ea typeface="Roboto Slab"/>
              <a:cs typeface="Roboto Slab"/>
              <a:sym typeface="Roboto Slab"/>
            </a:endParaRPr>
          </a:p>
          <a:p>
            <a:pPr marL="4572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5-7 minutes to discuss questions in breakout rooms</a:t>
            </a:r>
            <a:endParaRPr sz="1600" b="0" i="0" u="none" strike="noStrike" cap="none">
              <a:solidFill>
                <a:schemeClr val="dk1"/>
              </a:solidFill>
              <a:latin typeface="Roboto Slab"/>
              <a:ea typeface="Roboto Slab"/>
              <a:cs typeface="Roboto Slab"/>
              <a:sym typeface="Roboto Slab"/>
            </a:endParaRPr>
          </a:p>
          <a:p>
            <a:pPr marL="4572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Assign scribe to take notes while you all discuss (or use GoogleDoc to share with group)</a:t>
            </a:r>
            <a:endParaRPr sz="1600" b="0" i="0" u="none" strike="noStrike" cap="none">
              <a:solidFill>
                <a:schemeClr val="dk1"/>
              </a:solidFill>
              <a:latin typeface="Roboto Slab"/>
              <a:ea typeface="Roboto Slab"/>
              <a:cs typeface="Roboto Slab"/>
              <a:sym typeface="Roboto Slab"/>
            </a:endParaRPr>
          </a:p>
          <a:p>
            <a:pPr marL="4572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Assign reporter to share your answers </a:t>
            </a:r>
            <a:endParaRPr sz="1400" b="0" i="0" u="none" strike="noStrike" cap="none">
              <a:solidFill>
                <a:srgbClr val="000000"/>
              </a:solidFill>
              <a:latin typeface="Arial"/>
              <a:ea typeface="Arial"/>
              <a:cs typeface="Arial"/>
              <a:sym typeface="Arial"/>
            </a:endParaRPr>
          </a:p>
          <a:p>
            <a:pPr marL="457200" marR="0" lvl="0" indent="-330200" algn="l" rtl="0">
              <a:lnSpc>
                <a:spcPct val="100000"/>
              </a:lnSpc>
              <a:spcBef>
                <a:spcPts val="0"/>
              </a:spcBef>
              <a:spcAft>
                <a:spcPts val="0"/>
              </a:spcAft>
              <a:buClr>
                <a:schemeClr val="dk1"/>
              </a:buClr>
              <a:buSzPts val="1600"/>
              <a:buFont typeface="Roboto Slab"/>
              <a:buChar char="-"/>
            </a:pPr>
            <a:r>
              <a:rPr lang="en" sz="1600" b="0" i="0" u="none" strike="noStrike" cap="none">
                <a:solidFill>
                  <a:schemeClr val="dk1"/>
                </a:solidFill>
                <a:latin typeface="Roboto Slab"/>
                <a:ea typeface="Roboto Slab"/>
                <a:cs typeface="Roboto Slab"/>
                <a:sym typeface="Roboto Slab"/>
              </a:rPr>
              <a:t>We will come back as group to discuss-- be prepared!</a:t>
            </a:r>
            <a:endParaRPr sz="1600" b="0" i="0" u="none" strike="noStrike" cap="none">
              <a:solidFill>
                <a:schemeClr val="dk1"/>
              </a:solidFill>
              <a:latin typeface="Roboto Slab"/>
              <a:ea typeface="Roboto Slab"/>
              <a:cs typeface="Roboto Slab"/>
              <a:sym typeface="Roboto Slab"/>
            </a:endParaRPr>
          </a:p>
        </p:txBody>
      </p:sp>
      <p:sp>
        <p:nvSpPr>
          <p:cNvPr id="236" name="Google Shape;236;p40"/>
          <p:cNvSpPr txBox="1"/>
          <p:nvPr/>
        </p:nvSpPr>
        <p:spPr>
          <a:xfrm>
            <a:off x="144350" y="742650"/>
            <a:ext cx="3127500" cy="1829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6"/>
                </a:solidFill>
                <a:latin typeface="Roboto Slab"/>
                <a:ea typeface="Roboto Slab"/>
                <a:cs typeface="Roboto Slab"/>
                <a:sym typeface="Roboto Slab"/>
              </a:rPr>
              <a:t>Small Group Discussion</a:t>
            </a:r>
            <a:endParaRPr sz="3700" b="1" i="0" u="none" strike="noStrike" cap="none">
              <a:solidFill>
                <a:schemeClr val="accent6"/>
              </a:solidFill>
              <a:latin typeface="Roboto Slab"/>
              <a:ea typeface="Roboto Slab"/>
              <a:cs typeface="Roboto Slab"/>
              <a:sym typeface="Roboto Slab"/>
            </a:endParaRPr>
          </a:p>
        </p:txBody>
      </p:sp>
      <p:sp>
        <p:nvSpPr>
          <p:cNvPr id="237" name="Google Shape;237;p40"/>
          <p:cNvSpPr txBox="1"/>
          <p:nvPr/>
        </p:nvSpPr>
        <p:spPr>
          <a:xfrm>
            <a:off x="311700" y="2390650"/>
            <a:ext cx="3127500" cy="2298000"/>
          </a:xfrm>
          <a:prstGeom prst="rect">
            <a:avLst/>
          </a:prstGeom>
          <a:noFill/>
          <a:ln>
            <a:noFill/>
          </a:ln>
        </p:spPr>
        <p:txBody>
          <a:bodyPr spcFirstLastPara="1" wrap="square" lIns="91425" tIns="91425" rIns="91425" bIns="91425" anchor="t" anchorCtr="0">
            <a:normAutofit/>
          </a:bodyPr>
          <a:lstStyle/>
          <a:p>
            <a:pPr marL="0" marR="0" lvl="0" indent="0" algn="l" rtl="0">
              <a:lnSpc>
                <a:spcPct val="115000"/>
              </a:lnSpc>
              <a:spcBef>
                <a:spcPts val="0"/>
              </a:spcBef>
              <a:spcAft>
                <a:spcPts val="0"/>
              </a:spcAft>
              <a:buClr>
                <a:srgbClr val="000000"/>
              </a:buClr>
              <a:buSzPts val="1800"/>
              <a:buFont typeface="Arial"/>
              <a:buNone/>
            </a:pPr>
            <a:r>
              <a:rPr lang="en" sz="1800" b="1" i="0" u="none" strike="noStrike" cap="none">
                <a:solidFill>
                  <a:schemeClr val="accent5"/>
                </a:solidFill>
                <a:latin typeface="Roboto Slab"/>
                <a:ea typeface="Roboto Slab"/>
                <a:cs typeface="Roboto Slab"/>
                <a:sym typeface="Roboto Slab"/>
              </a:rPr>
              <a:t>A Student’s</a:t>
            </a:r>
            <a:r>
              <a:rPr lang="en" sz="1400" b="0" i="0" u="none" strike="noStrike" cap="none">
                <a:solidFill>
                  <a:srgbClr val="000000"/>
                </a:solidFill>
                <a:latin typeface="Arial"/>
                <a:ea typeface="Arial"/>
                <a:cs typeface="Arial"/>
                <a:sym typeface="Arial"/>
              </a:rPr>
              <a:t> </a:t>
            </a:r>
            <a:r>
              <a:rPr lang="en" sz="1800" b="1" i="0" u="none" strike="noStrike" cap="none">
                <a:solidFill>
                  <a:schemeClr val="accent5"/>
                </a:solidFill>
                <a:latin typeface="Roboto Slab"/>
                <a:ea typeface="Roboto Slab"/>
                <a:cs typeface="Roboto Slab"/>
                <a:sym typeface="Roboto Slab"/>
              </a:rPr>
              <a:t>Classroom Responsibilities</a:t>
            </a:r>
            <a:endParaRPr sz="1800" b="1" i="0" u="none" strike="noStrike" cap="none">
              <a:solidFill>
                <a:schemeClr val="accent5"/>
              </a:solidFill>
              <a:latin typeface="Roboto Slab"/>
              <a:ea typeface="Roboto Slab"/>
              <a:cs typeface="Roboto Slab"/>
              <a:sym typeface="Roboto Slab"/>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1"/>
          <p:cNvSpPr txBox="1">
            <a:spLocks noGrp="1"/>
          </p:cNvSpPr>
          <p:nvPr>
            <p:ph type="title"/>
          </p:nvPr>
        </p:nvSpPr>
        <p:spPr>
          <a:xfrm>
            <a:off x="187025" y="149500"/>
            <a:ext cx="8368200" cy="686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300" b="1">
                <a:solidFill>
                  <a:schemeClr val="accent5"/>
                </a:solidFill>
              </a:rPr>
              <a:t>A Student’s Job Includes...</a:t>
            </a:r>
            <a:endParaRPr sz="3300" b="1">
              <a:solidFill>
                <a:schemeClr val="accent5"/>
              </a:solidFill>
            </a:endParaRPr>
          </a:p>
        </p:txBody>
      </p:sp>
      <p:sp>
        <p:nvSpPr>
          <p:cNvPr id="243" name="Google Shape;243;p41"/>
          <p:cNvSpPr txBox="1">
            <a:spLocks noGrp="1"/>
          </p:cNvSpPr>
          <p:nvPr>
            <p:ph type="body" idx="4294967295"/>
          </p:nvPr>
        </p:nvSpPr>
        <p:spPr>
          <a:xfrm>
            <a:off x="187025" y="835600"/>
            <a:ext cx="4385100" cy="4138200"/>
          </a:xfrm>
          <a:prstGeom prst="rect">
            <a:avLst/>
          </a:prstGeom>
          <a:noFill/>
          <a:ln>
            <a:noFill/>
          </a:ln>
        </p:spPr>
        <p:txBody>
          <a:bodyPr spcFirstLastPara="1" wrap="square" lIns="91425" tIns="91425" rIns="91425" bIns="91425" anchor="t" anchorCtr="0">
            <a:noAutofit/>
          </a:bodyPr>
          <a:lstStyle/>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Reading + Understanding the Syllabus + Course Schedule</a:t>
            </a:r>
            <a:endParaRPr>
              <a:latin typeface="Roboto Slab"/>
              <a:ea typeface="Roboto Slab"/>
              <a:cs typeface="Roboto Slab"/>
              <a:sym typeface="Roboto Slab"/>
            </a:endParaRPr>
          </a:p>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Being Responsible for ALL Information in the Syllabus</a:t>
            </a:r>
            <a:endParaRPr>
              <a:latin typeface="Roboto Slab"/>
              <a:ea typeface="Roboto Slab"/>
              <a:cs typeface="Roboto Slab"/>
              <a:sym typeface="Roboto Slab"/>
            </a:endParaRPr>
          </a:p>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Asking Questions about Course Requirements, Assignments, Policies, + Grading Criteria</a:t>
            </a:r>
            <a:endParaRPr>
              <a:latin typeface="Roboto Slab"/>
              <a:ea typeface="Roboto Slab"/>
              <a:cs typeface="Roboto Slab"/>
              <a:sym typeface="Roboto Slab"/>
            </a:endParaRPr>
          </a:p>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Attending Class Regularly + On Time</a:t>
            </a:r>
            <a:endParaRPr>
              <a:latin typeface="Roboto Slab"/>
              <a:ea typeface="Roboto Slab"/>
              <a:cs typeface="Roboto Slab"/>
              <a:sym typeface="Roboto Slab"/>
            </a:endParaRPr>
          </a:p>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Informing Professor of Absences in a Timely Manner</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Completing All Work in Accordance with City Tech’s Academic Integrity Policy</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Using any Online Class Sites Fully</a:t>
            </a:r>
            <a:endParaRPr>
              <a:latin typeface="Roboto Slab"/>
              <a:ea typeface="Roboto Slab"/>
              <a:cs typeface="Roboto Slab"/>
              <a:sym typeface="Roboto Slab"/>
            </a:endParaRPr>
          </a:p>
        </p:txBody>
      </p:sp>
      <p:sp>
        <p:nvSpPr>
          <p:cNvPr id="244" name="Google Shape;244;p41"/>
          <p:cNvSpPr txBox="1">
            <a:spLocks noGrp="1"/>
          </p:cNvSpPr>
          <p:nvPr>
            <p:ph type="body" idx="4294967295"/>
          </p:nvPr>
        </p:nvSpPr>
        <p:spPr>
          <a:xfrm>
            <a:off x="4719600" y="696600"/>
            <a:ext cx="3974400" cy="4138200"/>
          </a:xfrm>
          <a:prstGeom prst="rect">
            <a:avLst/>
          </a:prstGeom>
          <a:noFill/>
          <a:ln>
            <a:noFill/>
          </a:ln>
        </p:spPr>
        <p:txBody>
          <a:bodyPr spcFirstLastPara="1" wrap="square" lIns="91425" tIns="91425" rIns="91425" bIns="91425" anchor="t" anchorCtr="0">
            <a:noAutofit/>
          </a:bodyPr>
          <a:lstStyle/>
          <a:p>
            <a:pPr marL="457200" lvl="0" indent="-342900" algn="l" rtl="0">
              <a:lnSpc>
                <a:spcPct val="105000"/>
              </a:lnSpc>
              <a:spcBef>
                <a:spcPts val="0"/>
              </a:spcBef>
              <a:spcAft>
                <a:spcPts val="0"/>
              </a:spcAft>
              <a:buSzPts val="1800"/>
              <a:buFont typeface="Roboto Slab"/>
              <a:buChar char="●"/>
            </a:pPr>
            <a:r>
              <a:rPr lang="en">
                <a:latin typeface="Roboto Slab"/>
                <a:ea typeface="Roboto Slab"/>
                <a:cs typeface="Roboto Slab"/>
                <a:sym typeface="Roboto Slab"/>
              </a:rPr>
              <a:t>Contributing to an Inclusive Classroom + Campus Environment</a:t>
            </a:r>
            <a:endParaRPr>
              <a:latin typeface="Roboto Slab"/>
              <a:ea typeface="Roboto Slab"/>
              <a:cs typeface="Roboto Slab"/>
              <a:sym typeface="Roboto Slab"/>
            </a:endParaRPr>
          </a:p>
          <a:p>
            <a:pPr marL="457200" lvl="0" indent="-342900" algn="l" rtl="0">
              <a:lnSpc>
                <a:spcPct val="105000"/>
              </a:lnSpc>
              <a:spcBef>
                <a:spcPts val="0"/>
              </a:spcBef>
              <a:spcAft>
                <a:spcPts val="0"/>
              </a:spcAft>
              <a:buSzPts val="1800"/>
              <a:buFont typeface="Roboto Slab"/>
              <a:buChar char="●"/>
            </a:pPr>
            <a:r>
              <a:rPr lang="en">
                <a:latin typeface="Roboto Slab"/>
                <a:ea typeface="Roboto Slab"/>
                <a:cs typeface="Roboto Slab"/>
                <a:sym typeface="Roboto Slab"/>
              </a:rPr>
              <a:t>Completing All Major Assignments + Exams</a:t>
            </a:r>
            <a:endParaRPr>
              <a:latin typeface="Roboto Slab"/>
              <a:ea typeface="Roboto Slab"/>
              <a:cs typeface="Roboto Slab"/>
              <a:sym typeface="Roboto Slab"/>
            </a:endParaRPr>
          </a:p>
          <a:p>
            <a:pPr marL="457200" lvl="0" indent="-342900" algn="l" rtl="0">
              <a:lnSpc>
                <a:spcPct val="105000"/>
              </a:lnSpc>
              <a:spcBef>
                <a:spcPts val="0"/>
              </a:spcBef>
              <a:spcAft>
                <a:spcPts val="0"/>
              </a:spcAft>
              <a:buSzPts val="1800"/>
              <a:buFont typeface="Roboto Slab"/>
              <a:buChar char="●"/>
            </a:pPr>
            <a:r>
              <a:rPr lang="en">
                <a:latin typeface="Roboto Slab"/>
                <a:ea typeface="Roboto Slab"/>
                <a:cs typeface="Roboto Slab"/>
                <a:sym typeface="Roboto Slab"/>
              </a:rPr>
              <a:t>Submitting Work On Time</a:t>
            </a:r>
            <a:endParaRPr>
              <a:latin typeface="Roboto Slab"/>
              <a:ea typeface="Roboto Slab"/>
              <a:cs typeface="Roboto Slab"/>
              <a:sym typeface="Roboto Slab"/>
            </a:endParaRPr>
          </a:p>
          <a:p>
            <a:pPr marL="457200" lvl="0" indent="-342900" algn="l" rtl="0">
              <a:lnSpc>
                <a:spcPct val="105000"/>
              </a:lnSpc>
              <a:spcBef>
                <a:spcPts val="0"/>
              </a:spcBef>
              <a:spcAft>
                <a:spcPts val="0"/>
              </a:spcAft>
              <a:buSzPts val="1800"/>
              <a:buFont typeface="Roboto Slab"/>
              <a:buChar char="●"/>
            </a:pPr>
            <a:r>
              <a:rPr lang="en">
                <a:latin typeface="Roboto Slab"/>
                <a:ea typeface="Roboto Slab"/>
                <a:cs typeface="Roboto Slab"/>
                <a:sym typeface="Roboto Slab"/>
              </a:rPr>
              <a:t>Learning Course Content, as Taught by Professor</a:t>
            </a:r>
            <a:endParaRPr>
              <a:latin typeface="Roboto Slab"/>
              <a:ea typeface="Roboto Slab"/>
              <a:cs typeface="Roboto Slab"/>
              <a:sym typeface="Roboto Slab"/>
            </a:endParaRPr>
          </a:p>
          <a:p>
            <a:pPr marL="457200" lvl="0" indent="-342900" algn="l" rtl="0">
              <a:lnSpc>
                <a:spcPct val="105000"/>
              </a:lnSpc>
              <a:spcBef>
                <a:spcPts val="0"/>
              </a:spcBef>
              <a:spcAft>
                <a:spcPts val="0"/>
              </a:spcAft>
              <a:buSzPts val="1800"/>
              <a:buFont typeface="Roboto Slab"/>
              <a:buChar char="●"/>
            </a:pPr>
            <a:r>
              <a:rPr lang="en">
                <a:latin typeface="Roboto Slab"/>
                <a:ea typeface="Roboto Slab"/>
                <a:cs typeface="Roboto Slab"/>
                <a:sym typeface="Roboto Slab"/>
              </a:rPr>
              <a:t>Studying Course Content</a:t>
            </a:r>
            <a:endParaRPr>
              <a:latin typeface="Roboto Slab"/>
              <a:ea typeface="Roboto Slab"/>
              <a:cs typeface="Roboto Slab"/>
              <a:sym typeface="Roboto Slab"/>
            </a:endParaRPr>
          </a:p>
          <a:p>
            <a:pPr marL="457200" lvl="0" indent="-342900" algn="l" rtl="0">
              <a:lnSpc>
                <a:spcPct val="105000"/>
              </a:lnSpc>
              <a:spcBef>
                <a:spcPts val="0"/>
              </a:spcBef>
              <a:spcAft>
                <a:spcPts val="0"/>
              </a:spcAft>
              <a:buSzPts val="1800"/>
              <a:buFont typeface="Roboto Slab"/>
              <a:buChar char="●"/>
            </a:pPr>
            <a:r>
              <a:rPr lang="en">
                <a:latin typeface="Roboto Slab"/>
                <a:ea typeface="Roboto Slab"/>
                <a:cs typeface="Roboto Slab"/>
                <a:sym typeface="Roboto Slab"/>
              </a:rPr>
              <a:t>Asking Questions and seeking help (in class, via email, + during office hours)</a:t>
            </a:r>
            <a:endParaRPr>
              <a:latin typeface="Roboto Slab"/>
              <a:ea typeface="Roboto Slab"/>
              <a:cs typeface="Roboto Slab"/>
              <a:sym typeface="Roboto Slab"/>
            </a:endParaRPr>
          </a:p>
          <a:p>
            <a:pPr marL="457200" lvl="0" indent="-342900" algn="l" rtl="0">
              <a:lnSpc>
                <a:spcPct val="105000"/>
              </a:lnSpc>
              <a:spcBef>
                <a:spcPts val="0"/>
              </a:spcBef>
              <a:spcAft>
                <a:spcPts val="0"/>
              </a:spcAft>
              <a:buSzPts val="1800"/>
              <a:buFont typeface="Roboto Slab"/>
              <a:buChar char="●"/>
            </a:pPr>
            <a:r>
              <a:rPr lang="en">
                <a:latin typeface="Roboto Slab"/>
                <a:ea typeface="Roboto Slab"/>
                <a:cs typeface="Roboto Slab"/>
                <a:sym typeface="Roboto Slab"/>
              </a:rPr>
              <a:t>Reading All Announcements and Directions Thoroughly</a:t>
            </a:r>
            <a:endParaRPr>
              <a:latin typeface="Roboto Slab"/>
              <a:ea typeface="Roboto Slab"/>
              <a:cs typeface="Roboto Slab"/>
              <a:sym typeface="Roboto Slab"/>
            </a:endParaRPr>
          </a:p>
          <a:p>
            <a:pPr marL="457200" lvl="0" indent="-342900" algn="l" rtl="0">
              <a:lnSpc>
                <a:spcPct val="105000"/>
              </a:lnSpc>
              <a:spcBef>
                <a:spcPts val="0"/>
              </a:spcBef>
              <a:spcAft>
                <a:spcPts val="0"/>
              </a:spcAft>
              <a:buSzPts val="1800"/>
              <a:buFont typeface="Roboto Slab"/>
              <a:buChar char="●"/>
            </a:pPr>
            <a:r>
              <a:rPr lang="en">
                <a:latin typeface="Roboto Slab"/>
                <a:ea typeface="Roboto Slab"/>
                <a:cs typeface="Roboto Slab"/>
                <a:sym typeface="Roboto Slab"/>
              </a:rPr>
              <a:t>Being Prepared for All Classes</a:t>
            </a:r>
            <a:endParaRPr>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5"/>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900" b="1">
                <a:solidFill>
                  <a:schemeClr val="accent6"/>
                </a:solidFill>
              </a:rPr>
              <a:t>Today’s Topics</a:t>
            </a:r>
            <a:endParaRPr sz="4900" b="1">
              <a:solidFill>
                <a:schemeClr val="accent6"/>
              </a:solidFill>
            </a:endParaRPr>
          </a:p>
        </p:txBody>
      </p:sp>
      <p:sp>
        <p:nvSpPr>
          <p:cNvPr id="82" name="Google Shape;82;p15"/>
          <p:cNvSpPr txBox="1">
            <a:spLocks noGrp="1"/>
          </p:cNvSpPr>
          <p:nvPr>
            <p:ph type="body" idx="2"/>
          </p:nvPr>
        </p:nvSpPr>
        <p:spPr>
          <a:xfrm>
            <a:off x="4964593" y="723900"/>
            <a:ext cx="3838575" cy="3695700"/>
          </a:xfrm>
          <a:prstGeom prst="rect">
            <a:avLst/>
          </a:prstGeom>
          <a:noFill/>
          <a:ln>
            <a:noFill/>
          </a:ln>
        </p:spPr>
        <p:txBody>
          <a:bodyPr spcFirstLastPara="1" wrap="square" lIns="91425" tIns="91425" rIns="91425" bIns="91425" anchor="ctr" anchorCtr="0">
            <a:normAutofit lnSpcReduction="10000"/>
          </a:bodyPr>
          <a:lstStyle/>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Where  College Happens, pt 1</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Organizing your Materials</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Etiquette + Engagement</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Contents of a Syllabus</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Group Work 101/Syllabus Scavenger Hunt</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Duties + Responsibilities of a Student</a:t>
            </a:r>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Duties + Responsibilities of a Professor</a:t>
            </a:r>
            <a:endParaRPr>
              <a:solidFill>
                <a:schemeClr val="accent5"/>
              </a:solidFill>
              <a:latin typeface="Roboto Slab"/>
              <a:ea typeface="Roboto Slab"/>
              <a:cs typeface="Roboto Slab"/>
              <a:sym typeface="Roboto Slab"/>
            </a:endParaRPr>
          </a:p>
          <a:p>
            <a:pPr marL="457200" lvl="0" indent="0" algn="l" rtl="0">
              <a:lnSpc>
                <a:spcPct val="115000"/>
              </a:lnSpc>
              <a:spcBef>
                <a:spcPts val="0"/>
              </a:spcBef>
              <a:spcAft>
                <a:spcPts val="0"/>
              </a:spcAft>
              <a:buNone/>
            </a:pP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2"/>
          <p:cNvSpPr txBox="1">
            <a:spLocks noGrp="1"/>
          </p:cNvSpPr>
          <p:nvPr>
            <p:ph type="ctrTitle"/>
          </p:nvPr>
        </p:nvSpPr>
        <p:spPr>
          <a:xfrm>
            <a:off x="691925" y="1341875"/>
            <a:ext cx="8222100" cy="13719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Duties + Responsibilities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of a Professor</a:t>
            </a:r>
            <a:endParaRPr b="1">
              <a:solidFill>
                <a:schemeClr val="accent5"/>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3"/>
          <p:cNvSpPr txBox="1">
            <a:spLocks noGrp="1"/>
          </p:cNvSpPr>
          <p:nvPr>
            <p:ph type="title"/>
          </p:nvPr>
        </p:nvSpPr>
        <p:spPr>
          <a:xfrm>
            <a:off x="187025" y="165425"/>
            <a:ext cx="8368200" cy="686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300" b="1">
                <a:solidFill>
                  <a:schemeClr val="accent5"/>
                </a:solidFill>
              </a:rPr>
              <a:t>A Professor’s Job Includes...</a:t>
            </a:r>
            <a:endParaRPr sz="3300" b="1">
              <a:solidFill>
                <a:schemeClr val="accent5"/>
              </a:solidFill>
            </a:endParaRPr>
          </a:p>
        </p:txBody>
      </p:sp>
      <p:sp>
        <p:nvSpPr>
          <p:cNvPr id="255" name="Google Shape;255;p43"/>
          <p:cNvSpPr txBox="1">
            <a:spLocks noGrp="1"/>
          </p:cNvSpPr>
          <p:nvPr>
            <p:ph type="body" idx="4294967295"/>
          </p:nvPr>
        </p:nvSpPr>
        <p:spPr>
          <a:xfrm>
            <a:off x="187025" y="981950"/>
            <a:ext cx="4385100" cy="4068000"/>
          </a:xfrm>
          <a:prstGeom prst="rect">
            <a:avLst/>
          </a:prstGeom>
          <a:noFill/>
          <a:ln>
            <a:noFill/>
          </a:ln>
        </p:spPr>
        <p:txBody>
          <a:bodyPr spcFirstLastPara="1" wrap="square" lIns="91425" tIns="91425" rIns="91425" bIns="91425" anchor="t" anchorCtr="0">
            <a:noAutofit/>
          </a:bodyPr>
          <a:lstStyle/>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Creating and Distributing a Syllabus + Course Schedule (1st week of semester)</a:t>
            </a:r>
            <a:endParaRPr>
              <a:latin typeface="Roboto Slab"/>
              <a:ea typeface="Roboto Slab"/>
              <a:cs typeface="Roboto Slab"/>
              <a:sym typeface="Roboto Slab"/>
            </a:endParaRPr>
          </a:p>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Notifying Students of Any Changes to the Course Schedule in a Timely Manner</a:t>
            </a:r>
            <a:endParaRPr>
              <a:latin typeface="Roboto Slab"/>
              <a:ea typeface="Roboto Slab"/>
              <a:cs typeface="Roboto Slab"/>
              <a:sym typeface="Roboto Slab"/>
            </a:endParaRPr>
          </a:p>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Providing Clear Grading Scheme + Criteria</a:t>
            </a:r>
            <a:endParaRPr>
              <a:latin typeface="Roboto Slab"/>
              <a:ea typeface="Roboto Slab"/>
              <a:cs typeface="Roboto Slab"/>
              <a:sym typeface="Roboto Slab"/>
            </a:endParaRPr>
          </a:p>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Grading Student Work Fairly</a:t>
            </a:r>
            <a:endParaRPr>
              <a:latin typeface="Roboto Slab"/>
              <a:ea typeface="Roboto Slab"/>
              <a:cs typeface="Roboto Slab"/>
              <a:sym typeface="Roboto Slab"/>
            </a:endParaRPr>
          </a:p>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Informing Students of Midsemester Grades (8th week of semester)</a:t>
            </a:r>
            <a:endParaRPr>
              <a:latin typeface="Roboto Slab"/>
              <a:ea typeface="Roboto Slab"/>
              <a:cs typeface="Roboto Slab"/>
              <a:sym typeface="Roboto Slab"/>
            </a:endParaRPr>
          </a:p>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Providing Clear Expectations for Students</a:t>
            </a:r>
            <a:endParaRPr>
              <a:latin typeface="Roboto Slab"/>
              <a:ea typeface="Roboto Slab"/>
              <a:cs typeface="Roboto Slab"/>
              <a:sym typeface="Roboto Slab"/>
            </a:endParaRPr>
          </a:p>
        </p:txBody>
      </p:sp>
      <p:sp>
        <p:nvSpPr>
          <p:cNvPr id="256" name="Google Shape;256;p43"/>
          <p:cNvSpPr txBox="1">
            <a:spLocks noGrp="1"/>
          </p:cNvSpPr>
          <p:nvPr>
            <p:ph type="body" idx="4294967295"/>
          </p:nvPr>
        </p:nvSpPr>
        <p:spPr>
          <a:xfrm>
            <a:off x="4719600" y="999300"/>
            <a:ext cx="3974400" cy="40680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Addressing All Learning Objectives for Course</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Teaching Students Course Content in a Clear Manner</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Holding Weekly Office Hours for Students </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Answering Student Emails in a Timely Manner</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Answering Student Questions</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Assigning Final Grades</a:t>
            </a:r>
            <a:endParaRPr>
              <a:latin typeface="Roboto Slab"/>
              <a:ea typeface="Roboto Slab"/>
              <a:cs typeface="Roboto Slab"/>
              <a:sym typeface="Roboto Slab"/>
            </a:endParaRPr>
          </a:p>
          <a:p>
            <a:pPr marL="457200" lvl="0" indent="-342900" algn="l" rtl="0">
              <a:lnSpc>
                <a:spcPct val="115000"/>
              </a:lnSpc>
              <a:spcBef>
                <a:spcPts val="0"/>
              </a:spcBef>
              <a:spcAft>
                <a:spcPts val="0"/>
              </a:spcAft>
              <a:buSzPts val="1800"/>
              <a:buFont typeface="Roboto Slab"/>
              <a:buChar char="●"/>
            </a:pPr>
            <a:r>
              <a:rPr lang="en">
                <a:latin typeface="Roboto Slab"/>
                <a:ea typeface="Roboto Slab"/>
                <a:cs typeface="Roboto Slab"/>
                <a:sym typeface="Roboto Slab"/>
              </a:rPr>
              <a:t>Treating All Students with Respect + Fairness</a:t>
            </a:r>
            <a:endParaRPr>
              <a:latin typeface="Roboto Slab"/>
              <a:ea typeface="Roboto Slab"/>
              <a:cs typeface="Roboto Slab"/>
              <a:sym typeface="Roboto Slab"/>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44"/>
          <p:cNvSpPr txBox="1">
            <a:spLocks noGrp="1"/>
          </p:cNvSpPr>
          <p:nvPr>
            <p:ph type="title"/>
          </p:nvPr>
        </p:nvSpPr>
        <p:spPr>
          <a:xfrm>
            <a:off x="1411334" y="1590000"/>
            <a:ext cx="6321332" cy="19635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990"/>
              <a:buNone/>
            </a:pPr>
            <a:r>
              <a:rPr lang="en" sz="3200" b="1">
                <a:solidFill>
                  <a:schemeClr val="dk1"/>
                </a:solidFill>
                <a:latin typeface="Merriweather"/>
                <a:ea typeface="Merriweather"/>
                <a:cs typeface="Merriweather"/>
                <a:sym typeface="Merriweather"/>
              </a:rPr>
              <a:t>What can you do if your professor doesn’t fulfill</a:t>
            </a:r>
            <a:br>
              <a:rPr lang="en" sz="3200" b="1">
                <a:solidFill>
                  <a:schemeClr val="dk1"/>
                </a:solidFill>
                <a:latin typeface="Merriweather"/>
                <a:ea typeface="Merriweather"/>
                <a:cs typeface="Merriweather"/>
                <a:sym typeface="Merriweather"/>
              </a:rPr>
            </a:br>
            <a:r>
              <a:rPr lang="en" sz="3200" b="1">
                <a:solidFill>
                  <a:schemeClr val="dk1"/>
                </a:solidFill>
                <a:latin typeface="Merriweather"/>
                <a:ea typeface="Merriweather"/>
                <a:cs typeface="Merriweather"/>
                <a:sym typeface="Merriweather"/>
              </a:rPr>
              <a:t>their responsibilities?</a:t>
            </a:r>
            <a:endParaRPr sz="3200" b="1">
              <a:solidFill>
                <a:schemeClr val="dk1"/>
              </a:solidFill>
              <a:latin typeface="Merriweather"/>
              <a:ea typeface="Merriweather"/>
              <a:cs typeface="Merriweather"/>
              <a:sym typeface="Merriweathe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5"/>
          <p:cNvSpPr txBox="1">
            <a:spLocks noGrp="1"/>
          </p:cNvSpPr>
          <p:nvPr>
            <p:ph type="body" idx="1"/>
          </p:nvPr>
        </p:nvSpPr>
        <p:spPr>
          <a:xfrm>
            <a:off x="200235" y="816560"/>
            <a:ext cx="8823626" cy="3510379"/>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sz="3000">
                <a:latin typeface="Merriweather"/>
                <a:ea typeface="Merriweather"/>
                <a:cs typeface="Merriweather"/>
                <a:sym typeface="Merriweather"/>
              </a:rPr>
              <a:t>Start with the professor!</a:t>
            </a:r>
            <a:endParaRPr/>
          </a:p>
          <a:p>
            <a:pPr marL="457200" lvl="0" indent="-228600" algn="l" rtl="0">
              <a:lnSpc>
                <a:spcPct val="115000"/>
              </a:lnSpc>
              <a:spcBef>
                <a:spcPts val="0"/>
              </a:spcBef>
              <a:spcAft>
                <a:spcPts val="0"/>
              </a:spcAft>
              <a:buSzPts val="1800"/>
              <a:buNone/>
            </a:pPr>
            <a:endParaRPr sz="1500">
              <a:latin typeface="Merriweather"/>
              <a:ea typeface="Merriweather"/>
              <a:cs typeface="Merriweather"/>
              <a:sym typeface="Merriweather"/>
            </a:endParaRPr>
          </a:p>
          <a:p>
            <a:pPr marL="457200" lvl="0" indent="-342900" algn="l" rtl="0">
              <a:lnSpc>
                <a:spcPct val="115000"/>
              </a:lnSpc>
              <a:spcBef>
                <a:spcPts val="0"/>
              </a:spcBef>
              <a:spcAft>
                <a:spcPts val="0"/>
              </a:spcAft>
              <a:buSzPts val="1800"/>
              <a:buChar char="●"/>
            </a:pPr>
            <a:r>
              <a:rPr lang="en" sz="3000">
                <a:latin typeface="Merriweather"/>
                <a:ea typeface="Merriweather"/>
                <a:cs typeface="Merriweather"/>
                <a:sym typeface="Merriweather"/>
              </a:rPr>
              <a:t>Then speak to the </a:t>
            </a:r>
            <a:r>
              <a:rPr lang="en" sz="3000" u="sng">
                <a:solidFill>
                  <a:schemeClr val="hlink"/>
                </a:solidFill>
                <a:latin typeface="Merriweather"/>
                <a:ea typeface="Merriweather"/>
                <a:cs typeface="Merriweather"/>
                <a:sym typeface="Merriweather"/>
                <a:hlinkClick r:id="rId3"/>
              </a:rPr>
              <a:t>department</a:t>
            </a:r>
            <a:r>
              <a:rPr lang="en" sz="3000">
                <a:latin typeface="Merriweather"/>
                <a:ea typeface="Merriweather"/>
                <a:cs typeface="Merriweather"/>
                <a:sym typeface="Merriweather"/>
              </a:rPr>
              <a:t> chair (head)</a:t>
            </a:r>
            <a:endParaRPr/>
          </a:p>
          <a:p>
            <a:pPr marL="457200" lvl="0" indent="-228600" algn="l" rtl="0">
              <a:lnSpc>
                <a:spcPct val="115000"/>
              </a:lnSpc>
              <a:spcBef>
                <a:spcPts val="0"/>
              </a:spcBef>
              <a:spcAft>
                <a:spcPts val="0"/>
              </a:spcAft>
              <a:buSzPts val="1800"/>
              <a:buNone/>
            </a:pPr>
            <a:endParaRPr sz="1500">
              <a:latin typeface="Merriweather"/>
              <a:ea typeface="Merriweather"/>
              <a:cs typeface="Merriweather"/>
              <a:sym typeface="Merriweather"/>
            </a:endParaRPr>
          </a:p>
          <a:p>
            <a:pPr marL="457200" lvl="0" indent="-342900" algn="l" rtl="0">
              <a:lnSpc>
                <a:spcPct val="115000"/>
              </a:lnSpc>
              <a:spcBef>
                <a:spcPts val="0"/>
              </a:spcBef>
              <a:spcAft>
                <a:spcPts val="0"/>
              </a:spcAft>
              <a:buSzPts val="1800"/>
              <a:buChar char="●"/>
            </a:pPr>
            <a:r>
              <a:rPr lang="en" sz="3000">
                <a:latin typeface="Merriweather"/>
                <a:ea typeface="Merriweather"/>
                <a:cs typeface="Merriweather"/>
                <a:sym typeface="Merriweather"/>
              </a:rPr>
              <a:t>The academic dean is the last step</a:t>
            </a:r>
            <a:endParaRPr/>
          </a:p>
          <a:p>
            <a:pPr marL="457200" lvl="0" indent="-228600" algn="l" rtl="0">
              <a:lnSpc>
                <a:spcPct val="115000"/>
              </a:lnSpc>
              <a:spcBef>
                <a:spcPts val="0"/>
              </a:spcBef>
              <a:spcAft>
                <a:spcPts val="0"/>
              </a:spcAft>
              <a:buSzPts val="1800"/>
              <a:buNone/>
            </a:pPr>
            <a:endParaRPr sz="1500">
              <a:latin typeface="Merriweather"/>
              <a:ea typeface="Merriweather"/>
              <a:cs typeface="Merriweather"/>
              <a:sym typeface="Merriweather"/>
            </a:endParaRPr>
          </a:p>
          <a:p>
            <a:pPr marL="457200" lvl="0" indent="-342900" algn="l" rtl="0">
              <a:lnSpc>
                <a:spcPct val="115000"/>
              </a:lnSpc>
              <a:spcBef>
                <a:spcPts val="0"/>
              </a:spcBef>
              <a:spcAft>
                <a:spcPts val="0"/>
              </a:spcAft>
              <a:buSzPts val="1800"/>
              <a:buChar char="●"/>
            </a:pPr>
            <a:r>
              <a:rPr lang="en" sz="3000">
                <a:latin typeface="Merriweather"/>
                <a:ea typeface="Merriweather"/>
                <a:cs typeface="Merriweather"/>
                <a:sym typeface="Merriweather"/>
              </a:rPr>
              <a:t>The </a:t>
            </a:r>
            <a:r>
              <a:rPr lang="en" sz="3000" u="sng">
                <a:solidFill>
                  <a:schemeClr val="hlink"/>
                </a:solidFill>
                <a:latin typeface="Merriweather"/>
                <a:ea typeface="Merriweather"/>
                <a:cs typeface="Merriweather"/>
                <a:sym typeface="Merriweather"/>
                <a:hlinkClick r:id="rId4"/>
              </a:rPr>
              <a:t>student affairs office</a:t>
            </a:r>
            <a:r>
              <a:rPr lang="en" sz="3000">
                <a:latin typeface="Merriweather"/>
                <a:ea typeface="Merriweather"/>
                <a:cs typeface="Merriweather"/>
                <a:sym typeface="Merriweather"/>
              </a:rPr>
              <a:t> can give you advice</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46"/>
          <p:cNvSpPr txBox="1">
            <a:spLocks noGrp="1"/>
          </p:cNvSpPr>
          <p:nvPr>
            <p:ph type="title"/>
          </p:nvPr>
        </p:nvSpPr>
        <p:spPr>
          <a:xfrm>
            <a:off x="727650" y="403150"/>
            <a:ext cx="76887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600"/>
              <a:buNone/>
            </a:pPr>
            <a:r>
              <a:rPr lang="en" sz="2500" b="1">
                <a:solidFill>
                  <a:schemeClr val="accent5"/>
                </a:solidFill>
              </a:rPr>
              <a:t>What are some reasons students may complain or file a grievance?</a:t>
            </a:r>
            <a:endParaRPr sz="2320" b="1">
              <a:solidFill>
                <a:schemeClr val="accent5"/>
              </a:solidFill>
            </a:endParaRPr>
          </a:p>
        </p:txBody>
      </p:sp>
      <p:sp>
        <p:nvSpPr>
          <p:cNvPr id="272" name="Google Shape;272;p46"/>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300"/>
              <a:buNone/>
            </a:pPr>
            <a:endParaRPr/>
          </a:p>
        </p:txBody>
      </p:sp>
      <p:pic>
        <p:nvPicPr>
          <p:cNvPr id="273" name="Google Shape;273;p46">
            <a:hlinkClick r:id="rId3"/>
          </p:cNvPr>
          <p:cNvPicPr preferRelativeResize="0"/>
          <p:nvPr/>
        </p:nvPicPr>
        <p:blipFill rotWithShape="1">
          <a:blip r:embed="rId4">
            <a:alphaModFix/>
          </a:blip>
          <a:srcRect l="7977" t="12497" r="1680" b="25417"/>
          <a:stretch/>
        </p:blipFill>
        <p:spPr>
          <a:xfrm>
            <a:off x="441525" y="1620475"/>
            <a:ext cx="8260949" cy="319325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Tips for Effective Communication</a:t>
            </a:r>
            <a:endParaRPr b="1">
              <a:solidFill>
                <a:schemeClr val="accent5"/>
              </a:solidFill>
            </a:endParaRPr>
          </a:p>
        </p:txBody>
      </p:sp>
      <p:sp>
        <p:nvSpPr>
          <p:cNvPr id="279" name="Google Shape;279;p47"/>
          <p:cNvSpPr txBox="1">
            <a:spLocks noGrp="1"/>
          </p:cNvSpPr>
          <p:nvPr>
            <p:ph type="body" idx="1"/>
          </p:nvPr>
        </p:nvSpPr>
        <p:spPr>
          <a:xfrm>
            <a:off x="1489075" y="1390800"/>
            <a:ext cx="5914800" cy="2710200"/>
          </a:xfrm>
          <a:prstGeom prst="rect">
            <a:avLst/>
          </a:prstGeom>
          <a:noFill/>
          <a:ln>
            <a:noFill/>
          </a:ln>
        </p:spPr>
        <p:txBody>
          <a:bodyPr spcFirstLastPara="1" wrap="square" lIns="91425" tIns="91425" rIns="91425" bIns="91425" anchor="ctr" anchorCtr="0">
            <a:noAutofit/>
          </a:bodyPr>
          <a:lstStyle/>
          <a:p>
            <a:pPr marL="457200" lvl="0" indent="-336550" algn="l" rtl="0">
              <a:lnSpc>
                <a:spcPct val="115000"/>
              </a:lnSpc>
              <a:spcBef>
                <a:spcPts val="0"/>
              </a:spcBef>
              <a:spcAft>
                <a:spcPts val="0"/>
              </a:spcAft>
              <a:buSzPts val="1700"/>
              <a:buFont typeface="Roboto Slab"/>
              <a:buChar char="●"/>
            </a:pPr>
            <a:r>
              <a:rPr lang="en" sz="1700">
                <a:latin typeface="Roboto Slab"/>
                <a:ea typeface="Roboto Slab"/>
                <a:cs typeface="Roboto Slab"/>
                <a:sym typeface="Roboto Slab"/>
              </a:rPr>
              <a:t>Set up your City Tech email</a:t>
            </a:r>
            <a:endParaRPr sz="1700">
              <a:latin typeface="Roboto Slab"/>
              <a:ea typeface="Roboto Slab"/>
              <a:cs typeface="Roboto Slab"/>
              <a:sym typeface="Roboto Slab"/>
            </a:endParaRPr>
          </a:p>
          <a:p>
            <a:pPr marL="457200" lvl="0" indent="-336550" algn="l" rtl="0">
              <a:lnSpc>
                <a:spcPct val="115000"/>
              </a:lnSpc>
              <a:spcBef>
                <a:spcPts val="0"/>
              </a:spcBef>
              <a:spcAft>
                <a:spcPts val="0"/>
              </a:spcAft>
              <a:buSzPts val="1700"/>
              <a:buFont typeface="Roboto Slab"/>
              <a:buChar char="●"/>
            </a:pPr>
            <a:r>
              <a:rPr lang="en" sz="1700">
                <a:latin typeface="Roboto Slab"/>
                <a:ea typeface="Roboto Slab"/>
                <a:cs typeface="Roboto Slab"/>
                <a:sym typeface="Roboto Slab"/>
              </a:rPr>
              <a:t>Download the Outlook App for your phone</a:t>
            </a:r>
            <a:endParaRPr sz="1700">
              <a:latin typeface="Roboto Slab"/>
              <a:ea typeface="Roboto Slab"/>
              <a:cs typeface="Roboto Slab"/>
              <a:sym typeface="Roboto Slab"/>
            </a:endParaRPr>
          </a:p>
          <a:p>
            <a:pPr marL="457200" lvl="0" indent="-336550" algn="l" rtl="0">
              <a:lnSpc>
                <a:spcPct val="115000"/>
              </a:lnSpc>
              <a:spcBef>
                <a:spcPts val="0"/>
              </a:spcBef>
              <a:spcAft>
                <a:spcPts val="0"/>
              </a:spcAft>
              <a:buSzPts val="1700"/>
              <a:buFont typeface="Roboto Slab"/>
              <a:buChar char="●"/>
            </a:pPr>
            <a:r>
              <a:rPr lang="en" sz="1700">
                <a:latin typeface="Roboto Slab"/>
                <a:ea typeface="Roboto Slab"/>
                <a:cs typeface="Roboto Slab"/>
                <a:sym typeface="Roboto Slab"/>
              </a:rPr>
              <a:t>Organize your files and supplies</a:t>
            </a:r>
            <a:endParaRPr sz="1700">
              <a:latin typeface="Roboto Slab"/>
              <a:ea typeface="Roboto Slab"/>
              <a:cs typeface="Roboto Slab"/>
              <a:sym typeface="Roboto Slab"/>
            </a:endParaRPr>
          </a:p>
          <a:p>
            <a:pPr marL="457200" lvl="0" indent="-336550" algn="l" rtl="0">
              <a:lnSpc>
                <a:spcPct val="115000"/>
              </a:lnSpc>
              <a:spcBef>
                <a:spcPts val="0"/>
              </a:spcBef>
              <a:spcAft>
                <a:spcPts val="0"/>
              </a:spcAft>
              <a:buSzPts val="1700"/>
              <a:buFont typeface="Roboto Slab"/>
              <a:buChar char="●"/>
            </a:pPr>
            <a:r>
              <a:rPr lang="en" sz="1700">
                <a:latin typeface="Roboto Slab"/>
                <a:ea typeface="Roboto Slab"/>
                <a:cs typeface="Roboto Slab"/>
                <a:sym typeface="Roboto Slab"/>
              </a:rPr>
              <a:t>Check your City Tech email EVERY DAY</a:t>
            </a:r>
            <a:endParaRPr sz="1700">
              <a:latin typeface="Roboto Slab"/>
              <a:ea typeface="Roboto Slab"/>
              <a:cs typeface="Roboto Slab"/>
              <a:sym typeface="Roboto Slab"/>
            </a:endParaRPr>
          </a:p>
          <a:p>
            <a:pPr marL="457200" lvl="0" indent="-336550" algn="l" rtl="0">
              <a:lnSpc>
                <a:spcPct val="115000"/>
              </a:lnSpc>
              <a:spcBef>
                <a:spcPts val="0"/>
              </a:spcBef>
              <a:spcAft>
                <a:spcPts val="0"/>
              </a:spcAft>
              <a:buSzPts val="1700"/>
              <a:buFont typeface="Roboto Slab"/>
              <a:buChar char="●"/>
            </a:pPr>
            <a:r>
              <a:rPr lang="en" sz="1700">
                <a:latin typeface="Roboto Slab"/>
                <a:ea typeface="Roboto Slab"/>
                <a:cs typeface="Roboto Slab"/>
                <a:sym typeface="Roboto Slab"/>
              </a:rPr>
              <a:t>Check Blackboard and/or OpenLab EVERY DAY</a:t>
            </a:r>
            <a:endParaRPr sz="1700">
              <a:latin typeface="Roboto Slab"/>
              <a:ea typeface="Roboto Slab"/>
              <a:cs typeface="Roboto Slab"/>
              <a:sym typeface="Roboto Slab"/>
            </a:endParaRPr>
          </a:p>
          <a:p>
            <a:pPr marL="457200" lvl="0" indent="-336550" algn="l" rtl="0">
              <a:lnSpc>
                <a:spcPct val="115000"/>
              </a:lnSpc>
              <a:spcBef>
                <a:spcPts val="0"/>
              </a:spcBef>
              <a:spcAft>
                <a:spcPts val="0"/>
              </a:spcAft>
              <a:buSzPts val="1700"/>
              <a:buFont typeface="Roboto Slab"/>
              <a:buChar char="●"/>
            </a:pPr>
            <a:r>
              <a:rPr lang="en" sz="1700">
                <a:latin typeface="Roboto Slab"/>
                <a:ea typeface="Roboto Slab"/>
                <a:cs typeface="Roboto Slab"/>
                <a:sym typeface="Roboto Slab"/>
              </a:rPr>
              <a:t>Write clear emails and ask good questions</a:t>
            </a:r>
            <a:endParaRPr sz="1700">
              <a:latin typeface="Roboto Slab"/>
              <a:ea typeface="Roboto Slab"/>
              <a:cs typeface="Roboto Slab"/>
              <a:sym typeface="Roboto Slab"/>
            </a:endParaRPr>
          </a:p>
          <a:p>
            <a:pPr marL="457200" lvl="0" indent="-336550" algn="l" rtl="0">
              <a:lnSpc>
                <a:spcPct val="115000"/>
              </a:lnSpc>
              <a:spcBef>
                <a:spcPts val="0"/>
              </a:spcBef>
              <a:spcAft>
                <a:spcPts val="0"/>
              </a:spcAft>
              <a:buSzPts val="1700"/>
              <a:buFont typeface="Roboto Slab"/>
              <a:buChar char="●"/>
            </a:pPr>
            <a:r>
              <a:rPr lang="en" sz="1700">
                <a:latin typeface="Roboto Slab"/>
                <a:ea typeface="Roboto Slab"/>
                <a:cs typeface="Roboto Slab"/>
                <a:sym typeface="Roboto Slab"/>
              </a:rPr>
              <a:t>Utilize professor office hours</a:t>
            </a:r>
            <a:endParaRPr sz="1700">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8"/>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800"/>
              <a:buNone/>
            </a:pPr>
            <a:r>
              <a:rPr lang="en" sz="4900" b="1">
                <a:solidFill>
                  <a:schemeClr val="accent6"/>
                </a:solidFill>
              </a:rPr>
              <a:t>Recap</a:t>
            </a:r>
            <a:endParaRPr sz="4900" b="1">
              <a:solidFill>
                <a:schemeClr val="accent6"/>
              </a:solidFill>
            </a:endParaRPr>
          </a:p>
        </p:txBody>
      </p:sp>
      <p:sp>
        <p:nvSpPr>
          <p:cNvPr id="285" name="Google Shape;285;p48"/>
          <p:cNvSpPr txBox="1">
            <a:spLocks noGrp="1"/>
          </p:cNvSpPr>
          <p:nvPr>
            <p:ph type="body" idx="2"/>
          </p:nvPr>
        </p:nvSpPr>
        <p:spPr>
          <a:xfrm>
            <a:off x="4939500" y="724200"/>
            <a:ext cx="3927300" cy="3695100"/>
          </a:xfrm>
          <a:prstGeom prst="rect">
            <a:avLst/>
          </a:prstGeom>
          <a:noFill/>
          <a:ln>
            <a:noFill/>
          </a:ln>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Where  College Happens, pt 1</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Organizing your Materials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Etiquette + Engagement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Contents of a Syllabus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Group Work 101/Syllabus Scavenger Hunt</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Duties + Responsibilities of a Student</a:t>
            </a:r>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Duties + Responsibilities of a Professor</a:t>
            </a:r>
            <a:endParaRPr>
              <a:solidFill>
                <a:schemeClr val="accent5"/>
              </a:solidFill>
              <a:latin typeface="Roboto Slab"/>
              <a:ea typeface="Roboto Slab"/>
              <a:cs typeface="Roboto Slab"/>
              <a:sym typeface="Roboto Slab"/>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4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Before Session 3…</a:t>
            </a:r>
            <a:endParaRPr b="1">
              <a:solidFill>
                <a:schemeClr val="accent5"/>
              </a:solidFill>
            </a:endParaRPr>
          </a:p>
        </p:txBody>
      </p:sp>
      <p:sp>
        <p:nvSpPr>
          <p:cNvPr id="291" name="Google Shape;291;p49"/>
          <p:cNvSpPr txBox="1">
            <a:spLocks noGrp="1"/>
          </p:cNvSpPr>
          <p:nvPr>
            <p:ph type="body" idx="1"/>
          </p:nvPr>
        </p:nvSpPr>
        <p:spPr>
          <a:xfrm>
            <a:off x="387900" y="1312425"/>
            <a:ext cx="8368200" cy="3696000"/>
          </a:xfrm>
          <a:prstGeom prst="rect">
            <a:avLst/>
          </a:prstGeom>
          <a:noFill/>
          <a:ln>
            <a:noFill/>
          </a:ln>
        </p:spPr>
        <p:txBody>
          <a:bodyPr spcFirstLastPara="1" wrap="square" lIns="91425" tIns="91425" rIns="91425" bIns="91425" anchor="t" anchorCtr="0">
            <a:normAutofit fontScale="85000" lnSpcReduction="20000"/>
          </a:bodyPr>
          <a:lstStyle/>
          <a:p>
            <a:pPr marL="457200" lvl="0" indent="-304164" algn="l" rtl="0">
              <a:lnSpc>
                <a:spcPct val="115000"/>
              </a:lnSpc>
              <a:spcBef>
                <a:spcPts val="0"/>
              </a:spcBef>
              <a:spcAft>
                <a:spcPts val="0"/>
              </a:spcAft>
              <a:buSzPct val="100000"/>
              <a:buFont typeface="Roboto Slab"/>
              <a:buChar char="●"/>
            </a:pPr>
            <a:r>
              <a:rPr lang="en" sz="1400" b="1">
                <a:latin typeface="Roboto Slab"/>
                <a:ea typeface="Roboto Slab"/>
                <a:cs typeface="Roboto Slab"/>
                <a:sym typeface="Roboto Slab"/>
              </a:rPr>
              <a:t>Complete Reflection on OpenLab by replying to Reflection #2 Post.</a:t>
            </a:r>
            <a:endParaRPr sz="1400" b="1">
              <a:latin typeface="Roboto Slab"/>
              <a:ea typeface="Roboto Slab"/>
              <a:cs typeface="Roboto Slab"/>
              <a:sym typeface="Roboto Slab"/>
            </a:endParaRPr>
          </a:p>
          <a:p>
            <a:pPr marL="914400" lvl="1" indent="-304164" algn="l" rtl="0">
              <a:lnSpc>
                <a:spcPct val="115000"/>
              </a:lnSpc>
              <a:spcBef>
                <a:spcPts val="0"/>
              </a:spcBef>
              <a:spcAft>
                <a:spcPts val="0"/>
              </a:spcAft>
              <a:buSzPct val="100000"/>
              <a:buFont typeface="Roboto Slab"/>
              <a:buChar char="○"/>
            </a:pPr>
            <a:r>
              <a:rPr lang="en">
                <a:latin typeface="Roboto Slab"/>
                <a:ea typeface="Roboto Slab"/>
                <a:cs typeface="Roboto Slab"/>
                <a:sym typeface="Roboto Slab"/>
              </a:rPr>
              <a:t>Remember, you must have an account and be logged in to OpenLab to reply to a post.</a:t>
            </a:r>
            <a:endParaRPr>
              <a:latin typeface="Roboto Slab"/>
              <a:ea typeface="Roboto Slab"/>
              <a:cs typeface="Roboto Slab"/>
              <a:sym typeface="Roboto Slab"/>
            </a:endParaRPr>
          </a:p>
          <a:p>
            <a:pPr marL="914400" lvl="1" indent="-304164" algn="l" rtl="0">
              <a:lnSpc>
                <a:spcPct val="115000"/>
              </a:lnSpc>
              <a:spcBef>
                <a:spcPts val="0"/>
              </a:spcBef>
              <a:spcAft>
                <a:spcPts val="0"/>
              </a:spcAft>
              <a:buSzPct val="100000"/>
              <a:buFont typeface="Roboto Slab"/>
              <a:buChar char="○"/>
            </a:pPr>
            <a:r>
              <a:rPr lang="en">
                <a:latin typeface="Roboto Slab"/>
                <a:ea typeface="Roboto Slab"/>
                <a:cs typeface="Roboto Slab"/>
                <a:sym typeface="Roboto Slab"/>
              </a:rPr>
              <a:t>How to Respond to a Reflection</a:t>
            </a:r>
            <a:endParaRPr>
              <a:latin typeface="Roboto Slab"/>
              <a:ea typeface="Roboto Slab"/>
              <a:cs typeface="Roboto Slab"/>
              <a:sym typeface="Roboto Slab"/>
            </a:endParaRPr>
          </a:p>
          <a:p>
            <a:pPr marL="1371600" lvl="0" indent="-304164"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Read the Reflection post.</a:t>
            </a:r>
            <a:endParaRPr sz="1400">
              <a:latin typeface="Roboto Slab"/>
              <a:ea typeface="Roboto Slab"/>
              <a:cs typeface="Roboto Slab"/>
              <a:sym typeface="Roboto Slab"/>
            </a:endParaRPr>
          </a:p>
          <a:p>
            <a:pPr marL="1371600" lvl="0" indent="-304164"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Click on Comment.</a:t>
            </a:r>
            <a:endParaRPr sz="1400">
              <a:latin typeface="Roboto Slab"/>
              <a:ea typeface="Roboto Slab"/>
              <a:cs typeface="Roboto Slab"/>
              <a:sym typeface="Roboto Slab"/>
            </a:endParaRPr>
          </a:p>
          <a:p>
            <a:pPr marL="1371600" lvl="0" indent="-304164"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Write your comment in the box.</a:t>
            </a:r>
            <a:endParaRPr sz="1400">
              <a:latin typeface="Roboto Slab"/>
              <a:ea typeface="Roboto Slab"/>
              <a:cs typeface="Roboto Slab"/>
              <a:sym typeface="Roboto Slab"/>
            </a:endParaRPr>
          </a:p>
          <a:p>
            <a:pPr marL="1371600" lvl="0" indent="-304164"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Click Post.</a:t>
            </a:r>
            <a:endParaRPr sz="1400" b="1">
              <a:latin typeface="Roboto Slab"/>
              <a:ea typeface="Roboto Slab"/>
              <a:cs typeface="Roboto Slab"/>
              <a:sym typeface="Roboto Slab"/>
            </a:endParaRPr>
          </a:p>
          <a:p>
            <a:pPr marL="0" lvl="0" indent="0" algn="l" rtl="0">
              <a:lnSpc>
                <a:spcPct val="115000"/>
              </a:lnSpc>
              <a:spcBef>
                <a:spcPts val="1200"/>
              </a:spcBef>
              <a:spcAft>
                <a:spcPts val="0"/>
              </a:spcAft>
              <a:buSzPct val="138996"/>
              <a:buNone/>
            </a:pPr>
            <a:endParaRPr sz="1400" b="1">
              <a:latin typeface="Roboto Slab"/>
              <a:ea typeface="Roboto Slab"/>
              <a:cs typeface="Roboto Slab"/>
              <a:sym typeface="Roboto Slab"/>
            </a:endParaRPr>
          </a:p>
          <a:p>
            <a:pPr marL="914400" lvl="0" indent="0" algn="l" rtl="0">
              <a:lnSpc>
                <a:spcPct val="115000"/>
              </a:lnSpc>
              <a:spcBef>
                <a:spcPts val="0"/>
              </a:spcBef>
              <a:spcAft>
                <a:spcPts val="0"/>
              </a:spcAft>
              <a:buSzPct val="138996"/>
              <a:buNone/>
            </a:pPr>
            <a:r>
              <a:rPr lang="en" sz="1400" b="1">
                <a:solidFill>
                  <a:schemeClr val="accent6"/>
                </a:solidFill>
                <a:latin typeface="Roboto Slab"/>
                <a:ea typeface="Roboto Slab"/>
                <a:cs typeface="Roboto Slab"/>
                <a:sym typeface="Roboto Slab"/>
              </a:rPr>
              <a:t>Reflection #2</a:t>
            </a:r>
            <a:endParaRPr sz="1400" b="1">
              <a:solidFill>
                <a:schemeClr val="accent6"/>
              </a:solidFill>
              <a:latin typeface="Roboto Slab"/>
              <a:ea typeface="Roboto Slab"/>
              <a:cs typeface="Roboto Slab"/>
              <a:sym typeface="Roboto Slab"/>
            </a:endParaRPr>
          </a:p>
          <a:p>
            <a:pPr marL="457200" lvl="0" indent="457200" algn="l" rtl="0">
              <a:spcBef>
                <a:spcPts val="1200"/>
              </a:spcBef>
              <a:spcAft>
                <a:spcPts val="0"/>
              </a:spcAft>
              <a:buNone/>
            </a:pPr>
            <a:r>
              <a:rPr lang="en" sz="1400" i="1">
                <a:solidFill>
                  <a:schemeClr val="accent6"/>
                </a:solidFill>
                <a:latin typeface="Roboto Slab"/>
                <a:ea typeface="Roboto Slab"/>
                <a:cs typeface="Roboto Slab"/>
                <a:sym typeface="Roboto Slab"/>
              </a:rPr>
              <a:t>Review the introductory course syllabi you looked at in class. What does this information tell you about what you should expect this semester? What information interests or surprises you?</a:t>
            </a:r>
            <a:endParaRPr sz="1400" i="1">
              <a:solidFill>
                <a:schemeClr val="accent6"/>
              </a:solidFill>
              <a:latin typeface="Roboto Slab"/>
              <a:ea typeface="Roboto Slab"/>
              <a:cs typeface="Roboto Slab"/>
              <a:sym typeface="Roboto Slab"/>
            </a:endParaRPr>
          </a:p>
          <a:p>
            <a:pPr marL="457200" lvl="0" indent="457200" algn="l" rtl="0">
              <a:spcBef>
                <a:spcPts val="1200"/>
              </a:spcBef>
              <a:spcAft>
                <a:spcPts val="0"/>
              </a:spcAft>
              <a:buNone/>
            </a:pPr>
            <a:endParaRPr sz="1400" i="1">
              <a:solidFill>
                <a:schemeClr val="accent6"/>
              </a:solidFill>
              <a:latin typeface="Roboto Slab"/>
              <a:ea typeface="Roboto Slab"/>
              <a:cs typeface="Roboto Slab"/>
              <a:sym typeface="Roboto Slab"/>
            </a:endParaRPr>
          </a:p>
          <a:p>
            <a:pPr marL="1828800" marR="868079" lvl="0" indent="0" algn="l" rtl="0">
              <a:lnSpc>
                <a:spcPct val="115000"/>
              </a:lnSpc>
              <a:spcBef>
                <a:spcPts val="1200"/>
              </a:spcBef>
              <a:spcAft>
                <a:spcPts val="0"/>
              </a:spcAft>
              <a:buSzPct val="138995"/>
              <a:buNone/>
            </a:pPr>
            <a:endParaRPr sz="1400" i="1">
              <a:solidFill>
                <a:schemeClr val="accent6"/>
              </a:solidFill>
              <a:latin typeface="Roboto Slab"/>
              <a:ea typeface="Roboto Slab"/>
              <a:cs typeface="Roboto Slab"/>
              <a:sym typeface="Roboto Slab"/>
            </a:endParaRPr>
          </a:p>
          <a:p>
            <a:pPr marL="1828800" marR="868079" lvl="0" indent="0" algn="l" rtl="0">
              <a:lnSpc>
                <a:spcPct val="115000"/>
              </a:lnSpc>
              <a:spcBef>
                <a:spcPts val="0"/>
              </a:spcBef>
              <a:spcAft>
                <a:spcPts val="0"/>
              </a:spcAft>
              <a:buSzPct val="138996"/>
              <a:buNone/>
            </a:pP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endParaRPr sz="1400" i="1">
              <a:solidFill>
                <a:schemeClr val="accent6"/>
              </a:solidFill>
              <a:latin typeface="Roboto Slab"/>
              <a:ea typeface="Roboto Slab"/>
              <a:cs typeface="Roboto Slab"/>
              <a:sym typeface="Roboto Slab"/>
            </a:endParaRPr>
          </a:p>
          <a:p>
            <a:pPr marL="0" lvl="0" indent="0" algn="l" rtl="0">
              <a:lnSpc>
                <a:spcPct val="115000"/>
              </a:lnSpc>
              <a:spcBef>
                <a:spcPts val="0"/>
              </a:spcBef>
              <a:spcAft>
                <a:spcPts val="1200"/>
              </a:spcAft>
              <a:buSzPct val="108107"/>
              <a:buNone/>
            </a:pPr>
            <a:endParaRPr>
              <a:latin typeface="Roboto Slab"/>
              <a:ea typeface="Roboto Slab"/>
              <a:cs typeface="Roboto Slab"/>
              <a:sym typeface="Roboto Slab"/>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50"/>
          <p:cNvSpPr txBox="1">
            <a:spLocks noGrp="1"/>
          </p:cNvSpPr>
          <p:nvPr>
            <p:ph type="ctrTitle"/>
          </p:nvPr>
        </p:nvSpPr>
        <p:spPr>
          <a:xfrm>
            <a:off x="155850" y="853550"/>
            <a:ext cx="8832300" cy="15228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74074"/>
              <a:buNone/>
            </a:pPr>
            <a:r>
              <a:rPr lang="en" sz="5400" b="1"/>
              <a:t>The Syllabus</a:t>
            </a:r>
            <a:endParaRPr sz="5400" b="1"/>
          </a:p>
          <a:p>
            <a:pPr marL="0" lvl="0" indent="0" algn="ctr" rtl="0">
              <a:lnSpc>
                <a:spcPct val="100000"/>
              </a:lnSpc>
              <a:spcBef>
                <a:spcPts val="0"/>
              </a:spcBef>
              <a:spcAft>
                <a:spcPts val="0"/>
              </a:spcAft>
              <a:buSzPct val="74074"/>
              <a:buNone/>
            </a:pPr>
            <a:r>
              <a:rPr lang="en" sz="5400" b="1"/>
              <a:t>and the Classroom</a:t>
            </a:r>
            <a:endParaRPr sz="5400" b="1"/>
          </a:p>
        </p:txBody>
      </p:sp>
      <p:sp>
        <p:nvSpPr>
          <p:cNvPr id="297" name="Google Shape;297;p50"/>
          <p:cNvSpPr txBox="1"/>
          <p:nvPr/>
        </p:nvSpPr>
        <p:spPr>
          <a:xfrm>
            <a:off x="1789675" y="3445475"/>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100000"/>
              </a:lnSpc>
              <a:spcBef>
                <a:spcPts val="0"/>
              </a:spcBef>
              <a:spcAft>
                <a:spcPts val="0"/>
              </a:spcAft>
              <a:buClr>
                <a:srgbClr val="000000"/>
              </a:buClr>
              <a:buSzPts val="2200"/>
              <a:buFont typeface="Arial"/>
              <a:buNone/>
            </a:pPr>
            <a:r>
              <a:rPr lang="en" sz="1850" b="0" i="0" u="none" strike="noStrike" cap="none" dirty="0">
                <a:solidFill>
                  <a:schemeClr val="accent6"/>
                </a:solidFill>
                <a:latin typeface="Roboto Slab"/>
                <a:ea typeface="Roboto Slab"/>
                <a:cs typeface="Roboto Slab"/>
                <a:sym typeface="Roboto Slab"/>
              </a:rPr>
              <a:t>Session 2</a:t>
            </a:r>
            <a:endParaRPr sz="1850" b="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US" sz="1850" b="0" i="0" u="none" strike="noStrike" cap="none" dirty="0">
                <a:solidFill>
                  <a:schemeClr val="accent6"/>
                </a:solidFill>
                <a:latin typeface="Roboto Slab"/>
                <a:ea typeface="Roboto Slab"/>
                <a:cs typeface="Roboto Slab"/>
                <a:sym typeface="Roboto Slab"/>
              </a:rPr>
              <a:t>9/10/24</a:t>
            </a:r>
            <a:endParaRPr sz="1850" b="0" i="0" u="none" strike="noStrike" cap="none" dirty="0">
              <a:solidFill>
                <a:schemeClr val="accent6"/>
              </a:solidFill>
              <a:latin typeface="Roboto Slab"/>
              <a:ea typeface="Roboto Slab"/>
              <a:cs typeface="Roboto Slab"/>
              <a:sym typeface="Roboto Slab"/>
            </a:endParaRPr>
          </a:p>
          <a:p>
            <a:pPr marL="0" marR="0" lvl="0" indent="0" algn="r" rtl="0">
              <a:lnSpc>
                <a:spcPct val="100000"/>
              </a:lnSpc>
              <a:spcBef>
                <a:spcPts val="0"/>
              </a:spcBef>
              <a:spcAft>
                <a:spcPts val="0"/>
              </a:spcAft>
              <a:buClr>
                <a:srgbClr val="000000"/>
              </a:buClr>
              <a:buSzPts val="2200"/>
              <a:buFont typeface="Arial"/>
              <a:buNone/>
            </a:pPr>
            <a:r>
              <a:rPr lang="en" sz="1850" b="0" i="0" u="none" strike="noStrike" cap="none">
                <a:solidFill>
                  <a:schemeClr val="accent6"/>
                </a:solidFill>
                <a:latin typeface="Roboto Slab"/>
                <a:ea typeface="Roboto Slab"/>
                <a:cs typeface="Roboto Slab"/>
                <a:sym typeface="Roboto Slab"/>
              </a:rPr>
              <a:t>Professor Perreira</a:t>
            </a:r>
            <a:endParaRPr sz="1850" b="0" i="0" u="none" strike="noStrike" cap="none" dirty="0">
              <a:solidFill>
                <a:schemeClr val="accent6"/>
              </a:solidFill>
              <a:latin typeface="Roboto Slab"/>
              <a:ea typeface="Roboto Slab"/>
              <a:cs typeface="Roboto Slab"/>
              <a:sym typeface="Roboto Slab"/>
            </a:endParaRPr>
          </a:p>
        </p:txBody>
      </p:sp>
      <p:grpSp>
        <p:nvGrpSpPr>
          <p:cNvPr id="298" name="Google Shape;298;p50"/>
          <p:cNvGrpSpPr/>
          <p:nvPr/>
        </p:nvGrpSpPr>
        <p:grpSpPr>
          <a:xfrm>
            <a:off x="86851" y="4448816"/>
            <a:ext cx="1273858" cy="607271"/>
            <a:chOff x="86851" y="4297675"/>
            <a:chExt cx="1881900" cy="758425"/>
          </a:xfrm>
        </p:grpSpPr>
        <p:pic>
          <p:nvPicPr>
            <p:cNvPr id="299" name="Google Shape;299;p50"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300" name="Google Shape;300;p50"/>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6"/>
          <p:cNvSpPr txBox="1">
            <a:spLocks noGrp="1"/>
          </p:cNvSpPr>
          <p:nvPr>
            <p:ph type="ctrTitle"/>
          </p:nvPr>
        </p:nvSpPr>
        <p:spPr>
          <a:xfrm>
            <a:off x="947850" y="1114350"/>
            <a:ext cx="72483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b="1">
                <a:solidFill>
                  <a:schemeClr val="accent5"/>
                </a:solidFill>
              </a:rPr>
              <a:t>Where does </a:t>
            </a:r>
            <a:endParaRPr b="1">
              <a:solidFill>
                <a:schemeClr val="accent5"/>
              </a:solidFill>
            </a:endParaRPr>
          </a:p>
          <a:p>
            <a:pPr marL="0" lvl="0" indent="0" algn="ctr" rtl="0">
              <a:lnSpc>
                <a:spcPct val="100000"/>
              </a:lnSpc>
              <a:spcBef>
                <a:spcPts val="0"/>
              </a:spcBef>
              <a:spcAft>
                <a:spcPts val="0"/>
              </a:spcAft>
              <a:buSzPts val="4000"/>
              <a:buNone/>
            </a:pPr>
            <a:r>
              <a:rPr lang="en" b="1">
                <a:solidFill>
                  <a:schemeClr val="accent5"/>
                </a:solidFill>
              </a:rPr>
              <a:t>college happen?</a:t>
            </a:r>
            <a:endParaRPr b="1">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7"/>
          <p:cNvSpPr txBox="1">
            <a:spLocks noGrp="1"/>
          </p:cNvSpPr>
          <p:nvPr>
            <p:ph type="title"/>
          </p:nvPr>
        </p:nvSpPr>
        <p:spPr>
          <a:xfrm>
            <a:off x="190350" y="134450"/>
            <a:ext cx="63723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College happens in lots of places</a:t>
            </a:r>
            <a:endParaRPr/>
          </a:p>
        </p:txBody>
      </p:sp>
      <p:cxnSp>
        <p:nvCxnSpPr>
          <p:cNvPr id="93" name="Google Shape;93;p17"/>
          <p:cNvCxnSpPr/>
          <p:nvPr/>
        </p:nvCxnSpPr>
        <p:spPr>
          <a:xfrm rot="10800000" flipH="1">
            <a:off x="6662775" y="3691700"/>
            <a:ext cx="1067400" cy="486600"/>
          </a:xfrm>
          <a:prstGeom prst="bentConnector3">
            <a:avLst>
              <a:gd name="adj1" fmla="val 50000"/>
            </a:avLst>
          </a:prstGeom>
          <a:noFill/>
          <a:ln w="38100" cap="flat" cmpd="sng">
            <a:solidFill>
              <a:schemeClr val="dk1"/>
            </a:solidFill>
            <a:prstDash val="solid"/>
            <a:round/>
            <a:headEnd type="none" w="med" len="med"/>
            <a:tailEnd type="none" w="med" len="med"/>
          </a:ln>
        </p:spPr>
      </p:cxnSp>
      <p:sp>
        <p:nvSpPr>
          <p:cNvPr id="94" name="Google Shape;94;p17"/>
          <p:cNvSpPr txBox="1"/>
          <p:nvPr/>
        </p:nvSpPr>
        <p:spPr>
          <a:xfrm>
            <a:off x="7653600" y="3024300"/>
            <a:ext cx="1358400" cy="1459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Roboto"/>
                <a:ea typeface="Roboto"/>
                <a:cs typeface="Roboto"/>
                <a:sym typeface="Roboto"/>
              </a:rPr>
              <a:t>These </a:t>
            </a:r>
            <a:endParaRPr sz="2000">
              <a:solidFill>
                <a:schemeClr val="dk1"/>
              </a:solidFill>
              <a:latin typeface="Roboto"/>
              <a:ea typeface="Roboto"/>
              <a:cs typeface="Roboto"/>
              <a:sym typeface="Roboto"/>
            </a:endParaRPr>
          </a:p>
          <a:p>
            <a:pPr marL="0" lvl="0" indent="0" algn="ctr" rtl="0">
              <a:spcBef>
                <a:spcPts val="0"/>
              </a:spcBef>
              <a:spcAft>
                <a:spcPts val="0"/>
              </a:spcAft>
              <a:buNone/>
            </a:pPr>
            <a:r>
              <a:rPr lang="en" sz="2000">
                <a:solidFill>
                  <a:schemeClr val="dk1"/>
                </a:solidFill>
                <a:latin typeface="Roboto"/>
                <a:ea typeface="Roboto"/>
                <a:cs typeface="Roboto"/>
                <a:sym typeface="Roboto"/>
              </a:rPr>
              <a:t>are all necessary parts of college!</a:t>
            </a:r>
            <a:endParaRPr sz="2000">
              <a:solidFill>
                <a:schemeClr val="dk1"/>
              </a:solidFill>
              <a:latin typeface="Roboto"/>
              <a:ea typeface="Roboto"/>
              <a:cs typeface="Roboto"/>
              <a:sym typeface="Roboto"/>
            </a:endParaRPr>
          </a:p>
        </p:txBody>
      </p:sp>
      <p:pic>
        <p:nvPicPr>
          <p:cNvPr id="95" name="Google Shape;95;p17"/>
          <p:cNvPicPr preferRelativeResize="0"/>
          <p:nvPr/>
        </p:nvPicPr>
        <p:blipFill>
          <a:blip r:embed="rId3">
            <a:alphaModFix/>
          </a:blip>
          <a:stretch>
            <a:fillRect/>
          </a:stretch>
        </p:blipFill>
        <p:spPr>
          <a:xfrm>
            <a:off x="2686975" y="820550"/>
            <a:ext cx="4337225" cy="4205924"/>
          </a:xfrm>
          <a:prstGeom prst="rect">
            <a:avLst/>
          </a:prstGeom>
          <a:noFill/>
          <a:ln>
            <a:noFill/>
          </a:ln>
        </p:spPr>
      </p:pic>
      <p:pic>
        <p:nvPicPr>
          <p:cNvPr id="96" name="Google Shape;96;p17"/>
          <p:cNvPicPr preferRelativeResize="0"/>
          <p:nvPr/>
        </p:nvPicPr>
        <p:blipFill>
          <a:blip r:embed="rId4">
            <a:alphaModFix/>
          </a:blip>
          <a:stretch>
            <a:fillRect/>
          </a:stretch>
        </p:blipFill>
        <p:spPr>
          <a:xfrm>
            <a:off x="1795950" y="878950"/>
            <a:ext cx="6135976" cy="40891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a:spLocks noGrp="1"/>
          </p:cNvSpPr>
          <p:nvPr>
            <p:ph type="title"/>
          </p:nvPr>
        </p:nvSpPr>
        <p:spPr>
          <a:xfrm>
            <a:off x="190350" y="134450"/>
            <a:ext cx="63723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Today we are focused on…</a:t>
            </a:r>
            <a:endParaRPr/>
          </a:p>
        </p:txBody>
      </p:sp>
      <p:pic>
        <p:nvPicPr>
          <p:cNvPr id="102" name="Google Shape;102;p18"/>
          <p:cNvPicPr preferRelativeResize="0"/>
          <p:nvPr/>
        </p:nvPicPr>
        <p:blipFill>
          <a:blip r:embed="rId3">
            <a:alphaModFix/>
          </a:blip>
          <a:stretch>
            <a:fillRect/>
          </a:stretch>
        </p:blipFill>
        <p:spPr>
          <a:xfrm>
            <a:off x="2710250" y="959050"/>
            <a:ext cx="6029487" cy="4018151"/>
          </a:xfrm>
          <a:prstGeom prst="rect">
            <a:avLst/>
          </a:prstGeom>
          <a:noFill/>
          <a:ln>
            <a:noFill/>
          </a:ln>
        </p:spPr>
      </p:pic>
      <p:cxnSp>
        <p:nvCxnSpPr>
          <p:cNvPr id="103" name="Google Shape;103;p18"/>
          <p:cNvCxnSpPr/>
          <p:nvPr/>
        </p:nvCxnSpPr>
        <p:spPr>
          <a:xfrm>
            <a:off x="1950200" y="1453625"/>
            <a:ext cx="1737600" cy="458700"/>
          </a:xfrm>
          <a:prstGeom prst="straightConnector1">
            <a:avLst/>
          </a:prstGeom>
          <a:noFill/>
          <a:ln w="38100" cap="flat" cmpd="sng">
            <a:solidFill>
              <a:schemeClr val="dk1"/>
            </a:solidFill>
            <a:prstDash val="solid"/>
            <a:round/>
            <a:headEnd type="none" w="med" len="med"/>
            <a:tailEnd type="triangl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9"/>
          <p:cNvSpPr txBox="1">
            <a:spLocks noGrp="1"/>
          </p:cNvSpPr>
          <p:nvPr>
            <p:ph type="ctrTitle"/>
          </p:nvPr>
        </p:nvSpPr>
        <p:spPr>
          <a:xfrm>
            <a:off x="1680301" y="938759"/>
            <a:ext cx="6394023"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b="1">
                <a:solidFill>
                  <a:schemeClr val="accent5"/>
                </a:solidFill>
              </a:rPr>
              <a:t>Organize your Materials</a:t>
            </a:r>
            <a:endParaRPr b="1">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0"/>
          <p:cNvSpPr txBox="1"/>
          <p:nvPr/>
        </p:nvSpPr>
        <p:spPr>
          <a:xfrm>
            <a:off x="4709500" y="998825"/>
            <a:ext cx="4314600" cy="2724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dk1"/>
                </a:solidFill>
                <a:latin typeface="Roboto Slab"/>
                <a:ea typeface="Roboto Slab"/>
                <a:cs typeface="Roboto Slab"/>
                <a:sym typeface="Roboto Slab"/>
              </a:rPr>
              <a:t>Make folders in your OneDrive or Dropbox</a:t>
            </a:r>
            <a:endParaRPr sz="1500" b="0" i="0" u="none" strike="noStrike" cap="none">
              <a:solidFill>
                <a:schemeClr val="dk1"/>
              </a:solidFill>
              <a:latin typeface="Roboto Slab"/>
              <a:ea typeface="Roboto Slab"/>
              <a:cs typeface="Roboto Slab"/>
              <a:sym typeface="Roboto Slab"/>
            </a:endParaRPr>
          </a:p>
          <a:p>
            <a:pPr marL="457200" marR="0" lvl="0" indent="-323850" algn="l" rtl="0">
              <a:lnSpc>
                <a:spcPct val="100000"/>
              </a:lnSpc>
              <a:spcBef>
                <a:spcPts val="0"/>
              </a:spcBef>
              <a:spcAft>
                <a:spcPts val="0"/>
              </a:spcAft>
              <a:buClr>
                <a:schemeClr val="dk1"/>
              </a:buClr>
              <a:buSzPts val="1500"/>
              <a:buFont typeface="Roboto Slab"/>
              <a:buChar char="●"/>
            </a:pPr>
            <a:r>
              <a:rPr lang="en" sz="1500" b="0" i="0" u="none" strike="noStrike" cap="none">
                <a:solidFill>
                  <a:schemeClr val="dk1"/>
                </a:solidFill>
                <a:latin typeface="Roboto Slab"/>
                <a:ea typeface="Roboto Slab"/>
                <a:cs typeface="Roboto Slab"/>
                <a:sym typeface="Roboto Slab"/>
              </a:rPr>
              <a:t>Organize by semester</a:t>
            </a:r>
            <a:endParaRPr sz="1500" b="0" i="0" u="none" strike="noStrike" cap="none">
              <a:solidFill>
                <a:schemeClr val="dk1"/>
              </a:solidFill>
              <a:latin typeface="Roboto Slab"/>
              <a:ea typeface="Roboto Slab"/>
              <a:cs typeface="Roboto Slab"/>
              <a:sym typeface="Roboto Slab"/>
            </a:endParaRPr>
          </a:p>
          <a:p>
            <a:pPr marL="457200" marR="0" lvl="0" indent="-323850" algn="l" rtl="0">
              <a:lnSpc>
                <a:spcPct val="100000"/>
              </a:lnSpc>
              <a:spcBef>
                <a:spcPts val="0"/>
              </a:spcBef>
              <a:spcAft>
                <a:spcPts val="0"/>
              </a:spcAft>
              <a:buClr>
                <a:schemeClr val="dk1"/>
              </a:buClr>
              <a:buSzPts val="1500"/>
              <a:buFont typeface="Roboto Slab"/>
              <a:buChar char="●"/>
            </a:pPr>
            <a:r>
              <a:rPr lang="en" sz="1500" b="0" i="0" u="none" strike="noStrike" cap="none">
                <a:solidFill>
                  <a:schemeClr val="dk1"/>
                </a:solidFill>
                <a:latin typeface="Roboto Slab"/>
                <a:ea typeface="Roboto Slab"/>
                <a:cs typeface="Roboto Slab"/>
                <a:sym typeface="Roboto Slab"/>
              </a:rPr>
              <a:t>Organize by course</a:t>
            </a: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dk1"/>
                </a:solidFill>
                <a:latin typeface="Roboto Slab"/>
                <a:ea typeface="Roboto Slab"/>
                <a:cs typeface="Roboto Slab"/>
                <a:sym typeface="Roboto Slab"/>
              </a:rPr>
              <a:t>First file is your syllabus + schedule</a:t>
            </a: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dk1"/>
                </a:solidFill>
                <a:latin typeface="Roboto Slab"/>
                <a:ea typeface="Roboto Slab"/>
                <a:cs typeface="Roboto Slab"/>
                <a:sym typeface="Roboto Slab"/>
              </a:rPr>
              <a:t>Save ALL your work for the course</a:t>
            </a: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chemeClr val="dk1"/>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1500"/>
              <a:buFont typeface="Arial"/>
              <a:buNone/>
            </a:pPr>
            <a:r>
              <a:rPr lang="en" sz="1500" b="0" i="0" u="none" strike="noStrike" cap="none">
                <a:solidFill>
                  <a:schemeClr val="dk1"/>
                </a:solidFill>
                <a:latin typeface="Roboto Slab"/>
                <a:ea typeface="Roboto Slab"/>
                <a:cs typeface="Roboto Slab"/>
                <a:sym typeface="Roboto Slab"/>
              </a:rPr>
              <a:t>Use consistent and clear file names</a:t>
            </a:r>
            <a:endParaRPr sz="1500" b="0" i="0" u="none" strike="noStrike" cap="none">
              <a:solidFill>
                <a:schemeClr val="dk1"/>
              </a:solidFill>
              <a:latin typeface="Roboto Slab"/>
              <a:ea typeface="Roboto Slab"/>
              <a:cs typeface="Roboto Slab"/>
              <a:sym typeface="Roboto Slab"/>
            </a:endParaRPr>
          </a:p>
          <a:p>
            <a:pPr marL="457200" marR="0" lvl="0" indent="-323850" algn="l" rtl="0">
              <a:lnSpc>
                <a:spcPct val="100000"/>
              </a:lnSpc>
              <a:spcBef>
                <a:spcPts val="0"/>
              </a:spcBef>
              <a:spcAft>
                <a:spcPts val="0"/>
              </a:spcAft>
              <a:buClr>
                <a:schemeClr val="dk1"/>
              </a:buClr>
              <a:buSzPts val="1500"/>
              <a:buFont typeface="Roboto Slab"/>
              <a:buChar char="●"/>
            </a:pPr>
            <a:r>
              <a:rPr lang="en" sz="1500" b="0" i="0" u="none" strike="noStrike" cap="none">
                <a:solidFill>
                  <a:schemeClr val="dk1"/>
                </a:solidFill>
                <a:latin typeface="Roboto Slab"/>
                <a:ea typeface="Roboto Slab"/>
                <a:cs typeface="Roboto Slab"/>
                <a:sym typeface="Roboto Slab"/>
              </a:rPr>
              <a:t>LastName_Assignment_Class_Semester</a:t>
            </a:r>
            <a:endParaRPr sz="1500" b="0" i="0" u="none" strike="noStrike" cap="none">
              <a:solidFill>
                <a:schemeClr val="dk1"/>
              </a:solidFill>
              <a:latin typeface="Roboto Slab"/>
              <a:ea typeface="Roboto Slab"/>
              <a:cs typeface="Roboto Slab"/>
              <a:sym typeface="Roboto Slab"/>
            </a:endParaRPr>
          </a:p>
          <a:p>
            <a:pPr marL="457200" marR="0" lvl="0" indent="-323850" algn="l" rtl="0">
              <a:lnSpc>
                <a:spcPct val="100000"/>
              </a:lnSpc>
              <a:spcBef>
                <a:spcPts val="0"/>
              </a:spcBef>
              <a:spcAft>
                <a:spcPts val="0"/>
              </a:spcAft>
              <a:buClr>
                <a:schemeClr val="dk1"/>
              </a:buClr>
              <a:buSzPts val="1500"/>
              <a:buFont typeface="Roboto Slab"/>
              <a:buChar char="●"/>
            </a:pPr>
            <a:r>
              <a:rPr lang="en" sz="1500" b="0" i="0" u="none" strike="noStrike" cap="none">
                <a:solidFill>
                  <a:schemeClr val="dk1"/>
                </a:solidFill>
                <a:latin typeface="Roboto Slab"/>
                <a:ea typeface="Roboto Slab"/>
                <a:cs typeface="Roboto Slab"/>
                <a:sym typeface="Roboto Slab"/>
              </a:rPr>
              <a:t>e.g. Paruolo_Reflection4_CT101_SU21</a:t>
            </a:r>
            <a:endParaRPr sz="1500" b="0" i="0" u="none" strike="noStrike" cap="none">
              <a:solidFill>
                <a:schemeClr val="dk1"/>
              </a:solidFill>
              <a:latin typeface="Roboto Slab"/>
              <a:ea typeface="Roboto Slab"/>
              <a:cs typeface="Roboto Slab"/>
              <a:sym typeface="Roboto Slab"/>
            </a:endParaRPr>
          </a:p>
        </p:txBody>
      </p:sp>
      <p:pic>
        <p:nvPicPr>
          <p:cNvPr id="114" name="Google Shape;114;p20"/>
          <p:cNvPicPr preferRelativeResize="0"/>
          <p:nvPr/>
        </p:nvPicPr>
        <p:blipFill rotWithShape="1">
          <a:blip r:embed="rId3">
            <a:alphaModFix/>
          </a:blip>
          <a:srcRect r="65980"/>
          <a:stretch/>
        </p:blipFill>
        <p:spPr>
          <a:xfrm>
            <a:off x="343550" y="232075"/>
            <a:ext cx="3162125" cy="2622125"/>
          </a:xfrm>
          <a:prstGeom prst="rect">
            <a:avLst/>
          </a:prstGeom>
          <a:noFill/>
          <a:ln w="28575" cap="flat" cmpd="sng">
            <a:solidFill>
              <a:schemeClr val="dk2"/>
            </a:solidFill>
            <a:prstDash val="solid"/>
            <a:round/>
            <a:headEnd type="none" w="sm" len="sm"/>
            <a:tailEnd type="none" w="sm" len="sm"/>
          </a:ln>
        </p:spPr>
      </p:pic>
      <p:pic>
        <p:nvPicPr>
          <p:cNvPr id="115" name="Google Shape;115;p20"/>
          <p:cNvPicPr preferRelativeResize="0"/>
          <p:nvPr/>
        </p:nvPicPr>
        <p:blipFill rotWithShape="1">
          <a:blip r:embed="rId4">
            <a:alphaModFix/>
          </a:blip>
          <a:srcRect r="60812"/>
          <a:stretch/>
        </p:blipFill>
        <p:spPr>
          <a:xfrm>
            <a:off x="813650" y="2571750"/>
            <a:ext cx="3758350" cy="2390300"/>
          </a:xfrm>
          <a:prstGeom prst="rect">
            <a:avLst/>
          </a:prstGeom>
          <a:noFill/>
          <a:ln w="28575" cap="flat" cmpd="sng">
            <a:solidFill>
              <a:schemeClr val="dk2"/>
            </a:solidFill>
            <a:prstDash val="solid"/>
            <a:round/>
            <a:headEnd type="none" w="sm" len="sm"/>
            <a:tailEnd type="none" w="sm" len="sm"/>
          </a:ln>
        </p:spPr>
      </p:pic>
      <p:sp>
        <p:nvSpPr>
          <p:cNvPr id="116" name="Google Shape;116;p20"/>
          <p:cNvSpPr txBox="1">
            <a:spLocks noGrp="1"/>
          </p:cNvSpPr>
          <p:nvPr>
            <p:ph type="title"/>
          </p:nvPr>
        </p:nvSpPr>
        <p:spPr>
          <a:xfrm>
            <a:off x="4640750" y="95186"/>
            <a:ext cx="4452100" cy="686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800"/>
              <a:buNone/>
            </a:pPr>
            <a:r>
              <a:rPr lang="en" sz="2800" b="1">
                <a:solidFill>
                  <a:schemeClr val="accent5"/>
                </a:solidFill>
              </a:rPr>
              <a:t>Organize electronically...</a:t>
            </a:r>
            <a:endParaRPr sz="2800" b="1">
              <a:solidFill>
                <a:schemeClr val="accent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21"/>
          <p:cNvSpPr txBox="1">
            <a:spLocks noGrp="1"/>
          </p:cNvSpPr>
          <p:nvPr>
            <p:ph type="title"/>
          </p:nvPr>
        </p:nvSpPr>
        <p:spPr>
          <a:xfrm>
            <a:off x="187025" y="165425"/>
            <a:ext cx="8368200" cy="686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000"/>
              <a:buNone/>
            </a:pPr>
            <a:r>
              <a:rPr lang="en" sz="3300" b="1">
                <a:solidFill>
                  <a:schemeClr val="accent5"/>
                </a:solidFill>
              </a:rPr>
              <a:t>And organize IRL!</a:t>
            </a:r>
            <a:endParaRPr sz="3300" b="1">
              <a:solidFill>
                <a:schemeClr val="accent5"/>
              </a:solidFill>
            </a:endParaRPr>
          </a:p>
        </p:txBody>
      </p:sp>
      <p:sp>
        <p:nvSpPr>
          <p:cNvPr id="122" name="Google Shape;122;p21"/>
          <p:cNvSpPr txBox="1">
            <a:spLocks noGrp="1"/>
          </p:cNvSpPr>
          <p:nvPr>
            <p:ph type="body" idx="4294967295"/>
          </p:nvPr>
        </p:nvSpPr>
        <p:spPr>
          <a:xfrm>
            <a:off x="0" y="2078427"/>
            <a:ext cx="4710023" cy="4068000"/>
          </a:xfrm>
          <a:prstGeom prst="rect">
            <a:avLst/>
          </a:prstGeom>
          <a:noFill/>
          <a:ln>
            <a:noFill/>
          </a:ln>
        </p:spPr>
        <p:txBody>
          <a:bodyPr spcFirstLastPara="1" wrap="square" lIns="91425" tIns="91425" rIns="91425" bIns="91425" anchor="t" anchorCtr="0">
            <a:noAutofit/>
          </a:bodyPr>
          <a:lstStyle/>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A file folder or binder for every class</a:t>
            </a:r>
            <a:endParaRPr/>
          </a:p>
          <a:p>
            <a:pPr marL="914400" lvl="1" indent="-342900" algn="l" rtl="0">
              <a:lnSpc>
                <a:spcPct val="95000"/>
              </a:lnSpc>
              <a:spcBef>
                <a:spcPts val="0"/>
              </a:spcBef>
              <a:spcAft>
                <a:spcPts val="0"/>
              </a:spcAft>
              <a:buSzPts val="1800"/>
              <a:buFont typeface="Courier New"/>
              <a:buChar char="o"/>
            </a:pPr>
            <a:r>
              <a:rPr lang="en">
                <a:latin typeface="Roboto Slab"/>
                <a:ea typeface="Roboto Slab"/>
                <a:cs typeface="Roboto Slab"/>
                <a:sym typeface="Roboto Slab"/>
              </a:rPr>
              <a:t>Keep all handouts (including syllabus!)</a:t>
            </a:r>
            <a:endParaRPr/>
          </a:p>
          <a:p>
            <a:pPr marL="914400" lvl="1" indent="-342900" algn="l" rtl="0">
              <a:lnSpc>
                <a:spcPct val="95000"/>
              </a:lnSpc>
              <a:spcBef>
                <a:spcPts val="0"/>
              </a:spcBef>
              <a:spcAft>
                <a:spcPts val="0"/>
              </a:spcAft>
              <a:buSzPts val="1800"/>
              <a:buFont typeface="Courier New"/>
              <a:buChar char="o"/>
            </a:pPr>
            <a:r>
              <a:rPr lang="en">
                <a:latin typeface="Roboto Slab"/>
                <a:ea typeface="Roboto Slab"/>
                <a:cs typeface="Roboto Slab"/>
                <a:sym typeface="Roboto Slab"/>
              </a:rPr>
              <a:t>Save any hard copies of graded assignments</a:t>
            </a:r>
            <a:endParaRPr>
              <a:latin typeface="Roboto Slab"/>
              <a:ea typeface="Roboto Slab"/>
              <a:cs typeface="Roboto Slab"/>
              <a:sym typeface="Roboto Slab"/>
            </a:endParaRPr>
          </a:p>
          <a:p>
            <a:pPr marL="457200" lvl="0" indent="-228600" algn="l" rtl="0">
              <a:lnSpc>
                <a:spcPct val="95000"/>
              </a:lnSpc>
              <a:spcBef>
                <a:spcPts val="0"/>
              </a:spcBef>
              <a:spcAft>
                <a:spcPts val="0"/>
              </a:spcAft>
              <a:buSzPts val="1800"/>
              <a:buFont typeface="Roboto Slab"/>
              <a:buNone/>
            </a:pPr>
            <a:endParaRPr>
              <a:latin typeface="Roboto Slab"/>
              <a:ea typeface="Roboto Slab"/>
              <a:cs typeface="Roboto Slab"/>
              <a:sym typeface="Roboto Slab"/>
            </a:endParaRPr>
          </a:p>
          <a:p>
            <a:pPr marL="457200" lvl="0" indent="-342900" algn="l" rtl="0">
              <a:lnSpc>
                <a:spcPct val="95000"/>
              </a:lnSpc>
              <a:spcBef>
                <a:spcPts val="0"/>
              </a:spcBef>
              <a:spcAft>
                <a:spcPts val="0"/>
              </a:spcAft>
              <a:buSzPts val="1800"/>
              <a:buFont typeface="Roboto Slab"/>
              <a:buChar char="●"/>
            </a:pPr>
            <a:r>
              <a:rPr lang="en">
                <a:latin typeface="Roboto Slab"/>
                <a:ea typeface="Roboto Slab"/>
                <a:cs typeface="Roboto Slab"/>
                <a:sym typeface="Roboto Slab"/>
              </a:rPr>
              <a:t>A place to take notes for every class</a:t>
            </a:r>
            <a:endParaRPr/>
          </a:p>
          <a:p>
            <a:pPr marL="914400" lvl="1" indent="-342900" algn="l" rtl="0">
              <a:lnSpc>
                <a:spcPct val="95000"/>
              </a:lnSpc>
              <a:spcBef>
                <a:spcPts val="0"/>
              </a:spcBef>
              <a:spcAft>
                <a:spcPts val="0"/>
              </a:spcAft>
              <a:buSzPts val="1800"/>
              <a:buFont typeface="Courier New"/>
              <a:buChar char="o"/>
            </a:pPr>
            <a:r>
              <a:rPr lang="en">
                <a:latin typeface="Roboto Slab"/>
                <a:ea typeface="Roboto Slab"/>
                <a:cs typeface="Roboto Slab"/>
                <a:sym typeface="Roboto Slab"/>
              </a:rPr>
              <a:t>Binder or notebook with sections</a:t>
            </a:r>
            <a:endParaRPr/>
          </a:p>
          <a:p>
            <a:pPr marL="914400" lvl="1" indent="-342900" algn="l" rtl="0">
              <a:lnSpc>
                <a:spcPct val="95000"/>
              </a:lnSpc>
              <a:spcBef>
                <a:spcPts val="0"/>
              </a:spcBef>
              <a:spcAft>
                <a:spcPts val="0"/>
              </a:spcAft>
              <a:buSzPts val="1800"/>
              <a:buFont typeface="Courier New"/>
              <a:buChar char="o"/>
            </a:pPr>
            <a:r>
              <a:rPr lang="en">
                <a:latin typeface="Roboto Slab"/>
                <a:ea typeface="Roboto Slab"/>
                <a:cs typeface="Roboto Slab"/>
                <a:sym typeface="Roboto Slab"/>
              </a:rPr>
              <a:t>OR a separate notebook for each class</a:t>
            </a:r>
            <a:endParaRPr/>
          </a:p>
          <a:p>
            <a:pPr marL="914400" lvl="1" indent="-342900" algn="l" rtl="0">
              <a:lnSpc>
                <a:spcPct val="95000"/>
              </a:lnSpc>
              <a:spcBef>
                <a:spcPts val="0"/>
              </a:spcBef>
              <a:spcAft>
                <a:spcPts val="0"/>
              </a:spcAft>
              <a:buSzPts val="1800"/>
              <a:buFont typeface="Courier New"/>
              <a:buChar char="o"/>
            </a:pPr>
            <a:r>
              <a:rPr lang="en">
                <a:latin typeface="Roboto Slab"/>
                <a:ea typeface="Roboto Slab"/>
                <a:cs typeface="Roboto Slab"/>
                <a:sym typeface="Roboto Slab"/>
              </a:rPr>
              <a:t>OR paper you store in your dedicated class folder</a:t>
            </a:r>
            <a:endParaRPr/>
          </a:p>
          <a:p>
            <a:pPr marL="457200" lvl="0" indent="-228600" algn="l" rtl="0">
              <a:lnSpc>
                <a:spcPct val="95000"/>
              </a:lnSpc>
              <a:spcBef>
                <a:spcPts val="0"/>
              </a:spcBef>
              <a:spcAft>
                <a:spcPts val="0"/>
              </a:spcAft>
              <a:buSzPts val="1800"/>
              <a:buFont typeface="Roboto Slab"/>
              <a:buNone/>
            </a:pPr>
            <a:endParaRPr>
              <a:latin typeface="Roboto Slab"/>
              <a:ea typeface="Roboto Slab"/>
              <a:cs typeface="Roboto Slab"/>
              <a:sym typeface="Roboto Slab"/>
            </a:endParaRPr>
          </a:p>
        </p:txBody>
      </p:sp>
      <p:sp>
        <p:nvSpPr>
          <p:cNvPr id="123" name="Google Shape;123;p21"/>
          <p:cNvSpPr txBox="1"/>
          <p:nvPr/>
        </p:nvSpPr>
        <p:spPr>
          <a:xfrm>
            <a:off x="4710023" y="1824798"/>
            <a:ext cx="4278702" cy="40680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95000"/>
              </a:lnSpc>
              <a:spcBef>
                <a:spcPts val="0"/>
              </a:spcBef>
              <a:spcAft>
                <a:spcPts val="0"/>
              </a:spcAft>
              <a:buClr>
                <a:schemeClr val="dk1"/>
              </a:buClr>
              <a:buSzPts val="1800"/>
              <a:buFont typeface="Roboto Slab"/>
              <a:buNone/>
            </a:pPr>
            <a:endParaRPr sz="1800" b="0" i="0" u="none" strike="noStrike" cap="none">
              <a:solidFill>
                <a:schemeClr val="dk1"/>
              </a:solidFill>
              <a:latin typeface="Roboto Slab"/>
              <a:ea typeface="Roboto Slab"/>
              <a:cs typeface="Roboto Slab"/>
              <a:sym typeface="Roboto Slab"/>
            </a:endParaRPr>
          </a:p>
          <a:p>
            <a:pPr marL="457200" marR="0" lvl="0" indent="-342900" algn="l" rtl="0">
              <a:lnSpc>
                <a:spcPct val="95000"/>
              </a:lnSpc>
              <a:spcBef>
                <a:spcPts val="0"/>
              </a:spcBef>
              <a:spcAft>
                <a:spcPts val="0"/>
              </a:spcAft>
              <a:buClr>
                <a:schemeClr val="dk1"/>
              </a:buClr>
              <a:buSzPts val="1800"/>
              <a:buFont typeface="Roboto Slab"/>
              <a:buChar char="●"/>
            </a:pPr>
            <a:r>
              <a:rPr lang="en" sz="1800" b="0" i="0" u="none" strike="noStrike" cap="none">
                <a:solidFill>
                  <a:schemeClr val="dk1"/>
                </a:solidFill>
                <a:latin typeface="Roboto Slab"/>
                <a:ea typeface="Roboto Slab"/>
                <a:cs typeface="Roboto Slab"/>
                <a:sym typeface="Roboto Slab"/>
              </a:rPr>
              <a:t>Loose-leaf, college-ruled paper (or a perforated notebook)</a:t>
            </a:r>
            <a:endParaRPr sz="1400" b="0" i="0" u="none" strike="noStrike" cap="none">
              <a:solidFill>
                <a:srgbClr val="000000"/>
              </a:solidFill>
              <a:latin typeface="Arial"/>
              <a:ea typeface="Arial"/>
              <a:cs typeface="Arial"/>
              <a:sym typeface="Arial"/>
            </a:endParaRPr>
          </a:p>
          <a:p>
            <a:pPr marL="457200" marR="0" lvl="0" indent="-228600" algn="l" rtl="0">
              <a:lnSpc>
                <a:spcPct val="95000"/>
              </a:lnSpc>
              <a:spcBef>
                <a:spcPts val="0"/>
              </a:spcBef>
              <a:spcAft>
                <a:spcPts val="0"/>
              </a:spcAft>
              <a:buClr>
                <a:schemeClr val="dk1"/>
              </a:buClr>
              <a:buSzPts val="1800"/>
              <a:buFont typeface="Roboto Slab"/>
              <a:buNone/>
            </a:pPr>
            <a:endParaRPr sz="1800" b="0" i="0" u="none" strike="noStrike" cap="none">
              <a:solidFill>
                <a:schemeClr val="dk1"/>
              </a:solidFill>
              <a:latin typeface="Roboto Slab"/>
              <a:ea typeface="Roboto Slab"/>
              <a:cs typeface="Roboto Slab"/>
              <a:sym typeface="Roboto Slab"/>
            </a:endParaRPr>
          </a:p>
          <a:p>
            <a:pPr marL="457200" marR="0" lvl="0" indent="-342900" algn="l" rtl="0">
              <a:lnSpc>
                <a:spcPct val="95000"/>
              </a:lnSpc>
              <a:spcBef>
                <a:spcPts val="0"/>
              </a:spcBef>
              <a:spcAft>
                <a:spcPts val="0"/>
              </a:spcAft>
              <a:buClr>
                <a:schemeClr val="dk1"/>
              </a:buClr>
              <a:buSzPts val="1800"/>
              <a:buFont typeface="Roboto Slab"/>
              <a:buChar char="●"/>
            </a:pPr>
            <a:r>
              <a:rPr lang="en" sz="1800" b="0" i="0" u="none" strike="noStrike" cap="none">
                <a:solidFill>
                  <a:schemeClr val="dk1"/>
                </a:solidFill>
                <a:latin typeface="Roboto Slab"/>
                <a:ea typeface="Roboto Slab"/>
                <a:cs typeface="Roboto Slab"/>
                <a:sym typeface="Roboto Slab"/>
              </a:rPr>
              <a:t>Writing implements</a:t>
            </a:r>
            <a:endParaRPr sz="1400" b="0" i="0" u="none" strike="noStrike" cap="none">
              <a:solidFill>
                <a:srgbClr val="000000"/>
              </a:solidFill>
              <a:latin typeface="Arial"/>
              <a:ea typeface="Arial"/>
              <a:cs typeface="Arial"/>
              <a:sym typeface="Arial"/>
            </a:endParaRPr>
          </a:p>
          <a:p>
            <a:pPr marL="457200" marR="0" lvl="0" indent="-228600" algn="l" rtl="0">
              <a:lnSpc>
                <a:spcPct val="95000"/>
              </a:lnSpc>
              <a:spcBef>
                <a:spcPts val="0"/>
              </a:spcBef>
              <a:spcAft>
                <a:spcPts val="0"/>
              </a:spcAft>
              <a:buClr>
                <a:schemeClr val="dk1"/>
              </a:buClr>
              <a:buSzPts val="1800"/>
              <a:buFont typeface="Roboto Slab"/>
              <a:buNone/>
            </a:pPr>
            <a:endParaRPr sz="1800" b="0" i="0" u="none" strike="noStrike" cap="none">
              <a:solidFill>
                <a:schemeClr val="dk1"/>
              </a:solidFill>
              <a:latin typeface="Roboto Slab"/>
              <a:ea typeface="Roboto Slab"/>
              <a:cs typeface="Roboto Slab"/>
              <a:sym typeface="Roboto Slab"/>
            </a:endParaRPr>
          </a:p>
          <a:p>
            <a:pPr marL="457200" marR="0" lvl="0" indent="-342900" algn="l" rtl="0">
              <a:lnSpc>
                <a:spcPct val="95000"/>
              </a:lnSpc>
              <a:spcBef>
                <a:spcPts val="0"/>
              </a:spcBef>
              <a:spcAft>
                <a:spcPts val="0"/>
              </a:spcAft>
              <a:buClr>
                <a:schemeClr val="dk1"/>
              </a:buClr>
              <a:buSzPts val="1800"/>
              <a:buFont typeface="Roboto Slab"/>
              <a:buChar char="●"/>
            </a:pPr>
            <a:r>
              <a:rPr lang="en" sz="1800" b="0" i="0" u="none" strike="noStrike" cap="none">
                <a:solidFill>
                  <a:schemeClr val="dk1"/>
                </a:solidFill>
                <a:latin typeface="Roboto Slab"/>
                <a:ea typeface="Roboto Slab"/>
                <a:cs typeface="Roboto Slab"/>
                <a:sym typeface="Roboto Slab"/>
              </a:rPr>
              <a:t>Any specialized equipment you need for class (calculator, tools, etc.)</a:t>
            </a:r>
            <a:endParaRPr sz="1400" b="0" i="0" u="none" strike="noStrike" cap="none">
              <a:solidFill>
                <a:srgbClr val="000000"/>
              </a:solidFill>
              <a:latin typeface="Arial"/>
              <a:ea typeface="Arial"/>
              <a:cs typeface="Arial"/>
              <a:sym typeface="Arial"/>
            </a:endParaRPr>
          </a:p>
        </p:txBody>
      </p:sp>
      <p:sp>
        <p:nvSpPr>
          <p:cNvPr id="124" name="Google Shape;124;p21"/>
          <p:cNvSpPr txBox="1"/>
          <p:nvPr/>
        </p:nvSpPr>
        <p:spPr>
          <a:xfrm>
            <a:off x="2079000" y="1234125"/>
            <a:ext cx="49860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 sz="2400" b="1">
                <a:solidFill>
                  <a:srgbClr val="FFFF00"/>
                </a:solidFill>
                <a:latin typeface="Roboto Slab"/>
                <a:ea typeface="Roboto Slab"/>
                <a:cs typeface="Roboto Slab"/>
                <a:sym typeface="Roboto Slab"/>
              </a:rPr>
              <a:t>IMPORTANT</a:t>
            </a:r>
            <a:r>
              <a:rPr lang="en" sz="2400" b="1" i="0" u="none" strike="noStrike" cap="none">
                <a:solidFill>
                  <a:srgbClr val="FFFF00"/>
                </a:solidFill>
                <a:latin typeface="Roboto Slab"/>
                <a:ea typeface="Roboto Slab"/>
                <a:cs typeface="Roboto Slab"/>
                <a:sym typeface="Roboto Slab"/>
              </a:rPr>
              <a:t> THINGS TO HAVE:</a:t>
            </a:r>
            <a:endParaRPr sz="1400" b="1"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1950</Words>
  <Application>Microsoft Office PowerPoint</Application>
  <PresentationFormat>On-screen Show (16:9)</PresentationFormat>
  <Paragraphs>252</Paragraphs>
  <Slides>38</Slides>
  <Notes>38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Merriweather</vt:lpstr>
      <vt:lpstr>Roboto</vt:lpstr>
      <vt:lpstr>Courier New</vt:lpstr>
      <vt:lpstr>Arial</vt:lpstr>
      <vt:lpstr>Roboto Slab</vt:lpstr>
      <vt:lpstr>Marina</vt:lpstr>
      <vt:lpstr>City Tech 101</vt:lpstr>
      <vt:lpstr>The Syllabus and the Classroom</vt:lpstr>
      <vt:lpstr>Today’s Topics</vt:lpstr>
      <vt:lpstr>Where does  college happen?</vt:lpstr>
      <vt:lpstr>College happens in lots of places</vt:lpstr>
      <vt:lpstr>Today we are focused on…</vt:lpstr>
      <vt:lpstr>Organize your Materials</vt:lpstr>
      <vt:lpstr>Organize electronically...</vt:lpstr>
      <vt:lpstr>And organize IRL!</vt:lpstr>
      <vt:lpstr>Learning Etiquette + Engagement</vt:lpstr>
      <vt:lpstr>Classroom Learning:  The Necessities of Etiquette</vt:lpstr>
      <vt:lpstr>Classroom Learning:  The “Good-to-Haves” of Engagement</vt:lpstr>
      <vt:lpstr>Online Learning: Etiquette + Engagement</vt:lpstr>
      <vt:lpstr>Contents of a Syllabus</vt:lpstr>
      <vt:lpstr>Why is a syllabus so important?</vt:lpstr>
      <vt:lpstr>PowerPoint Presentation</vt:lpstr>
      <vt:lpstr>The syllabus is an informal contract between a student and a professor.</vt:lpstr>
      <vt:lpstr>PowerPoint Presentation</vt:lpstr>
      <vt:lpstr>PowerPoint Presentation</vt:lpstr>
      <vt:lpstr>PowerPoint Presentation</vt:lpstr>
      <vt:lpstr>PowerPoint Presentation</vt:lpstr>
      <vt:lpstr>PowerPoint Presentation</vt:lpstr>
      <vt:lpstr>PowerPoint Presentation</vt:lpstr>
      <vt:lpstr>Syllabus Exploration and Group Work 101</vt:lpstr>
      <vt:lpstr>PowerPoint Presentation</vt:lpstr>
      <vt:lpstr>PowerPoint Presentation</vt:lpstr>
      <vt:lpstr>Duties + Responsibilities  of a Student</vt:lpstr>
      <vt:lpstr>PowerPoint Presentation</vt:lpstr>
      <vt:lpstr>A Student’s Job Includes...</vt:lpstr>
      <vt:lpstr>Duties + Responsibilities  of a Professor</vt:lpstr>
      <vt:lpstr>A Professor’s Job Includes...</vt:lpstr>
      <vt:lpstr>What can you do if your professor doesn’t fulfill their responsibilities?</vt:lpstr>
      <vt:lpstr>PowerPoint Presentation</vt:lpstr>
      <vt:lpstr>What are some reasons students may complain or file a grievance?</vt:lpstr>
      <vt:lpstr>Tips for Effective Communication</vt:lpstr>
      <vt:lpstr>Recap</vt:lpstr>
      <vt:lpstr>Before Session 3…</vt:lpstr>
      <vt:lpstr>The Syllabus and the Classroom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GMAP</dc:creator>
  <cp:lastModifiedBy>Professor Perreira</cp:lastModifiedBy>
  <cp:revision>1</cp:revision>
  <dcterms:modified xsi:type="dcterms:W3CDTF">2024-08-26T13:09:46Z</dcterms:modified>
</cp:coreProperties>
</file>