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5143500" type="screen16x9"/>
  <p:notesSz cx="6858000" cy="9144000"/>
  <p:embeddedFontLst>
    <p:embeddedFont>
      <p:font typeface="Lobster" panose="00000500000000000000" pitchFamily="2" charset="0"/>
      <p:regular r:id="rId40"/>
    </p:embeddedFont>
    <p:embeddedFont>
      <p:font typeface="Roboto" panose="02000000000000000000" pitchFamily="2" charset="0"/>
      <p:regular r:id="rId41"/>
      <p:bold r:id="rId42"/>
      <p:italic r:id="rId43"/>
      <p:boldItalic r:id="rId44"/>
    </p:embeddedFont>
    <p:embeddedFont>
      <p:font typeface="Roboto Slab" panose="020B0604020202020204" charset="0"/>
      <p:regular r:id="rId45"/>
      <p:bold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940"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0debfac250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0debfac250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0debfac250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0debfac250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0debfac250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0debfac250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0debfac250_0_1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0debfac250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0debfac250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0debfac250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0debfac250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0debfac250_0_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https://home.cunyfirst.cuny.edu/oam/Portal_Login1.html</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0debfac250_0_1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0debfac250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https://www.cuny.edu/wp-content/uploads/sites/4/page-assets/about/administration/offices/registrar/resources/schedulebuilder/SB-student-guide_2.6.2020.pdf</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31ac6b332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31ac6b332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0debfac250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0debfac250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http://cis.citytech.cuny.edu/Student/it_student_findemail.aspx</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0debfac250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0debfac250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0debfac250_0_1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0debfac250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https://help.dropbox.com/guide/team/how-to-use-dropbox#how-to-use-dropbox-business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0debfac250_0_1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0debfac250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10debfac250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10debfac250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https://bbhosted.cuny.edu/webapps/login/noportal</a:t>
            </a:r>
            <a:endParaRPr/>
          </a:p>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0debfac250_0_1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0debfac250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https://openlab.citytech.cuny.edu/</a:t>
            </a:r>
            <a:endParaRPr/>
          </a:p>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0debfac250_0_1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0debfac250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https://it.citytech.cuny.edu//docs/Login_CUNY_Zoom.pdf</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352ab3290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352ab3290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19a702a2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19a702a2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0debfac250_0_1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0debfac250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0debfac250_0_1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0debfac250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0debfac250_0_1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0debfac250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debfac250_0_2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debfac250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319a702a2c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319a702a2c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0debfac250_0_2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0debfac250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0debfac250_0_2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0debfac250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debfac250_0_1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debfac250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352ab3290d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1352ab3290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0debfac250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0debfac250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31ac6b332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131ac6b33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10debfac250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0" name="Google Shape;290;g10debfac250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 LINK</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319a702a2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319a702a2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debfac250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debfac2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debfac250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0debfac250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0debfac250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0debfac250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35c61d8d56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35c61d8d56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0debfac250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0debfac25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0debfac250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0debfac250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decoux@citytech.cuny.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creativecommons.org/licenses/by-nc-sa/4.0/"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ssologin.cuny.edu/cuny.html?resource_url=https%3A%2F%2Fhome.cunyfirst.cuny.edu%252Fpsc%252Fcnyihprd%252FEMPLOYEE%252FEMPL%252Fc%252FNUI_FRAMEWORK.PT_LANDINGPAGE.GBL" TargetMode="External"/><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hyperlink" Target="http://cis.citytech.cuny.edu/Student/it_student_findemail.aspx"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bbhosted.cuny.edu/webapps/blackboard/execute/announcement?method=search&amp;context=course&amp;course_id=_1977928_1&amp;handle=cp_announcements&amp;mode=cpview"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1.xml"/><Relationship Id="rId5" Type="http://schemas.openxmlformats.org/officeDocument/2006/relationships/image" Target="../media/image12.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64" name="Google Shape;64;p13"/>
          <p:cNvSpPr txBox="1">
            <a:spLocks noGrp="1"/>
          </p:cNvSpPr>
          <p:nvPr>
            <p:ph type="subTitle" idx="1"/>
          </p:nvPr>
        </p:nvSpPr>
        <p:spPr>
          <a:xfrm>
            <a:off x="1680302" y="3280474"/>
            <a:ext cx="5783400" cy="1168343"/>
          </a:xfrm>
          <a:prstGeom prst="rect">
            <a:avLst/>
          </a:prstGeom>
        </p:spPr>
        <p:txBody>
          <a:bodyPr spcFirstLastPara="1" wrap="square" lIns="91425" tIns="91425" rIns="91425" bIns="91425" anchor="t" anchorCtr="0">
            <a:normAutofit fontScale="62500" lnSpcReduction="20000"/>
          </a:bodyPr>
          <a:lstStyle/>
          <a:p>
            <a:pPr marL="0" lvl="0" indent="0" algn="ctr" rtl="0">
              <a:spcBef>
                <a:spcPts val="0"/>
              </a:spcBef>
              <a:spcAft>
                <a:spcPts val="0"/>
              </a:spcAft>
              <a:buNone/>
            </a:pPr>
            <a:r>
              <a:rPr lang="en-US" sz="2600" dirty="0"/>
              <a:t>Fall 2022</a:t>
            </a:r>
            <a:endParaRPr sz="2600" dirty="0"/>
          </a:p>
          <a:p>
            <a:pPr marL="0" lvl="0" indent="0" algn="ctr" rtl="0">
              <a:spcBef>
                <a:spcPts val="0"/>
              </a:spcBef>
              <a:spcAft>
                <a:spcPts val="0"/>
              </a:spcAft>
              <a:buNone/>
            </a:pPr>
            <a:r>
              <a:rPr lang="en-US" sz="2600" dirty="0"/>
              <a:t>Jessica DeCoux</a:t>
            </a:r>
            <a:endParaRPr sz="2600" dirty="0"/>
          </a:p>
          <a:p>
            <a:pPr marL="0" lvl="0" indent="0" algn="ctr" rtl="0">
              <a:spcBef>
                <a:spcPts val="0"/>
              </a:spcBef>
              <a:spcAft>
                <a:spcPts val="0"/>
              </a:spcAft>
              <a:buNone/>
            </a:pPr>
            <a:r>
              <a:rPr lang="en" sz="2600" dirty="0">
                <a:hlinkClick r:id="rId3"/>
              </a:rPr>
              <a:t>jdecoux@citytech.cuny.edu</a:t>
            </a:r>
            <a:endParaRPr lang="en" sz="2600" dirty="0"/>
          </a:p>
          <a:p>
            <a:pPr marL="0" lvl="0" indent="0" algn="ctr" rtl="0">
              <a:spcBef>
                <a:spcPts val="0"/>
              </a:spcBef>
              <a:spcAft>
                <a:spcPts val="0"/>
              </a:spcAft>
              <a:buNone/>
            </a:pPr>
            <a:endParaRPr lang="en-US" dirty="0"/>
          </a:p>
          <a:p>
            <a:pPr marL="0" lvl="0" indent="0" algn="ctr" rtl="0">
              <a:spcBef>
                <a:spcPts val="0"/>
              </a:spcBef>
              <a:spcAft>
                <a:spcPts val="0"/>
              </a:spcAft>
              <a:buNone/>
            </a:pPr>
            <a:r>
              <a:rPr lang="en-US" dirty="0"/>
              <a:t>(presented by Prof. Sarah </a:t>
            </a:r>
            <a:r>
              <a:rPr lang="en-US" dirty="0" err="1"/>
              <a:t>Paruolo</a:t>
            </a:r>
            <a:r>
              <a:rPr lang="en-US" dirty="0"/>
              <a:t>)</a:t>
            </a:r>
            <a:endParaRPr dirty="0"/>
          </a:p>
        </p:txBody>
      </p:sp>
      <p:sp>
        <p:nvSpPr>
          <p:cNvPr id="65" name="Google Shape;65;p13"/>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Welcome!</a:t>
            </a:r>
            <a:endParaRPr sz="6000">
              <a:solidFill>
                <a:srgbClr val="FF00FF"/>
              </a:solidFill>
              <a:latin typeface="Lobster"/>
              <a:ea typeface="Lobster"/>
              <a:cs typeface="Lobster"/>
              <a:sym typeface="Lobster"/>
            </a:endParaRPr>
          </a:p>
        </p:txBody>
      </p:sp>
      <p:grpSp>
        <p:nvGrpSpPr>
          <p:cNvPr id="66" name="Google Shape;66;p13"/>
          <p:cNvGrpSpPr/>
          <p:nvPr/>
        </p:nvGrpSpPr>
        <p:grpSpPr>
          <a:xfrm>
            <a:off x="86851" y="4448817"/>
            <a:ext cx="1273858" cy="607271"/>
            <a:chOff x="86851" y="4297675"/>
            <a:chExt cx="1881900" cy="758425"/>
          </a:xfrm>
        </p:grpSpPr>
        <p:pic>
          <p:nvPicPr>
            <p:cNvPr id="67" name="Google Shape;67;p13" descr="Creative Commons License"/>
            <p:cNvPicPr preferRelativeResize="0"/>
            <p:nvPr/>
          </p:nvPicPr>
          <p:blipFill>
            <a:blip r:embed="rId4">
              <a:alphaModFix/>
            </a:blip>
            <a:stretch>
              <a:fillRect/>
            </a:stretch>
          </p:blipFill>
          <p:spPr>
            <a:xfrm>
              <a:off x="670563" y="4297675"/>
              <a:ext cx="714475" cy="328650"/>
            </a:xfrm>
            <a:prstGeom prst="rect">
              <a:avLst/>
            </a:prstGeom>
            <a:noFill/>
            <a:ln>
              <a:noFill/>
            </a:ln>
          </p:spPr>
        </p:pic>
        <p:sp>
          <p:nvSpPr>
            <p:cNvPr id="68" name="Google Shape;68;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dirty="0"/>
            </a:p>
            <a:p>
              <a:pPr marL="0" lvl="0" indent="0" algn="ctr" rtl="0">
                <a:spcBef>
                  <a:spcPts val="0"/>
                </a:spcBef>
                <a:spcAft>
                  <a:spcPts val="0"/>
                </a:spcAft>
                <a:buNone/>
              </a:pPr>
              <a:r>
                <a:rPr lang="en" sz="1450" dirty="0">
                  <a:latin typeface="Roboto"/>
                  <a:ea typeface="Roboto"/>
                  <a:cs typeface="Roboto"/>
                  <a:sym typeface="Roboto"/>
                </a:rPr>
                <a:t>City Tech 101 by Karen Goodlad and Sarah Paruolo is licensed under a </a:t>
              </a:r>
              <a:r>
                <a:rPr lang="en" sz="1450" dirty="0">
                  <a:uFill>
                    <a:noFill/>
                  </a:uFill>
                  <a:latin typeface="Roboto"/>
                  <a:ea typeface="Roboto"/>
                  <a:cs typeface="Roboto"/>
                  <a:sym typeface="Roboto"/>
                  <a:hlinkClick r:id="rId5"/>
                </a:rPr>
                <a:t>Creative Commons Attribution-NonCommercial-ShareAlike 4.0 International License</a:t>
              </a:r>
              <a:r>
                <a:rPr lang="en" sz="1450" dirty="0">
                  <a:latin typeface="Roboto"/>
                  <a:ea typeface="Roboto"/>
                  <a:cs typeface="Roboto"/>
                  <a:sym typeface="Roboto"/>
                </a:rPr>
                <a:t>.</a:t>
              </a:r>
              <a:endParaRPr dirty="0">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2"/>
          <p:cNvSpPr txBox="1">
            <a:spLocks noGrp="1"/>
          </p:cNvSpPr>
          <p:nvPr>
            <p:ph type="title"/>
          </p:nvPr>
        </p:nvSpPr>
        <p:spPr>
          <a:xfrm>
            <a:off x="265500" y="828075"/>
            <a:ext cx="4045200" cy="265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a:solidFill>
                  <a:schemeClr val="accent5"/>
                </a:solidFill>
              </a:rPr>
              <a:t>What will we do during the fourteen sessions?</a:t>
            </a:r>
            <a:endParaRPr sz="4000" b="1">
              <a:solidFill>
                <a:schemeClr val="accent5"/>
              </a:solidFill>
            </a:endParaRPr>
          </a:p>
        </p:txBody>
      </p:sp>
      <p:sp>
        <p:nvSpPr>
          <p:cNvPr id="124" name="Google Shape;124;p2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1500" i="1">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sz="2200" i="1">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Syllabus + Schedule Review</a:t>
            </a:r>
            <a:endParaRPr b="1">
              <a:solidFill>
                <a:schemeClr val="accent5"/>
              </a:solidFill>
            </a:endParaRPr>
          </a:p>
        </p:txBody>
      </p:sp>
      <p:sp>
        <p:nvSpPr>
          <p:cNvPr id="130" name="Google Shape;130;p23"/>
          <p:cNvSpPr txBox="1">
            <a:spLocks noGrp="1"/>
          </p:cNvSpPr>
          <p:nvPr>
            <p:ph type="body" idx="1"/>
          </p:nvPr>
        </p:nvSpPr>
        <p:spPr>
          <a:xfrm>
            <a:off x="212325" y="1299325"/>
            <a:ext cx="4420200" cy="36537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en" sz="1150" b="1" dirty="0">
                <a:solidFill>
                  <a:schemeClr val="accent6"/>
                </a:solidFill>
              </a:rPr>
              <a:t>Session 1 &gt;</a:t>
            </a:r>
            <a:r>
              <a:rPr lang="en" sz="1150" dirty="0"/>
              <a:t> </a:t>
            </a:r>
            <a:r>
              <a:rPr lang="en" sz="1150" b="1" dirty="0"/>
              <a:t>Academic Basics: #WelcomeToCityTech</a:t>
            </a:r>
            <a:endParaRPr sz="1150" b="1" dirty="0"/>
          </a:p>
          <a:p>
            <a:pPr marL="914400" lvl="0" indent="0" algn="l" rtl="0">
              <a:lnSpc>
                <a:spcPct val="95000"/>
              </a:lnSpc>
              <a:spcBef>
                <a:spcPts val="0"/>
              </a:spcBef>
              <a:spcAft>
                <a:spcPts val="0"/>
              </a:spcAft>
              <a:buSzPts val="935"/>
              <a:buNone/>
            </a:pPr>
            <a:r>
              <a:rPr lang="en-US" sz="1150" dirty="0"/>
              <a:t>Wednesday, August 31</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2 &gt; </a:t>
            </a:r>
            <a:r>
              <a:rPr lang="en" sz="1150" b="1" dirty="0"/>
              <a:t>The Syllabus</a:t>
            </a:r>
            <a:endParaRPr sz="1150" b="1" dirty="0"/>
          </a:p>
          <a:p>
            <a:pPr marL="914400" lvl="0" indent="0" algn="l" rtl="0">
              <a:lnSpc>
                <a:spcPct val="95000"/>
              </a:lnSpc>
              <a:spcBef>
                <a:spcPts val="0"/>
              </a:spcBef>
              <a:spcAft>
                <a:spcPts val="0"/>
              </a:spcAft>
              <a:buSzPts val="935"/>
              <a:buNone/>
            </a:pPr>
            <a:r>
              <a:rPr lang="en-US" sz="1150" dirty="0"/>
              <a:t>Wednesday, September 7</a:t>
            </a:r>
            <a:endParaRPr sz="1150" dirty="0"/>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3 &gt; </a:t>
            </a:r>
            <a:r>
              <a:rPr lang="en" sz="1150" b="1" dirty="0"/>
              <a:t>#RiseAndGrind</a:t>
            </a:r>
            <a:endParaRPr sz="1150" b="1" dirty="0"/>
          </a:p>
          <a:p>
            <a:pPr marL="914400" lvl="0" indent="0" algn="l" rtl="0">
              <a:lnSpc>
                <a:spcPct val="95000"/>
              </a:lnSpc>
              <a:spcBef>
                <a:spcPts val="0"/>
              </a:spcBef>
              <a:spcAft>
                <a:spcPts val="0"/>
              </a:spcAft>
              <a:buSzPts val="935"/>
              <a:buNone/>
            </a:pPr>
            <a:r>
              <a:rPr lang="en-US" sz="1150" dirty="0"/>
              <a:t>Wednesday, September 14</a:t>
            </a:r>
          </a:p>
          <a:p>
            <a:pPr marL="0" lvl="0" indent="0" algn="l" rtl="0">
              <a:lnSpc>
                <a:spcPct val="95000"/>
              </a:lnSpc>
              <a:spcBef>
                <a:spcPts val="0"/>
              </a:spcBef>
              <a:spcAft>
                <a:spcPts val="0"/>
              </a:spcAft>
              <a:buSzPts val="935"/>
              <a:buNone/>
            </a:pPr>
            <a:endParaRPr sz="1150" b="1" dirty="0">
              <a:solidFill>
                <a:schemeClr val="accent6"/>
              </a:solidFill>
            </a:endParaRPr>
          </a:p>
          <a:p>
            <a:pPr marL="0" lvl="0" indent="0" algn="l" rtl="0">
              <a:lnSpc>
                <a:spcPct val="95000"/>
              </a:lnSpc>
              <a:spcBef>
                <a:spcPts val="0"/>
              </a:spcBef>
              <a:spcAft>
                <a:spcPts val="0"/>
              </a:spcAft>
              <a:buSzPts val="935"/>
              <a:buNone/>
            </a:pPr>
            <a:r>
              <a:rPr lang="en" sz="1150" b="1" dirty="0">
                <a:solidFill>
                  <a:schemeClr val="accent6"/>
                </a:solidFill>
              </a:rPr>
              <a:t>Session 4 &gt; </a:t>
            </a:r>
            <a:r>
              <a:rPr lang="en" sz="1150" b="1" dirty="0"/>
              <a:t>Behind the Scenes: What You Can Do at City Tech</a:t>
            </a:r>
            <a:endParaRPr sz="1150" b="1" dirty="0"/>
          </a:p>
          <a:p>
            <a:pPr marL="0" indent="0">
              <a:lnSpc>
                <a:spcPct val="95000"/>
              </a:lnSpc>
              <a:buSzPts val="935"/>
              <a:buNone/>
            </a:pPr>
            <a:r>
              <a:rPr lang="en-US" sz="1150" dirty="0"/>
              <a:t>	Wednesday, September 21</a:t>
            </a:r>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5 &gt; </a:t>
            </a:r>
            <a:r>
              <a:rPr lang="en" sz="1150" b="1" dirty="0"/>
              <a:t>You Paid For It, Use It: Resources + Services</a:t>
            </a:r>
            <a:endParaRPr sz="1150" b="1" dirty="0"/>
          </a:p>
          <a:p>
            <a:pPr marL="914400" lvl="0" indent="0" algn="l" rtl="0">
              <a:lnSpc>
                <a:spcPct val="95000"/>
              </a:lnSpc>
              <a:spcBef>
                <a:spcPts val="0"/>
              </a:spcBef>
              <a:spcAft>
                <a:spcPts val="0"/>
              </a:spcAft>
              <a:buSzPts val="935"/>
              <a:buNone/>
            </a:pPr>
            <a:r>
              <a:rPr lang="en-US" sz="1150" dirty="0"/>
              <a:t>Wednesday, September 28</a:t>
            </a:r>
            <a:endParaRPr sz="1150" dirty="0"/>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6 &gt; </a:t>
            </a:r>
            <a:r>
              <a:rPr lang="en" sz="1150" b="1" dirty="0"/>
              <a:t>Get Your Head In the Game: Mindset Matters</a:t>
            </a:r>
            <a:endParaRPr sz="1150" b="1" dirty="0"/>
          </a:p>
          <a:p>
            <a:pPr marL="914400" lvl="0" indent="0" algn="l" rtl="0">
              <a:lnSpc>
                <a:spcPct val="95000"/>
              </a:lnSpc>
              <a:spcBef>
                <a:spcPts val="0"/>
              </a:spcBef>
              <a:spcAft>
                <a:spcPts val="0"/>
              </a:spcAft>
              <a:buSzPts val="935"/>
              <a:buNone/>
            </a:pPr>
            <a:r>
              <a:rPr lang="en-US" sz="1150" dirty="0"/>
              <a:t>Wednesday, October 12</a:t>
            </a:r>
            <a:endParaRPr sz="1150" dirty="0"/>
          </a:p>
          <a:p>
            <a:pPr marL="0" lvl="0" indent="0" algn="l" rtl="0">
              <a:lnSpc>
                <a:spcPct val="95000"/>
              </a:lnSpc>
              <a:spcBef>
                <a:spcPts val="0"/>
              </a:spcBef>
              <a:spcAft>
                <a:spcPts val="0"/>
              </a:spcAft>
              <a:buSzPts val="935"/>
              <a:buNone/>
            </a:pPr>
            <a:endParaRPr sz="1150" dirty="0"/>
          </a:p>
          <a:p>
            <a:pPr marL="0" lvl="0" indent="0" algn="l" rtl="0">
              <a:lnSpc>
                <a:spcPct val="95000"/>
              </a:lnSpc>
              <a:spcBef>
                <a:spcPts val="0"/>
              </a:spcBef>
              <a:spcAft>
                <a:spcPts val="0"/>
              </a:spcAft>
              <a:buSzPts val="935"/>
              <a:buNone/>
            </a:pPr>
            <a:r>
              <a:rPr lang="en" sz="1150" b="1" dirty="0">
                <a:solidFill>
                  <a:schemeClr val="accent6"/>
                </a:solidFill>
              </a:rPr>
              <a:t>Session 7 &gt; </a:t>
            </a:r>
            <a:r>
              <a:rPr lang="en" sz="1150" b="1" dirty="0"/>
              <a:t>#aMAJORdecision: Practical Steps</a:t>
            </a:r>
            <a:endParaRPr sz="1150" b="1" dirty="0"/>
          </a:p>
          <a:p>
            <a:pPr marL="914400" lvl="0" indent="0" algn="l" rtl="0">
              <a:lnSpc>
                <a:spcPct val="95000"/>
              </a:lnSpc>
              <a:spcBef>
                <a:spcPts val="0"/>
              </a:spcBef>
              <a:spcAft>
                <a:spcPts val="0"/>
              </a:spcAft>
              <a:buSzPts val="935"/>
              <a:buNone/>
            </a:pPr>
            <a:r>
              <a:rPr lang="en" sz="1150" dirty="0"/>
              <a:t>Wednesday, October 19</a:t>
            </a:r>
            <a:endParaRPr sz="1150" dirty="0"/>
          </a:p>
        </p:txBody>
      </p:sp>
      <p:sp>
        <p:nvSpPr>
          <p:cNvPr id="131" name="Google Shape;131;p23"/>
          <p:cNvSpPr txBox="1">
            <a:spLocks noGrp="1"/>
          </p:cNvSpPr>
          <p:nvPr>
            <p:ph type="body" idx="2"/>
          </p:nvPr>
        </p:nvSpPr>
        <p:spPr>
          <a:xfrm>
            <a:off x="4572000" y="1299325"/>
            <a:ext cx="4535100" cy="37158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b="1" dirty="0">
                <a:solidFill>
                  <a:schemeClr val="accent6"/>
                </a:solidFill>
              </a:rPr>
              <a:t>S</a:t>
            </a:r>
            <a:r>
              <a:rPr lang="en" sz="1350" b="1" dirty="0">
                <a:solidFill>
                  <a:schemeClr val="accent6"/>
                </a:solidFill>
              </a:rPr>
              <a:t>ession 8 &gt;</a:t>
            </a:r>
            <a:r>
              <a:rPr lang="en" sz="1350" dirty="0"/>
              <a:t> </a:t>
            </a:r>
            <a:r>
              <a:rPr lang="en" sz="1350" b="1" dirty="0"/>
              <a:t>Coming to Terms with College Vocabulary</a:t>
            </a:r>
            <a:endParaRPr sz="1350" b="1" dirty="0"/>
          </a:p>
          <a:p>
            <a:pPr marL="914400" lvl="0" indent="0" algn="l" rtl="0">
              <a:spcBef>
                <a:spcPts val="0"/>
              </a:spcBef>
              <a:spcAft>
                <a:spcPts val="0"/>
              </a:spcAft>
              <a:buNone/>
            </a:pPr>
            <a:r>
              <a:rPr lang="en-US" sz="1350" dirty="0"/>
              <a:t>Wednesday, October 26</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9 &gt; </a:t>
            </a:r>
            <a:r>
              <a:rPr lang="en" sz="1350" b="1" dirty="0"/>
              <a:t>A Long-Term Decision</a:t>
            </a:r>
            <a:endParaRPr sz="1350" b="1" dirty="0"/>
          </a:p>
          <a:p>
            <a:pPr marL="914400" lvl="0" indent="0" algn="l" rtl="0">
              <a:spcBef>
                <a:spcPts val="0"/>
              </a:spcBef>
              <a:spcAft>
                <a:spcPts val="0"/>
              </a:spcAft>
              <a:buNone/>
            </a:pPr>
            <a:r>
              <a:rPr lang="en-US" sz="1350" dirty="0"/>
              <a:t>Wednesday, November 2</a:t>
            </a:r>
            <a:endParaRPr sz="1350" dirty="0"/>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10 &gt; </a:t>
            </a:r>
            <a:r>
              <a:rPr lang="en" sz="1350" b="1" dirty="0"/>
              <a:t>#YellowJacketLife: The Buzz on Your Future</a:t>
            </a:r>
            <a:endParaRPr sz="1350" b="1" dirty="0"/>
          </a:p>
          <a:p>
            <a:pPr marL="914400" lvl="0" indent="0" algn="l" rtl="0">
              <a:spcBef>
                <a:spcPts val="0"/>
              </a:spcBef>
              <a:spcAft>
                <a:spcPts val="0"/>
              </a:spcAft>
              <a:buNone/>
            </a:pPr>
            <a:r>
              <a:rPr lang="en-US" sz="1350" dirty="0"/>
              <a:t>Wednesday, November 9</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11 &gt; </a:t>
            </a:r>
            <a:r>
              <a:rPr lang="en" sz="1350" b="1" dirty="0"/>
              <a:t>Self-Advocacy + Motivation</a:t>
            </a:r>
            <a:endParaRPr sz="1350" b="1" dirty="0"/>
          </a:p>
          <a:p>
            <a:pPr marL="914400" lvl="0" indent="0" algn="l" rtl="0">
              <a:spcBef>
                <a:spcPts val="0"/>
              </a:spcBef>
              <a:spcAft>
                <a:spcPts val="0"/>
              </a:spcAft>
              <a:buNone/>
            </a:pPr>
            <a:r>
              <a:rPr lang="en-US" sz="1350" dirty="0"/>
              <a:t>Wednesday, November 16</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12 &gt; </a:t>
            </a:r>
            <a:r>
              <a:rPr lang="en" sz="1350" b="1" dirty="0"/>
              <a:t>Academic Integrity</a:t>
            </a:r>
            <a:endParaRPr sz="1350" b="1" dirty="0"/>
          </a:p>
          <a:p>
            <a:pPr marL="914400" lvl="0" indent="0" algn="l" rtl="0">
              <a:spcBef>
                <a:spcPts val="0"/>
              </a:spcBef>
              <a:spcAft>
                <a:spcPts val="0"/>
              </a:spcAft>
              <a:buNone/>
            </a:pPr>
            <a:r>
              <a:rPr lang="en-US" sz="1350" dirty="0"/>
              <a:t>Wednesday, November 23</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13 &gt; </a:t>
            </a:r>
            <a:r>
              <a:rPr lang="en" sz="1350" b="1" dirty="0"/>
              <a:t>Moving Forward: Buzzing Toward Graduation</a:t>
            </a:r>
            <a:endParaRPr sz="1350" b="1" dirty="0"/>
          </a:p>
          <a:p>
            <a:pPr marL="914400" lvl="0" indent="0" algn="l" rtl="0">
              <a:spcBef>
                <a:spcPts val="0"/>
              </a:spcBef>
              <a:spcAft>
                <a:spcPts val="0"/>
              </a:spcAft>
              <a:buNone/>
            </a:pPr>
            <a:r>
              <a:rPr lang="en-US" sz="1350" dirty="0"/>
              <a:t>Wednesday, November 30</a:t>
            </a:r>
          </a:p>
          <a:p>
            <a:pPr marL="0" lvl="0" indent="0" algn="l" rtl="0">
              <a:spcBef>
                <a:spcPts val="0"/>
              </a:spcBef>
              <a:spcAft>
                <a:spcPts val="0"/>
              </a:spcAft>
              <a:buNone/>
            </a:pPr>
            <a:endParaRPr sz="1350" dirty="0"/>
          </a:p>
          <a:p>
            <a:pPr marL="0" lvl="0" indent="0" algn="l" rtl="0">
              <a:spcBef>
                <a:spcPts val="0"/>
              </a:spcBef>
              <a:spcAft>
                <a:spcPts val="0"/>
              </a:spcAft>
              <a:buNone/>
            </a:pPr>
            <a:r>
              <a:rPr lang="en" sz="1350" b="1" dirty="0">
                <a:solidFill>
                  <a:schemeClr val="accent6"/>
                </a:solidFill>
              </a:rPr>
              <a:t>Session 14 &gt; </a:t>
            </a:r>
            <a:r>
              <a:rPr lang="en" sz="1350" b="1" dirty="0"/>
              <a:t>Emerging From ‘The Cave’: What We Know Now</a:t>
            </a:r>
            <a:endParaRPr sz="1350" b="1" dirty="0"/>
          </a:p>
          <a:p>
            <a:pPr marL="914400" lvl="0" indent="0" algn="l" rtl="0">
              <a:spcBef>
                <a:spcPts val="0"/>
              </a:spcBef>
              <a:spcAft>
                <a:spcPts val="0"/>
              </a:spcAft>
              <a:buNone/>
            </a:pPr>
            <a:r>
              <a:rPr lang="en-US" sz="1350" dirty="0"/>
              <a:t>Wednesday, December 7</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Learning Tools</a:t>
            </a:r>
            <a:endParaRPr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Electronic Platforms Used at City Tech</a:t>
            </a:r>
            <a:endParaRPr b="1">
              <a:solidFill>
                <a:schemeClr val="accent5"/>
              </a:solidFill>
            </a:endParaRPr>
          </a:p>
        </p:txBody>
      </p:sp>
      <p:sp>
        <p:nvSpPr>
          <p:cNvPr id="142" name="Google Shape;142;p25"/>
          <p:cNvSpPr txBox="1">
            <a:spLocks noGrp="1"/>
          </p:cNvSpPr>
          <p:nvPr>
            <p:ph type="body" idx="1"/>
          </p:nvPr>
        </p:nvSpPr>
        <p:spPr>
          <a:xfrm>
            <a:off x="387900" y="1560138"/>
            <a:ext cx="2487300" cy="199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500" b="1">
                <a:latin typeface="Roboto Slab"/>
                <a:ea typeface="Roboto Slab"/>
                <a:cs typeface="Roboto Slab"/>
                <a:sym typeface="Roboto Slab"/>
              </a:rPr>
              <a:t>General College Activities</a:t>
            </a:r>
            <a:endParaRPr sz="1500" b="1">
              <a:latin typeface="Roboto Slab"/>
              <a:ea typeface="Roboto Slab"/>
              <a:cs typeface="Roboto Slab"/>
              <a:sym typeface="Roboto Slab"/>
            </a:endParaRPr>
          </a:p>
          <a:p>
            <a:pPr marL="457200" lvl="0" indent="-316706" algn="l" rtl="0">
              <a:spcBef>
                <a:spcPts val="1200"/>
              </a:spcBef>
              <a:spcAft>
                <a:spcPts val="0"/>
              </a:spcAft>
              <a:buSzPct val="1000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marL="457200" lvl="0" indent="-316706" algn="l" rtl="0">
              <a:spcBef>
                <a:spcPts val="0"/>
              </a:spcBef>
              <a:spcAft>
                <a:spcPts val="0"/>
              </a:spcAft>
              <a:buSzPct val="1000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marL="457200" lvl="0" indent="0" algn="l" rtl="0">
              <a:spcBef>
                <a:spcPts val="1200"/>
              </a:spcBef>
              <a:spcAft>
                <a:spcPts val="0"/>
              </a:spcAft>
              <a:buNone/>
            </a:pPr>
            <a:endParaRPr>
              <a:latin typeface="Roboto Slab"/>
              <a:ea typeface="Roboto Slab"/>
              <a:cs typeface="Roboto Slab"/>
              <a:sym typeface="Roboto Slab"/>
            </a:endParaRPr>
          </a:p>
          <a:p>
            <a:pPr marL="0" lvl="0" indent="0" algn="l" rtl="0">
              <a:spcBef>
                <a:spcPts val="1200"/>
              </a:spcBef>
              <a:spcAft>
                <a:spcPts val="1200"/>
              </a:spcAft>
              <a:buNone/>
            </a:pPr>
            <a:endParaRPr>
              <a:latin typeface="Roboto Slab"/>
              <a:ea typeface="Roboto Slab"/>
              <a:cs typeface="Roboto Slab"/>
              <a:sym typeface="Roboto Slab"/>
            </a:endParaRPr>
          </a:p>
        </p:txBody>
      </p:sp>
      <p:sp>
        <p:nvSpPr>
          <p:cNvPr id="143" name="Google Shape;143;p25"/>
          <p:cNvSpPr txBox="1">
            <a:spLocks noGrp="1"/>
          </p:cNvSpPr>
          <p:nvPr>
            <p:ph type="body" idx="2"/>
          </p:nvPr>
        </p:nvSpPr>
        <p:spPr>
          <a:xfrm>
            <a:off x="6257900" y="1489825"/>
            <a:ext cx="3999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latin typeface="Roboto Slab"/>
                <a:ea typeface="Roboto Slab"/>
                <a:cs typeface="Roboto Slab"/>
                <a:sym typeface="Roboto Slab"/>
              </a:rPr>
              <a:t>In the Classroom</a:t>
            </a:r>
            <a:endParaRPr b="1">
              <a:latin typeface="Roboto Slab"/>
              <a:ea typeface="Roboto Slab"/>
              <a:cs typeface="Roboto Slab"/>
              <a:sym typeface="Roboto Slab"/>
            </a:endParaRPr>
          </a:p>
          <a:p>
            <a:pPr marL="457200" lvl="0" indent="-317500" algn="l" rtl="0">
              <a:spcBef>
                <a:spcPts val="1200"/>
              </a:spcBef>
              <a:spcAft>
                <a:spcPts val="0"/>
              </a:spcAft>
              <a:buSzPts val="1400"/>
              <a:buFont typeface="Roboto Slab"/>
              <a:buChar char="-"/>
            </a:pPr>
            <a:r>
              <a:rPr lang="en">
                <a:latin typeface="Roboto Slab"/>
                <a:ea typeface="Roboto Slab"/>
                <a:cs typeface="Roboto Slab"/>
                <a:sym typeface="Roboto Slab"/>
              </a:rPr>
              <a:t>Blackboard</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a:p>
            <a:pPr marL="457200" lvl="0" indent="-317500" algn="l" rtl="0">
              <a:spcBef>
                <a:spcPts val="0"/>
              </a:spcBef>
              <a:spcAft>
                <a:spcPts val="0"/>
              </a:spcAft>
              <a:buSzPts val="1400"/>
              <a:buFont typeface="Roboto Slab"/>
              <a:buChar char="-"/>
            </a:pPr>
            <a:r>
              <a:rPr lang="en">
                <a:latin typeface="Roboto Slab"/>
                <a:ea typeface="Roboto Slab"/>
                <a:cs typeface="Roboto Slab"/>
                <a:sym typeface="Roboto Slab"/>
              </a:rPr>
              <a:t>Blackboard Collaborate</a:t>
            </a:r>
            <a:endParaRPr>
              <a:latin typeface="Roboto Slab"/>
              <a:ea typeface="Roboto Slab"/>
              <a:cs typeface="Roboto Slab"/>
              <a:sym typeface="Roboto Slab"/>
            </a:endParaRPr>
          </a:p>
          <a:p>
            <a:pPr marL="0" lvl="0" indent="0" algn="l" rtl="0">
              <a:spcBef>
                <a:spcPts val="1200"/>
              </a:spcBef>
              <a:spcAft>
                <a:spcPts val="1200"/>
              </a:spcAft>
              <a:buNone/>
            </a:pPr>
            <a:endParaRPr>
              <a:latin typeface="Roboto Slab"/>
              <a:ea typeface="Roboto Slab"/>
              <a:cs typeface="Roboto Slab"/>
              <a:sym typeface="Roboto Slab"/>
            </a:endParaRPr>
          </a:p>
        </p:txBody>
      </p:sp>
      <p:sp>
        <p:nvSpPr>
          <p:cNvPr id="144" name="Google Shape;144;p25"/>
          <p:cNvSpPr txBox="1"/>
          <p:nvPr/>
        </p:nvSpPr>
        <p:spPr>
          <a:xfrm>
            <a:off x="3082250" y="1529700"/>
            <a:ext cx="2851500" cy="15453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b="1">
                <a:solidFill>
                  <a:schemeClr val="dk1"/>
                </a:solidFill>
                <a:latin typeface="Roboto Slab"/>
                <a:ea typeface="Roboto Slab"/>
                <a:cs typeface="Roboto Slab"/>
                <a:sym typeface="Roboto Slab"/>
              </a:rPr>
              <a:t>Communication</a:t>
            </a:r>
            <a:endParaRPr b="1">
              <a:solidFill>
                <a:schemeClr val="dk1"/>
              </a:solidFill>
              <a:latin typeface="Roboto Slab"/>
              <a:ea typeface="Roboto Slab"/>
              <a:cs typeface="Roboto Slab"/>
              <a:sym typeface="Roboto Slab"/>
            </a:endParaRPr>
          </a:p>
          <a:p>
            <a:pPr marL="457200" lvl="0" indent="-317500" algn="l" rtl="0">
              <a:lnSpc>
                <a:spcPct val="115000"/>
              </a:lnSpc>
              <a:spcBef>
                <a:spcPts val="120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City Tech Email (Outlook)</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Microsoft Office</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OneDrive (Microsoft)</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DropBox</a:t>
            </a:r>
            <a:endParaRPr>
              <a:latin typeface="Roboto Slab"/>
              <a:ea typeface="Roboto Slab"/>
              <a:cs typeface="Roboto Slab"/>
              <a:sym typeface="Roboto Slab"/>
            </a:endParaRPr>
          </a:p>
        </p:txBody>
      </p:sp>
      <p:sp>
        <p:nvSpPr>
          <p:cNvPr id="145" name="Google Shape;145;p25"/>
          <p:cNvSpPr txBox="1"/>
          <p:nvPr/>
        </p:nvSpPr>
        <p:spPr>
          <a:xfrm>
            <a:off x="2273550" y="3975050"/>
            <a:ext cx="45969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solidFill>
                  <a:schemeClr val="accent6"/>
                </a:solidFill>
                <a:latin typeface="Roboto Slab"/>
                <a:ea typeface="Roboto Slab"/>
                <a:cs typeface="Roboto Slab"/>
                <a:sym typeface="Roboto Slab"/>
              </a:rPr>
              <a:t>Which of these are you familiar with?</a:t>
            </a:r>
            <a:endParaRPr sz="1600" b="1">
              <a:solidFill>
                <a:schemeClr val="accent6"/>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6"/>
          <p:cNvSpPr txBox="1">
            <a:spLocks noGrp="1"/>
          </p:cNvSpPr>
          <p:nvPr>
            <p:ph type="body" idx="1"/>
          </p:nvPr>
        </p:nvSpPr>
        <p:spPr>
          <a:xfrm>
            <a:off x="319500" y="4233725"/>
            <a:ext cx="8501100" cy="59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solidFill>
                  <a:schemeClr val="accent6"/>
                </a:solidFill>
              </a:rPr>
              <a:t>Students use CUNYfirst for management of almost all personal records. </a:t>
            </a:r>
            <a:endParaRPr>
              <a:solidFill>
                <a:schemeClr val="accent6"/>
              </a:solidFill>
            </a:endParaRPr>
          </a:p>
        </p:txBody>
      </p:sp>
      <p:pic>
        <p:nvPicPr>
          <p:cNvPr id="151" name="Google Shape;151;p26">
            <a:hlinkClick r:id="rId3"/>
          </p:cNvPr>
          <p:cNvPicPr preferRelativeResize="0"/>
          <p:nvPr/>
        </p:nvPicPr>
        <p:blipFill>
          <a:blip r:embed="rId4">
            <a:alphaModFix/>
          </a:blip>
          <a:stretch>
            <a:fillRect/>
          </a:stretch>
        </p:blipFill>
        <p:spPr>
          <a:xfrm>
            <a:off x="788424" y="389500"/>
            <a:ext cx="7841475" cy="3520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7"/>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solidFill>
                  <a:schemeClr val="accent6"/>
                </a:solidFill>
              </a:rPr>
              <a:t>Students use Schedule Builder to register for classes.</a:t>
            </a:r>
            <a:endParaRPr>
              <a:solidFill>
                <a:schemeClr val="accent6"/>
              </a:solidFill>
            </a:endParaRPr>
          </a:p>
        </p:txBody>
      </p:sp>
      <p:pic>
        <p:nvPicPr>
          <p:cNvPr id="157" name="Google Shape;157;p27"/>
          <p:cNvPicPr preferRelativeResize="0"/>
          <p:nvPr/>
        </p:nvPicPr>
        <p:blipFill>
          <a:blip r:embed="rId3">
            <a:alphaModFix/>
          </a:blip>
          <a:stretch>
            <a:fillRect/>
          </a:stretch>
        </p:blipFill>
        <p:spPr>
          <a:xfrm>
            <a:off x="1401050" y="1137575"/>
            <a:ext cx="6143625" cy="23907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8"/>
          <p:cNvSpPr txBox="1">
            <a:spLocks noGrp="1"/>
          </p:cNvSpPr>
          <p:nvPr>
            <p:ph type="body" idx="1"/>
          </p:nvPr>
        </p:nvSpPr>
        <p:spPr>
          <a:xfrm>
            <a:off x="319500" y="4233725"/>
            <a:ext cx="8539500" cy="5988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None/>
            </a:pPr>
            <a:r>
              <a:rPr lang="en">
                <a:solidFill>
                  <a:schemeClr val="accent6"/>
                </a:solidFill>
              </a:rPr>
              <a:t>Students use DegreeWorks to track academic progress and degree requirements.</a:t>
            </a:r>
            <a:endParaRPr>
              <a:solidFill>
                <a:schemeClr val="accent6"/>
              </a:solidFill>
            </a:endParaRPr>
          </a:p>
        </p:txBody>
      </p:sp>
      <p:pic>
        <p:nvPicPr>
          <p:cNvPr id="163" name="Google Shape;163;p28"/>
          <p:cNvPicPr preferRelativeResize="0"/>
          <p:nvPr/>
        </p:nvPicPr>
        <p:blipFill>
          <a:blip r:embed="rId3">
            <a:alphaModFix/>
          </a:blip>
          <a:stretch>
            <a:fillRect/>
          </a:stretch>
        </p:blipFill>
        <p:spPr>
          <a:xfrm>
            <a:off x="586088" y="714149"/>
            <a:ext cx="7971824" cy="286942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9"/>
          <p:cNvSpPr txBox="1">
            <a:spLocks noGrp="1"/>
          </p:cNvSpPr>
          <p:nvPr>
            <p:ph type="title"/>
          </p:nvPr>
        </p:nvSpPr>
        <p:spPr>
          <a:xfrm>
            <a:off x="387900" y="555600"/>
            <a:ext cx="3793500" cy="755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169" name="Google Shape;169;p2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300">
                <a:latin typeface="Roboto Slab"/>
                <a:ea typeface="Roboto Slab"/>
                <a:cs typeface="Roboto Slab"/>
                <a:sym typeface="Roboto Slab"/>
              </a:rPr>
              <a:t>Have you activated your email?</a:t>
            </a:r>
            <a:endParaRPr sz="1300">
              <a:latin typeface="Roboto Slab"/>
              <a:ea typeface="Roboto Slab"/>
              <a:cs typeface="Roboto Slab"/>
              <a:sym typeface="Roboto Slab"/>
            </a:endParaRPr>
          </a:p>
          <a:p>
            <a:pPr marL="0" lvl="0" indent="0" algn="l" rtl="0">
              <a:spcBef>
                <a:spcPts val="1200"/>
              </a:spcBef>
              <a:spcAft>
                <a:spcPts val="0"/>
              </a:spcAft>
              <a:buNone/>
            </a:pPr>
            <a:r>
              <a:rPr lang="en" sz="1300">
                <a:latin typeface="Roboto Slab"/>
                <a:ea typeface="Roboto Slab"/>
                <a:cs typeface="Roboto Slab"/>
                <a:sym typeface="Roboto Slab"/>
              </a:rPr>
              <a:t>Log in. What is the most recent message you have received?</a:t>
            </a:r>
            <a:endParaRPr sz="1300">
              <a:latin typeface="Roboto Slab"/>
              <a:ea typeface="Roboto Slab"/>
              <a:cs typeface="Roboto Slab"/>
              <a:sym typeface="Roboto Slab"/>
            </a:endParaRPr>
          </a:p>
          <a:p>
            <a:pPr marL="0" lvl="0" indent="0" algn="l" rtl="0">
              <a:spcBef>
                <a:spcPts val="1200"/>
              </a:spcBef>
              <a:spcAft>
                <a:spcPts val="0"/>
              </a:spcAft>
              <a:buNone/>
            </a:pPr>
            <a:r>
              <a:rPr lang="en" sz="1300">
                <a:latin typeface="Roboto Slab"/>
                <a:ea typeface="Roboto Slab"/>
                <a:cs typeface="Roboto Slab"/>
                <a:sym typeface="Roboto Slab"/>
              </a:rPr>
              <a:t>Have you received emails from any of your professors?</a:t>
            </a:r>
            <a:endParaRPr sz="1300">
              <a:latin typeface="Roboto Slab"/>
              <a:ea typeface="Roboto Slab"/>
              <a:cs typeface="Roboto Slab"/>
              <a:sym typeface="Roboto Slab"/>
            </a:endParaRPr>
          </a:p>
          <a:p>
            <a:pPr marL="0" lvl="0" indent="0" algn="l" rtl="0">
              <a:spcBef>
                <a:spcPts val="1200"/>
              </a:spcBef>
              <a:spcAft>
                <a:spcPts val="1200"/>
              </a:spcAft>
              <a:buNone/>
            </a:pPr>
            <a:r>
              <a:rPr lang="en" sz="1300">
                <a:latin typeface="Roboto Slab"/>
                <a:ea typeface="Roboto Slab"/>
                <a:cs typeface="Roboto Slab"/>
                <a:sym typeface="Roboto Slab"/>
              </a:rPr>
              <a:t>What can you do besides email?</a:t>
            </a:r>
            <a:endParaRPr sz="1300">
              <a:latin typeface="Roboto Slab"/>
              <a:ea typeface="Roboto Slab"/>
              <a:cs typeface="Roboto Slab"/>
              <a:sym typeface="Roboto Slab"/>
            </a:endParaRPr>
          </a:p>
        </p:txBody>
      </p:sp>
      <p:pic>
        <p:nvPicPr>
          <p:cNvPr id="170" name="Google Shape;170;p29">
            <a:hlinkClick r:id="rId3"/>
          </p:cNvPr>
          <p:cNvPicPr preferRelativeResize="0"/>
          <p:nvPr/>
        </p:nvPicPr>
        <p:blipFill>
          <a:blip r:embed="rId4">
            <a:alphaModFix/>
          </a:blip>
          <a:stretch>
            <a:fillRect/>
          </a:stretch>
        </p:blipFill>
        <p:spPr>
          <a:xfrm>
            <a:off x="4116150" y="427325"/>
            <a:ext cx="4657800" cy="440968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0"/>
          <p:cNvSpPr txBox="1">
            <a:spLocks noGrp="1"/>
          </p:cNvSpPr>
          <p:nvPr>
            <p:ph type="title"/>
          </p:nvPr>
        </p:nvSpPr>
        <p:spPr>
          <a:xfrm>
            <a:off x="387900" y="555600"/>
            <a:ext cx="3793500" cy="755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176" name="Google Shape;176;p30"/>
          <p:cNvSpPr txBox="1">
            <a:spLocks noGrp="1"/>
          </p:cNvSpPr>
          <p:nvPr>
            <p:ph type="body" idx="1"/>
          </p:nvPr>
        </p:nvSpPr>
        <p:spPr>
          <a:xfrm>
            <a:off x="880650" y="1651300"/>
            <a:ext cx="2808000" cy="2681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marL="0" lvl="0" indent="0" algn="l" rtl="0">
              <a:spcBef>
                <a:spcPts val="1200"/>
              </a:spcBef>
              <a:spcAft>
                <a:spcPts val="0"/>
              </a:spcAft>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marL="0" lvl="0" indent="0" algn="l" rtl="0">
              <a:spcBef>
                <a:spcPts val="1200"/>
              </a:spcBef>
              <a:spcAft>
                <a:spcPts val="0"/>
              </a:spcAft>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marL="0" lvl="0" indent="0" algn="l" rtl="0">
              <a:spcBef>
                <a:spcPts val="1200"/>
              </a:spcBef>
              <a:spcAft>
                <a:spcPts val="1200"/>
              </a:spcAft>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177" name="Google Shape;177;p30"/>
          <p:cNvPicPr preferRelativeResize="0"/>
          <p:nvPr/>
        </p:nvPicPr>
        <p:blipFill rotWithShape="1">
          <a:blip r:embed="rId3">
            <a:alphaModFix/>
          </a:blip>
          <a:srcRect b="42306"/>
          <a:stretch/>
        </p:blipFill>
        <p:spPr>
          <a:xfrm>
            <a:off x="4769100" y="656450"/>
            <a:ext cx="3375725" cy="35652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1"/>
          <p:cNvSpPr txBox="1">
            <a:spLocks noGrp="1"/>
          </p:cNvSpPr>
          <p:nvPr>
            <p:ph type="body" idx="1"/>
          </p:nvPr>
        </p:nvSpPr>
        <p:spPr>
          <a:xfrm>
            <a:off x="319500" y="4233725"/>
            <a:ext cx="8537700" cy="598800"/>
          </a:xfrm>
          <a:prstGeom prst="rect">
            <a:avLst/>
          </a:prstGeom>
        </p:spPr>
        <p:txBody>
          <a:bodyPr spcFirstLastPara="1" wrap="square" lIns="91425" tIns="91425" rIns="91425" bIns="91425" anchor="ctr" anchorCtr="0">
            <a:normAutofit fontScale="92500"/>
          </a:bodyPr>
          <a:lstStyle/>
          <a:p>
            <a:pPr marL="0" lvl="0" indent="0" algn="l" rtl="0">
              <a:spcBef>
                <a:spcPts val="0"/>
              </a:spcBef>
              <a:spcAft>
                <a:spcPts val="0"/>
              </a:spcAft>
              <a:buNone/>
            </a:pPr>
            <a:r>
              <a:rPr lang="en">
                <a:solidFill>
                  <a:schemeClr val="accent6"/>
                </a:solidFill>
              </a:rPr>
              <a:t>Some professors use DropBox for course materials and collecting student work.</a:t>
            </a:r>
            <a:endParaRPr>
              <a:solidFill>
                <a:schemeClr val="accent6"/>
              </a:solidFill>
            </a:endParaRPr>
          </a:p>
        </p:txBody>
      </p:sp>
      <p:pic>
        <p:nvPicPr>
          <p:cNvPr id="183" name="Google Shape;183;p31"/>
          <p:cNvPicPr preferRelativeResize="0"/>
          <p:nvPr/>
        </p:nvPicPr>
        <p:blipFill>
          <a:blip r:embed="rId3">
            <a:alphaModFix/>
          </a:blip>
          <a:stretch>
            <a:fillRect/>
          </a:stretch>
        </p:blipFill>
        <p:spPr>
          <a:xfrm>
            <a:off x="447112" y="343650"/>
            <a:ext cx="8410174" cy="35246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555" b="1" dirty="0"/>
              <a:t>Academic Basics:</a:t>
            </a:r>
            <a:endParaRPr sz="4555" b="1" dirty="0"/>
          </a:p>
          <a:p>
            <a:pPr marL="0" lvl="0" indent="0" algn="ctr" rtl="0">
              <a:spcBef>
                <a:spcPts val="0"/>
              </a:spcBef>
              <a:spcAft>
                <a:spcPts val="0"/>
              </a:spcAft>
              <a:buNone/>
            </a:pPr>
            <a:r>
              <a:rPr lang="en" dirty="0"/>
              <a:t>#WelcomeToCityTech</a:t>
            </a:r>
            <a:endParaRPr dirty="0"/>
          </a:p>
        </p:txBody>
      </p:sp>
      <p:sp>
        <p:nvSpPr>
          <p:cNvPr id="74" name="Google Shape;74;p14"/>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US" dirty="0">
                <a:solidFill>
                  <a:schemeClr val="accent6"/>
                </a:solidFill>
              </a:rPr>
              <a:t>August 31, 2022</a:t>
            </a:r>
            <a:endParaRPr dirty="0">
              <a:solidFill>
                <a:schemeClr val="accent6"/>
              </a:solidFill>
            </a:endParaRPr>
          </a:p>
          <a:p>
            <a:pPr marL="0" lvl="0" indent="0" algn="r" rtl="0">
              <a:spcBef>
                <a:spcPts val="0"/>
              </a:spcBef>
              <a:spcAft>
                <a:spcPts val="0"/>
              </a:spcAft>
              <a:buNone/>
            </a:pPr>
            <a:r>
              <a:rPr lang="en" dirty="0">
                <a:solidFill>
                  <a:schemeClr val="accent6"/>
                </a:solidFill>
              </a:rPr>
              <a:t>Prof. DeCoux</a:t>
            </a:r>
            <a:endParaRPr dirty="0">
              <a:solidFill>
                <a:schemeClr val="accent6"/>
              </a:solidFill>
            </a:endParaRPr>
          </a:p>
        </p:txBody>
      </p:sp>
      <p:grpSp>
        <p:nvGrpSpPr>
          <p:cNvPr id="75" name="Google Shape;75;p14"/>
          <p:cNvGrpSpPr/>
          <p:nvPr/>
        </p:nvGrpSpPr>
        <p:grpSpPr>
          <a:xfrm>
            <a:off x="1" y="4385075"/>
            <a:ext cx="1881900" cy="758425"/>
            <a:chOff x="86851" y="4297675"/>
            <a:chExt cx="1881900" cy="758425"/>
          </a:xfrm>
        </p:grpSpPr>
        <p:pic>
          <p:nvPicPr>
            <p:cNvPr id="76" name="Google Shape;76;p1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77" name="Google Shape;77;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body" idx="1"/>
          </p:nvPr>
        </p:nvSpPr>
        <p:spPr>
          <a:xfrm>
            <a:off x="319500" y="4233725"/>
            <a:ext cx="8221200" cy="598800"/>
          </a:xfrm>
          <a:prstGeom prst="rect">
            <a:avLst/>
          </a:prstGeom>
        </p:spPr>
        <p:txBody>
          <a:bodyPr spcFirstLastPara="1" wrap="square" lIns="91425" tIns="91425" rIns="91425" bIns="91425" anchor="ctr" anchorCtr="0">
            <a:normAutofit fontScale="92500" lnSpcReduction="20000"/>
          </a:bodyPr>
          <a:lstStyle/>
          <a:p>
            <a:pPr marL="0" lvl="0" indent="0" algn="l" rtl="0">
              <a:spcBef>
                <a:spcPts val="0"/>
              </a:spcBef>
              <a:spcAft>
                <a:spcPts val="0"/>
              </a:spcAft>
              <a:buNone/>
            </a:pPr>
            <a:r>
              <a:rPr lang="en">
                <a:solidFill>
                  <a:schemeClr val="accent6"/>
                </a:solidFill>
              </a:rPr>
              <a:t>Students have access to Microsoft Word, Excel, Powerpoint, and </a:t>
            </a:r>
            <a:endParaRPr>
              <a:solidFill>
                <a:schemeClr val="accent6"/>
              </a:solidFill>
            </a:endParaRPr>
          </a:p>
          <a:p>
            <a:pPr marL="0" lvl="0" indent="0" algn="l" rtl="0">
              <a:spcBef>
                <a:spcPts val="0"/>
              </a:spcBef>
              <a:spcAft>
                <a:spcPts val="0"/>
              </a:spcAft>
              <a:buNone/>
            </a:pPr>
            <a:r>
              <a:rPr lang="en">
                <a:solidFill>
                  <a:schemeClr val="accent6"/>
                </a:solidFill>
              </a:rPr>
              <a:t>One Drive (cloud storage)!</a:t>
            </a:r>
            <a:endParaRPr>
              <a:solidFill>
                <a:schemeClr val="accent6"/>
              </a:solidFill>
            </a:endParaRPr>
          </a:p>
        </p:txBody>
      </p:sp>
      <p:pic>
        <p:nvPicPr>
          <p:cNvPr id="189" name="Google Shape;189;p32"/>
          <p:cNvPicPr preferRelativeResize="0"/>
          <p:nvPr/>
        </p:nvPicPr>
        <p:blipFill>
          <a:blip r:embed="rId3">
            <a:alphaModFix/>
          </a:blip>
          <a:stretch>
            <a:fillRect/>
          </a:stretch>
        </p:blipFill>
        <p:spPr>
          <a:xfrm>
            <a:off x="796599" y="389475"/>
            <a:ext cx="7744000" cy="35543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txBox="1">
            <a:spLocks noGrp="1"/>
          </p:cNvSpPr>
          <p:nvPr>
            <p:ph type="body" idx="1"/>
          </p:nvPr>
        </p:nvSpPr>
        <p:spPr>
          <a:xfrm>
            <a:off x="353875" y="3058650"/>
            <a:ext cx="8237700" cy="17184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solidFill>
                  <a:schemeClr val="accent6"/>
                </a:solidFill>
              </a:rPr>
              <a:t>Blackboard (Bb) is a Learning Management System– this is where your courses live online. Some professors will use Bb to post syllabi, schedules, assignments, homework, quizzes, grades, etc</a:t>
            </a:r>
            <a:r>
              <a:rPr lang="en"/>
              <a:t>.</a:t>
            </a:r>
            <a:endParaRPr/>
          </a:p>
          <a:p>
            <a:pPr marL="0" lvl="0" indent="0" algn="l" rtl="0">
              <a:spcBef>
                <a:spcPts val="0"/>
              </a:spcBef>
              <a:spcAft>
                <a:spcPts val="0"/>
              </a:spcAft>
              <a:buNone/>
            </a:pPr>
            <a:endParaRPr/>
          </a:p>
          <a:p>
            <a:pPr marL="0" lvl="0" indent="0" algn="l" rtl="0">
              <a:spcBef>
                <a:spcPts val="0"/>
              </a:spcBef>
              <a:spcAft>
                <a:spcPts val="0"/>
              </a:spcAft>
              <a:buNone/>
            </a:pPr>
            <a:r>
              <a:rPr lang="en">
                <a:solidFill>
                  <a:schemeClr val="accent6"/>
                </a:solidFill>
              </a:rPr>
              <a:t>Some professors will meet with their online or hybrid classes in Bb using Blackboard Collaborate Ultra. This is like Zoom, but built into Bb.</a:t>
            </a:r>
            <a:endParaRPr>
              <a:solidFill>
                <a:schemeClr val="accent6"/>
              </a:solidFill>
            </a:endParaRPr>
          </a:p>
        </p:txBody>
      </p:sp>
      <p:pic>
        <p:nvPicPr>
          <p:cNvPr id="195" name="Google Shape;195;p33">
            <a:hlinkClick r:id="rId3"/>
          </p:cNvPr>
          <p:cNvPicPr preferRelativeResize="0"/>
          <p:nvPr/>
        </p:nvPicPr>
        <p:blipFill>
          <a:blip r:embed="rId4">
            <a:alphaModFix/>
          </a:blip>
          <a:stretch>
            <a:fillRect/>
          </a:stretch>
        </p:blipFill>
        <p:spPr>
          <a:xfrm>
            <a:off x="2373962" y="490325"/>
            <a:ext cx="4197525" cy="20814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4"/>
          <p:cNvSpPr txBox="1">
            <a:spLocks noGrp="1"/>
          </p:cNvSpPr>
          <p:nvPr>
            <p:ph type="body" idx="1"/>
          </p:nvPr>
        </p:nvSpPr>
        <p:spPr>
          <a:xfrm>
            <a:off x="229100" y="4417000"/>
            <a:ext cx="8855100" cy="598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770"/>
              <a:buNone/>
            </a:pPr>
            <a:r>
              <a:rPr lang="en" sz="1360">
                <a:solidFill>
                  <a:schemeClr val="accent6"/>
                </a:solidFill>
              </a:rPr>
              <a:t>OpenLab (OL) is similar to Blackboard– this is a place where your courses live online. Some professors may use it in the same way as Bb. OL also has projects, clubs, and portfolios, which you will not find on Bb.</a:t>
            </a:r>
            <a:endParaRPr sz="1360">
              <a:solidFill>
                <a:schemeClr val="accent6"/>
              </a:solidFill>
            </a:endParaRPr>
          </a:p>
        </p:txBody>
      </p:sp>
      <p:pic>
        <p:nvPicPr>
          <p:cNvPr id="201" name="Google Shape;201;p34">
            <a:hlinkClick r:id="rId3"/>
          </p:cNvPr>
          <p:cNvPicPr preferRelativeResize="0"/>
          <p:nvPr/>
        </p:nvPicPr>
        <p:blipFill>
          <a:blip r:embed="rId4">
            <a:alphaModFix/>
          </a:blip>
          <a:stretch>
            <a:fillRect/>
          </a:stretch>
        </p:blipFill>
        <p:spPr>
          <a:xfrm>
            <a:off x="1057375" y="118025"/>
            <a:ext cx="6972901" cy="41825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5"/>
          <p:cNvSpPr txBox="1">
            <a:spLocks noGrp="1"/>
          </p:cNvSpPr>
          <p:nvPr>
            <p:ph type="body" idx="1"/>
          </p:nvPr>
        </p:nvSpPr>
        <p:spPr>
          <a:xfrm>
            <a:off x="319500" y="4032325"/>
            <a:ext cx="8547000" cy="800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solidFill>
                  <a:schemeClr val="accent6"/>
                </a:solidFill>
              </a:rPr>
              <a:t>Students use Zoom to attend online or hybrid classes, meet with professors, attend school events, and more.</a:t>
            </a:r>
            <a:endParaRPr>
              <a:solidFill>
                <a:schemeClr val="accent6"/>
              </a:solidFill>
            </a:endParaRPr>
          </a:p>
        </p:txBody>
      </p:sp>
      <p:pic>
        <p:nvPicPr>
          <p:cNvPr id="207" name="Google Shape;207;p35"/>
          <p:cNvPicPr preferRelativeResize="0"/>
          <p:nvPr/>
        </p:nvPicPr>
        <p:blipFill>
          <a:blip r:embed="rId3">
            <a:alphaModFix/>
          </a:blip>
          <a:stretch>
            <a:fillRect/>
          </a:stretch>
        </p:blipFill>
        <p:spPr>
          <a:xfrm>
            <a:off x="2915850" y="816825"/>
            <a:ext cx="3354300" cy="23334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6"/>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Learning Etiquette + Engagement</a:t>
            </a:r>
            <a:endParaRPr b="1">
              <a:solidFill>
                <a:schemeClr val="accent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Classroom Learning: Etiquette + Engagement</a:t>
            </a:r>
            <a:endParaRPr/>
          </a:p>
        </p:txBody>
      </p:sp>
      <p:sp>
        <p:nvSpPr>
          <p:cNvPr id="218" name="Google Shape;218;p37"/>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Prepared to participate</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Ready to take notes</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Asking and answering questions</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Addressing your professors</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Active learning doesn’t always mean speaking up</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Choose your seat wisely</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Headphones off/out</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Phones on silent and put away</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Arriving late and leaving early</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Excusing yourself during class</a:t>
            </a:r>
            <a:endParaRPr>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Online Learning: Etiquette + Engagement</a:t>
            </a:r>
            <a:endParaRPr b="1">
              <a:solidFill>
                <a:schemeClr val="accent5"/>
              </a:solidFill>
            </a:endParaRPr>
          </a:p>
        </p:txBody>
      </p:sp>
      <p:sp>
        <p:nvSpPr>
          <p:cNvPr id="224" name="Google Shape;224;p38"/>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latin typeface="Roboto Slab"/>
                <a:ea typeface="Roboto Slab"/>
                <a:cs typeface="Roboto Slab"/>
                <a:sym typeface="Roboto Slab"/>
              </a:rPr>
              <a:t>Everything from Classroom Learning plus…</a:t>
            </a:r>
            <a:endParaRPr>
              <a:latin typeface="Roboto Slab"/>
              <a:ea typeface="Roboto Slab"/>
              <a:cs typeface="Roboto Slab"/>
              <a:sym typeface="Roboto Slab"/>
            </a:endParaRPr>
          </a:p>
          <a:p>
            <a:pPr marL="457200" lvl="0" indent="-342900" algn="l" rtl="0">
              <a:spcBef>
                <a:spcPts val="1200"/>
              </a:spcBef>
              <a:spcAft>
                <a:spcPts val="0"/>
              </a:spcAft>
              <a:buSzPts val="1800"/>
              <a:buFont typeface="Roboto Slab"/>
              <a:buChar char="-"/>
            </a:pPr>
            <a:r>
              <a:rPr lang="en">
                <a:latin typeface="Roboto Slab"/>
                <a:ea typeface="Roboto Slab"/>
                <a:cs typeface="Roboto Slab"/>
                <a:sym typeface="Roboto Slab"/>
              </a:rPr>
              <a:t>Camera on? Sure!</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Camera off? That’s fine too.</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Mute your microphone, not your voice!</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Chatting to stay connected throughout class.</a:t>
            </a:r>
            <a:endParaRPr>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a:latin typeface="Roboto Slab"/>
                <a:ea typeface="Roboto Slab"/>
                <a:cs typeface="Roboto Slab"/>
                <a:sym typeface="Roboto Slab"/>
              </a:rPr>
              <a:t>Breakout Rooms</a:t>
            </a:r>
            <a:endParaRPr>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Instructional Modalities</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Instructional Modalities at City Tech</a:t>
            </a:r>
            <a:endParaRPr b="1">
              <a:solidFill>
                <a:schemeClr val="accent5"/>
              </a:solidFill>
            </a:endParaRPr>
          </a:p>
        </p:txBody>
      </p:sp>
      <p:sp>
        <p:nvSpPr>
          <p:cNvPr id="235" name="Google Shape;235;p40"/>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Autofit/>
          </a:bodyPr>
          <a:lstStyle/>
          <a:p>
            <a:pPr marL="457200" lvl="0" indent="-374650" algn="l" rtl="0">
              <a:spcBef>
                <a:spcPts val="0"/>
              </a:spcBef>
              <a:spcAft>
                <a:spcPts val="0"/>
              </a:spcAft>
              <a:buSzPts val="2300"/>
              <a:buFont typeface="Roboto Slab"/>
              <a:buChar char="●"/>
            </a:pPr>
            <a:r>
              <a:rPr lang="en" sz="2300">
                <a:latin typeface="Roboto Slab"/>
                <a:ea typeface="Roboto Slab"/>
                <a:cs typeface="Roboto Slab"/>
                <a:sym typeface="Roboto Slab"/>
              </a:rPr>
              <a:t>In person</a:t>
            </a:r>
            <a:endParaRPr sz="230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a:latin typeface="Roboto Slab"/>
                <a:ea typeface="Roboto Slab"/>
                <a:cs typeface="Roboto Slab"/>
                <a:sym typeface="Roboto Slab"/>
              </a:rPr>
              <a:t>Online</a:t>
            </a:r>
            <a:endParaRPr sz="230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a:latin typeface="Roboto Slab"/>
                <a:ea typeface="Roboto Slab"/>
                <a:cs typeface="Roboto Slab"/>
                <a:sym typeface="Roboto Slab"/>
              </a:rPr>
              <a:t>Synchronous</a:t>
            </a:r>
            <a:endParaRPr sz="190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a:latin typeface="Roboto Slab"/>
                <a:ea typeface="Roboto Slab"/>
                <a:cs typeface="Roboto Slab"/>
                <a:sym typeface="Roboto Slab"/>
              </a:rPr>
              <a:t>Asynchronous</a:t>
            </a:r>
            <a:endParaRPr sz="190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a:latin typeface="Roboto Slab"/>
                <a:ea typeface="Roboto Slab"/>
                <a:cs typeface="Roboto Slab"/>
                <a:sym typeface="Roboto Slab"/>
              </a:rPr>
              <a:t>Hybrid</a:t>
            </a:r>
            <a:endParaRPr sz="2300">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1"/>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Modalities</a:t>
            </a:r>
            <a:endParaRPr b="1">
              <a:solidFill>
                <a:schemeClr val="accent5"/>
              </a:solidFill>
            </a:endParaRPr>
          </a:p>
        </p:txBody>
      </p:sp>
      <p:sp>
        <p:nvSpPr>
          <p:cNvPr id="241" name="Google Shape;241;p41"/>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Font typeface="Roboto Slab"/>
              <a:buChar char="-"/>
            </a:pPr>
            <a:r>
              <a:rPr lang="en" sz="1300">
                <a:latin typeface="Roboto Slab"/>
                <a:ea typeface="Roboto Slab"/>
                <a:cs typeface="Roboto Slab"/>
                <a:sym typeface="Roboto Slab"/>
              </a:rPr>
              <a:t>Which class is fully in person?</a:t>
            </a:r>
            <a:endParaRPr sz="130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a:latin typeface="Roboto Slab"/>
                <a:ea typeface="Roboto Slab"/>
                <a:cs typeface="Roboto Slab"/>
                <a:sym typeface="Roboto Slab"/>
              </a:rPr>
              <a:t>Which class is Online, Synchronous?</a:t>
            </a:r>
            <a:endParaRPr sz="130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a:latin typeface="Roboto Slab"/>
                <a:ea typeface="Roboto Slab"/>
                <a:cs typeface="Roboto Slab"/>
                <a:sym typeface="Roboto Slab"/>
              </a:rPr>
              <a:t>Which class is Online, Asynchronous?</a:t>
            </a:r>
            <a:endParaRPr sz="1300">
              <a:latin typeface="Roboto Slab"/>
              <a:ea typeface="Roboto Slab"/>
              <a:cs typeface="Roboto Slab"/>
              <a:sym typeface="Roboto Slab"/>
            </a:endParaRPr>
          </a:p>
          <a:p>
            <a:pPr marL="457200" lvl="0" indent="-311150" algn="l" rtl="0">
              <a:spcBef>
                <a:spcPts val="1000"/>
              </a:spcBef>
              <a:spcAft>
                <a:spcPts val="1000"/>
              </a:spcAft>
              <a:buSzPts val="1300"/>
              <a:buFont typeface="Roboto Slab"/>
              <a:buChar char="-"/>
            </a:pPr>
            <a:r>
              <a:rPr lang="en" sz="1300">
                <a:latin typeface="Roboto Slab"/>
                <a:ea typeface="Roboto Slab"/>
                <a:cs typeface="Roboto Slab"/>
                <a:sym typeface="Roboto Slab"/>
              </a:rPr>
              <a:t>Which class is Hybrid?</a:t>
            </a:r>
            <a:endParaRPr sz="1300">
              <a:latin typeface="Roboto Slab"/>
              <a:ea typeface="Roboto Slab"/>
              <a:cs typeface="Roboto Slab"/>
              <a:sym typeface="Roboto Slab"/>
            </a:endParaRPr>
          </a:p>
        </p:txBody>
      </p:sp>
      <p:pic>
        <p:nvPicPr>
          <p:cNvPr id="242" name="Google Shape;242;p41"/>
          <p:cNvPicPr preferRelativeResize="0"/>
          <p:nvPr/>
        </p:nvPicPr>
        <p:blipFill>
          <a:blip r:embed="rId3">
            <a:alphaModFix/>
          </a:blip>
          <a:stretch>
            <a:fillRect/>
          </a:stretch>
        </p:blipFill>
        <p:spPr>
          <a:xfrm>
            <a:off x="3577400" y="627188"/>
            <a:ext cx="5391750" cy="3889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83" name="Google Shape;83;p1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Classroom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Online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If the walls could talk…</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2"/>
          <p:cNvPicPr preferRelativeResize="0"/>
          <p:nvPr/>
        </p:nvPicPr>
        <p:blipFill>
          <a:blip r:embed="rId3">
            <a:alphaModFix/>
          </a:blip>
          <a:stretch>
            <a:fillRect/>
          </a:stretch>
        </p:blipFill>
        <p:spPr>
          <a:xfrm>
            <a:off x="51125" y="555025"/>
            <a:ext cx="5643301" cy="1891834"/>
          </a:xfrm>
          <a:prstGeom prst="rect">
            <a:avLst/>
          </a:prstGeom>
          <a:noFill/>
          <a:ln>
            <a:noFill/>
          </a:ln>
        </p:spPr>
      </p:pic>
      <p:pic>
        <p:nvPicPr>
          <p:cNvPr id="248" name="Google Shape;248;p42"/>
          <p:cNvPicPr preferRelativeResize="0"/>
          <p:nvPr/>
        </p:nvPicPr>
        <p:blipFill>
          <a:blip r:embed="rId4">
            <a:alphaModFix/>
          </a:blip>
          <a:stretch>
            <a:fillRect/>
          </a:stretch>
        </p:blipFill>
        <p:spPr>
          <a:xfrm>
            <a:off x="51125" y="2677718"/>
            <a:ext cx="5643300" cy="2096083"/>
          </a:xfrm>
          <a:prstGeom prst="rect">
            <a:avLst/>
          </a:prstGeom>
          <a:noFill/>
          <a:ln>
            <a:noFill/>
          </a:ln>
        </p:spPr>
      </p:pic>
      <p:pic>
        <p:nvPicPr>
          <p:cNvPr id="249" name="Google Shape;249;p42"/>
          <p:cNvPicPr preferRelativeResize="0"/>
          <p:nvPr/>
        </p:nvPicPr>
        <p:blipFill>
          <a:blip r:embed="rId5">
            <a:alphaModFix/>
          </a:blip>
          <a:stretch>
            <a:fillRect/>
          </a:stretch>
        </p:blipFill>
        <p:spPr>
          <a:xfrm>
            <a:off x="5808875" y="1348775"/>
            <a:ext cx="3258925" cy="2573675"/>
          </a:xfrm>
          <a:prstGeom prst="rect">
            <a:avLst/>
          </a:prstGeom>
          <a:noFill/>
          <a:ln>
            <a:noFill/>
          </a:ln>
        </p:spPr>
      </p:pic>
      <p:sp>
        <p:nvSpPr>
          <p:cNvPr id="250" name="Google Shape;250;p42"/>
          <p:cNvSpPr/>
          <p:nvPr/>
        </p:nvSpPr>
        <p:spPr>
          <a:xfrm>
            <a:off x="6119825" y="17027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2"/>
          <p:cNvSpPr/>
          <p:nvPr/>
        </p:nvSpPr>
        <p:spPr>
          <a:xfrm>
            <a:off x="6119825" y="231510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2" name="Google Shape;252;p42"/>
          <p:cNvCxnSpPr/>
          <p:nvPr/>
        </p:nvCxnSpPr>
        <p:spPr>
          <a:xfrm rot="10800000">
            <a:off x="5405215" y="1761521"/>
            <a:ext cx="714600" cy="187500"/>
          </a:xfrm>
          <a:prstGeom prst="straightConnector1">
            <a:avLst/>
          </a:prstGeom>
          <a:noFill/>
          <a:ln w="38100" cap="flat" cmpd="sng">
            <a:solidFill>
              <a:schemeClr val="accent5"/>
            </a:solidFill>
            <a:prstDash val="solid"/>
            <a:round/>
            <a:headEnd type="none" w="med" len="med"/>
            <a:tailEnd type="triangle" w="med" len="med"/>
          </a:ln>
        </p:spPr>
      </p:cxnSp>
      <p:cxnSp>
        <p:nvCxnSpPr>
          <p:cNvPr id="253" name="Google Shape;253;p42"/>
          <p:cNvCxnSpPr>
            <a:stCxn id="251" idx="3"/>
          </p:cNvCxnSpPr>
          <p:nvPr/>
        </p:nvCxnSpPr>
        <p:spPr>
          <a:xfrm flipH="1">
            <a:off x="5374990" y="2753229"/>
            <a:ext cx="927600" cy="7698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43"/>
          <p:cNvPicPr preferRelativeResize="0"/>
          <p:nvPr/>
        </p:nvPicPr>
        <p:blipFill>
          <a:blip r:embed="rId3">
            <a:alphaModFix/>
          </a:blip>
          <a:stretch>
            <a:fillRect/>
          </a:stretch>
        </p:blipFill>
        <p:spPr>
          <a:xfrm>
            <a:off x="5808875" y="1348775"/>
            <a:ext cx="3258925" cy="2573675"/>
          </a:xfrm>
          <a:prstGeom prst="rect">
            <a:avLst/>
          </a:prstGeom>
          <a:noFill/>
          <a:ln>
            <a:noFill/>
          </a:ln>
        </p:spPr>
      </p:pic>
      <p:pic>
        <p:nvPicPr>
          <p:cNvPr id="259" name="Google Shape;259;p43"/>
          <p:cNvPicPr preferRelativeResize="0"/>
          <p:nvPr/>
        </p:nvPicPr>
        <p:blipFill>
          <a:blip r:embed="rId4">
            <a:alphaModFix/>
          </a:blip>
          <a:stretch>
            <a:fillRect/>
          </a:stretch>
        </p:blipFill>
        <p:spPr>
          <a:xfrm>
            <a:off x="152400" y="304800"/>
            <a:ext cx="5580275" cy="2164423"/>
          </a:xfrm>
          <a:prstGeom prst="rect">
            <a:avLst/>
          </a:prstGeom>
          <a:noFill/>
          <a:ln>
            <a:noFill/>
          </a:ln>
        </p:spPr>
      </p:pic>
      <p:pic>
        <p:nvPicPr>
          <p:cNvPr id="260" name="Google Shape;260;p43"/>
          <p:cNvPicPr preferRelativeResize="0"/>
          <p:nvPr/>
        </p:nvPicPr>
        <p:blipFill>
          <a:blip r:embed="rId5">
            <a:alphaModFix/>
          </a:blip>
          <a:stretch>
            <a:fillRect/>
          </a:stretch>
        </p:blipFill>
        <p:spPr>
          <a:xfrm>
            <a:off x="152400" y="2850223"/>
            <a:ext cx="5580275" cy="1852210"/>
          </a:xfrm>
          <a:prstGeom prst="rect">
            <a:avLst/>
          </a:prstGeom>
          <a:noFill/>
          <a:ln>
            <a:noFill/>
          </a:ln>
        </p:spPr>
      </p:pic>
      <p:sp>
        <p:nvSpPr>
          <p:cNvPr id="261" name="Google Shape;261;p43"/>
          <p:cNvSpPr/>
          <p:nvPr/>
        </p:nvSpPr>
        <p:spPr>
          <a:xfrm>
            <a:off x="6119825" y="33618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3"/>
          <p:cNvSpPr/>
          <p:nvPr/>
        </p:nvSpPr>
        <p:spPr>
          <a:xfrm>
            <a:off x="6119825" y="2850225"/>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3" name="Google Shape;263;p43"/>
          <p:cNvCxnSpPr>
            <a:stCxn id="262" idx="1"/>
          </p:cNvCxnSpPr>
          <p:nvPr/>
        </p:nvCxnSpPr>
        <p:spPr>
          <a:xfrm rot="10800000">
            <a:off x="5606590" y="2214396"/>
            <a:ext cx="696000" cy="711000"/>
          </a:xfrm>
          <a:prstGeom prst="straightConnector1">
            <a:avLst/>
          </a:prstGeom>
          <a:noFill/>
          <a:ln w="38100" cap="flat" cmpd="sng">
            <a:solidFill>
              <a:schemeClr val="accent5"/>
            </a:solidFill>
            <a:prstDash val="solid"/>
            <a:round/>
            <a:headEnd type="none" w="med" len="med"/>
            <a:tailEnd type="triangle" w="med" len="med"/>
          </a:ln>
        </p:spPr>
      </p:cxnSp>
      <p:cxnSp>
        <p:nvCxnSpPr>
          <p:cNvPr id="264" name="Google Shape;264;p43"/>
          <p:cNvCxnSpPr>
            <a:stCxn id="261" idx="3"/>
          </p:cNvCxnSpPr>
          <p:nvPr/>
        </p:nvCxnSpPr>
        <p:spPr>
          <a:xfrm rot="10800000">
            <a:off x="5279590" y="3764579"/>
            <a:ext cx="1023000" cy="354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Schedule Issues?</a:t>
            </a:r>
            <a:endParaRPr b="1">
              <a:solidFill>
                <a:schemeClr val="accent5"/>
              </a:solidFill>
            </a:endParaRPr>
          </a:p>
        </p:txBody>
      </p:sp>
      <p:sp>
        <p:nvSpPr>
          <p:cNvPr id="270" name="Google Shape;270;p44"/>
          <p:cNvSpPr txBox="1">
            <a:spLocks noGrp="1"/>
          </p:cNvSpPr>
          <p:nvPr>
            <p:ph type="body" idx="1"/>
          </p:nvPr>
        </p:nvSpPr>
        <p:spPr>
          <a:xfrm>
            <a:off x="387900" y="2064599"/>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latin typeface="Roboto Slab"/>
                <a:ea typeface="Roboto Slab"/>
                <a:cs typeface="Roboto Slab"/>
                <a:sym typeface="Roboto Slab"/>
              </a:rPr>
              <a:t>Stay at the end of the session today for help with your schedule.</a:t>
            </a:r>
            <a:endParaRPr>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If the walls could talk…</a:t>
            </a:r>
            <a:endParaRPr b="1">
              <a:solidFill>
                <a:schemeClr val="accent5"/>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Course Information</a:t>
            </a:r>
            <a:endParaRPr b="1">
              <a:solidFill>
                <a:schemeClr val="accent5"/>
              </a:solidFill>
            </a:endParaRPr>
          </a:p>
        </p:txBody>
      </p:sp>
      <p:sp>
        <p:nvSpPr>
          <p:cNvPr id="281" name="Google Shape;281;p4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dirty="0">
                <a:latin typeface="Roboto Slab"/>
                <a:ea typeface="Roboto Slab"/>
                <a:cs typeface="Roboto Slab"/>
                <a:sym typeface="Roboto Slab"/>
              </a:rPr>
              <a:t>Next Meeting: Wednesday, September 7</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Workshop Location: Namm Building Room 618</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Open Lab site: </a:t>
            </a:r>
            <a:r>
              <a:rPr lang="en-US" dirty="0">
                <a:latin typeface="Roboto Slab"/>
                <a:ea typeface="Roboto Slab"/>
                <a:cs typeface="Roboto Slab"/>
                <a:sym typeface="Roboto Slab"/>
              </a:rPr>
              <a:t>https://openlab.citytech.cuny.edu/decoux-ct101-fall2022-lc07/</a:t>
            </a:r>
            <a:endParaRPr dirty="0">
              <a:solidFill>
                <a:schemeClr val="accent6"/>
              </a:solidFill>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Prof. email: jdecoux@citytech.cuny.edu</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Peer Mentor 1 Email: qing.chen1@mail.citytech.cuny.edu</a:t>
            </a:r>
            <a:endParaRPr dirty="0">
              <a:latin typeface="Roboto Slab"/>
              <a:ea typeface="Roboto Slab"/>
              <a:cs typeface="Roboto Slab"/>
              <a:sym typeface="Roboto Slab"/>
            </a:endParaRPr>
          </a:p>
          <a:p>
            <a:pPr marL="0" lvl="0" indent="0" algn="l" rtl="0">
              <a:spcBef>
                <a:spcPts val="1200"/>
              </a:spcBef>
              <a:spcAft>
                <a:spcPts val="0"/>
              </a:spcAft>
              <a:buNone/>
            </a:pPr>
            <a:r>
              <a:rPr lang="en" dirty="0">
                <a:latin typeface="Roboto Slab"/>
                <a:ea typeface="Roboto Slab"/>
                <a:cs typeface="Roboto Slab"/>
                <a:sym typeface="Roboto Slab"/>
              </a:rPr>
              <a:t>Peer Mentor 2 Email: </a:t>
            </a:r>
            <a:r>
              <a:rPr lang="en-US" dirty="0">
                <a:latin typeface="Roboto Slab"/>
                <a:ea typeface="Roboto Slab"/>
                <a:cs typeface="Roboto Slab"/>
                <a:sym typeface="Roboto Slab"/>
              </a:rPr>
              <a:t>yaire.castillo@mail.citytech.cuny.edu</a:t>
            </a:r>
            <a:endParaRPr dirty="0">
              <a:latin typeface="Roboto Slab"/>
              <a:ea typeface="Roboto Slab"/>
              <a:cs typeface="Roboto Slab"/>
              <a:sym typeface="Roboto Slab"/>
            </a:endParaRPr>
          </a:p>
          <a:p>
            <a:pPr marL="0" lvl="0" indent="0" algn="l" rtl="0">
              <a:spcBef>
                <a:spcPts val="1200"/>
              </a:spcBef>
              <a:spcAft>
                <a:spcPts val="0"/>
              </a:spcAft>
              <a:buNone/>
            </a:pPr>
            <a:endParaRPr dirty="0">
              <a:solidFill>
                <a:schemeClr val="accent6"/>
              </a:solidFill>
              <a:latin typeface="Roboto Slab"/>
              <a:ea typeface="Roboto Slab"/>
              <a:cs typeface="Roboto Slab"/>
              <a:sym typeface="Roboto Slab"/>
            </a:endParaRPr>
          </a:p>
          <a:p>
            <a:pPr marL="0" lvl="0" indent="0" algn="l" rtl="0">
              <a:spcBef>
                <a:spcPts val="1200"/>
              </a:spcBef>
              <a:spcAft>
                <a:spcPts val="1200"/>
              </a:spcAft>
              <a:buNone/>
            </a:pP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7"/>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87" name="Google Shape;287;p4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Classroom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Online 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If the walls could talk…</a:t>
            </a:r>
            <a:endParaRPr>
              <a:solidFill>
                <a:schemeClr val="accent5"/>
              </a:solidFill>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4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2…</a:t>
            </a:r>
            <a:endParaRPr b="1">
              <a:solidFill>
                <a:schemeClr val="accent5"/>
              </a:solidFill>
            </a:endParaRPr>
          </a:p>
        </p:txBody>
      </p:sp>
      <p:sp>
        <p:nvSpPr>
          <p:cNvPr id="293" name="Google Shape;293;p48"/>
          <p:cNvSpPr txBox="1">
            <a:spLocks noGrp="1"/>
          </p:cNvSpPr>
          <p:nvPr>
            <p:ph type="body" idx="1"/>
          </p:nvPr>
        </p:nvSpPr>
        <p:spPr>
          <a:xfrm>
            <a:off x="387900" y="1297261"/>
            <a:ext cx="8368200" cy="3638100"/>
          </a:xfrm>
          <a:prstGeom prst="rect">
            <a:avLst/>
          </a:prstGeom>
        </p:spPr>
        <p:txBody>
          <a:bodyPr spcFirstLastPara="1" wrap="square" lIns="91425" tIns="91425" rIns="91425" bIns="91425" anchor="t" anchorCtr="0">
            <a:normAutofit fontScale="92500" lnSpcReduction="20000"/>
          </a:bodyPr>
          <a:lstStyle/>
          <a:p>
            <a:pPr marL="457200" lvl="0" indent="-310832" algn="l" rtl="0">
              <a:spcBef>
                <a:spcPts val="0"/>
              </a:spcBef>
              <a:spcAft>
                <a:spcPts val="0"/>
              </a:spcAft>
              <a:buSzPct val="100000"/>
              <a:buFont typeface="Roboto Slab"/>
              <a:buChar char="●"/>
            </a:pPr>
            <a:r>
              <a:rPr lang="en" sz="1400" b="1" dirty="0">
                <a:latin typeface="Roboto Slab"/>
                <a:ea typeface="Roboto Slab"/>
                <a:cs typeface="Roboto Slab"/>
                <a:sym typeface="Roboto Slab"/>
              </a:rPr>
              <a:t>Download and review 1101 syllabi (plural of syllabus) posted on OpenLab.</a:t>
            </a:r>
            <a:endParaRPr sz="1400" b="1" dirty="0">
              <a:latin typeface="Roboto Slab"/>
              <a:ea typeface="Roboto Slab"/>
              <a:cs typeface="Roboto Slab"/>
              <a:sym typeface="Roboto Slab"/>
            </a:endParaRPr>
          </a:p>
          <a:p>
            <a:pPr marL="457200" lvl="0" indent="-310832" algn="l" rtl="0">
              <a:spcBef>
                <a:spcPts val="0"/>
              </a:spcBef>
              <a:spcAft>
                <a:spcPts val="0"/>
              </a:spcAft>
              <a:buSzPct val="100000"/>
              <a:buFont typeface="Roboto Slab"/>
              <a:buChar char="●"/>
            </a:pPr>
            <a:r>
              <a:rPr lang="en" sz="1400" b="1" dirty="0">
                <a:latin typeface="Roboto Slab"/>
                <a:ea typeface="Roboto Slab"/>
                <a:cs typeface="Roboto Slab"/>
                <a:sym typeface="Roboto Slab"/>
              </a:rPr>
              <a:t>Complete Reflection on OpenLab by replying to Reflection #1 Post.</a:t>
            </a:r>
            <a:endParaRPr sz="1400" b="1" dirty="0">
              <a:latin typeface="Roboto Slab"/>
              <a:ea typeface="Roboto Slab"/>
              <a:cs typeface="Roboto Slab"/>
              <a:sym typeface="Roboto Slab"/>
            </a:endParaRPr>
          </a:p>
          <a:p>
            <a:pPr marL="914400" lvl="1" indent="-310832" algn="l" rtl="0">
              <a:spcBef>
                <a:spcPts val="0"/>
              </a:spcBef>
              <a:spcAft>
                <a:spcPts val="0"/>
              </a:spcAft>
              <a:buSzPct val="100000"/>
              <a:buFont typeface="Roboto Slab"/>
              <a:buChar char="○"/>
            </a:pPr>
            <a:r>
              <a:rPr lang="en" dirty="0">
                <a:latin typeface="Roboto Slab"/>
                <a:ea typeface="Roboto Slab"/>
                <a:cs typeface="Roboto Slab"/>
                <a:sym typeface="Roboto Slab"/>
              </a:rPr>
              <a:t>Remember, you must have an account and be logged in to OpenLab to reply to a post.</a:t>
            </a:r>
            <a:endParaRPr dirty="0">
              <a:latin typeface="Roboto Slab"/>
              <a:ea typeface="Roboto Slab"/>
              <a:cs typeface="Roboto Slab"/>
              <a:sym typeface="Roboto Slab"/>
            </a:endParaRPr>
          </a:p>
          <a:p>
            <a:pPr marL="914400" lvl="1" indent="-310832" algn="l" rtl="0">
              <a:spcBef>
                <a:spcPts val="0"/>
              </a:spcBef>
              <a:spcAft>
                <a:spcPts val="0"/>
              </a:spcAft>
              <a:buSzPct val="100000"/>
              <a:buFont typeface="Roboto Slab"/>
              <a:buChar char="○"/>
            </a:pPr>
            <a:r>
              <a:rPr lang="en" dirty="0">
                <a:latin typeface="Roboto Slab"/>
                <a:ea typeface="Roboto Slab"/>
                <a:cs typeface="Roboto Slab"/>
                <a:sym typeface="Roboto Slab"/>
              </a:rPr>
              <a:t>How to Respond to a Reflection</a:t>
            </a:r>
            <a:endParaRPr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Read the Reflection post.</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Click on Comment.</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Write your comment in the box.</a:t>
            </a:r>
            <a:endParaRPr sz="1400" dirty="0">
              <a:latin typeface="Roboto Slab"/>
              <a:ea typeface="Roboto Slab"/>
              <a:cs typeface="Roboto Slab"/>
              <a:sym typeface="Roboto Slab"/>
            </a:endParaRPr>
          </a:p>
          <a:p>
            <a:pPr marL="1371600" lvl="0" indent="-310832" algn="l" rtl="0">
              <a:spcBef>
                <a:spcPts val="0"/>
              </a:spcBef>
              <a:spcAft>
                <a:spcPts val="0"/>
              </a:spcAft>
              <a:buSzPct val="100000"/>
              <a:buFont typeface="Roboto Slab"/>
              <a:buAutoNum type="arabicPeriod"/>
            </a:pPr>
            <a:r>
              <a:rPr lang="en" sz="1400" dirty="0">
                <a:latin typeface="Roboto Slab"/>
                <a:ea typeface="Roboto Slab"/>
                <a:cs typeface="Roboto Slab"/>
                <a:sym typeface="Roboto Slab"/>
              </a:rPr>
              <a:t>Click Post.</a:t>
            </a:r>
            <a:endParaRPr sz="1400" b="1" dirty="0">
              <a:latin typeface="Roboto Slab"/>
              <a:ea typeface="Roboto Slab"/>
              <a:cs typeface="Roboto Slab"/>
              <a:sym typeface="Roboto Slab"/>
            </a:endParaRPr>
          </a:p>
          <a:p>
            <a:pPr marL="0" lvl="0" indent="0" algn="l" rtl="0">
              <a:spcBef>
                <a:spcPts val="1200"/>
              </a:spcBef>
              <a:spcAft>
                <a:spcPts val="0"/>
              </a:spcAft>
              <a:buNone/>
            </a:pPr>
            <a:endParaRPr sz="1400" b="1" dirty="0">
              <a:latin typeface="Roboto Slab"/>
              <a:ea typeface="Roboto Slab"/>
              <a:cs typeface="Roboto Slab"/>
              <a:sym typeface="Roboto Slab"/>
            </a:endParaRPr>
          </a:p>
          <a:p>
            <a:pPr marL="914400" lvl="0" indent="0" algn="l" rtl="0">
              <a:spcBef>
                <a:spcPts val="0"/>
              </a:spcBef>
              <a:spcAft>
                <a:spcPts val="0"/>
              </a:spcAft>
              <a:buNone/>
            </a:pPr>
            <a:r>
              <a:rPr lang="en" sz="1400" b="1" dirty="0">
                <a:solidFill>
                  <a:schemeClr val="accent6"/>
                </a:solidFill>
                <a:latin typeface="Roboto Slab"/>
                <a:ea typeface="Roboto Slab"/>
                <a:cs typeface="Roboto Slab"/>
                <a:sym typeface="Roboto Slab"/>
              </a:rPr>
              <a:t>Reflection #1</a:t>
            </a:r>
            <a:endParaRPr sz="1400" b="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What do you want your classmates to know about you? Consider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sharing your goals as a college student, why you chose City Tech,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what you hope to learn in your first semester at City Tech or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anything important to you.</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Read other classmate’s posts and help welcome each other by </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writing a response.</a:t>
            </a:r>
            <a:endParaRPr sz="1200" dirty="0">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9"/>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299" name="Google Shape;299;p49"/>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fontScale="77500" lnSpcReduction="20000"/>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US" dirty="0">
                <a:solidFill>
                  <a:schemeClr val="accent6"/>
                </a:solidFill>
              </a:rPr>
              <a:t>August 31, 2022</a:t>
            </a:r>
            <a:endParaRPr dirty="0">
              <a:solidFill>
                <a:schemeClr val="accent6"/>
              </a:solidFill>
            </a:endParaRPr>
          </a:p>
          <a:p>
            <a:pPr marL="0" lvl="0" indent="0" algn="r" rtl="0">
              <a:spcBef>
                <a:spcPts val="0"/>
              </a:spcBef>
              <a:spcAft>
                <a:spcPts val="0"/>
              </a:spcAft>
              <a:buNone/>
            </a:pPr>
            <a:r>
              <a:rPr lang="en" dirty="0">
                <a:solidFill>
                  <a:schemeClr val="accent6"/>
                </a:solidFill>
              </a:rPr>
              <a:t>Prof. DeCoux</a:t>
            </a:r>
            <a:endParaRPr dirty="0">
              <a:solidFill>
                <a:schemeClr val="accent6"/>
              </a:solidFill>
            </a:endParaRPr>
          </a:p>
        </p:txBody>
      </p:sp>
      <p:grpSp>
        <p:nvGrpSpPr>
          <p:cNvPr id="300" name="Google Shape;300;p49"/>
          <p:cNvGrpSpPr/>
          <p:nvPr/>
        </p:nvGrpSpPr>
        <p:grpSpPr>
          <a:xfrm>
            <a:off x="1" y="4385075"/>
            <a:ext cx="1881900" cy="758425"/>
            <a:chOff x="86851" y="4297675"/>
            <a:chExt cx="1881900" cy="758425"/>
          </a:xfrm>
        </p:grpSpPr>
        <p:pic>
          <p:nvPicPr>
            <p:cNvPr id="301" name="Google Shape;301;p4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02" name="Google Shape;302;p4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a:solidFill>
                  <a:schemeClr val="accent5"/>
                </a:solidFill>
              </a:rPr>
              <a:t>Introductions</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387900" y="1152450"/>
            <a:ext cx="83682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dirty="0"/>
              <a:t>Connect with your Professor</a:t>
            </a:r>
            <a:endParaRPr sz="4800" b="1" dirty="0"/>
          </a:p>
        </p:txBody>
      </p:sp>
      <p:sp>
        <p:nvSpPr>
          <p:cNvPr id="94" name="Google Shape;94;p17"/>
          <p:cNvSpPr txBox="1">
            <a:spLocks noGrp="1"/>
          </p:cNvSpPr>
          <p:nvPr>
            <p:ph type="body" idx="1"/>
          </p:nvPr>
        </p:nvSpPr>
        <p:spPr>
          <a:xfrm>
            <a:off x="387900" y="2919450"/>
            <a:ext cx="8368200" cy="1725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sz="2400" dirty="0">
                <a:latin typeface="Roboto Slab"/>
                <a:ea typeface="Roboto Slab"/>
                <a:cs typeface="Roboto Slab"/>
                <a:sym typeface="Roboto Slab"/>
              </a:rPr>
              <a:t>Jessica DeCoux</a:t>
            </a:r>
          </a:p>
          <a:p>
            <a:pPr marL="0" lvl="0" indent="0" algn="ctr" rtl="0">
              <a:spcBef>
                <a:spcPts val="0"/>
              </a:spcBef>
              <a:spcAft>
                <a:spcPts val="0"/>
              </a:spcAft>
              <a:buNone/>
            </a:pPr>
            <a:r>
              <a:rPr lang="en-US" sz="2400" dirty="0">
                <a:latin typeface="Roboto Slab"/>
                <a:ea typeface="Roboto Slab"/>
                <a:cs typeface="Roboto Slab"/>
                <a:sym typeface="Roboto Slab"/>
              </a:rPr>
              <a:t>jdecoux@citytech.cuny.edu</a:t>
            </a:r>
            <a:endParaRPr sz="2400" dirty="0">
              <a:latin typeface="Roboto Slab"/>
              <a:ea typeface="Roboto Slab"/>
              <a:cs typeface="Roboto Slab"/>
              <a:sym typeface="Roboto Slab"/>
            </a:endParaRPr>
          </a:p>
          <a:p>
            <a:pPr marL="0" lvl="0" indent="0" algn="ctr" rtl="0">
              <a:spcBef>
                <a:spcPts val="1200"/>
              </a:spcBef>
              <a:spcAft>
                <a:spcPts val="0"/>
              </a:spcAft>
              <a:buNone/>
            </a:pPr>
            <a:endParaRPr sz="2400" dirty="0">
              <a:latin typeface="Roboto Slab"/>
              <a:ea typeface="Roboto Slab"/>
              <a:cs typeface="Roboto Slab"/>
              <a:sym typeface="Roboto Slab"/>
            </a:endParaRPr>
          </a:p>
          <a:p>
            <a:pPr marL="0" lvl="0" indent="0" algn="ctr" rtl="0">
              <a:spcBef>
                <a:spcPts val="1200"/>
              </a:spcBef>
              <a:spcAft>
                <a:spcPts val="0"/>
              </a:spcAft>
              <a:buNone/>
            </a:pP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What is a Peer Mentor?</a:t>
            </a:r>
            <a:endParaRPr b="1">
              <a:solidFill>
                <a:schemeClr val="accent5"/>
              </a:solidFill>
            </a:endParaRPr>
          </a:p>
        </p:txBody>
      </p:sp>
      <p:sp>
        <p:nvSpPr>
          <p:cNvPr id="100" name="Google Shape;100;p18"/>
          <p:cNvSpPr txBox="1">
            <a:spLocks noGrp="1"/>
          </p:cNvSpPr>
          <p:nvPr>
            <p:ph type="body" idx="1"/>
          </p:nvPr>
        </p:nvSpPr>
        <p:spPr>
          <a:xfrm>
            <a:off x="387900" y="1495625"/>
            <a:ext cx="8368200" cy="3498600"/>
          </a:xfrm>
          <a:prstGeom prst="rect">
            <a:avLst/>
          </a:prstGeom>
        </p:spPr>
        <p:txBody>
          <a:bodyPr spcFirstLastPara="1" wrap="square" lIns="91425" tIns="91425" rIns="91425" bIns="91425" anchor="t" anchorCtr="0">
            <a:normAutofit/>
          </a:bodyPr>
          <a:lstStyle/>
          <a:p>
            <a:pPr marL="457200" lvl="0" indent="-355600" algn="ctr" rtl="0">
              <a:spcBef>
                <a:spcPts val="0"/>
              </a:spcBef>
              <a:spcAft>
                <a:spcPts val="0"/>
              </a:spcAft>
              <a:buClr>
                <a:srgbClr val="FFFFFF"/>
              </a:buClr>
              <a:buSzPts val="2000"/>
              <a:buFont typeface="Roboto Slab"/>
              <a:buChar char="-"/>
            </a:pPr>
            <a:endParaRPr sz="2000">
              <a:solidFill>
                <a:srgbClr val="FFFFFF"/>
              </a:solidFill>
              <a:latin typeface="Roboto Slab"/>
              <a:ea typeface="Roboto Slab"/>
              <a:cs typeface="Roboto Slab"/>
              <a:sym typeface="Roboto Slab"/>
            </a:endParaRPr>
          </a:p>
          <a:p>
            <a:pPr marL="0" lvl="0" indent="0" algn="l" rtl="0">
              <a:spcBef>
                <a:spcPts val="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What is a Peer Mentor?</a:t>
            </a:r>
            <a:endParaRPr b="1">
              <a:solidFill>
                <a:schemeClr val="accent5"/>
              </a:solidFill>
            </a:endParaRPr>
          </a:p>
        </p:txBody>
      </p:sp>
      <p:sp>
        <p:nvSpPr>
          <p:cNvPr id="106" name="Google Shape;106;p19"/>
          <p:cNvSpPr txBox="1">
            <a:spLocks noGrp="1"/>
          </p:cNvSpPr>
          <p:nvPr>
            <p:ph type="body" idx="1"/>
          </p:nvPr>
        </p:nvSpPr>
        <p:spPr>
          <a:xfrm>
            <a:off x="387900" y="1495625"/>
            <a:ext cx="8368200" cy="3498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000">
                <a:solidFill>
                  <a:srgbClr val="FFFFFF"/>
                </a:solidFill>
                <a:latin typeface="Roboto Slab"/>
                <a:ea typeface="Roboto Slab"/>
                <a:cs typeface="Roboto Slab"/>
                <a:sym typeface="Roboto Slab"/>
              </a:rPr>
              <a:t>Peer Mentors are role models who are eager to share their experiences and knowledge to help incoming City Tech students adjust to college life.</a:t>
            </a:r>
            <a:endParaRPr sz="2000">
              <a:solidFill>
                <a:srgbClr val="FFFFFF"/>
              </a:solidFill>
              <a:latin typeface="Roboto Slab"/>
              <a:ea typeface="Roboto Slab"/>
              <a:cs typeface="Roboto Slab"/>
              <a:sym typeface="Roboto Slab"/>
            </a:endParaRPr>
          </a:p>
          <a:p>
            <a:pPr marL="0" lvl="0" indent="0" algn="ctr" rtl="0">
              <a:spcBef>
                <a:spcPts val="0"/>
              </a:spcBef>
              <a:spcAft>
                <a:spcPts val="0"/>
              </a:spcAft>
              <a:buNone/>
            </a:pPr>
            <a:endParaRPr sz="200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Attend CT101 with you every week</a:t>
            </a:r>
            <a:endParaRPr sz="200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Send you Weekly Updates</a:t>
            </a:r>
            <a:endParaRPr sz="2000">
              <a:solidFill>
                <a:srgbClr val="FFFFFF"/>
              </a:solidFill>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Answer questions via email + office hours</a:t>
            </a:r>
            <a:endParaRPr sz="2000">
              <a:solidFill>
                <a:srgbClr val="FFFFFF"/>
              </a:solidFill>
              <a:latin typeface="Roboto Slab"/>
              <a:ea typeface="Roboto Slab"/>
              <a:cs typeface="Roboto Slab"/>
              <a:sym typeface="Roboto Slab"/>
            </a:endParaRPr>
          </a:p>
          <a:p>
            <a:pPr marL="0" lvl="0" indent="0" algn="l" rtl="0">
              <a:spcBef>
                <a:spcPts val="0"/>
              </a:spcBef>
              <a:spcAft>
                <a:spcPts val="12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0"/>
          <p:cNvSpPr txBox="1">
            <a:spLocks noGrp="1"/>
          </p:cNvSpPr>
          <p:nvPr>
            <p:ph type="title"/>
          </p:nvPr>
        </p:nvSpPr>
        <p:spPr>
          <a:xfrm>
            <a:off x="387900" y="572785"/>
            <a:ext cx="83682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dirty="0"/>
              <a:t>Connect with your </a:t>
            </a:r>
            <a:endParaRPr sz="4800" b="1" dirty="0"/>
          </a:p>
          <a:p>
            <a:pPr marL="0" lvl="0" indent="0" algn="ctr" rtl="0">
              <a:spcBef>
                <a:spcPts val="0"/>
              </a:spcBef>
              <a:spcAft>
                <a:spcPts val="0"/>
              </a:spcAft>
              <a:buNone/>
            </a:pPr>
            <a:r>
              <a:rPr lang="en" sz="4800" b="1" dirty="0"/>
              <a:t>Peer Mentors</a:t>
            </a:r>
            <a:endParaRPr sz="4800" b="1" dirty="0"/>
          </a:p>
        </p:txBody>
      </p:sp>
      <p:sp>
        <p:nvSpPr>
          <p:cNvPr id="112" name="Google Shape;112;p20"/>
          <p:cNvSpPr txBox="1">
            <a:spLocks noGrp="1"/>
          </p:cNvSpPr>
          <p:nvPr>
            <p:ph type="body" idx="1"/>
          </p:nvPr>
        </p:nvSpPr>
        <p:spPr>
          <a:xfrm>
            <a:off x="387900" y="2490107"/>
            <a:ext cx="8368200" cy="2269671"/>
          </a:xfrm>
          <a:prstGeom prst="rect">
            <a:avLst/>
          </a:prstGeom>
        </p:spPr>
        <p:txBody>
          <a:bodyPr spcFirstLastPara="1" wrap="square" lIns="91425" tIns="91425" rIns="91425" bIns="91425" anchor="t" anchorCtr="0">
            <a:normAutofit fontScale="92500" lnSpcReduction="10000"/>
          </a:bodyPr>
          <a:lstStyle/>
          <a:p>
            <a:pPr marL="0" lvl="0" indent="0" algn="ctr" rtl="0">
              <a:spcBef>
                <a:spcPts val="0"/>
              </a:spcBef>
              <a:spcAft>
                <a:spcPts val="0"/>
              </a:spcAft>
              <a:buNone/>
            </a:pPr>
            <a:r>
              <a:rPr lang="en-US" sz="2405" dirty="0">
                <a:latin typeface="Roboto Slab"/>
                <a:ea typeface="Roboto Slab"/>
                <a:cs typeface="Roboto Slab"/>
                <a:sym typeface="Roboto Slab"/>
              </a:rPr>
              <a:t>Charlotte Chen: </a:t>
            </a:r>
          </a:p>
          <a:p>
            <a:pPr marL="0" lvl="0" indent="0" algn="ctr" rtl="0">
              <a:spcBef>
                <a:spcPts val="0"/>
              </a:spcBef>
              <a:spcAft>
                <a:spcPts val="0"/>
              </a:spcAft>
              <a:buNone/>
            </a:pPr>
            <a:r>
              <a:rPr lang="en-US" sz="2405" dirty="0">
                <a:latin typeface="Roboto Slab"/>
                <a:ea typeface="Roboto Slab"/>
                <a:cs typeface="Roboto Slab"/>
                <a:sym typeface="Roboto Slab"/>
              </a:rPr>
              <a:t>qing.chen1@mail.citytech.cuny.edu</a:t>
            </a:r>
            <a:endParaRPr sz="2405" dirty="0">
              <a:solidFill>
                <a:schemeClr val="accent6"/>
              </a:solidFill>
              <a:latin typeface="Roboto Slab"/>
              <a:ea typeface="Roboto Slab"/>
              <a:cs typeface="Roboto Slab"/>
              <a:sym typeface="Roboto Slab"/>
            </a:endParaRPr>
          </a:p>
          <a:p>
            <a:pPr marL="0" lvl="0" indent="0" algn="ctr" rtl="0">
              <a:spcBef>
                <a:spcPts val="1200"/>
              </a:spcBef>
              <a:spcAft>
                <a:spcPts val="0"/>
              </a:spcAft>
              <a:buNone/>
            </a:pPr>
            <a:endParaRPr lang="en-US" sz="1100" dirty="0">
              <a:latin typeface="Roboto Slab"/>
              <a:ea typeface="Roboto Slab"/>
              <a:cs typeface="Roboto Slab"/>
              <a:sym typeface="Roboto Slab"/>
            </a:endParaRPr>
          </a:p>
          <a:p>
            <a:pPr marL="0" lvl="0" indent="0" algn="ctr" rtl="0">
              <a:spcBef>
                <a:spcPts val="1200"/>
              </a:spcBef>
              <a:spcAft>
                <a:spcPts val="0"/>
              </a:spcAft>
              <a:buNone/>
            </a:pPr>
            <a:r>
              <a:rPr lang="en-US" sz="2405" dirty="0" err="1">
                <a:latin typeface="Roboto Slab"/>
                <a:ea typeface="Roboto Slab"/>
                <a:cs typeface="Roboto Slab"/>
                <a:sym typeface="Roboto Slab"/>
              </a:rPr>
              <a:t>Yaire</a:t>
            </a:r>
            <a:r>
              <a:rPr lang="en-US" sz="2405" dirty="0">
                <a:latin typeface="Roboto Slab"/>
                <a:ea typeface="Roboto Slab"/>
                <a:cs typeface="Roboto Slab"/>
                <a:sym typeface="Roboto Slab"/>
              </a:rPr>
              <a:t> Castillo: </a:t>
            </a:r>
          </a:p>
          <a:p>
            <a:pPr marL="0" lvl="0" indent="0" algn="ctr" rtl="0">
              <a:spcBef>
                <a:spcPts val="1200"/>
              </a:spcBef>
              <a:spcAft>
                <a:spcPts val="0"/>
              </a:spcAft>
              <a:buNone/>
            </a:pPr>
            <a:r>
              <a:rPr lang="en-US" sz="2405" dirty="0">
                <a:latin typeface="Roboto Slab"/>
                <a:ea typeface="Roboto Slab"/>
                <a:cs typeface="Roboto Slab"/>
                <a:sym typeface="Roboto Slab"/>
              </a:rPr>
              <a:t>yaire.castillo@mail.citytech.cuny.edu</a:t>
            </a: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1"/>
          <p:cNvSpPr txBox="1">
            <a:spLocks noGrp="1"/>
          </p:cNvSpPr>
          <p:nvPr>
            <p:ph type="title"/>
          </p:nvPr>
        </p:nvSpPr>
        <p:spPr>
          <a:xfrm>
            <a:off x="0" y="1234650"/>
            <a:ext cx="9144000" cy="2280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b="1" dirty="0">
                <a:solidFill>
                  <a:schemeClr val="accent5"/>
                </a:solidFill>
              </a:rPr>
              <a:t> </a:t>
            </a:r>
            <a:r>
              <a:rPr lang="en" sz="5000" b="1" dirty="0">
                <a:solidFill>
                  <a:schemeClr val="accent5"/>
                </a:solidFill>
              </a:rPr>
              <a:t>Ice Breaker </a:t>
            </a:r>
            <a:br>
              <a:rPr lang="en" sz="5000" b="1" dirty="0">
                <a:solidFill>
                  <a:schemeClr val="accent5"/>
                </a:solidFill>
              </a:rPr>
            </a:br>
            <a:r>
              <a:rPr lang="en" sz="5000" b="1" dirty="0">
                <a:solidFill>
                  <a:schemeClr val="accent5"/>
                </a:solidFill>
              </a:rPr>
              <a:t>Activity</a:t>
            </a:r>
            <a:endParaRPr sz="5000" b="1" dirty="0">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1338</Words>
  <Application>Microsoft Office PowerPoint</Application>
  <PresentationFormat>On-screen Show (16:9)</PresentationFormat>
  <Paragraphs>209</Paragraphs>
  <Slides>37</Slides>
  <Notes>37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Lobster</vt:lpstr>
      <vt:lpstr>Roboto Slab</vt:lpstr>
      <vt:lpstr>Roboto</vt:lpstr>
      <vt:lpstr>Arial</vt:lpstr>
      <vt:lpstr>Marina</vt:lpstr>
      <vt:lpstr>City Tech 101</vt:lpstr>
      <vt:lpstr>Academic Basics: #WelcomeToCityTech</vt:lpstr>
      <vt:lpstr>Today’s Topics</vt:lpstr>
      <vt:lpstr>Introductions</vt:lpstr>
      <vt:lpstr>Connect with your Professor</vt:lpstr>
      <vt:lpstr>What is a Peer Mentor?</vt:lpstr>
      <vt:lpstr>What is a Peer Mentor?</vt:lpstr>
      <vt:lpstr>Connect with your  Peer Mentors</vt:lpstr>
      <vt:lpstr> Ice Breaker  Activity</vt:lpstr>
      <vt:lpstr>What will we do during the fourteen sessions?</vt:lpstr>
      <vt:lpstr>Syllabus + Schedule Review</vt:lpstr>
      <vt:lpstr>Learning Tools</vt:lpstr>
      <vt:lpstr>Electronic Platforms Used at City Tech</vt:lpstr>
      <vt:lpstr>PowerPoint Presentation</vt:lpstr>
      <vt:lpstr>PowerPoint Presentation</vt:lpstr>
      <vt:lpstr>PowerPoint Presentation</vt:lpstr>
      <vt:lpstr>City Tech Email (Outlook)</vt:lpstr>
      <vt:lpstr>City Tech Email (Outlook)</vt:lpstr>
      <vt:lpstr>PowerPoint Presentation</vt:lpstr>
      <vt:lpstr>PowerPoint Presentation</vt:lpstr>
      <vt:lpstr>PowerPoint Presentation</vt:lpstr>
      <vt:lpstr>PowerPoint Presentation</vt:lpstr>
      <vt:lpstr>PowerPoint Presentation</vt:lpstr>
      <vt:lpstr>Learning Etiquette + Engagement</vt:lpstr>
      <vt:lpstr>Classroom Learning: Etiquette + Engagement</vt:lpstr>
      <vt:lpstr>Online Learning: Etiquette + Engagement</vt:lpstr>
      <vt:lpstr>Instructional Modalities</vt:lpstr>
      <vt:lpstr>Instructional Modalities at City Tech</vt:lpstr>
      <vt:lpstr>Modalities</vt:lpstr>
      <vt:lpstr>PowerPoint Presentation</vt:lpstr>
      <vt:lpstr>PowerPoint Presentation</vt:lpstr>
      <vt:lpstr>Schedule Issues?</vt:lpstr>
      <vt:lpstr>If the walls could talk…</vt:lpstr>
      <vt:lpstr>Course Information</vt:lpstr>
      <vt:lpstr>Recap</vt:lpstr>
      <vt:lpstr>Before Session 2…</vt:lpstr>
      <vt:lpstr>Academic Basics: #WelcomeToCityTech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cp:lastModifiedBy>Jessica DeCoux</cp:lastModifiedBy>
  <cp:revision>6</cp:revision>
  <dcterms:modified xsi:type="dcterms:W3CDTF">2022-09-06T17:20:12Z</dcterms:modified>
</cp:coreProperties>
</file>