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9" r:id="rId2"/>
    <p:sldId id="292" r:id="rId3"/>
    <p:sldId id="295" r:id="rId4"/>
    <p:sldId id="273" r:id="rId5"/>
    <p:sldId id="287" r:id="rId6"/>
    <p:sldId id="288" r:id="rId7"/>
    <p:sldId id="289" r:id="rId8"/>
    <p:sldId id="291" r:id="rId9"/>
    <p:sldId id="294" r:id="rId10"/>
    <p:sldId id="296" r:id="rId11"/>
    <p:sldId id="297" r:id="rId12"/>
    <p:sldId id="298" r:id="rId13"/>
    <p:sldId id="27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47BD661-143E-4774-B886-82E4DF17B013}" v="4" dt="2022-02-01T14:20:59.8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5" d="100"/>
          <a:sy n="75" d="100"/>
        </p:scale>
        <p:origin x="974" y="53"/>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F47BD661-143E-4774-B886-82E4DF17B013}"/>
    <pc:docChg chg="modSld">
      <pc:chgData name="Tom Smith" userId="eac52e5223bf4258" providerId="LiveId" clId="{F47BD661-143E-4774-B886-82E4DF17B013}" dt="2022-02-01T14:22:13.939" v="11" actId="20577"/>
      <pc:docMkLst>
        <pc:docMk/>
      </pc:docMkLst>
      <pc:sldChg chg="modSp mod">
        <pc:chgData name="Tom Smith" userId="eac52e5223bf4258" providerId="LiveId" clId="{F47BD661-143E-4774-B886-82E4DF17B013}" dt="2022-02-01T14:22:13.939" v="11" actId="20577"/>
        <pc:sldMkLst>
          <pc:docMk/>
          <pc:sldMk cId="1552480648" sldId="272"/>
        </pc:sldMkLst>
        <pc:spChg chg="mod">
          <ac:chgData name="Tom Smith" userId="eac52e5223bf4258" providerId="LiveId" clId="{F47BD661-143E-4774-B886-82E4DF17B013}" dt="2022-02-01T14:22:13.939" v="11" actId="20577"/>
          <ac:spMkLst>
            <pc:docMk/>
            <pc:sldMk cId="1552480648" sldId="272"/>
            <ac:spMk id="3" creationId="{00000000-0000-0000-0000-000000000000}"/>
          </ac:spMkLst>
        </pc:spChg>
      </pc:sldChg>
      <pc:sldChg chg="addSp delSp modSp modAnim">
        <pc:chgData name="Tom Smith" userId="eac52e5223bf4258" providerId="LiveId" clId="{F47BD661-143E-4774-B886-82E4DF17B013}" dt="2022-02-01T14:20:59.862" v="3"/>
        <pc:sldMkLst>
          <pc:docMk/>
          <pc:sldMk cId="2731739703" sldId="291"/>
        </pc:sldMkLst>
        <pc:picChg chg="add mod">
          <ac:chgData name="Tom Smith" userId="eac52e5223bf4258" providerId="LiveId" clId="{F47BD661-143E-4774-B886-82E4DF17B013}" dt="2022-02-01T14:20:36.472" v="2" actId="1076"/>
          <ac:picMkLst>
            <pc:docMk/>
            <pc:sldMk cId="2731739703" sldId="291"/>
            <ac:picMk id="2" creationId="{9F4E35FA-7449-43B3-9F2D-3C2D68C326F7}"/>
          </ac:picMkLst>
        </pc:picChg>
        <pc:picChg chg="del">
          <ac:chgData name="Tom Smith" userId="eac52e5223bf4258" providerId="LiveId" clId="{F47BD661-143E-4774-B886-82E4DF17B013}" dt="2022-02-01T14:19:37.360" v="0" actId="478"/>
          <ac:picMkLst>
            <pc:docMk/>
            <pc:sldMk cId="2731739703" sldId="291"/>
            <ac:picMk id="1026" creationId="{29963E71-0E38-4AF7-B221-A5BC5C9CFB7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ECRI</a:t>
            </a:r>
          </a:p>
          <a:p>
            <a:r>
              <a:rPr lang="en-US" dirty="0"/>
              <a:t>20 min</a:t>
            </a:r>
          </a:p>
          <a:p>
            <a:pPr marL="171450" indent="-171450">
              <a:buFont typeface="Arial" panose="020B0604020202020204" pitchFamily="34" charset="0"/>
              <a:buChar char="•"/>
            </a:pPr>
            <a:r>
              <a:rPr lang="en-US" dirty="0"/>
              <a:t>Say: Everyone, please get out your smartphones! Ask: Has anyone NOT logged in on OpenLab before? Will the students who have logged in please coach the students who have not? </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5</a:t>
            </a:fld>
            <a:endParaRPr lang="en-US"/>
          </a:p>
        </p:txBody>
      </p:sp>
    </p:spTree>
    <p:extLst>
      <p:ext uri="{BB962C8B-B14F-4D97-AF65-F5344CB8AC3E}">
        <p14:creationId xmlns:p14="http://schemas.microsoft.com/office/powerpoint/2010/main" val="155381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425374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13</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openlab.citytech.cuny.edu/pennereng1121spring2022d463monwed230/"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openlab.citytech.cuny.ed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Discuss syllabus &amp; schedule </a:t>
            </a:r>
          </a:p>
          <a:p>
            <a:r>
              <a:rPr lang="en-US" sz="4100" dirty="0">
                <a:cs typeface="Times New Roman" panose="02020603050405020304" pitchFamily="18" charset="0"/>
              </a:rPr>
              <a:t>Register/Join OpenLab</a:t>
            </a:r>
          </a:p>
          <a:p>
            <a:r>
              <a:rPr lang="en-US" sz="4100" dirty="0">
                <a:cs typeface="Times New Roman" panose="02020603050405020304" pitchFamily="18" charset="0"/>
              </a:rPr>
              <a:t>Discuss reading for this class</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7170" name="Picture 2" descr="Can Teachers Read Books Out Loud Online? Actually, Yes. | EdSurge News">
            <a:extLst>
              <a:ext uri="{FF2B5EF4-FFF2-40B4-BE49-F238E27FC236}">
                <a16:creationId xmlns:a16="http://schemas.microsoft.com/office/drawing/2014/main" id="{C85F2295-C80D-4357-9391-87BC2E496A1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The first time, read for </a:t>
            </a:r>
            <a:r>
              <a:rPr lang="en-US" sz="1800" b="1" dirty="0"/>
              <a:t>basic</a:t>
            </a:r>
            <a:r>
              <a:rPr lang="en-US" sz="1800" dirty="0"/>
              <a:t> </a:t>
            </a:r>
            <a:r>
              <a:rPr lang="en-US" sz="1800" b="1" dirty="0"/>
              <a:t>understanding</a:t>
            </a:r>
            <a:r>
              <a:rPr lang="en-US" sz="1800" dirty="0"/>
              <a:t>. If you don’t know a word, mark it or make a list. Look them up later.</a:t>
            </a:r>
          </a:p>
          <a:p>
            <a:r>
              <a:rPr lang="en-US" sz="1800" dirty="0"/>
              <a:t>The second time, </a:t>
            </a:r>
            <a:r>
              <a:rPr lang="en-US" sz="1800" b="1" dirty="0"/>
              <a:t>SLOW THE F&amp;%$ DOWN</a:t>
            </a:r>
            <a:r>
              <a:rPr lang="en-US" sz="1800" dirty="0"/>
              <a:t>. If you haven’t looked up words yet, do that now. Write down (either on your device or in a notebook) questions and/or comments on ideas that the reading brings up.</a:t>
            </a:r>
          </a:p>
          <a:p>
            <a:r>
              <a:rPr lang="en-US" sz="1800" dirty="0"/>
              <a:t>You might be fine with just two rounds; however, if that isn’t the case, read it as many times as </a:t>
            </a:r>
            <a:r>
              <a:rPr lang="en-US" sz="1800" b="1" i="1" dirty="0"/>
              <a:t>you</a:t>
            </a:r>
            <a:r>
              <a:rPr lang="en-US" sz="1800" dirty="0"/>
              <a:t> need to until you feel you understand the main ideas presented.</a:t>
            </a:r>
          </a:p>
        </p:txBody>
      </p:sp>
    </p:spTree>
    <p:extLst>
      <p:ext uri="{BB962C8B-B14F-4D97-AF65-F5344CB8AC3E}">
        <p14:creationId xmlns:p14="http://schemas.microsoft.com/office/powerpoint/2010/main" val="294162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8B258-A7D7-441B-B456-4128807DA639}"/>
              </a:ext>
            </a:extLst>
          </p:cNvPr>
          <p:cNvSpPr>
            <a:spLocks noGrp="1"/>
          </p:cNvSpPr>
          <p:nvPr>
            <p:ph type="title"/>
          </p:nvPr>
        </p:nvSpPr>
        <p:spPr>
          <a:xfrm>
            <a:off x="6417733" y="490537"/>
            <a:ext cx="5291663" cy="1628775"/>
          </a:xfrm>
        </p:spPr>
        <p:txBody>
          <a:bodyPr anchor="b">
            <a:normAutofit/>
          </a:bodyPr>
          <a:lstStyle/>
          <a:p>
            <a:r>
              <a:rPr lang="en-US" sz="3700"/>
              <a:t>Why are we talking about reading? After all, this is a writing class! </a:t>
            </a:r>
          </a:p>
        </p:txBody>
      </p:sp>
      <p:pic>
        <p:nvPicPr>
          <p:cNvPr id="8194" name="Picture 2" descr="Basic+ Word of the Day: regard – WordReference Word of the Day">
            <a:extLst>
              <a:ext uri="{FF2B5EF4-FFF2-40B4-BE49-F238E27FC236}">
                <a16:creationId xmlns:a16="http://schemas.microsoft.com/office/drawing/2014/main" id="{F63A40EB-F5BD-4C7B-9A1C-4B022F1763B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715" r="10045" b="1"/>
          <a:stretch/>
        </p:blipFill>
        <p:spPr bwMode="auto">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33C5407-F3B6-47C3-8932-282697EF5D10}"/>
              </a:ext>
            </a:extLst>
          </p:cNvPr>
          <p:cNvSpPr>
            <a:spLocks noGrp="1"/>
          </p:cNvSpPr>
          <p:nvPr>
            <p:ph idx="1"/>
          </p:nvPr>
        </p:nvSpPr>
        <p:spPr>
          <a:xfrm>
            <a:off x="6417734" y="2614612"/>
            <a:ext cx="5291663" cy="3752849"/>
          </a:xfrm>
        </p:spPr>
        <p:txBody>
          <a:bodyPr>
            <a:normAutofit/>
          </a:bodyPr>
          <a:lstStyle/>
          <a:p>
            <a:r>
              <a:rPr lang="en-US" sz="1500" dirty="0"/>
              <a:t>Clearly, reading published work shows how the pros do it. If we need to see how to write a cover letter for a job, we go the Internet and see how it’s done. </a:t>
            </a:r>
          </a:p>
          <a:p>
            <a:r>
              <a:rPr lang="en-US" sz="1500" dirty="0"/>
              <a:t>Reading about others’ ideas helps generate our own thoughts on a subject.</a:t>
            </a:r>
          </a:p>
          <a:p>
            <a:r>
              <a:rPr lang="en-US" sz="1500" dirty="0"/>
              <a:t>The whole class is reading the same assignment, and since there are going to be different ideas/thoughts/opinions, this will spark even more ideas when we discuss them in class.</a:t>
            </a:r>
          </a:p>
          <a:p>
            <a:r>
              <a:rPr lang="en-US" sz="1500" dirty="0"/>
              <a:t>But we all need to be on the “same page,” right? Which is the reading.</a:t>
            </a:r>
          </a:p>
          <a:p>
            <a:r>
              <a:rPr lang="en-US" sz="1500" dirty="0"/>
              <a:t>So, if you don’t read and have basic understanding, you won’t be ready to participate in class or be able to generate your own ideas when you’re writing at 3 AM.</a:t>
            </a:r>
          </a:p>
        </p:txBody>
      </p:sp>
    </p:spTree>
    <p:extLst>
      <p:ext uri="{BB962C8B-B14F-4D97-AF65-F5344CB8AC3E}">
        <p14:creationId xmlns:p14="http://schemas.microsoft.com/office/powerpoint/2010/main" val="185104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EB88931-E06D-4AAF-9373-843D48840A6C}"/>
              </a:ext>
            </a:extLst>
          </p:cNvPr>
          <p:cNvSpPr>
            <a:spLocks noGrp="1"/>
          </p:cNvSpPr>
          <p:nvPr>
            <p:ph type="title"/>
          </p:nvPr>
        </p:nvSpPr>
        <p:spPr>
          <a:xfrm>
            <a:off x="6513788" y="365125"/>
            <a:ext cx="4840010" cy="1807305"/>
          </a:xfrm>
        </p:spPr>
        <p:txBody>
          <a:bodyPr>
            <a:normAutofit/>
          </a:bodyPr>
          <a:lstStyle/>
          <a:p>
            <a:r>
              <a:rPr lang="en-US" dirty="0"/>
              <a:t>Speaking of writing…</a:t>
            </a:r>
          </a:p>
        </p:txBody>
      </p:sp>
      <p:pic>
        <p:nvPicPr>
          <p:cNvPr id="9218" name="Picture 2" descr="Basic+ Word of the Day: regard – WordReference Word of the Day">
            <a:extLst>
              <a:ext uri="{FF2B5EF4-FFF2-40B4-BE49-F238E27FC236}">
                <a16:creationId xmlns:a16="http://schemas.microsoft.com/office/drawing/2014/main" id="{7E1717EF-25C7-4801-85A6-2D84CB5AC27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589" r="9917"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9279635-C903-4324-A8CE-D0EA119462A7}"/>
              </a:ext>
            </a:extLst>
          </p:cNvPr>
          <p:cNvSpPr>
            <a:spLocks noGrp="1"/>
          </p:cNvSpPr>
          <p:nvPr>
            <p:ph idx="1"/>
          </p:nvPr>
        </p:nvSpPr>
        <p:spPr>
          <a:xfrm>
            <a:off x="6513788" y="2333297"/>
            <a:ext cx="4840010" cy="3843666"/>
          </a:xfrm>
        </p:spPr>
        <p:txBody>
          <a:bodyPr>
            <a:normAutofit fontScale="77500" lnSpcReduction="20000"/>
          </a:bodyPr>
          <a:lstStyle/>
          <a:p>
            <a:r>
              <a:rPr lang="en-US" sz="2000" dirty="0"/>
              <a:t>Write three short paragraphs about the following:</a:t>
            </a:r>
          </a:p>
          <a:p>
            <a:r>
              <a:rPr lang="en-US" sz="2000" dirty="0"/>
              <a:t>Paragraph 1: Define one of your core values. What does the importance of this value in your life say about you?</a:t>
            </a:r>
          </a:p>
          <a:p>
            <a:pPr lvl="1"/>
            <a:r>
              <a:rPr lang="en-US" sz="1600" dirty="0"/>
              <a:t>Examples of core values: being creative, family, friendships, political engagement, independence, gaining knowledge, athletic ability, community, culture, music, spiritual or religious values, sense of humor. (Feel free to name one that isn’t listed–these are just a few!)</a:t>
            </a:r>
          </a:p>
          <a:p>
            <a:r>
              <a:rPr lang="en-US" sz="2000" dirty="0"/>
              <a:t>Paragraph 2: How does this value relate to your goals for the future?</a:t>
            </a:r>
          </a:p>
          <a:p>
            <a:r>
              <a:rPr lang="en-US" sz="2000" dirty="0"/>
              <a:t>Paragraph 3: How will improving your writing and communication skills help you achieve these goals?</a:t>
            </a:r>
          </a:p>
          <a:p>
            <a:r>
              <a:rPr lang="en-US" sz="2000" dirty="0"/>
              <a:t>Start writing these paragraphs now and be ready to post what you have so far on OpenLab </a:t>
            </a:r>
            <a:r>
              <a:rPr lang="en-US" sz="2000"/>
              <a:t>on Wednesday. </a:t>
            </a:r>
            <a:r>
              <a:rPr lang="en-US" sz="2000" dirty="0"/>
              <a:t>Title it Full Name, Core Values and save it under Introductory Work.</a:t>
            </a:r>
          </a:p>
        </p:txBody>
      </p:sp>
    </p:spTree>
    <p:extLst>
      <p:ext uri="{BB962C8B-B14F-4D97-AF65-F5344CB8AC3E}">
        <p14:creationId xmlns:p14="http://schemas.microsoft.com/office/powerpoint/2010/main" val="1507182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r>
              <a:rPr lang="en-US" dirty="0"/>
              <a:t>FYI: The reading assignments will </a:t>
            </a:r>
            <a:r>
              <a:rPr lang="en-US" b="1" i="1" dirty="0">
                <a:highlight>
                  <a:srgbClr val="FFFF00"/>
                </a:highlight>
              </a:rPr>
              <a:t>always</a:t>
            </a:r>
            <a:r>
              <a:rPr lang="en-US" dirty="0"/>
              <a:t> be homework. </a:t>
            </a:r>
            <a:r>
              <a:rPr lang="en-US" i="1" dirty="0"/>
              <a:t>Hint: This means you need to do it </a:t>
            </a:r>
            <a:r>
              <a:rPr lang="en-US" b="1" i="1" dirty="0">
                <a:highlight>
                  <a:srgbClr val="FFFF00"/>
                </a:highlight>
              </a:rPr>
              <a:t>before</a:t>
            </a:r>
            <a:r>
              <a:rPr lang="en-US" i="1" dirty="0"/>
              <a:t> our class meeting. </a:t>
            </a:r>
            <a:r>
              <a:rPr lang="en-US" dirty="0">
                <a:sym typeface="Wingdings" panose="05000000000000000000" pitchFamily="2" charset="2"/>
              </a:rPr>
              <a:t></a:t>
            </a:r>
          </a:p>
          <a:p>
            <a:r>
              <a:rPr lang="en-US" dirty="0"/>
              <a:t>You can find the links to the following class’s reading in the Course Schedule (under Course Info on the OpenLab site).</a:t>
            </a:r>
          </a:p>
          <a:p>
            <a:r>
              <a:rPr lang="en-US" dirty="0"/>
              <a:t>Work on your paragraphs and have at least one ready to post by Thursday (so you have something to post when I talk about how to post).</a:t>
            </a:r>
          </a:p>
          <a:p>
            <a:r>
              <a:rPr lang="en-US" dirty="0"/>
              <a:t>By Wednesday’s class, </a:t>
            </a:r>
            <a:r>
              <a:rPr lang="en-US" b="1" dirty="0"/>
              <a:t>read</a:t>
            </a:r>
            <a:r>
              <a:rPr lang="en-US" dirty="0"/>
              <a:t> Amy Tan’s “Mother Tongue” (four pages, single-spaced) and </a:t>
            </a:r>
            <a:r>
              <a:rPr lang="en-US" b="1" dirty="0"/>
              <a:t>watch</a:t>
            </a:r>
            <a:r>
              <a:rPr lang="en-US" dirty="0"/>
              <a:t> Lisa Beasley’s “What is Code Switching?” (three minutes long).</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27676" y="4291338"/>
            <a:ext cx="1815737" cy="2566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7DD16-E315-4C99-882C-BB2C48E9DB59}"/>
              </a:ext>
            </a:extLst>
          </p:cNvPr>
          <p:cNvSpPr>
            <a:spLocks noGrp="1"/>
          </p:cNvSpPr>
          <p:nvPr>
            <p:ph type="title"/>
          </p:nvPr>
        </p:nvSpPr>
        <p:spPr>
          <a:xfrm>
            <a:off x="4965430" y="629268"/>
            <a:ext cx="6586491" cy="1286160"/>
          </a:xfrm>
        </p:spPr>
        <p:txBody>
          <a:bodyPr anchor="b">
            <a:normAutofit/>
          </a:bodyPr>
          <a:lstStyle/>
          <a:p>
            <a:r>
              <a:rPr lang="en-US" dirty="0"/>
              <a:t>Welcome!</a:t>
            </a:r>
          </a:p>
        </p:txBody>
      </p:sp>
      <p:sp>
        <p:nvSpPr>
          <p:cNvPr id="3" name="Content Placeholder 2">
            <a:extLst>
              <a:ext uri="{FF2B5EF4-FFF2-40B4-BE49-F238E27FC236}">
                <a16:creationId xmlns:a16="http://schemas.microsoft.com/office/drawing/2014/main" id="{16A03244-DFEE-4FAF-ACB1-4AFA50F5F41D}"/>
              </a:ext>
            </a:extLst>
          </p:cNvPr>
          <p:cNvSpPr>
            <a:spLocks noGrp="1"/>
          </p:cNvSpPr>
          <p:nvPr>
            <p:ph idx="1"/>
          </p:nvPr>
        </p:nvSpPr>
        <p:spPr>
          <a:xfrm>
            <a:off x="4965431" y="2438400"/>
            <a:ext cx="6586489" cy="4159044"/>
          </a:xfrm>
        </p:spPr>
        <p:txBody>
          <a:bodyPr>
            <a:normAutofit fontScale="92500" lnSpcReduction="10000"/>
          </a:bodyPr>
          <a:lstStyle/>
          <a:p>
            <a:pPr marL="0" indent="0">
              <a:buNone/>
            </a:pPr>
            <a:r>
              <a:rPr lang="en-US" sz="2000" dirty="0"/>
              <a:t>When you write, it’s like braiding your hair. Taking a handful of coarse unruly strands and attempting to bring them unity. Your fingers have still not perfected the task. Some of the braids are long, others are short. Some are thick, others are thin. Some are heavy. Others are light. – Edwidge Danticat</a:t>
            </a:r>
          </a:p>
          <a:p>
            <a:pPr marL="0" indent="0">
              <a:buNone/>
            </a:pPr>
            <a:endParaRPr lang="en-US" sz="2000" dirty="0"/>
          </a:p>
          <a:p>
            <a:pPr marL="0" indent="0">
              <a:buNone/>
            </a:pPr>
            <a:r>
              <a:rPr lang="en-US" sz="2000" dirty="0"/>
              <a:t>There are other questions to consider on the Welcome page of our website, but let’s focus on this one:</a:t>
            </a:r>
          </a:p>
          <a:p>
            <a:pPr marL="0" indent="0">
              <a:buNone/>
            </a:pPr>
            <a:endParaRPr lang="en-US" sz="2000" dirty="0"/>
          </a:p>
          <a:p>
            <a:pPr marL="0" indent="0">
              <a:buNone/>
            </a:pPr>
            <a:r>
              <a:rPr lang="en-US" sz="2000" dirty="0"/>
              <a:t>Why does Danticat equate writing with braiding?</a:t>
            </a:r>
          </a:p>
          <a:p>
            <a:pPr marL="0" indent="0">
              <a:buNone/>
            </a:pPr>
            <a:endParaRPr lang="en-US" sz="2000" dirty="0"/>
          </a:p>
          <a:p>
            <a:pPr marL="0" indent="0">
              <a:buNone/>
            </a:pPr>
            <a:r>
              <a:rPr lang="en-US" sz="2000" dirty="0"/>
              <a:t>There isn’t one “correct” answer—there are as many answers as there are people in this class! </a:t>
            </a:r>
          </a:p>
        </p:txBody>
      </p:sp>
      <p:pic>
        <p:nvPicPr>
          <p:cNvPr id="4098" name="Picture 2" descr="Edwidge Danticat author photo, photo credit: Mark Dellas">
            <a:extLst>
              <a:ext uri="{FF2B5EF4-FFF2-40B4-BE49-F238E27FC236}">
                <a16:creationId xmlns:a16="http://schemas.microsoft.com/office/drawing/2014/main" id="{8064333F-1F32-4A5F-8166-8CE4AC3E5A2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728" r="1" b="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753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A Writer&amp;#39;s Thoughts">
            <a:extLst>
              <a:ext uri="{FF2B5EF4-FFF2-40B4-BE49-F238E27FC236}">
                <a16:creationId xmlns:a16="http://schemas.microsoft.com/office/drawing/2014/main" id="{06C20211-EA85-4641-88E3-CC0791469F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408"/>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71"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8FE0442A-0BBD-437A-80D2-2F8E2521E001}"/>
              </a:ext>
            </a:extLst>
          </p:cNvPr>
          <p:cNvSpPr>
            <a:spLocks noGrp="1"/>
          </p:cNvSpPr>
          <p:nvPr>
            <p:ph type="title"/>
          </p:nvPr>
        </p:nvSpPr>
        <p:spPr>
          <a:xfrm>
            <a:off x="709448" y="1913950"/>
            <a:ext cx="4204137" cy="1342754"/>
          </a:xfrm>
        </p:spPr>
        <p:txBody>
          <a:bodyPr>
            <a:normAutofit/>
          </a:bodyPr>
          <a:lstStyle/>
          <a:p>
            <a:pPr algn="ctr"/>
            <a:r>
              <a:rPr lang="en-US" sz="3600"/>
              <a:t>Some Thoughts</a:t>
            </a:r>
          </a:p>
        </p:txBody>
      </p:sp>
      <p:cxnSp>
        <p:nvCxnSpPr>
          <p:cNvPr id="73" name="Straight Connector 72">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A41FDF1-29C0-4DD7-ACBB-C227B024B703}"/>
              </a:ext>
            </a:extLst>
          </p:cNvPr>
          <p:cNvSpPr>
            <a:spLocks noGrp="1"/>
          </p:cNvSpPr>
          <p:nvPr>
            <p:ph idx="1"/>
          </p:nvPr>
        </p:nvSpPr>
        <p:spPr>
          <a:xfrm>
            <a:off x="525516" y="3417573"/>
            <a:ext cx="4593021" cy="2619839"/>
          </a:xfrm>
        </p:spPr>
        <p:txBody>
          <a:bodyPr anchor="ctr">
            <a:normAutofit/>
          </a:bodyPr>
          <a:lstStyle/>
          <a:p>
            <a:pPr marL="0" indent="0">
              <a:buNone/>
            </a:pPr>
            <a:r>
              <a:rPr lang="en-US" sz="1800" dirty="0"/>
              <a:t>Go to the Welcome post I wrote. Hopefully, you’ve already read it, but if you haven’t, do so now:</a:t>
            </a:r>
          </a:p>
          <a:p>
            <a:pPr marL="0" indent="0">
              <a:buNone/>
            </a:pPr>
            <a:endParaRPr lang="en-US" sz="1800" dirty="0"/>
          </a:p>
          <a:p>
            <a:pPr marL="0" indent="0">
              <a:buNone/>
            </a:pPr>
            <a:r>
              <a:rPr lang="en-US" sz="1800" dirty="0">
                <a:hlinkClick r:id="rId3"/>
              </a:rPr>
              <a:t>https://openlab.citytech.cuny.edu/pennereng1121spring2022d463monwed230/</a:t>
            </a:r>
            <a:endParaRPr lang="en-US" sz="1800" dirty="0"/>
          </a:p>
          <a:p>
            <a:pPr marL="0" indent="0">
              <a:buNone/>
            </a:pPr>
            <a:endParaRPr lang="en-US" sz="1800" dirty="0"/>
          </a:p>
        </p:txBody>
      </p:sp>
    </p:spTree>
    <p:extLst>
      <p:ext uri="{BB962C8B-B14F-4D97-AF65-F5344CB8AC3E}">
        <p14:creationId xmlns:p14="http://schemas.microsoft.com/office/powerpoint/2010/main" val="1708027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E1A678-9153-4001-B2D0-7EC53071A991}"/>
              </a:ext>
            </a:extLst>
          </p:cNvPr>
          <p:cNvSpPr>
            <a:spLocks noGrp="1"/>
          </p:cNvSpPr>
          <p:nvPr>
            <p:ph type="title"/>
          </p:nvPr>
        </p:nvSpPr>
        <p:spPr>
          <a:xfrm>
            <a:off x="1295400" y="669925"/>
            <a:ext cx="4800600" cy="1325563"/>
          </a:xfrm>
        </p:spPr>
        <p:txBody>
          <a:bodyPr anchor="b">
            <a:normAutofit/>
          </a:bodyPr>
          <a:lstStyle/>
          <a:p>
            <a:r>
              <a:rPr lang="en-US">
                <a:solidFill>
                  <a:schemeClr val="bg1"/>
                </a:solidFill>
              </a:rPr>
              <a:t>Course Info</a:t>
            </a:r>
          </a:p>
        </p:txBody>
      </p:sp>
      <p:cxnSp>
        <p:nvCxnSpPr>
          <p:cNvPr id="36" name="Straight Connector 35">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E95D931-8B5E-4C07-9866-AB74BD0984B0}"/>
              </a:ext>
            </a:extLst>
          </p:cNvPr>
          <p:cNvSpPr>
            <a:spLocks noGrp="1"/>
          </p:cNvSpPr>
          <p:nvPr>
            <p:ph idx="1"/>
          </p:nvPr>
        </p:nvSpPr>
        <p:spPr>
          <a:xfrm>
            <a:off x="1295400" y="2288833"/>
            <a:ext cx="4800600" cy="3711571"/>
          </a:xfrm>
        </p:spPr>
        <p:txBody>
          <a:bodyPr>
            <a:normAutofit lnSpcReduction="10000"/>
          </a:bodyPr>
          <a:lstStyle/>
          <a:p>
            <a:r>
              <a:rPr lang="en-US" sz="2000" dirty="0">
                <a:solidFill>
                  <a:schemeClr val="bg1"/>
                </a:solidFill>
              </a:rPr>
              <a:t>Let’s go to the syllabus on our own devices. </a:t>
            </a:r>
          </a:p>
          <a:p>
            <a:pPr lvl="1"/>
            <a:r>
              <a:rPr lang="en-US" sz="1600" dirty="0">
                <a:solidFill>
                  <a:schemeClr val="bg1"/>
                </a:solidFill>
              </a:rPr>
              <a:t>If you’re on a laptop, it’ll look like the image on the bottom. </a:t>
            </a:r>
          </a:p>
          <a:p>
            <a:pPr lvl="1"/>
            <a:r>
              <a:rPr lang="en-US" sz="1600" dirty="0">
                <a:solidFill>
                  <a:schemeClr val="bg1"/>
                </a:solidFill>
              </a:rPr>
              <a:t>If you’re on a cell, it’ll look like the image on the top. (Click on the three gray strips on the left.)</a:t>
            </a:r>
          </a:p>
          <a:p>
            <a:r>
              <a:rPr lang="en-US" sz="2000" dirty="0">
                <a:solidFill>
                  <a:schemeClr val="bg1"/>
                </a:solidFill>
              </a:rPr>
              <a:t>First, find Course Info and then look at Course Descriptions &amp; Policies.</a:t>
            </a:r>
          </a:p>
          <a:p>
            <a:r>
              <a:rPr lang="en-US" sz="2000" dirty="0">
                <a:solidFill>
                  <a:schemeClr val="bg1"/>
                </a:solidFill>
              </a:rPr>
              <a:t>Next, go to Course Schedule.</a:t>
            </a:r>
          </a:p>
          <a:p>
            <a:r>
              <a:rPr lang="en-US" sz="2000" dirty="0">
                <a:solidFill>
                  <a:schemeClr val="bg1"/>
                </a:solidFill>
              </a:rPr>
              <a:t>Now, go to Announcements.</a:t>
            </a:r>
          </a:p>
          <a:p>
            <a:r>
              <a:rPr lang="en-US" sz="2000" dirty="0">
                <a:solidFill>
                  <a:schemeClr val="bg1"/>
                </a:solidFill>
              </a:rPr>
              <a:t>Finally, go to Agendas.</a:t>
            </a:r>
          </a:p>
          <a:p>
            <a:endParaRPr lang="en-US" sz="2000" dirty="0">
              <a:solidFill>
                <a:schemeClr val="bg1"/>
              </a:solidFill>
            </a:endParaRPr>
          </a:p>
        </p:txBody>
      </p:sp>
      <p:pic>
        <p:nvPicPr>
          <p:cNvPr id="7" name="Picture 6">
            <a:extLst>
              <a:ext uri="{FF2B5EF4-FFF2-40B4-BE49-F238E27FC236}">
                <a16:creationId xmlns:a16="http://schemas.microsoft.com/office/drawing/2014/main" id="{669F7C3D-0752-4805-A18A-64C35303CCD6}"/>
              </a:ext>
            </a:extLst>
          </p:cNvPr>
          <p:cNvPicPr>
            <a:picLocks noChangeAspect="1"/>
          </p:cNvPicPr>
          <p:nvPr/>
        </p:nvPicPr>
        <p:blipFill>
          <a:blip r:embed="rId2"/>
          <a:stretch>
            <a:fillRect/>
          </a:stretch>
        </p:blipFill>
        <p:spPr>
          <a:xfrm>
            <a:off x="7471888" y="369913"/>
            <a:ext cx="1935249" cy="2784532"/>
          </a:xfrm>
          <a:prstGeom prst="rect">
            <a:avLst/>
          </a:prstGeom>
        </p:spPr>
      </p:pic>
      <p:sp>
        <p:nvSpPr>
          <p:cNvPr id="38" name="Rectangle 37">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1F74691-AA70-42CD-8CEA-C537DD3D69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8661" y="4122200"/>
            <a:ext cx="3588640" cy="2000666"/>
          </a:xfrm>
          <a:prstGeom prst="rect">
            <a:avLst/>
          </a:prstGeom>
        </p:spPr>
      </p:pic>
      <p:sp>
        <p:nvSpPr>
          <p:cNvPr id="40" name="Rectangle 39">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516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Register/Join OpenLab</a:t>
            </a:r>
          </a:p>
        </p:txBody>
      </p:sp>
      <p:sp>
        <p:nvSpPr>
          <p:cNvPr id="3" name="Content Placeholder 2"/>
          <p:cNvSpPr>
            <a:spLocks noGrp="1"/>
          </p:cNvSpPr>
          <p:nvPr>
            <p:ph idx="1"/>
          </p:nvPr>
        </p:nvSpPr>
        <p:spPr/>
        <p:txBody>
          <a:bodyPr/>
          <a:lstStyle/>
          <a:p>
            <a:r>
              <a:rPr lang="en-US" dirty="0"/>
              <a:t>Go to </a:t>
            </a:r>
            <a:r>
              <a:rPr lang="en-US" dirty="0">
                <a:hlinkClick r:id="rId3"/>
              </a:rPr>
              <a:t>https://openlab.citytech.cuny.edu/</a:t>
            </a:r>
            <a:r>
              <a:rPr lang="en-US" dirty="0"/>
              <a:t> on your smartphones or laptops.</a:t>
            </a:r>
          </a:p>
          <a:p>
            <a:r>
              <a:rPr lang="en-US" dirty="0"/>
              <a:t>If you’ve joined OpenLab, log in.</a:t>
            </a:r>
          </a:p>
          <a:p>
            <a:r>
              <a:rPr lang="en-US" dirty="0"/>
              <a:t>If you haven’t, sign up now!</a:t>
            </a:r>
          </a:p>
          <a:p>
            <a:endParaRPr lang="en-US" dirty="0"/>
          </a:p>
        </p:txBody>
      </p:sp>
      <p:pic>
        <p:nvPicPr>
          <p:cNvPr id="1026" name="Picture 2" descr="Image result for openlab city tec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2570" y="3215419"/>
            <a:ext cx="5645716" cy="27975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552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0"/>
            <a:ext cx="5085886" cy="6858000"/>
          </a:xfrm>
          <a:prstGeom prst="rect">
            <a:avLst/>
          </a:prstGeom>
        </p:spPr>
      </p:pic>
      <p:pic>
        <p:nvPicPr>
          <p:cNvPr id="7" name="Picture 6"/>
          <p:cNvPicPr>
            <a:picLocks noChangeAspect="1"/>
          </p:cNvPicPr>
          <p:nvPr/>
        </p:nvPicPr>
        <p:blipFill>
          <a:blip r:embed="rId4"/>
          <a:stretch>
            <a:fillRect/>
          </a:stretch>
        </p:blipFill>
        <p:spPr>
          <a:xfrm>
            <a:off x="7070506" y="0"/>
            <a:ext cx="5121494" cy="6858000"/>
          </a:xfrm>
          <a:prstGeom prst="rect">
            <a:avLst/>
          </a:prstGeom>
        </p:spPr>
      </p:pic>
      <p:sp>
        <p:nvSpPr>
          <p:cNvPr id="2" name="TextBox 1">
            <a:extLst>
              <a:ext uri="{FF2B5EF4-FFF2-40B4-BE49-F238E27FC236}">
                <a16:creationId xmlns:a16="http://schemas.microsoft.com/office/drawing/2014/main" id="{C3F8D117-3FD6-4D82-9A4D-50C1A1F6BC17}"/>
              </a:ext>
            </a:extLst>
          </p:cNvPr>
          <p:cNvSpPr txBox="1"/>
          <p:nvPr/>
        </p:nvSpPr>
        <p:spPr>
          <a:xfrm>
            <a:off x="5201265" y="2104103"/>
            <a:ext cx="1869241" cy="923330"/>
          </a:xfrm>
          <a:prstGeom prst="rect">
            <a:avLst/>
          </a:prstGeom>
          <a:noFill/>
        </p:spPr>
        <p:txBody>
          <a:bodyPr wrap="square" rtlCol="0">
            <a:spAutoFit/>
          </a:bodyPr>
          <a:lstStyle/>
          <a:p>
            <a:r>
              <a:rPr lang="en-US" dirty="0"/>
              <a:t>You must use your City Tech-approved email!</a:t>
            </a:r>
          </a:p>
        </p:txBody>
      </p:sp>
      <p:sp>
        <p:nvSpPr>
          <p:cNvPr id="3" name="Arrow: Right 2">
            <a:extLst>
              <a:ext uri="{FF2B5EF4-FFF2-40B4-BE49-F238E27FC236}">
                <a16:creationId xmlns:a16="http://schemas.microsoft.com/office/drawing/2014/main" id="{A8AA157C-24B0-4E32-B040-BE5D4915ECEB}"/>
              </a:ext>
            </a:extLst>
          </p:cNvPr>
          <p:cNvSpPr/>
          <p:nvPr/>
        </p:nvSpPr>
        <p:spPr>
          <a:xfrm flipH="1">
            <a:off x="5331500" y="3083316"/>
            <a:ext cx="1238865" cy="7472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94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5912" y="0"/>
            <a:ext cx="5121494" cy="6858000"/>
          </a:xfrm>
          <a:prstGeom prst="rect">
            <a:avLst/>
          </a:prstGeom>
        </p:spPr>
      </p:pic>
      <p:sp>
        <p:nvSpPr>
          <p:cNvPr id="2" name="Arrow: Right 1">
            <a:extLst>
              <a:ext uri="{FF2B5EF4-FFF2-40B4-BE49-F238E27FC236}">
                <a16:creationId xmlns:a16="http://schemas.microsoft.com/office/drawing/2014/main" id="{F87AF976-5176-403A-9A8D-095154AABB07}"/>
              </a:ext>
            </a:extLst>
          </p:cNvPr>
          <p:cNvSpPr/>
          <p:nvPr/>
        </p:nvSpPr>
        <p:spPr>
          <a:xfrm flipH="1">
            <a:off x="1297858" y="2915264"/>
            <a:ext cx="1130709" cy="59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B605ACA-7913-48E6-AFFA-043E9816A299}"/>
              </a:ext>
            </a:extLst>
          </p:cNvPr>
          <p:cNvSpPr txBox="1"/>
          <p:nvPr/>
        </p:nvSpPr>
        <p:spPr>
          <a:xfrm>
            <a:off x="2596659" y="2753483"/>
            <a:ext cx="1868129" cy="923330"/>
          </a:xfrm>
          <a:prstGeom prst="rect">
            <a:avLst/>
          </a:prstGeom>
          <a:noFill/>
        </p:spPr>
        <p:txBody>
          <a:bodyPr wrap="square" rtlCol="0">
            <a:spAutoFit/>
          </a:bodyPr>
          <a:lstStyle/>
          <a:p>
            <a:r>
              <a:rPr lang="en-US" dirty="0"/>
              <a:t>The easiest way to find our class is by finding me!</a:t>
            </a:r>
          </a:p>
        </p:txBody>
      </p:sp>
      <p:pic>
        <p:nvPicPr>
          <p:cNvPr id="7" name="Picture 6">
            <a:extLst>
              <a:ext uri="{FF2B5EF4-FFF2-40B4-BE49-F238E27FC236}">
                <a16:creationId xmlns:a16="http://schemas.microsoft.com/office/drawing/2014/main" id="{057AAB9D-2014-4DCC-B559-F76B63538B42}"/>
              </a:ext>
            </a:extLst>
          </p:cNvPr>
          <p:cNvPicPr>
            <a:picLocks noChangeAspect="1"/>
          </p:cNvPicPr>
          <p:nvPr/>
        </p:nvPicPr>
        <p:blipFill>
          <a:blip r:embed="rId3"/>
          <a:stretch>
            <a:fillRect/>
          </a:stretch>
        </p:blipFill>
        <p:spPr>
          <a:xfrm>
            <a:off x="6567728" y="0"/>
            <a:ext cx="4405294" cy="6858000"/>
          </a:xfrm>
          <a:prstGeom prst="rect">
            <a:avLst/>
          </a:prstGeom>
        </p:spPr>
      </p:pic>
      <p:sp>
        <p:nvSpPr>
          <p:cNvPr id="9" name="TextBox 8">
            <a:extLst>
              <a:ext uri="{FF2B5EF4-FFF2-40B4-BE49-F238E27FC236}">
                <a16:creationId xmlns:a16="http://schemas.microsoft.com/office/drawing/2014/main" id="{5FE807F6-11F8-49CE-8676-EB99C41EBF10}"/>
              </a:ext>
            </a:extLst>
          </p:cNvPr>
          <p:cNvSpPr txBox="1"/>
          <p:nvPr/>
        </p:nvSpPr>
        <p:spPr>
          <a:xfrm>
            <a:off x="8155858" y="1799303"/>
            <a:ext cx="1799304" cy="369332"/>
          </a:xfrm>
          <a:prstGeom prst="rect">
            <a:avLst/>
          </a:prstGeom>
          <a:noFill/>
        </p:spPr>
        <p:txBody>
          <a:bodyPr wrap="square" rtlCol="0">
            <a:spAutoFit/>
          </a:bodyPr>
          <a:lstStyle/>
          <a:p>
            <a:r>
              <a:rPr lang="en-US" dirty="0"/>
              <a:t>Jessica Penner</a:t>
            </a:r>
          </a:p>
        </p:txBody>
      </p:sp>
    </p:spTree>
    <p:extLst>
      <p:ext uri="{BB962C8B-B14F-4D97-AF65-F5344CB8AC3E}">
        <p14:creationId xmlns:p14="http://schemas.microsoft.com/office/powerpoint/2010/main" val="219035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Graphical user interface&#10;&#10;Description automatically generated"/>
          <p:cNvPicPr>
            <a:picLocks noChangeAspect="1"/>
          </p:cNvPicPr>
          <p:nvPr/>
        </p:nvPicPr>
        <p:blipFill>
          <a:blip r:embed="rId2"/>
          <a:stretch>
            <a:fillRect/>
          </a:stretch>
        </p:blipFill>
        <p:spPr>
          <a:xfrm>
            <a:off x="1622324" y="650838"/>
            <a:ext cx="4066877" cy="5571066"/>
          </a:xfrm>
          <a:prstGeom prst="rect">
            <a:avLst/>
          </a:prstGeom>
        </p:spPr>
      </p:pic>
      <p:sp>
        <p:nvSpPr>
          <p:cNvPr id="6" name="Arrow: Right 5">
            <a:extLst>
              <a:ext uri="{FF2B5EF4-FFF2-40B4-BE49-F238E27FC236}">
                <a16:creationId xmlns:a16="http://schemas.microsoft.com/office/drawing/2014/main" id="{445C7835-7469-4DAB-8B2F-98B573CDEF31}"/>
              </a:ext>
            </a:extLst>
          </p:cNvPr>
          <p:cNvSpPr/>
          <p:nvPr/>
        </p:nvSpPr>
        <p:spPr>
          <a:xfrm rot="9482108">
            <a:off x="6117814" y="3029734"/>
            <a:ext cx="766915" cy="2654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A5EBFB6-790C-4E16-9010-422F23F39CEB}"/>
              </a:ext>
            </a:extLst>
          </p:cNvPr>
          <p:cNvSpPr txBox="1"/>
          <p:nvPr/>
        </p:nvSpPr>
        <p:spPr>
          <a:xfrm>
            <a:off x="7153787" y="812443"/>
            <a:ext cx="3415889" cy="1200329"/>
          </a:xfrm>
          <a:prstGeom prst="rect">
            <a:avLst/>
          </a:prstGeom>
          <a:noFill/>
        </p:spPr>
        <p:txBody>
          <a:bodyPr wrap="square" rtlCol="0">
            <a:spAutoFit/>
          </a:bodyPr>
          <a:lstStyle/>
          <a:p>
            <a:r>
              <a:rPr lang="en-US" b="1" dirty="0">
                <a:solidFill>
                  <a:srgbClr val="FF0000"/>
                </a:solidFill>
              </a:rPr>
              <a:t>Make sure you join the correct class! </a:t>
            </a:r>
          </a:p>
          <a:p>
            <a:endParaRPr lang="en-US" b="1" dirty="0">
              <a:solidFill>
                <a:srgbClr val="FF0000"/>
              </a:solidFill>
            </a:endParaRPr>
          </a:p>
          <a:p>
            <a:r>
              <a:rPr lang="en-US" b="1" dirty="0">
                <a:solidFill>
                  <a:srgbClr val="FF0000"/>
                </a:solidFill>
              </a:rPr>
              <a:t>This class has this avatar:</a:t>
            </a:r>
          </a:p>
        </p:txBody>
      </p:sp>
      <p:pic>
        <p:nvPicPr>
          <p:cNvPr id="2" name="Picture 2" descr="ENG1121 English Composition 2, SP2022 D493">
            <a:extLst>
              <a:ext uri="{FF2B5EF4-FFF2-40B4-BE49-F238E27FC236}">
                <a16:creationId xmlns:a16="http://schemas.microsoft.com/office/drawing/2014/main" id="{9F4E35FA-7449-43B3-9F2D-3C2D68C326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6438" y="2702104"/>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73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659CD-38E6-406B-AA50-BE0F00A2A6FA}"/>
              </a:ext>
            </a:extLst>
          </p:cNvPr>
          <p:cNvSpPr>
            <a:spLocks noGrp="1"/>
          </p:cNvSpPr>
          <p:nvPr>
            <p:ph type="title"/>
          </p:nvPr>
        </p:nvSpPr>
        <p:spPr>
          <a:xfrm>
            <a:off x="481013" y="3752849"/>
            <a:ext cx="3290887" cy="2452687"/>
          </a:xfrm>
        </p:spPr>
        <p:txBody>
          <a:bodyPr anchor="ctr">
            <a:normAutofit/>
          </a:bodyPr>
          <a:lstStyle/>
          <a:p>
            <a:r>
              <a:rPr lang="en-US" sz="3600"/>
              <a:t>How to Read (Really) for this Class</a:t>
            </a:r>
          </a:p>
        </p:txBody>
      </p:sp>
      <p:pic>
        <p:nvPicPr>
          <p:cNvPr id="6146" name="Picture 2" descr="Can Teachers Read Books Out Loud Online? Actually, Yes. | EdSurge News">
            <a:extLst>
              <a:ext uri="{FF2B5EF4-FFF2-40B4-BE49-F238E27FC236}">
                <a16:creationId xmlns:a16="http://schemas.microsoft.com/office/drawing/2014/main" id="{1FFE8157-99F1-469B-B00F-34BF5F8D267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161" b="4691"/>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D7447296-402B-4DB2-A7F7-C4969FE5DFAE}"/>
              </a:ext>
            </a:extLst>
          </p:cNvPr>
          <p:cNvSpPr>
            <a:spLocks noGrp="1"/>
          </p:cNvSpPr>
          <p:nvPr>
            <p:ph idx="1"/>
          </p:nvPr>
        </p:nvSpPr>
        <p:spPr>
          <a:xfrm>
            <a:off x="4223982" y="3752850"/>
            <a:ext cx="7485413" cy="2452687"/>
          </a:xfrm>
        </p:spPr>
        <p:txBody>
          <a:bodyPr anchor="ctr">
            <a:normAutofit/>
          </a:bodyPr>
          <a:lstStyle/>
          <a:p>
            <a:r>
              <a:rPr lang="en-US" sz="1800" dirty="0"/>
              <a:t>Before you read, try to understand </a:t>
            </a:r>
            <a:r>
              <a:rPr lang="en-US" sz="1800" b="1" i="1" dirty="0"/>
              <a:t>why</a:t>
            </a:r>
            <a:r>
              <a:rPr lang="en-US" sz="1800" dirty="0"/>
              <a:t> I’m asking you to read this assignment. </a:t>
            </a:r>
          </a:p>
          <a:p>
            <a:r>
              <a:rPr lang="en-US" sz="1800" dirty="0"/>
              <a:t>Think about what we’ve talked about in class. </a:t>
            </a:r>
          </a:p>
          <a:p>
            <a:r>
              <a:rPr lang="en-US" sz="1800" dirty="0"/>
              <a:t>Look at the Course Schedule and the Major Assignments pages for clues. </a:t>
            </a:r>
            <a:r>
              <a:rPr lang="en-US" sz="1800" b="1" i="1" dirty="0"/>
              <a:t>Once</a:t>
            </a:r>
            <a:r>
              <a:rPr lang="en-US" sz="1800" dirty="0"/>
              <a:t> you’ve done that…read!</a:t>
            </a:r>
          </a:p>
          <a:p>
            <a:r>
              <a:rPr lang="en-US" sz="1800" dirty="0"/>
              <a:t>But don’t just read it once and then move on to other assignments. Read an assignment at least </a:t>
            </a:r>
            <a:r>
              <a:rPr lang="en-US" sz="1800" b="1" dirty="0"/>
              <a:t>two</a:t>
            </a:r>
            <a:r>
              <a:rPr lang="en-US" sz="1800" dirty="0"/>
              <a:t> times. </a:t>
            </a:r>
          </a:p>
        </p:txBody>
      </p:sp>
    </p:spTree>
    <p:extLst>
      <p:ext uri="{BB962C8B-B14F-4D97-AF65-F5344CB8AC3E}">
        <p14:creationId xmlns:p14="http://schemas.microsoft.com/office/powerpoint/2010/main" val="1826144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498</TotalTime>
  <Words>994</Words>
  <Application>Microsoft Office PowerPoint</Application>
  <PresentationFormat>Widescreen</PresentationFormat>
  <Paragraphs>70</Paragraphs>
  <Slides>13</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ENG 1121  English Composition 2 </vt:lpstr>
      <vt:lpstr>Welcome!</vt:lpstr>
      <vt:lpstr>Some Thoughts</vt:lpstr>
      <vt:lpstr>Course Info</vt:lpstr>
      <vt:lpstr>Register/Join OpenLab</vt:lpstr>
      <vt:lpstr>PowerPoint Presentation</vt:lpstr>
      <vt:lpstr>PowerPoint Presentation</vt:lpstr>
      <vt:lpstr>PowerPoint Presentation</vt:lpstr>
      <vt:lpstr>How to Read (Really) for this Class</vt:lpstr>
      <vt:lpstr>How to Read (Really) for this Class</vt:lpstr>
      <vt:lpstr>Why are we talking about reading? After all, this is a writing class! </vt:lpstr>
      <vt:lpstr>Speaking of writing…</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25</cp:revision>
  <dcterms:created xsi:type="dcterms:W3CDTF">2020-01-25T02:18:25Z</dcterms:created>
  <dcterms:modified xsi:type="dcterms:W3CDTF">2022-02-01T14:22:39Z</dcterms:modified>
</cp:coreProperties>
</file>