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embeddedFontLst>
    <p:embeddedFont>
      <p:font typeface="Lobster" panose="00000500000000000000" pitchFamily="2" charset="0"/>
      <p:regular r:id="rId49"/>
    </p:embeddedFont>
    <p:embeddedFont>
      <p:font typeface="Roboto" panose="02000000000000000000" pitchFamily="2" charset="0"/>
      <p:regular r:id="rId50"/>
      <p:bold r:id="rId51"/>
      <p:italic r:id="rId52"/>
      <p:boldItalic r:id="rId53"/>
    </p:embeddedFont>
    <p:embeddedFont>
      <p:font typeface="Roboto Slab" panose="020B0604020202020204" charset="0"/>
      <p:regular r:id="rId54"/>
      <p:bold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5.fntdata"/><Relationship Id="rId58"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3.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fntdata"/><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33e1a7a55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33e1a7a55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3">
                  <a:extLst>
                    <a:ext uri="{A12FA001-AC4F-418D-AE19-62706E023703}">
                      <ahyp:hlinkClr xmlns:ahyp="http://schemas.microsoft.com/office/drawing/2018/hyperlinkcolor" val="tx"/>
                    </a:ext>
                  </a:extLst>
                </a:hlinkClick>
              </a:rPr>
              <a:t>Department Site</a:t>
            </a:r>
            <a:endParaRPr sz="1100" u="sng">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333e1a7a55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g1333e1a7a55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1aa11d9e7f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11aa11d9e7f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e9cbfdc5b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ge9cbfdc5b1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9cbfdc5b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e9cbfdc5b1_0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1aa11d9e7f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g11aa11d9e7f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1aa11d9e7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11aa11d9e7f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1aa11d9e7f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11aa11d9e7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1aa11d9e7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g11aa11d9e7f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33e1a7a55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33e1a7a55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11aa11d9e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g11aa11d9e7f_0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333e1a7a55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1333e1a7a55_0_4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1aa11d9e7f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g11aa11d9e7f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1aa11d9e7f_0_1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g11aa11d9e7f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1aa11d9e7f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g11aa11d9e7f_0_1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1aa11d9e7f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g11aa11d9e7f_0_1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1aa11d9e7f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g11aa11d9e7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1aa11d9e7f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g11aa11d9e7f_0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e9cbfdc5b1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ge9cbfdc5b1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1aa11d9e7f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g11aa11d9e7f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33e1a7a55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33e1a7a55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1aa11d9e7f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4" name="Google Shape;284;g11aa11d9e7f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1aa11d9e7f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g11aa11d9e7f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1333e1a7a55_0_4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g1333e1a7a55_0_4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11aa11d9e7f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11aa11d9e7f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333e1a7a55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g1333e1a7a55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9cbfdc5b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ge9cbfdc5b1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11aa11d9e7f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0" name="Google Shape;330;g11aa11d9e7f_0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e9cbfdc5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e9cbfdc5b1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333e1a7a55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1333e1a7a5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1333e1a7a55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g1333e1a7a55_0_4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1333e1a7a55_0_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1333e1a7a5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1333e1a7a55_0_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1333e1a7a55_0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333e1a7a55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g1333e1a7a55_0_2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333e1a7a55_0_4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333e1a7a55_0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It is exciting to announce that the college now offers New for fall 2021, Minors!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asked this question using polls so that we can use the information in discussion during the session</a:t>
            </a:r>
            <a:endParaRPr/>
          </a:p>
          <a:p>
            <a:pPr marL="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marL="457200" lvl="0" indent="-298450" algn="l" rtl="0">
              <a:lnSpc>
                <a:spcPct val="100000"/>
              </a:lnSpc>
              <a:spcBef>
                <a:spcPts val="0"/>
              </a:spcBef>
              <a:spcAft>
                <a:spcPts val="0"/>
              </a:spcAft>
              <a:buSzPts val="1100"/>
              <a:buFont typeface="Arial"/>
              <a:buChar char="•"/>
            </a:pPr>
            <a:r>
              <a:rPr lang="en"/>
              <a:t>I am Not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Somewhat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Neutral</a:t>
            </a:r>
            <a:endParaRPr/>
          </a:p>
          <a:p>
            <a:pPr marL="457200" marR="0" lvl="0" indent="-298450" algn="l" rtl="0">
              <a:lnSpc>
                <a:spcPct val="100000"/>
              </a:lnSpc>
              <a:spcBef>
                <a:spcPts val="0"/>
              </a:spcBef>
              <a:spcAft>
                <a:spcPts val="0"/>
              </a:spcAft>
              <a:buClr>
                <a:srgbClr val="000000"/>
              </a:buClr>
              <a:buSzPts val="1100"/>
              <a:buFont typeface="Arial"/>
              <a:buChar char="●"/>
            </a:pPr>
            <a:r>
              <a:rPr lang="en"/>
              <a:t>I am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Very Confident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333e1a7a55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g1333e1a7a55_0_2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2 minutes to introduce</a:t>
            </a:r>
            <a:endParaRPr/>
          </a:p>
          <a:p>
            <a:pPr marL="0" lvl="0" indent="0" algn="l" rtl="0">
              <a:lnSpc>
                <a:spcPct val="100000"/>
              </a:lnSpc>
              <a:spcBef>
                <a:spcPts val="0"/>
              </a:spcBef>
              <a:spcAft>
                <a:spcPts val="0"/>
              </a:spcAft>
              <a:buSzPts val="1100"/>
              <a:buNone/>
            </a:pPr>
            <a:r>
              <a:rPr lang="en"/>
              <a:t>10 minutes for contributing and discussion</a:t>
            </a:r>
            <a:endParaRPr/>
          </a:p>
          <a:p>
            <a:pPr marL="0" lvl="0" indent="0" algn="l" rtl="0">
              <a:lnSpc>
                <a:spcPct val="100000"/>
              </a:lnSpc>
              <a:spcBef>
                <a:spcPts val="0"/>
              </a:spcBef>
              <a:spcAft>
                <a:spcPts val="0"/>
              </a:spcAft>
              <a:buSzPts val="1100"/>
              <a:buNone/>
            </a:pPr>
            <a:r>
              <a:rPr lang="en"/>
              <a:t>Create a JamBoard or other collaborative tool. If using a google tool, make sure the people with the link have editing access (not just viewing access). </a:t>
            </a:r>
            <a:endParaRPr/>
          </a:p>
          <a:p>
            <a:pPr marL="0" lvl="0" indent="0" algn="l" rtl="0">
              <a:lnSpc>
                <a:spcPct val="100000"/>
              </a:lnSpc>
              <a:spcBef>
                <a:spcPts val="0"/>
              </a:spcBef>
              <a:spcAft>
                <a:spcPts val="0"/>
              </a:spcAft>
              <a:buSzPts val="1100"/>
              <a:buNone/>
            </a:pPr>
            <a:r>
              <a:rPr lang="en"/>
              <a:t>Encourage creativity and varity in expression. Doing so will allow students to tap into the format they feel most comfortable with. </a:t>
            </a:r>
            <a:endParaRPr/>
          </a:p>
          <a:p>
            <a:pPr marL="0" lvl="0" indent="0" algn="l" rtl="0">
              <a:lnSpc>
                <a:spcPct val="100000"/>
              </a:lnSpc>
              <a:spcBef>
                <a:spcPts val="0"/>
              </a:spcBef>
              <a:spcAft>
                <a:spcPts val="0"/>
              </a:spcAft>
              <a:buSzPts val="1100"/>
              <a:buNone/>
            </a:pPr>
            <a:r>
              <a:rPr lang="en"/>
              <a:t>Add your own contribution so that students can learn more about your </a:t>
            </a:r>
            <a:endParaRPr/>
          </a:p>
          <a:p>
            <a:pPr marL="0" lvl="0" indent="0" algn="l" rtl="0">
              <a:lnSpc>
                <a:spcPct val="100000"/>
              </a:lnSpc>
              <a:spcBef>
                <a:spcPts val="0"/>
              </a:spcBef>
              <a:spcAft>
                <a:spcPts val="0"/>
              </a:spcAft>
              <a:buSzPts val="1100"/>
              <a:buNone/>
            </a:pPr>
            <a:r>
              <a:rPr lang="en"/>
              <a:t>Discuss this activity with your PM for additional ideas and a deeper expression of themselves. </a:t>
            </a:r>
            <a:endParaRPr/>
          </a:p>
          <a:p>
            <a:pPr marL="0" lvl="0" indent="0" algn="l" rtl="0">
              <a:lnSpc>
                <a:spcPct val="100000"/>
              </a:lnSpc>
              <a:spcBef>
                <a:spcPts val="0"/>
              </a:spcBef>
              <a:spcAft>
                <a:spcPts val="0"/>
              </a:spcAft>
              <a:buSzPts val="1100"/>
              <a:buNone/>
            </a:pPr>
            <a:r>
              <a:rPr lang="en"/>
              <a:t>As the images appear, make comments.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marL="171450" lvl="0" indent="-171450" algn="l" rtl="0">
              <a:lnSpc>
                <a:spcPct val="100000"/>
              </a:lnSpc>
              <a:spcBef>
                <a:spcPts val="0"/>
              </a:spcBef>
              <a:spcAft>
                <a:spcPts val="0"/>
              </a:spcAft>
              <a:buSzPts val="1100"/>
              <a:buChar char="●"/>
            </a:pPr>
            <a:r>
              <a:rPr lang="en"/>
              <a:t>Discuss prerequisites</a:t>
            </a:r>
            <a:endParaRPr/>
          </a:p>
          <a:p>
            <a:pPr marL="171450" lvl="0" indent="-171450" algn="l" rtl="0">
              <a:lnSpc>
                <a:spcPct val="100000"/>
              </a:lnSpc>
              <a:spcBef>
                <a:spcPts val="0"/>
              </a:spcBef>
              <a:spcAft>
                <a:spcPts val="0"/>
              </a:spcAft>
              <a:buSzPts val="1100"/>
              <a:buChar char="●"/>
            </a:pPr>
            <a:r>
              <a:rPr lang="en"/>
              <a:t>Which clubs are available and how to join</a:t>
            </a:r>
            <a:endParaRPr/>
          </a:p>
          <a:p>
            <a:pPr marL="171450" lvl="0" indent="-171450" algn="l" rtl="0">
              <a:lnSpc>
                <a:spcPct val="100000"/>
              </a:lnSpc>
              <a:spcBef>
                <a:spcPts val="0"/>
              </a:spcBef>
              <a:spcAft>
                <a:spcPts val="0"/>
              </a:spcAft>
              <a:buSzPts val="1100"/>
              <a:buChar char="●"/>
            </a:pPr>
            <a:r>
              <a:rPr lang="en"/>
              <a:t>Guide a student who is struggling or who is excelling </a:t>
            </a:r>
            <a:endParaRPr/>
          </a:p>
          <a:p>
            <a:pPr marL="171450" lvl="0" indent="-171450" algn="l" rtl="0">
              <a:lnSpc>
                <a:spcPct val="100000"/>
              </a:lnSpc>
              <a:spcBef>
                <a:spcPts val="0"/>
              </a:spcBef>
              <a:spcAft>
                <a:spcPts val="0"/>
              </a:spcAft>
              <a:buSzPts val="1100"/>
              <a:buChar char="●"/>
            </a:pPr>
            <a:r>
              <a:rPr lang="en"/>
              <a:t>Offer career advice</a:t>
            </a:r>
            <a:endParaRPr/>
          </a:p>
          <a:p>
            <a:pPr marL="171450" lvl="0" indent="-171450" algn="l" rtl="0">
              <a:lnSpc>
                <a:spcPct val="100000"/>
              </a:lnSpc>
              <a:spcBef>
                <a:spcPts val="0"/>
              </a:spcBef>
              <a:spcAft>
                <a:spcPts val="0"/>
              </a:spcAft>
              <a:buSzPts val="1100"/>
              <a:buChar char="●"/>
            </a:pPr>
            <a:r>
              <a:rPr lang="en"/>
              <a:t>Discuss programs available to students.</a:t>
            </a:r>
            <a:endParaRPr/>
          </a:p>
          <a:p>
            <a:pPr marL="171450" lvl="0" indent="-10160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Advisors will NOT talk about financial aid issues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helped develop this list of questions.</a:t>
            </a:r>
            <a:endParaRPr/>
          </a:p>
          <a:p>
            <a:pPr marL="0" lvl="0" indent="0" algn="l" rtl="0">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6"/>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6" name="Google Shape;26;p6"/>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27" name="Google Shape;27;p6"/>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8" name="Google Shape;28;p6"/>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9" name="Google Shape;29;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
        <p:cNvGrpSpPr/>
        <p:nvPr/>
      </p:nvGrpSpPr>
      <p:grpSpPr>
        <a:xfrm>
          <a:off x="0" y="0"/>
          <a:ext cx="0" cy="0"/>
          <a:chOff x="0" y="0"/>
          <a:chExt cx="0" cy="0"/>
        </a:xfrm>
      </p:grpSpPr>
      <p:sp>
        <p:nvSpPr>
          <p:cNvPr id="32" name="Google Shape;32;p7"/>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4" name="Google Shape;34;p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5" name="Google Shape;3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cxnSp>
        <p:nvCxnSpPr>
          <p:cNvPr id="37" name="Google Shape;37;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9" name="Google Shape;39;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0" name="Google Shape;40;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1" name="Google Shape;4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cxnSp>
        <p:nvCxnSpPr>
          <p:cNvPr id="43" name="Google Shape;43;p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4" name="Google Shape;44;p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5" name="Google Shape;45;p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cxnSp>
        <p:nvCxnSpPr>
          <p:cNvPr id="48" name="Google Shape;48;p10"/>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9" name="Google Shape;49;p1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s://fyp.citytech.cuny.edu/media/2020/06/The-Companion-online.pdf#page=61" TargetMode="External"/><Relationship Id="rId3" Type="http://schemas.openxmlformats.org/officeDocument/2006/relationships/hyperlink" Target="http://www.citytech.cuny.edu/academics/academic-departments.aspx" TargetMode="External"/><Relationship Id="rId7" Type="http://schemas.openxmlformats.org/officeDocument/2006/relationships/hyperlink" Target="https://openlab.citytech.cuny.edu/citytechguide/department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citytech.cuny.edu/advisement/" TargetMode="External"/><Relationship Id="rId5" Type="http://schemas.openxmlformats.org/officeDocument/2006/relationships/hyperlink" Target="http://www.citytech.cuny.edu/advisement/virtual-advisors.aspx" TargetMode="External"/><Relationship Id="rId4" Type="http://schemas.openxmlformats.org/officeDocument/2006/relationships/hyperlink" Target="http://www.citytech.cuny.edu/academics/academic-catalog.aspx"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Read_your_DegreeWorks_Presentation.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Use_Schedule_Builder_Presentation.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www.citytech.cuny.edu/advisement/planner.aspx"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hyperlink" Target="http://www.citytech.cuny.edu/advisement/planner.aspx"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hyperlink" Target="https://www.citytech.cuny.edu/advisement/virtual-advisors.aspx"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hyperlink" Target="http://www.citytech.cuny.edu/star/" TargetMode="External"/><Relationship Id="rId7" Type="http://schemas.openxmlformats.org/officeDocument/2006/relationships/hyperlink" Target="http://www.citytech.cuny.edu/registrar/schedule-builder.aspx"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hyperlink" Target="http://www.citytech.cuny.edu/registrar/faqs.aspx" TargetMode="External"/><Relationship Id="rId5" Type="http://schemas.openxmlformats.org/officeDocument/2006/relationships/hyperlink" Target="https://home.cunyfirst.cuny.edu/oam/Portal_Login1.html" TargetMode="External"/><Relationship Id="rId4" Type="http://schemas.openxmlformats.org/officeDocument/2006/relationships/hyperlink" Target="http://www.citytech.cuny.edu/advisement/virtual-advisors.aspx"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hyperlink" Target="https://forms.gle/3ZWGMJoYCWN615YB9" TargetMode="External"/><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2022</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4"/>
          <p:cNvSpPr txBox="1">
            <a:spLocks noGrp="1"/>
          </p:cNvSpPr>
          <p:nvPr>
            <p:ph type="ctrTitle" idx="4294967295"/>
          </p:nvPr>
        </p:nvSpPr>
        <p:spPr>
          <a:xfrm>
            <a:off x="0" y="397000"/>
            <a:ext cx="9087000" cy="13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Find Information About </a:t>
            </a:r>
            <a:endParaRPr sz="3600" b="1" i="0" u="none" strike="noStrike" cap="none">
              <a:solidFill>
                <a:schemeClr val="accent5"/>
              </a:solidFill>
              <a:latin typeface="Roboto Slab"/>
              <a:ea typeface="Roboto Slab"/>
              <a:cs typeface="Roboto Slab"/>
              <a:sym typeface="Roboto Slab"/>
            </a:endParaRPr>
          </a:p>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Your Department and Major</a:t>
            </a:r>
            <a:r>
              <a:rPr lang="en" sz="3600" b="1" i="0" u="none" strike="noStrike" cap="none">
                <a:solidFill>
                  <a:schemeClr val="accent6"/>
                </a:solidFill>
                <a:latin typeface="Roboto Slab"/>
                <a:ea typeface="Roboto Slab"/>
                <a:cs typeface="Roboto Slab"/>
                <a:sym typeface="Roboto Slab"/>
              </a:rPr>
              <a:t> </a:t>
            </a:r>
            <a:endParaRPr sz="3600" b="1" i="0" u="none" strike="noStrike" cap="none">
              <a:solidFill>
                <a:schemeClr val="accent6"/>
              </a:solidFill>
              <a:latin typeface="Roboto Slab"/>
              <a:ea typeface="Roboto Slab"/>
              <a:cs typeface="Roboto Slab"/>
              <a:sym typeface="Roboto Slab"/>
            </a:endParaRPr>
          </a:p>
        </p:txBody>
      </p:sp>
      <p:sp>
        <p:nvSpPr>
          <p:cNvPr id="174" name="Google Shape;174;p34"/>
          <p:cNvSpPr txBox="1">
            <a:spLocks noGrp="1"/>
          </p:cNvSpPr>
          <p:nvPr>
            <p:ph type="subTitle" idx="4294967295"/>
          </p:nvPr>
        </p:nvSpPr>
        <p:spPr>
          <a:xfrm>
            <a:off x="1113000" y="1869075"/>
            <a:ext cx="7291200" cy="2082600"/>
          </a:xfrm>
          <a:prstGeom prst="rect">
            <a:avLst/>
          </a:prstGeom>
          <a:noFill/>
          <a:ln>
            <a:noFill/>
          </a:ln>
        </p:spPr>
        <p:txBody>
          <a:bodyPr spcFirstLastPara="1" wrap="square" lIns="91425" tIns="91425" rIns="91425" bIns="91425" anchor="t" anchorCtr="0">
            <a:noAutofit/>
          </a:bodyPr>
          <a:lstStyle/>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Sample Course of Study on your</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Department Site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Course Descriptions are found in the</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College Catalog</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Talk to an Academic (Faculty) </a:t>
            </a:r>
            <a:r>
              <a:rPr lang="en" sz="1700" b="0" i="0" u="sng" strike="noStrike" cap="none">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Advisor</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the </a:t>
            </a:r>
            <a:r>
              <a:rPr lang="en" sz="1700" b="0" i="0" u="sng" strike="noStrike" cap="none">
                <a:solidFill>
                  <a:schemeClr val="accent6"/>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Academic Advising Webpage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what departments are saying about their degree in </a:t>
            </a:r>
            <a:r>
              <a:rPr lang="en" sz="1700" b="0" i="0" u="sng" strike="noStrike" cap="none">
                <a:solidFill>
                  <a:schemeClr val="accent6"/>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Who We Are (City Tech Guide)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Become better prepared by using </a:t>
            </a:r>
            <a:r>
              <a:rPr lang="en" sz="1700" b="0" i="0" u="sng" strike="noStrike" cap="none">
                <a:solidFill>
                  <a:schemeClr val="accent6"/>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The Companion (pg 61)</a:t>
            </a:r>
            <a:endParaRPr sz="1700" b="0"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Advising Preparation</a:t>
            </a:r>
            <a:endParaRPr b="1">
              <a:solidFill>
                <a:schemeClr val="accent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6"/>
          <p:cNvPicPr preferRelativeResize="0"/>
          <p:nvPr/>
        </p:nvPicPr>
        <p:blipFill rotWithShape="1">
          <a:blip r:embed="rId3">
            <a:alphaModFix/>
          </a:blip>
          <a:srcRect/>
          <a:stretch/>
        </p:blipFill>
        <p:spPr>
          <a:xfrm>
            <a:off x="419100" y="485775"/>
            <a:ext cx="8305800" cy="4171950"/>
          </a:xfrm>
          <a:prstGeom prst="rect">
            <a:avLst/>
          </a:prstGeom>
          <a:noFill/>
          <a:ln>
            <a:noFill/>
          </a:ln>
        </p:spPr>
      </p:pic>
      <p:sp>
        <p:nvSpPr>
          <p:cNvPr id="185" name="Google Shape;185;p36"/>
          <p:cNvSpPr/>
          <p:nvPr/>
        </p:nvSpPr>
        <p:spPr>
          <a:xfrm>
            <a:off x="6634675" y="809850"/>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36"/>
          <p:cNvSpPr/>
          <p:nvPr/>
        </p:nvSpPr>
        <p:spPr>
          <a:xfrm>
            <a:off x="6743850" y="1707850"/>
            <a:ext cx="13389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7"/>
          <p:cNvSpPr txBox="1">
            <a:spLocks noGrp="1"/>
          </p:cNvSpPr>
          <p:nvPr>
            <p:ph type="title"/>
          </p:nvPr>
        </p:nvSpPr>
        <p:spPr>
          <a:xfrm>
            <a:off x="3230875" y="4430350"/>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192" name="Google Shape;192;p37"/>
          <p:cNvPicPr preferRelativeResize="0"/>
          <p:nvPr/>
        </p:nvPicPr>
        <p:blipFill rotWithShape="1">
          <a:blip r:embed="rId4">
            <a:alphaModFix/>
          </a:blip>
          <a:srcRect/>
          <a:stretch/>
        </p:blipFill>
        <p:spPr>
          <a:xfrm>
            <a:off x="155587" y="122874"/>
            <a:ext cx="8566989" cy="43862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8"/>
          <p:cNvSpPr txBox="1">
            <a:spLocks noGrp="1"/>
          </p:cNvSpPr>
          <p:nvPr>
            <p:ph type="body" idx="4294967295"/>
          </p:nvPr>
        </p:nvSpPr>
        <p:spPr>
          <a:xfrm>
            <a:off x="1954825" y="4590575"/>
            <a:ext cx="7275600" cy="1071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198" name="Google Shape;198;p38"/>
          <p:cNvPicPr preferRelativeResize="0"/>
          <p:nvPr/>
        </p:nvPicPr>
        <p:blipFill rotWithShape="1">
          <a:blip r:embed="rId4">
            <a:alphaModFix/>
          </a:blip>
          <a:srcRect/>
          <a:stretch/>
        </p:blipFill>
        <p:spPr>
          <a:xfrm>
            <a:off x="152400" y="74775"/>
            <a:ext cx="7887025" cy="45158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Google Shape;203;p39"/>
          <p:cNvPicPr preferRelativeResize="0"/>
          <p:nvPr/>
        </p:nvPicPr>
        <p:blipFill rotWithShape="1">
          <a:blip r:embed="rId3">
            <a:alphaModFix/>
          </a:blip>
          <a:srcRect/>
          <a:stretch/>
        </p:blipFill>
        <p:spPr>
          <a:xfrm>
            <a:off x="1585050" y="1267125"/>
            <a:ext cx="5963000" cy="2385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40"/>
          <p:cNvPicPr preferRelativeResize="0"/>
          <p:nvPr/>
        </p:nvPicPr>
        <p:blipFill rotWithShape="1">
          <a:blip r:embed="rId3">
            <a:alphaModFix/>
          </a:blip>
          <a:srcRect/>
          <a:stretch/>
        </p:blipFill>
        <p:spPr>
          <a:xfrm>
            <a:off x="152400" y="152400"/>
            <a:ext cx="8096250" cy="4743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p41"/>
          <p:cNvPicPr preferRelativeResize="0"/>
          <p:nvPr/>
        </p:nvPicPr>
        <p:blipFill rotWithShape="1">
          <a:blip r:embed="rId3">
            <a:alphaModFix/>
          </a:blip>
          <a:srcRect/>
          <a:stretch/>
        </p:blipFill>
        <p:spPr>
          <a:xfrm>
            <a:off x="141600" y="152400"/>
            <a:ext cx="7638501" cy="48386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42"/>
          <p:cNvPicPr preferRelativeResize="0"/>
          <p:nvPr/>
        </p:nvPicPr>
        <p:blipFill rotWithShape="1">
          <a:blip r:embed="rId3">
            <a:alphaModFix/>
          </a:blip>
          <a:srcRect l="9888" r="21819"/>
          <a:stretch/>
        </p:blipFill>
        <p:spPr>
          <a:xfrm>
            <a:off x="140475" y="73550"/>
            <a:ext cx="6396950" cy="48861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pic>
        <p:nvPicPr>
          <p:cNvPr id="223" name="Google Shape;223;p43"/>
          <p:cNvPicPr preferRelativeResize="0"/>
          <p:nvPr/>
        </p:nvPicPr>
        <p:blipFill rotWithShape="1">
          <a:blip r:embed="rId3">
            <a:alphaModFix/>
          </a:blip>
          <a:srcRect/>
          <a:stretch/>
        </p:blipFill>
        <p:spPr>
          <a:xfrm>
            <a:off x="140450" y="39800"/>
            <a:ext cx="5612624" cy="5063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127" name="Google Shape;127;p26"/>
          <p:cNvSpPr txBox="1"/>
          <p:nvPr/>
        </p:nvSpPr>
        <p:spPr>
          <a:xfrm>
            <a:off x="1767750" y="2860158"/>
            <a:ext cx="5783400" cy="1889371"/>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8</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08/24/2022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44"/>
          <p:cNvPicPr preferRelativeResize="0"/>
          <p:nvPr/>
        </p:nvPicPr>
        <p:blipFill rotWithShape="1">
          <a:blip r:embed="rId3">
            <a:alphaModFix/>
          </a:blip>
          <a:srcRect/>
          <a:stretch/>
        </p:blipFill>
        <p:spPr>
          <a:xfrm>
            <a:off x="1585950" y="1302000"/>
            <a:ext cx="5972100" cy="2539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DegreeWorks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Degree Audit</a:t>
            </a:r>
            <a:endParaRPr b="1">
              <a:solidFill>
                <a:schemeClr val="accent5"/>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46"/>
          <p:cNvPicPr preferRelativeResize="0"/>
          <p:nvPr/>
        </p:nvPicPr>
        <p:blipFill rotWithShape="1">
          <a:blip r:embed="rId3">
            <a:alphaModFix/>
          </a:blip>
          <a:srcRect/>
          <a:stretch/>
        </p:blipFill>
        <p:spPr>
          <a:xfrm>
            <a:off x="514350" y="223000"/>
            <a:ext cx="5342325" cy="3625425"/>
          </a:xfrm>
          <a:prstGeom prst="rect">
            <a:avLst/>
          </a:prstGeom>
          <a:noFill/>
          <a:ln>
            <a:noFill/>
          </a:ln>
        </p:spPr>
      </p:pic>
      <p:sp>
        <p:nvSpPr>
          <p:cNvPr id="239" name="Google Shape;239;p46"/>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47"/>
          <p:cNvPicPr preferRelativeResize="0"/>
          <p:nvPr/>
        </p:nvPicPr>
        <p:blipFill rotWithShape="1">
          <a:blip r:embed="rId3">
            <a:alphaModFix/>
          </a:blip>
          <a:srcRect/>
          <a:stretch/>
        </p:blipFill>
        <p:spPr>
          <a:xfrm>
            <a:off x="444800" y="799625"/>
            <a:ext cx="8254399" cy="32416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48"/>
          <p:cNvPicPr preferRelativeResize="0"/>
          <p:nvPr/>
        </p:nvPicPr>
        <p:blipFill rotWithShape="1">
          <a:blip r:embed="rId3">
            <a:alphaModFix/>
          </a:blip>
          <a:srcRect/>
          <a:stretch/>
        </p:blipFill>
        <p:spPr>
          <a:xfrm>
            <a:off x="152400" y="768325"/>
            <a:ext cx="8839200" cy="331596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49"/>
          <p:cNvPicPr preferRelativeResize="0"/>
          <p:nvPr/>
        </p:nvPicPr>
        <p:blipFill rotWithShape="1">
          <a:blip r:embed="rId3">
            <a:alphaModFix/>
          </a:blip>
          <a:srcRect/>
          <a:stretch/>
        </p:blipFill>
        <p:spPr>
          <a:xfrm>
            <a:off x="152400" y="876375"/>
            <a:ext cx="8839200" cy="322642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50"/>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endParaRPr/>
          </a:p>
        </p:txBody>
      </p:sp>
      <p:sp>
        <p:nvSpPr>
          <p:cNvPr id="260" name="Google Shape;260;p50"/>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400"/>
              <a:buNone/>
            </a:pPr>
            <a:endParaRPr/>
          </a:p>
        </p:txBody>
      </p:sp>
      <p:pic>
        <p:nvPicPr>
          <p:cNvPr id="261" name="Google Shape;261;p50"/>
          <p:cNvPicPr preferRelativeResize="0"/>
          <p:nvPr/>
        </p:nvPicPr>
        <p:blipFill rotWithShape="1">
          <a:blip r:embed="rId3">
            <a:alphaModFix/>
          </a:blip>
          <a:srcRect/>
          <a:stretch/>
        </p:blipFill>
        <p:spPr>
          <a:xfrm>
            <a:off x="871538" y="57150"/>
            <a:ext cx="7400925" cy="50292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p51"/>
          <p:cNvPicPr preferRelativeResize="0"/>
          <p:nvPr/>
        </p:nvPicPr>
        <p:blipFill rotWithShape="1">
          <a:blip r:embed="rId3">
            <a:alphaModFix/>
          </a:blip>
          <a:srcRect/>
          <a:stretch/>
        </p:blipFill>
        <p:spPr>
          <a:xfrm>
            <a:off x="1593851" y="1066800"/>
            <a:ext cx="5916100" cy="30273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52"/>
          <p:cNvSpPr txBox="1">
            <a:spLocks noGrp="1"/>
          </p:cNvSpPr>
          <p:nvPr>
            <p:ph type="title" idx="4294967295"/>
          </p:nvPr>
        </p:nvSpPr>
        <p:spPr>
          <a:xfrm>
            <a:off x="579975" y="1683200"/>
            <a:ext cx="4045200" cy="1506300"/>
          </a:xfrm>
          <a:prstGeom prst="rect">
            <a:avLst/>
          </a:prstGeom>
          <a:noFill/>
          <a:ln>
            <a:noFill/>
          </a:ln>
        </p:spPr>
        <p:txBody>
          <a:bodyPr spcFirstLastPara="1" wrap="square" lIns="91425" tIns="91425" rIns="91425" bIns="91425" anchor="b" anchorCtr="0">
            <a:noAutofit/>
          </a:bodyPr>
          <a:lstStyle/>
          <a:p>
            <a:pPr marL="457200" lvl="0" indent="-375920" algn="l" rtl="0">
              <a:lnSpc>
                <a:spcPct val="100000"/>
              </a:lnSpc>
              <a:spcBef>
                <a:spcPts val="0"/>
              </a:spcBef>
              <a:spcAft>
                <a:spcPts val="0"/>
              </a:spcAft>
              <a:buSzPts val="2320"/>
              <a:buChar char="●"/>
            </a:pPr>
            <a:r>
              <a:rPr lang="en" sz="2320"/>
              <a:t>General Education</a:t>
            </a:r>
            <a:endParaRPr sz="2320"/>
          </a:p>
          <a:p>
            <a:pPr marL="457200" lvl="0" indent="-375920" algn="l" rtl="0">
              <a:lnSpc>
                <a:spcPct val="100000"/>
              </a:lnSpc>
              <a:spcBef>
                <a:spcPts val="0"/>
              </a:spcBef>
              <a:spcAft>
                <a:spcPts val="0"/>
              </a:spcAft>
              <a:buSzPts val="2320"/>
              <a:buChar char="●"/>
            </a:pPr>
            <a:r>
              <a:rPr lang="en" sz="2320"/>
              <a:t>Writing Intensive</a:t>
            </a:r>
            <a:endParaRPr sz="2320"/>
          </a:p>
          <a:p>
            <a:pPr marL="457200" lvl="0" indent="-375920" algn="l" rtl="0">
              <a:lnSpc>
                <a:spcPct val="100000"/>
              </a:lnSpc>
              <a:spcBef>
                <a:spcPts val="0"/>
              </a:spcBef>
              <a:spcAft>
                <a:spcPts val="0"/>
              </a:spcAft>
              <a:buSzPts val="2320"/>
              <a:buChar char="●"/>
            </a:pPr>
            <a:r>
              <a:rPr lang="en" sz="2320"/>
              <a:t>Interdisciplinary</a:t>
            </a:r>
            <a:endParaRPr sz="2320"/>
          </a:p>
        </p:txBody>
      </p:sp>
      <p:sp>
        <p:nvSpPr>
          <p:cNvPr id="272" name="Google Shape;272;p52"/>
          <p:cNvSpPr txBox="1">
            <a:spLocks noGrp="1"/>
          </p:cNvSpPr>
          <p:nvPr>
            <p:ph type="subTitle" idx="4294967295"/>
          </p:nvPr>
        </p:nvSpPr>
        <p:spPr>
          <a:xfrm>
            <a:off x="109350" y="337701"/>
            <a:ext cx="4045200" cy="1345500"/>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273" name="Google Shape;273;p52"/>
          <p:cNvSpPr txBox="1">
            <a:spLocks noGrp="1"/>
          </p:cNvSpPr>
          <p:nvPr>
            <p:ph type="body" idx="4294967295"/>
          </p:nvPr>
        </p:nvSpPr>
        <p:spPr>
          <a:xfrm>
            <a:off x="109350" y="4311475"/>
            <a:ext cx="6460500" cy="7239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274" name="Google Shape;274;p52"/>
          <p:cNvPicPr preferRelativeResize="0"/>
          <p:nvPr/>
        </p:nvPicPr>
        <p:blipFill rotWithShape="1">
          <a:blip r:embed="rId4">
            <a:alphaModFix/>
          </a:blip>
          <a:srcRect/>
          <a:stretch/>
        </p:blipFill>
        <p:spPr>
          <a:xfrm>
            <a:off x="4169975" y="152400"/>
            <a:ext cx="4864450" cy="41590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53"/>
          <p:cNvSpPr txBox="1"/>
          <p:nvPr/>
        </p:nvSpPr>
        <p:spPr>
          <a:xfrm>
            <a:off x="4322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pic>
        <p:nvPicPr>
          <p:cNvPr id="280" name="Google Shape;280;p53"/>
          <p:cNvPicPr preferRelativeResize="0"/>
          <p:nvPr/>
        </p:nvPicPr>
        <p:blipFill rotWithShape="1">
          <a:blip r:embed="rId3">
            <a:alphaModFix/>
          </a:blip>
          <a:srcRect/>
          <a:stretch/>
        </p:blipFill>
        <p:spPr>
          <a:xfrm>
            <a:off x="3230850" y="289575"/>
            <a:ext cx="5584775" cy="3771775"/>
          </a:xfrm>
          <a:prstGeom prst="rect">
            <a:avLst/>
          </a:prstGeom>
          <a:noFill/>
          <a:ln>
            <a:noFill/>
          </a:ln>
        </p:spPr>
      </p:pic>
      <p:sp>
        <p:nvSpPr>
          <p:cNvPr id="281" name="Google Shape;281;p53"/>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54"/>
          <p:cNvPicPr preferRelativeResize="0"/>
          <p:nvPr/>
        </p:nvPicPr>
        <p:blipFill rotWithShape="1">
          <a:blip r:embed="rId3">
            <a:alphaModFix/>
          </a:blip>
          <a:srcRect/>
          <a:stretch/>
        </p:blipFill>
        <p:spPr>
          <a:xfrm>
            <a:off x="1265400" y="519800"/>
            <a:ext cx="6305550" cy="38290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55"/>
          <p:cNvPicPr preferRelativeResize="0"/>
          <p:nvPr/>
        </p:nvPicPr>
        <p:blipFill rotWithShape="1">
          <a:blip r:embed="rId3">
            <a:alphaModFix/>
          </a:blip>
          <a:srcRect/>
          <a:stretch/>
        </p:blipFill>
        <p:spPr>
          <a:xfrm>
            <a:off x="192738" y="390125"/>
            <a:ext cx="8758526" cy="3651200"/>
          </a:xfrm>
          <a:prstGeom prst="rect">
            <a:avLst/>
          </a:prstGeom>
          <a:noFill/>
          <a:ln>
            <a:noFill/>
          </a:ln>
        </p:spPr>
      </p:pic>
      <p:sp>
        <p:nvSpPr>
          <p:cNvPr id="292" name="Google Shape;292;p55"/>
          <p:cNvSpPr txBox="1"/>
          <p:nvPr/>
        </p:nvSpPr>
        <p:spPr>
          <a:xfrm>
            <a:off x="2713325" y="4570800"/>
            <a:ext cx="629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hlink"/>
                </a:solidFill>
                <a:latin typeface="Roboto Slab"/>
                <a:ea typeface="Roboto Slab"/>
                <a:cs typeface="Roboto Slab"/>
                <a:sym typeface="Roboto Slab"/>
                <a:hlinkClick r:id="rId4"/>
              </a:rPr>
              <a:t>http://www.citytech.cuny.edu/advisement/planner.aspx</a:t>
            </a:r>
            <a:endParaRPr sz="18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5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My Academic Career Planner</a:t>
            </a:r>
            <a:endParaRPr b="1">
              <a:solidFill>
                <a:schemeClr val="accent5"/>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7"/>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pic>
        <p:nvPicPr>
          <p:cNvPr id="303" name="Google Shape;303;p57"/>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04" name="Google Shape;304;p57"/>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8"/>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pic>
        <p:nvPicPr>
          <p:cNvPr id="310" name="Google Shape;310;p58"/>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11" name="Google Shape;311;p58"/>
          <p:cNvSpPr txBox="1">
            <a:spLocks noGrp="1"/>
          </p:cNvSpPr>
          <p:nvPr>
            <p:ph type="subTitle" idx="1"/>
          </p:nvPr>
        </p:nvSpPr>
        <p:spPr>
          <a:xfrm>
            <a:off x="175850" y="2463701"/>
            <a:ext cx="4320000" cy="2600700"/>
          </a:xfrm>
          <a:prstGeom prst="rect">
            <a:avLst/>
          </a:prstGeom>
          <a:noFill/>
          <a:ln>
            <a:noFill/>
          </a:ln>
        </p:spPr>
        <p:txBody>
          <a:bodyPr spcFirstLastPara="1" wrap="square" lIns="91425" tIns="91425" rIns="91425" bIns="91425" anchor="t" anchorCtr="0">
            <a:normAutofit fontScale="85000" lnSpcReduction="20000"/>
          </a:bodyPr>
          <a:lstStyle/>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First fill out your current course enrollment.</a:t>
            </a:r>
            <a:endParaRPr>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Complete the next three semesters of the My Academic Career Planner using the sample course of study as a guide.</a:t>
            </a:r>
            <a:endParaRPr>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Consider which Gen Ed courses you will consider to fulfill the required categories.</a:t>
            </a:r>
            <a:endParaRPr>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Email your planner to</a:t>
            </a:r>
            <a:r>
              <a:rPr lang="en">
                <a:solidFill>
                  <a:schemeClr val="accent6"/>
                </a:solidFill>
                <a:highlight>
                  <a:schemeClr val="dk1"/>
                </a:highlight>
                <a:latin typeface="Roboto Slab"/>
                <a:ea typeface="Roboto Slab"/>
                <a:cs typeface="Roboto Slab"/>
                <a:sym typeface="Roboto Slab"/>
              </a:rPr>
              <a:t> INSTRUCTOR EMAIL</a:t>
            </a:r>
            <a:endParaRPr>
              <a:solidFill>
                <a:schemeClr val="accent6"/>
              </a:solidFill>
              <a:highlight>
                <a:schemeClr val="dk1"/>
              </a:highlight>
              <a:latin typeface="Roboto Slab"/>
              <a:ea typeface="Roboto Slab"/>
              <a:cs typeface="Roboto Slab"/>
              <a:sym typeface="Roboto Slab"/>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59"/>
          <p:cNvPicPr preferRelativeResize="0"/>
          <p:nvPr/>
        </p:nvPicPr>
        <p:blipFill rotWithShape="1">
          <a:blip r:embed="rId3">
            <a:alphaModFix/>
          </a:blip>
          <a:srcRect/>
          <a:stretch/>
        </p:blipFill>
        <p:spPr>
          <a:xfrm>
            <a:off x="1620850" y="1096500"/>
            <a:ext cx="5907700" cy="307745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6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Advisors</a:t>
            </a:r>
            <a:endParaRPr b="1">
              <a:solidFill>
                <a:schemeClr val="accent5"/>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61"/>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100" b="1"/>
              <a:t>Who is your </a:t>
            </a:r>
            <a:endParaRPr sz="4100" b="1"/>
          </a:p>
          <a:p>
            <a:pPr marL="0" lvl="0" indent="0" algn="ctr" rtl="0">
              <a:lnSpc>
                <a:spcPct val="100000"/>
              </a:lnSpc>
              <a:spcBef>
                <a:spcPts val="0"/>
              </a:spcBef>
              <a:spcAft>
                <a:spcPts val="0"/>
              </a:spcAft>
              <a:buSzPts val="3800"/>
              <a:buNone/>
            </a:pPr>
            <a:r>
              <a:rPr lang="en" sz="4100" b="1"/>
              <a:t>Academic Advisor?</a:t>
            </a:r>
            <a:endParaRPr sz="4100" b="1"/>
          </a:p>
        </p:txBody>
      </p:sp>
      <p:sp>
        <p:nvSpPr>
          <p:cNvPr id="327" name="Google Shape;327;p61"/>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https://www.citytech.cuny.edu/advisement/virtual-advisors.aspx </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p62"/>
          <p:cNvPicPr preferRelativeResize="0"/>
          <p:nvPr/>
        </p:nvPicPr>
        <p:blipFill rotWithShape="1">
          <a:blip r:embed="rId3">
            <a:alphaModFix/>
          </a:blip>
          <a:srcRect/>
          <a:stretch/>
        </p:blipFill>
        <p:spPr>
          <a:xfrm>
            <a:off x="1037350" y="148200"/>
            <a:ext cx="6775150" cy="47681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338" name="Google Shape;338;p6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339" name="Google Shape;339;p6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University Structure</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6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Vocabulary Review</a:t>
            </a:r>
            <a:endParaRPr b="1">
              <a:solidFill>
                <a:schemeClr val="accent5"/>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6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r>
              <a:rPr lang="en" sz="4190" b="1">
                <a:solidFill>
                  <a:schemeClr val="accent5"/>
                </a:solidFill>
              </a:rPr>
              <a:t>Vocabulary</a:t>
            </a:r>
            <a:endParaRPr sz="4190" b="1">
              <a:solidFill>
                <a:schemeClr val="accent5"/>
              </a:solidFill>
            </a:endParaRPr>
          </a:p>
        </p:txBody>
      </p:sp>
      <p:sp>
        <p:nvSpPr>
          <p:cNvPr id="350" name="Google Shape;350;p65"/>
          <p:cNvSpPr txBox="1">
            <a:spLocks noGrp="1"/>
          </p:cNvSpPr>
          <p:nvPr>
            <p:ph type="body" idx="1"/>
          </p:nvPr>
        </p:nvSpPr>
        <p:spPr>
          <a:xfrm>
            <a:off x="7689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Prerequisite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Corequisite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General Education Common Core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Pathways</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Requirement</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Elective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Sequential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Writing Intensive</a:t>
            </a:r>
            <a:endParaRPr sz="1600"/>
          </a:p>
        </p:txBody>
      </p:sp>
      <p:sp>
        <p:nvSpPr>
          <p:cNvPr id="351" name="Google Shape;351;p65"/>
          <p:cNvSpPr txBox="1">
            <a:spLocks noGrp="1"/>
          </p:cNvSpPr>
          <p:nvPr>
            <p:ph type="body" idx="2"/>
          </p:nvPr>
        </p:nvSpPr>
        <p:spPr>
          <a:xfrm>
            <a:off x="47688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Interdisciplinary</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Certification/Licensing</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Clinical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Lab</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3"/>
              </a:rPr>
              <a:t>STAR Center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4"/>
              </a:rPr>
              <a:t>Advisor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5"/>
              </a:rPr>
              <a:t>CUNYFirst</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6"/>
              </a:rPr>
              <a:t>DegreeWorks</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7"/>
              </a:rPr>
              <a:t>Schedule Builder</a:t>
            </a:r>
            <a:endParaRPr sz="1600">
              <a:latin typeface="Roboto Slab"/>
              <a:ea typeface="Roboto Slab"/>
              <a:cs typeface="Roboto Slab"/>
              <a:sym typeface="Roboto Slab"/>
            </a:endParaRPr>
          </a:p>
          <a:p>
            <a:pPr marL="0" lvl="0" indent="0" algn="l" rtl="0">
              <a:lnSpc>
                <a:spcPct val="115000"/>
              </a:lnSpc>
              <a:spcBef>
                <a:spcPts val="0"/>
              </a:spcBef>
              <a:spcAft>
                <a:spcPts val="0"/>
              </a:spcAft>
              <a:buSzPts val="1400"/>
              <a:buNone/>
            </a:pPr>
            <a:endParaRPr/>
          </a:p>
          <a:p>
            <a:pPr marL="0" lvl="0" indent="0" algn="l" rtl="0">
              <a:lnSpc>
                <a:spcPct val="115000"/>
              </a:lnSpc>
              <a:spcBef>
                <a:spcPts val="1200"/>
              </a:spcBef>
              <a:spcAft>
                <a:spcPts val="1200"/>
              </a:spcAft>
              <a:buSzPts val="1400"/>
              <a:buNone/>
            </a:pP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66"/>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357" name="Google Shape;357;p6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No Reflection!</a:t>
            </a:r>
            <a:endParaRPr b="1">
              <a:solidFill>
                <a:schemeClr val="accent5"/>
              </a:solidFill>
            </a:endParaRPr>
          </a:p>
        </p:txBody>
      </p:sp>
      <p:sp>
        <p:nvSpPr>
          <p:cNvPr id="363" name="Google Shape;363;p67"/>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dirty="0">
                <a:latin typeface="Roboto Slab"/>
                <a:ea typeface="Roboto Slab"/>
                <a:cs typeface="Roboto Slab"/>
                <a:sym typeface="Roboto Slab"/>
              </a:rPr>
              <a:t>Complete Post-Workshop Survey</a:t>
            </a:r>
            <a:endParaRPr sz="1400" b="1" dirty="0">
              <a:latin typeface="Roboto Slab"/>
              <a:ea typeface="Roboto Slab"/>
              <a:cs typeface="Roboto Slab"/>
              <a:sym typeface="Roboto Slab"/>
            </a:endParaRPr>
          </a:p>
          <a:p>
            <a:pPr marL="0" lvl="0" indent="0" algn="l" rtl="0">
              <a:spcBef>
                <a:spcPts val="0"/>
              </a:spcBef>
              <a:spcAft>
                <a:spcPts val="0"/>
              </a:spcAft>
              <a:buNone/>
            </a:pPr>
            <a:endParaRPr sz="1400" b="1" dirty="0">
              <a:latin typeface="Roboto Slab"/>
              <a:ea typeface="Roboto Slab"/>
              <a:cs typeface="Roboto Slab"/>
              <a:sym typeface="Roboto Slab"/>
            </a:endParaRPr>
          </a:p>
          <a:p>
            <a:pPr marL="0" marR="868079" lvl="0" indent="0" algn="l" rtl="0">
              <a:spcBef>
                <a:spcPts val="0"/>
              </a:spcBef>
              <a:spcAft>
                <a:spcPts val="0"/>
              </a:spcAft>
              <a:buNone/>
            </a:pPr>
            <a:r>
              <a:rPr lang="en-US" sz="1400" i="1">
                <a:solidFill>
                  <a:schemeClr val="accent6"/>
                </a:solidFill>
                <a:latin typeface="Roboto Slab"/>
                <a:ea typeface="Roboto Slab"/>
                <a:cs typeface="Roboto Slab"/>
                <a:sym typeface="Roboto Slab"/>
                <a:hlinkClick r:id="rId3"/>
              </a:rPr>
              <a:t>https://forms.gle/3ZWGMJoYCWN615YB9</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dirty="0">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68"/>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369" name="Google Shape;369;p68"/>
          <p:cNvSpPr txBox="1"/>
          <p:nvPr/>
        </p:nvSpPr>
        <p:spPr>
          <a:xfrm>
            <a:off x="1767750" y="3042138"/>
            <a:ext cx="5783400" cy="1669829"/>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8</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08/24/2022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70" name="Google Shape;370;p68"/>
          <p:cNvGrpSpPr/>
          <p:nvPr/>
        </p:nvGrpSpPr>
        <p:grpSpPr>
          <a:xfrm>
            <a:off x="86851" y="4448817"/>
            <a:ext cx="1273858" cy="607271"/>
            <a:chOff x="86851" y="4297675"/>
            <a:chExt cx="1881900" cy="758425"/>
          </a:xfrm>
        </p:grpSpPr>
        <p:pic>
          <p:nvPicPr>
            <p:cNvPr id="371" name="Google Shape;371;p68"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72" name="Google Shape;372;p6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69"/>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378" name="Google Shape;378;p69"/>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dirty="0"/>
          </a:p>
        </p:txBody>
      </p:sp>
      <p:grpSp>
        <p:nvGrpSpPr>
          <p:cNvPr id="379" name="Google Shape;379;p69"/>
          <p:cNvGrpSpPr/>
          <p:nvPr/>
        </p:nvGrpSpPr>
        <p:grpSpPr>
          <a:xfrm>
            <a:off x="86851" y="4448817"/>
            <a:ext cx="1273858" cy="607271"/>
            <a:chOff x="86851" y="4297675"/>
            <a:chExt cx="1881900" cy="758425"/>
          </a:xfrm>
        </p:grpSpPr>
        <p:pic>
          <p:nvPicPr>
            <p:cNvPr id="380" name="Google Shape;380;p6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81" name="Google Shape;381;p6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
        <p:nvSpPr>
          <p:cNvPr id="382" name="Google Shape;382;p69"/>
          <p:cNvSpPr txBox="1"/>
          <p:nvPr/>
        </p:nvSpPr>
        <p:spPr>
          <a:xfrm rot="-864234">
            <a:off x="229524" y="1003140"/>
            <a:ext cx="5386002"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Congratulations!</a:t>
            </a:r>
            <a:endParaRPr sz="6000">
              <a:solidFill>
                <a:srgbClr val="FF00FF"/>
              </a:solidFill>
              <a:latin typeface="Lobster"/>
              <a:ea typeface="Lobster"/>
              <a:cs typeface="Lobster"/>
              <a:sym typeface="Lobste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9"/>
          <p:cNvPicPr preferRelativeResize="0"/>
          <p:nvPr/>
        </p:nvPicPr>
        <p:blipFill rotWithShape="1">
          <a:blip r:embed="rId3">
            <a:alphaModFix/>
          </a:blip>
          <a:srcRect/>
          <a:stretch/>
        </p:blipFill>
        <p:spPr>
          <a:xfrm>
            <a:off x="0" y="722525"/>
            <a:ext cx="9144001" cy="3891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3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Major Matters</a:t>
            </a:r>
            <a:endParaRPr b="1">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1"/>
          <p:cNvSpPr txBox="1">
            <a:spLocks noGrp="1"/>
          </p:cNvSpPr>
          <p:nvPr>
            <p:ph type="ctrTitle"/>
          </p:nvPr>
        </p:nvSpPr>
        <p:spPr>
          <a:xfrm>
            <a:off x="1291050" y="744575"/>
            <a:ext cx="6502800" cy="1827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Clr>
                <a:schemeClr val="dk2"/>
              </a:buClr>
              <a:buSzPts val="990"/>
              <a:buFont typeface="Arial"/>
              <a:buNone/>
            </a:pPr>
            <a:r>
              <a:rPr lang="en" sz="4100" b="1" dirty="0">
                <a:solidFill>
                  <a:schemeClr val="accent6"/>
                </a:solidFill>
              </a:rPr>
              <a:t>Your Major Matters...</a:t>
            </a:r>
            <a:endParaRPr sz="4100" b="1" dirty="0">
              <a:solidFill>
                <a:schemeClr val="accent6"/>
              </a:solidFill>
            </a:endParaRPr>
          </a:p>
          <a:p>
            <a:pPr marL="0" lvl="0" indent="0" algn="ctr" rtl="0">
              <a:lnSpc>
                <a:spcPct val="100000"/>
              </a:lnSpc>
              <a:spcBef>
                <a:spcPts val="0"/>
              </a:spcBef>
              <a:spcAft>
                <a:spcPts val="0"/>
              </a:spcAft>
              <a:buSzPts val="5200"/>
              <a:buNone/>
            </a:pPr>
            <a:r>
              <a:rPr lang="en" b="1" dirty="0"/>
              <a:t>JamBoard!</a:t>
            </a:r>
            <a:endParaRPr b="1" dirty="0">
              <a:solidFill>
                <a:srgbClr val="FF0000"/>
              </a:solidFill>
            </a:endParaRPr>
          </a:p>
        </p:txBody>
      </p:sp>
      <p:sp>
        <p:nvSpPr>
          <p:cNvPr id="157" name="Google Shape;157;p31"/>
          <p:cNvSpPr txBox="1">
            <a:spLocks noGrp="1"/>
          </p:cNvSpPr>
          <p:nvPr>
            <p:ph type="subTitle" idx="1"/>
          </p:nvPr>
        </p:nvSpPr>
        <p:spPr>
          <a:xfrm>
            <a:off x="1545225" y="2877350"/>
            <a:ext cx="5813400" cy="12978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 sz="3000" i="1"/>
              <a:t>What is your major and why did you choose it?</a:t>
            </a:r>
            <a:endParaRPr sz="3000"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a:spLocks noGrp="1"/>
          </p:cNvSpPr>
          <p:nvPr>
            <p:ph type="title"/>
          </p:nvPr>
        </p:nvSpPr>
        <p:spPr>
          <a:xfrm>
            <a:off x="387900" y="2467875"/>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3"/>
          <p:cNvSpPr txBox="1">
            <a:spLocks noGrp="1"/>
          </p:cNvSpPr>
          <p:nvPr>
            <p:ph type="title"/>
          </p:nvPr>
        </p:nvSpPr>
        <p:spPr>
          <a:xfrm>
            <a:off x="434375" y="1387300"/>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
        <p:nvSpPr>
          <p:cNvPr id="168" name="Google Shape;168;p33"/>
          <p:cNvSpPr txBox="1"/>
          <p:nvPr/>
        </p:nvSpPr>
        <p:spPr>
          <a:xfrm>
            <a:off x="974250" y="2375950"/>
            <a:ext cx="7195500" cy="23181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classes should I register for? </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do I enroll in classes?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activities will support my academic and career goals?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maximize the value of tuition?</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Besides class, what else does City Tech offer me?</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connect my education with my future?</a:t>
            </a:r>
            <a:endParaRPr sz="22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1185</Words>
  <Application>Microsoft Office PowerPoint</Application>
  <PresentationFormat>On-screen Show (16:9)</PresentationFormat>
  <Paragraphs>174</Paragraphs>
  <Slides>45</Slides>
  <Notes>45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45</vt:i4>
      </vt:variant>
    </vt:vector>
  </HeadingPairs>
  <TitlesOfParts>
    <vt:vector size="51" baseType="lpstr">
      <vt:lpstr>Roboto Slab</vt:lpstr>
      <vt:lpstr>Arial</vt:lpstr>
      <vt:lpstr>Lobster</vt:lpstr>
      <vt:lpstr>Roboto</vt:lpstr>
      <vt:lpstr>Marina</vt:lpstr>
      <vt:lpstr>Marina</vt:lpstr>
      <vt:lpstr>City Tech 101</vt:lpstr>
      <vt:lpstr>#aMAJORdecision</vt:lpstr>
      <vt:lpstr>Today’s Topics</vt:lpstr>
      <vt:lpstr>University Structure</vt:lpstr>
      <vt:lpstr>PowerPoint Presentation</vt:lpstr>
      <vt:lpstr>Your Major Matters</vt:lpstr>
      <vt:lpstr>Your Major Matters... JamBoard!</vt:lpstr>
      <vt:lpstr>Academic advisement and registration, is there really  a difference? </vt:lpstr>
      <vt:lpstr>Academic advisement and registration, is there really  a difference? </vt:lpstr>
      <vt:lpstr>Find Information About  Your Department and Major </vt:lpstr>
      <vt:lpstr>Academic Advising Preparation</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DegreeWorks  Degree Audit</vt:lpstr>
      <vt:lpstr>PowerPoint Presentation</vt:lpstr>
      <vt:lpstr>PowerPoint Presentation</vt:lpstr>
      <vt:lpstr>PowerPoint Presentation</vt:lpstr>
      <vt:lpstr>PowerPoint Presentation</vt:lpstr>
      <vt:lpstr>PowerPoint Presentation</vt:lpstr>
      <vt:lpstr>PowerPoint Presentation</vt:lpstr>
      <vt:lpstr>General Education Writing Intensive Interdisciplinary</vt:lpstr>
      <vt:lpstr>PowerPoint Presentation</vt:lpstr>
      <vt:lpstr>PowerPoint Presentation</vt:lpstr>
      <vt:lpstr>PowerPoint Presentation</vt:lpstr>
      <vt:lpstr>My Academic Career Planner</vt:lpstr>
      <vt:lpstr>My Academic Career Planner</vt:lpstr>
      <vt:lpstr> My Academic Career Planner Review</vt:lpstr>
      <vt:lpstr>PowerPoint Presentation</vt:lpstr>
      <vt:lpstr>Academic Advisors</vt:lpstr>
      <vt:lpstr>Who is your  Academic Advisor?</vt:lpstr>
      <vt:lpstr>PowerPoint Presentation</vt:lpstr>
      <vt:lpstr>You found your Academic Advisor</vt:lpstr>
      <vt:lpstr>Vocabulary Review</vt:lpstr>
      <vt:lpstr>Vocabulary</vt:lpstr>
      <vt:lpstr>Recap</vt:lpstr>
      <vt:lpstr>No Reflection!</vt:lpstr>
      <vt:lpstr>#aMAJORdecision</vt:lpstr>
      <vt:lpstr>City Tech 101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4</cp:revision>
  <dcterms:modified xsi:type="dcterms:W3CDTF">2022-08-24T00:12:03Z</dcterms:modified>
</cp:coreProperties>
</file>