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63" r:id="rId3"/>
    <p:sldId id="258" r:id="rId4"/>
    <p:sldId id="305" r:id="rId5"/>
    <p:sldId id="306" r:id="rId6"/>
    <p:sldId id="307" r:id="rId7"/>
    <p:sldId id="308" r:id="rId8"/>
    <p:sldId id="309" r:id="rId9"/>
    <p:sldId id="311" r:id="rId10"/>
    <p:sldId id="312" r:id="rId11"/>
    <p:sldId id="310" r:id="rId12"/>
    <p:sldId id="290" r:id="rId13"/>
    <p:sldId id="323" r:id="rId14"/>
    <p:sldId id="324" r:id="rId15"/>
    <p:sldId id="325" r:id="rId16"/>
    <p:sldId id="326" r:id="rId17"/>
    <p:sldId id="327" r:id="rId18"/>
    <p:sldId id="329" r:id="rId19"/>
    <p:sldId id="330" r:id="rId20"/>
    <p:sldId id="331" r:id="rId21"/>
    <p:sldId id="314" r:id="rId22"/>
    <p:sldId id="315" r:id="rId23"/>
    <p:sldId id="316" r:id="rId24"/>
    <p:sldId id="317" r:id="rId25"/>
    <p:sldId id="318" r:id="rId26"/>
    <p:sldId id="319" r:id="rId27"/>
    <p:sldId id="32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6D3638-6D9E-46CA-B2FC-7753527C6BE9}" v="33" dt="2024-07-07T16:49:57.3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947" autoAdjust="0"/>
  </p:normalViewPr>
  <p:slideViewPr>
    <p:cSldViewPr snapToGrid="0">
      <p:cViewPr varScale="1">
        <p:scale>
          <a:sx n="104" d="100"/>
          <a:sy n="104" d="100"/>
        </p:scale>
        <p:origin x="144" y="17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496D3638-6D9E-46CA-B2FC-7753527C6BE9}"/>
    <pc:docChg chg="undo custSel addSld delSld modSld">
      <pc:chgData name="Maria Pagano" userId="60497cb8cb4b67d3" providerId="LiveId" clId="{496D3638-6D9E-46CA-B2FC-7753527C6BE9}" dt="2024-07-07T16:58:33.582" v="371" actId="1076"/>
      <pc:docMkLst>
        <pc:docMk/>
      </pc:docMkLst>
      <pc:sldChg chg="addSp delSp modSp mod">
        <pc:chgData name="Maria Pagano" userId="60497cb8cb4b67d3" providerId="LiveId" clId="{496D3638-6D9E-46CA-B2FC-7753527C6BE9}" dt="2024-07-07T16:48:11.011" v="243" actId="1076"/>
        <pc:sldMkLst>
          <pc:docMk/>
          <pc:sldMk cId="2539510226" sldId="258"/>
        </pc:sldMkLst>
        <pc:spChg chg="mod">
          <ac:chgData name="Maria Pagano" userId="60497cb8cb4b67d3" providerId="LiveId" clId="{496D3638-6D9E-46CA-B2FC-7753527C6BE9}" dt="2024-07-07T16:48:11.011" v="243" actId="1076"/>
          <ac:spMkLst>
            <pc:docMk/>
            <pc:sldMk cId="2539510226" sldId="258"/>
            <ac:spMk id="2" creationId="{015C4F78-348F-A372-1BA5-DB729FB92B02}"/>
          </ac:spMkLst>
        </pc:spChg>
        <pc:spChg chg="add mod">
          <ac:chgData name="Maria Pagano" userId="60497cb8cb4b67d3" providerId="LiveId" clId="{496D3638-6D9E-46CA-B2FC-7753527C6BE9}" dt="2024-07-07T16:27:13.631" v="37"/>
          <ac:spMkLst>
            <pc:docMk/>
            <pc:sldMk cId="2539510226" sldId="258"/>
            <ac:spMk id="3" creationId="{0D40B803-25EC-5997-4AF1-5DC735936FDC}"/>
          </ac:spMkLst>
        </pc:spChg>
        <pc:spChg chg="add mod">
          <ac:chgData name="Maria Pagano" userId="60497cb8cb4b67d3" providerId="LiveId" clId="{496D3638-6D9E-46CA-B2FC-7753527C6BE9}" dt="2024-07-07T16:33:47.493" v="161" actId="208"/>
          <ac:spMkLst>
            <pc:docMk/>
            <pc:sldMk cId="2539510226" sldId="258"/>
            <ac:spMk id="5" creationId="{4E76018A-E35F-4039-E8D9-7C2E2F701A94}"/>
          </ac:spMkLst>
        </pc:spChg>
        <pc:spChg chg="del">
          <ac:chgData name="Maria Pagano" userId="60497cb8cb4b67d3" providerId="LiveId" clId="{496D3638-6D9E-46CA-B2FC-7753527C6BE9}" dt="2024-07-07T16:27:11.377" v="36" actId="478"/>
          <ac:spMkLst>
            <pc:docMk/>
            <pc:sldMk cId="2539510226" sldId="258"/>
            <ac:spMk id="6" creationId="{8DB4BC13-1106-9B91-45E6-26777D531F83}"/>
          </ac:spMkLst>
        </pc:spChg>
        <pc:spChg chg="mod">
          <ac:chgData name="Maria Pagano" userId="60497cb8cb4b67d3" providerId="LiveId" clId="{496D3638-6D9E-46CA-B2FC-7753527C6BE9}" dt="2024-07-07T16:38:19.912" v="197" actId="1076"/>
          <ac:spMkLst>
            <pc:docMk/>
            <pc:sldMk cId="2539510226" sldId="258"/>
            <ac:spMk id="7" creationId="{C6CF25B5-7CBC-FA5A-8C6B-33E843403830}"/>
          </ac:spMkLst>
        </pc:spChg>
        <pc:spChg chg="mod">
          <ac:chgData name="Maria Pagano" userId="60497cb8cb4b67d3" providerId="LiveId" clId="{496D3638-6D9E-46CA-B2FC-7753527C6BE9}" dt="2024-07-07T16:38:12.625" v="194" actId="1076"/>
          <ac:spMkLst>
            <pc:docMk/>
            <pc:sldMk cId="2539510226" sldId="258"/>
            <ac:spMk id="9" creationId="{E46B1299-2748-DC26-46F2-FC62E26CDCB3}"/>
          </ac:spMkLst>
        </pc:spChg>
        <pc:spChg chg="mod">
          <ac:chgData name="Maria Pagano" userId="60497cb8cb4b67d3" providerId="LiveId" clId="{496D3638-6D9E-46CA-B2FC-7753527C6BE9}" dt="2024-07-07T16:37:55.174" v="188" actId="1076"/>
          <ac:spMkLst>
            <pc:docMk/>
            <pc:sldMk cId="2539510226" sldId="258"/>
            <ac:spMk id="13" creationId="{B779BF26-6A74-06D5-7E54-2FF8A633288E}"/>
          </ac:spMkLst>
        </pc:spChg>
        <pc:picChg chg="add mod">
          <ac:chgData name="Maria Pagano" userId="60497cb8cb4b67d3" providerId="LiveId" clId="{496D3638-6D9E-46CA-B2FC-7753527C6BE9}" dt="2024-07-07T16:37:52.099" v="187" actId="14100"/>
          <ac:picMkLst>
            <pc:docMk/>
            <pc:sldMk cId="2539510226" sldId="258"/>
            <ac:picMk id="8" creationId="{B31C7F74-0291-36BB-98B2-F02292610467}"/>
          </ac:picMkLst>
        </pc:picChg>
        <pc:picChg chg="del mod">
          <ac:chgData name="Maria Pagano" userId="60497cb8cb4b67d3" providerId="LiveId" clId="{496D3638-6D9E-46CA-B2FC-7753527C6BE9}" dt="2024-07-07T16:36:19.238" v="164" actId="21"/>
          <ac:picMkLst>
            <pc:docMk/>
            <pc:sldMk cId="2539510226" sldId="258"/>
            <ac:picMk id="12" creationId="{92A16BBC-60BA-D3A4-E6BD-2775A97A5A40}"/>
          </ac:picMkLst>
        </pc:picChg>
      </pc:sldChg>
      <pc:sldChg chg="addSp delSp modSp mod">
        <pc:chgData name="Maria Pagano" userId="60497cb8cb4b67d3" providerId="LiveId" clId="{496D3638-6D9E-46CA-B2FC-7753527C6BE9}" dt="2024-07-07T16:47:59.417" v="241" actId="20577"/>
        <pc:sldMkLst>
          <pc:docMk/>
          <pc:sldMk cId="3836804122" sldId="263"/>
        </pc:sldMkLst>
        <pc:spChg chg="mod">
          <ac:chgData name="Maria Pagano" userId="60497cb8cb4b67d3" providerId="LiveId" clId="{496D3638-6D9E-46CA-B2FC-7753527C6BE9}" dt="2024-07-07T16:47:59.417" v="241" actId="20577"/>
          <ac:spMkLst>
            <pc:docMk/>
            <pc:sldMk cId="3836804122" sldId="263"/>
            <ac:spMk id="2" creationId="{7E57C2E5-4F71-C73B-5E54-D955B85340DE}"/>
          </ac:spMkLst>
        </pc:spChg>
        <pc:spChg chg="del">
          <ac:chgData name="Maria Pagano" userId="60497cb8cb4b67d3" providerId="LiveId" clId="{496D3638-6D9E-46CA-B2FC-7753527C6BE9}" dt="2024-07-07T16:26:50.067" v="18" actId="478"/>
          <ac:spMkLst>
            <pc:docMk/>
            <pc:sldMk cId="3836804122" sldId="263"/>
            <ac:spMk id="4" creationId="{8893C7D0-FD28-4C84-7E6A-DA1F92D1451B}"/>
          </ac:spMkLst>
        </pc:spChg>
        <pc:spChg chg="add mod">
          <ac:chgData name="Maria Pagano" userId="60497cb8cb4b67d3" providerId="LiveId" clId="{496D3638-6D9E-46CA-B2FC-7753527C6BE9}" dt="2024-07-07T16:26:58.786" v="35" actId="20577"/>
          <ac:spMkLst>
            <pc:docMk/>
            <pc:sldMk cId="3836804122" sldId="263"/>
            <ac:spMk id="5" creationId="{C75ADD67-4BED-FD3D-D087-52DF99AFADD5}"/>
          </ac:spMkLst>
        </pc:spChg>
        <pc:spChg chg="mod">
          <ac:chgData name="Maria Pagano" userId="60497cb8cb4b67d3" providerId="LiveId" clId="{496D3638-6D9E-46CA-B2FC-7753527C6BE9}" dt="2024-07-07T16:24:41.905" v="15" actId="14100"/>
          <ac:spMkLst>
            <pc:docMk/>
            <pc:sldMk cId="3836804122" sldId="263"/>
            <ac:spMk id="9" creationId="{3D4A7A3C-1E6B-87B8-7533-5549707CD69E}"/>
          </ac:spMkLst>
        </pc:spChg>
        <pc:spChg chg="mod">
          <ac:chgData name="Maria Pagano" userId="60497cb8cb4b67d3" providerId="LiveId" clId="{496D3638-6D9E-46CA-B2FC-7753527C6BE9}" dt="2024-07-07T16:32:18.990" v="108" actId="1076"/>
          <ac:spMkLst>
            <pc:docMk/>
            <pc:sldMk cId="3836804122" sldId="263"/>
            <ac:spMk id="10" creationId="{FDF3D196-2E8A-E99C-B93A-C75C54331C9D}"/>
          </ac:spMkLst>
        </pc:spChg>
        <pc:picChg chg="mod">
          <ac:chgData name="Maria Pagano" userId="60497cb8cb4b67d3" providerId="LiveId" clId="{496D3638-6D9E-46CA-B2FC-7753527C6BE9}" dt="2024-07-07T16:32:21.004" v="109" actId="1076"/>
          <ac:picMkLst>
            <pc:docMk/>
            <pc:sldMk cId="3836804122" sldId="263"/>
            <ac:picMk id="3" creationId="{D2BC5D6A-F3C2-C0C8-A51B-56FC23E9A7B7}"/>
          </ac:picMkLst>
        </pc:picChg>
      </pc:sldChg>
      <pc:sldChg chg="addSp delSp modSp mod">
        <pc:chgData name="Maria Pagano" userId="60497cb8cb4b67d3" providerId="LiveId" clId="{496D3638-6D9E-46CA-B2FC-7753527C6BE9}" dt="2024-07-07T16:53:31.653" v="301" actId="1076"/>
        <pc:sldMkLst>
          <pc:docMk/>
          <pc:sldMk cId="3448937900" sldId="290"/>
        </pc:sldMkLst>
        <pc:spChg chg="add mod">
          <ac:chgData name="Maria Pagano" userId="60497cb8cb4b67d3" providerId="LiveId" clId="{496D3638-6D9E-46CA-B2FC-7753527C6BE9}" dt="2024-07-07T16:29:07.982" v="62"/>
          <ac:spMkLst>
            <pc:docMk/>
            <pc:sldMk cId="3448937900" sldId="290"/>
            <ac:spMk id="2" creationId="{E9777FEA-A038-47D5-B21F-7F6323555A95}"/>
          </ac:spMkLst>
        </pc:spChg>
        <pc:spChg chg="mod">
          <ac:chgData name="Maria Pagano" userId="60497cb8cb4b67d3" providerId="LiveId" clId="{496D3638-6D9E-46CA-B2FC-7753527C6BE9}" dt="2024-07-07T16:53:31.653" v="301" actId="1076"/>
          <ac:spMkLst>
            <pc:docMk/>
            <pc:sldMk cId="3448937900" sldId="290"/>
            <ac:spMk id="5" creationId="{00000000-0000-0000-0000-000000000000}"/>
          </ac:spMkLst>
        </pc:spChg>
        <pc:spChg chg="del">
          <ac:chgData name="Maria Pagano" userId="60497cb8cb4b67d3" providerId="LiveId" clId="{496D3638-6D9E-46CA-B2FC-7753527C6BE9}" dt="2024-07-07T16:29:06.025" v="61" actId="478"/>
          <ac:spMkLst>
            <pc:docMk/>
            <pc:sldMk cId="3448937900" sldId="290"/>
            <ac:spMk id="17" creationId="{E3BB20F4-D921-E6CE-8001-BBF73ACF8B50}"/>
          </ac:spMkLst>
        </pc:spChg>
      </pc:sldChg>
      <pc:sldChg chg="addSp delSp modSp mod">
        <pc:chgData name="Maria Pagano" userId="60497cb8cb4b67d3" providerId="LiveId" clId="{496D3638-6D9E-46CA-B2FC-7753527C6BE9}" dt="2024-07-07T16:48:27.449" v="247" actId="1076"/>
        <pc:sldMkLst>
          <pc:docMk/>
          <pc:sldMk cId="1308571499" sldId="305"/>
        </pc:sldMkLst>
        <pc:spChg chg="del">
          <ac:chgData name="Maria Pagano" userId="60497cb8cb4b67d3" providerId="LiveId" clId="{496D3638-6D9E-46CA-B2FC-7753527C6BE9}" dt="2024-07-07T16:27:19.945" v="38" actId="478"/>
          <ac:spMkLst>
            <pc:docMk/>
            <pc:sldMk cId="1308571499" sldId="305"/>
            <ac:spMk id="2" creationId="{AF4002CD-D69C-A141-D89A-196B3FEA2018}"/>
          </ac:spMkLst>
        </pc:spChg>
        <pc:spChg chg="add mod">
          <ac:chgData name="Maria Pagano" userId="60497cb8cb4b67d3" providerId="LiveId" clId="{496D3638-6D9E-46CA-B2FC-7753527C6BE9}" dt="2024-07-07T16:27:25.942" v="40" actId="1076"/>
          <ac:spMkLst>
            <pc:docMk/>
            <pc:sldMk cId="1308571499" sldId="305"/>
            <ac:spMk id="3" creationId="{E38BEDD7-D463-D0B4-313E-7411B819F4C4}"/>
          </ac:spMkLst>
        </pc:spChg>
        <pc:spChg chg="mod">
          <ac:chgData name="Maria Pagano" userId="60497cb8cb4b67d3" providerId="LiveId" clId="{496D3638-6D9E-46CA-B2FC-7753527C6BE9}" dt="2024-07-07T16:48:27.449" v="247" actId="1076"/>
          <ac:spMkLst>
            <pc:docMk/>
            <pc:sldMk cId="1308571499" sldId="305"/>
            <ac:spMk id="5" creationId="{00000000-0000-0000-0000-000000000000}"/>
          </ac:spMkLst>
        </pc:spChg>
        <pc:spChg chg="mod">
          <ac:chgData name="Maria Pagano" userId="60497cb8cb4b67d3" providerId="LiveId" clId="{496D3638-6D9E-46CA-B2FC-7753527C6BE9}" dt="2024-07-07T16:41:37.317" v="227" actId="1076"/>
          <ac:spMkLst>
            <pc:docMk/>
            <pc:sldMk cId="1308571499" sldId="305"/>
            <ac:spMk id="7" creationId="{00000000-0000-0000-0000-000000000000}"/>
          </ac:spMkLst>
        </pc:spChg>
        <pc:spChg chg="mod">
          <ac:chgData name="Maria Pagano" userId="60497cb8cb4b67d3" providerId="LiveId" clId="{496D3638-6D9E-46CA-B2FC-7753527C6BE9}" dt="2024-07-07T16:38:34.393" v="199" actId="115"/>
          <ac:spMkLst>
            <pc:docMk/>
            <pc:sldMk cId="1308571499" sldId="305"/>
            <ac:spMk id="9" creationId="{00000000-0000-0000-0000-000000000000}"/>
          </ac:spMkLst>
        </pc:spChg>
        <pc:spChg chg="mod">
          <ac:chgData name="Maria Pagano" userId="60497cb8cb4b67d3" providerId="LiveId" clId="{496D3638-6D9E-46CA-B2FC-7753527C6BE9}" dt="2024-07-07T16:38:48.103" v="201" actId="115"/>
          <ac:spMkLst>
            <pc:docMk/>
            <pc:sldMk cId="1308571499" sldId="305"/>
            <ac:spMk id="10" creationId="{00000000-0000-0000-0000-000000000000}"/>
          </ac:spMkLst>
        </pc:spChg>
        <pc:spChg chg="del">
          <ac:chgData name="Maria Pagano" userId="60497cb8cb4b67d3" providerId="LiveId" clId="{496D3638-6D9E-46CA-B2FC-7753527C6BE9}" dt="2024-07-07T16:40:25.011" v="205" actId="478"/>
          <ac:spMkLst>
            <pc:docMk/>
            <pc:sldMk cId="1308571499" sldId="305"/>
            <ac:spMk id="12" creationId="{383A2DCA-4AA7-9A96-9B54-23B267B02913}"/>
          </ac:spMkLst>
        </pc:spChg>
        <pc:spChg chg="del mod">
          <ac:chgData name="Maria Pagano" userId="60497cb8cb4b67d3" providerId="LiveId" clId="{496D3638-6D9E-46CA-B2FC-7753527C6BE9}" dt="2024-07-07T16:40:19.667" v="204" actId="21"/>
          <ac:spMkLst>
            <pc:docMk/>
            <pc:sldMk cId="1308571499" sldId="305"/>
            <ac:spMk id="15" creationId="{C64993C1-D9B1-E432-24A8-8462B8E3E329}"/>
          </ac:spMkLst>
        </pc:spChg>
        <pc:picChg chg="add mod modCrop">
          <ac:chgData name="Maria Pagano" userId="60497cb8cb4b67d3" providerId="LiveId" clId="{496D3638-6D9E-46CA-B2FC-7753527C6BE9}" dt="2024-07-07T16:41:39.396" v="228" actId="1076"/>
          <ac:picMkLst>
            <pc:docMk/>
            <pc:sldMk cId="1308571499" sldId="305"/>
            <ac:picMk id="4" creationId="{612D36C5-359C-B2AD-37C3-5669C930E318}"/>
          </ac:picMkLst>
        </pc:picChg>
        <pc:picChg chg="del">
          <ac:chgData name="Maria Pagano" userId="60497cb8cb4b67d3" providerId="LiveId" clId="{496D3638-6D9E-46CA-B2FC-7753527C6BE9}" dt="2024-07-07T16:40:19.667" v="204" actId="21"/>
          <ac:picMkLst>
            <pc:docMk/>
            <pc:sldMk cId="1308571499" sldId="305"/>
            <ac:picMk id="2052" creationId="{2376E3B0-C67B-A533-B3DE-43803F006106}"/>
          </ac:picMkLst>
        </pc:picChg>
      </pc:sldChg>
      <pc:sldChg chg="addSp delSp modSp mod">
        <pc:chgData name="Maria Pagano" userId="60497cb8cb4b67d3" providerId="LiveId" clId="{496D3638-6D9E-46CA-B2FC-7753527C6BE9}" dt="2024-07-07T16:48:52.951" v="254" actId="1076"/>
        <pc:sldMkLst>
          <pc:docMk/>
          <pc:sldMk cId="457770563" sldId="306"/>
        </pc:sldMkLst>
        <pc:spChg chg="mod">
          <ac:chgData name="Maria Pagano" userId="60497cb8cb4b67d3" providerId="LiveId" clId="{496D3638-6D9E-46CA-B2FC-7753527C6BE9}" dt="2024-07-07T16:48:52.951" v="254" actId="1076"/>
          <ac:spMkLst>
            <pc:docMk/>
            <pc:sldMk cId="457770563" sldId="306"/>
            <ac:spMk id="2" creationId="{6227BEC2-B24D-EDA6-E84D-C84939AE1D3B}"/>
          </ac:spMkLst>
        </pc:spChg>
        <pc:spChg chg="add mod">
          <ac:chgData name="Maria Pagano" userId="60497cb8cb4b67d3" providerId="LiveId" clId="{496D3638-6D9E-46CA-B2FC-7753527C6BE9}" dt="2024-07-07T16:27:35.151" v="42"/>
          <ac:spMkLst>
            <pc:docMk/>
            <pc:sldMk cId="457770563" sldId="306"/>
            <ac:spMk id="3" creationId="{E39B14D4-6B28-43F7-8F36-D548FD89B05B}"/>
          </ac:spMkLst>
        </pc:spChg>
        <pc:spChg chg="del">
          <ac:chgData name="Maria Pagano" userId="60497cb8cb4b67d3" providerId="LiveId" clId="{496D3638-6D9E-46CA-B2FC-7753527C6BE9}" dt="2024-07-07T16:42:10.568" v="229" actId="21"/>
          <ac:spMkLst>
            <pc:docMk/>
            <pc:sldMk cId="457770563" sldId="306"/>
            <ac:spMk id="9" creationId="{AA9194B7-9725-9575-1E95-5A66C07C2544}"/>
          </ac:spMkLst>
        </pc:spChg>
        <pc:spChg chg="del">
          <ac:chgData name="Maria Pagano" userId="60497cb8cb4b67d3" providerId="LiveId" clId="{496D3638-6D9E-46CA-B2FC-7753527C6BE9}" dt="2024-07-07T16:27:33.457" v="41" actId="478"/>
          <ac:spMkLst>
            <pc:docMk/>
            <pc:sldMk cId="457770563" sldId="306"/>
            <ac:spMk id="14" creationId="{BE9711EC-5F6F-39C4-BDB0-2C9CE0160CD1}"/>
          </ac:spMkLst>
        </pc:spChg>
      </pc:sldChg>
      <pc:sldChg chg="addSp delSp modSp mod setBg">
        <pc:chgData name="Maria Pagano" userId="60497cb8cb4b67d3" providerId="LiveId" clId="{496D3638-6D9E-46CA-B2FC-7753527C6BE9}" dt="2024-07-07T16:51:10.613" v="281" actId="1076"/>
        <pc:sldMkLst>
          <pc:docMk/>
          <pc:sldMk cId="64035411" sldId="307"/>
        </pc:sldMkLst>
        <pc:spChg chg="mod">
          <ac:chgData name="Maria Pagano" userId="60497cb8cb4b67d3" providerId="LiveId" clId="{496D3638-6D9E-46CA-B2FC-7753527C6BE9}" dt="2024-07-07T16:51:10.613" v="281" actId="1076"/>
          <ac:spMkLst>
            <pc:docMk/>
            <pc:sldMk cId="64035411" sldId="307"/>
            <ac:spMk id="2" creationId="{A9A4F6C0-809F-8ADC-6D85-F43943E21E03}"/>
          </ac:spMkLst>
        </pc:spChg>
        <pc:spChg chg="add del mod">
          <ac:chgData name="Maria Pagano" userId="60497cb8cb4b67d3" providerId="LiveId" clId="{496D3638-6D9E-46CA-B2FC-7753527C6BE9}" dt="2024-07-07T16:50:11.783" v="271" actId="21"/>
          <ac:spMkLst>
            <pc:docMk/>
            <pc:sldMk cId="64035411" sldId="307"/>
            <ac:spMk id="3" creationId="{7A4789D5-5C5E-59A3-FEBD-9DDA2873677D}"/>
          </ac:spMkLst>
        </pc:spChg>
        <pc:spChg chg="del">
          <ac:chgData name="Maria Pagano" userId="60497cb8cb4b67d3" providerId="LiveId" clId="{496D3638-6D9E-46CA-B2FC-7753527C6BE9}" dt="2024-07-07T16:27:40.018" v="43" actId="478"/>
          <ac:spMkLst>
            <pc:docMk/>
            <pc:sldMk cId="64035411" sldId="307"/>
            <ac:spMk id="4" creationId="{B3E6FEE4-2AE8-9A20-6B4E-BC9E536E32DD}"/>
          </ac:spMkLst>
        </pc:spChg>
        <pc:spChg chg="add mod">
          <ac:chgData name="Maria Pagano" userId="60497cb8cb4b67d3" providerId="LiveId" clId="{496D3638-6D9E-46CA-B2FC-7753527C6BE9}" dt="2024-07-07T16:46:01.695" v="233" actId="26606"/>
          <ac:spMkLst>
            <pc:docMk/>
            <pc:sldMk cId="64035411" sldId="307"/>
            <ac:spMk id="5" creationId="{D16B8A8B-E36D-53F6-F17B-A0B5857478ED}"/>
          </ac:spMkLst>
        </pc:spChg>
        <pc:spChg chg="add del">
          <ac:chgData name="Maria Pagano" userId="60497cb8cb4b67d3" providerId="LiveId" clId="{496D3638-6D9E-46CA-B2FC-7753527C6BE9}" dt="2024-07-07T16:46:01.695" v="233" actId="26606"/>
          <ac:spMkLst>
            <pc:docMk/>
            <pc:sldMk cId="64035411" sldId="307"/>
            <ac:spMk id="11" creationId="{BACC6370-2D7E-4714-9D71-7542949D7D5D}"/>
          </ac:spMkLst>
        </pc:spChg>
        <pc:spChg chg="add del">
          <ac:chgData name="Maria Pagano" userId="60497cb8cb4b67d3" providerId="LiveId" clId="{496D3638-6D9E-46CA-B2FC-7753527C6BE9}" dt="2024-07-07T16:46:01.695" v="233" actId="26606"/>
          <ac:spMkLst>
            <pc:docMk/>
            <pc:sldMk cId="64035411" sldId="307"/>
            <ac:spMk id="13" creationId="{F68B3F68-107C-434F-AA38-110D5EA91B85}"/>
          </ac:spMkLst>
        </pc:spChg>
        <pc:spChg chg="add del">
          <ac:chgData name="Maria Pagano" userId="60497cb8cb4b67d3" providerId="LiveId" clId="{496D3638-6D9E-46CA-B2FC-7753527C6BE9}" dt="2024-07-07T16:46:01.695" v="233" actId="26606"/>
          <ac:spMkLst>
            <pc:docMk/>
            <pc:sldMk cId="64035411" sldId="307"/>
            <ac:spMk id="15" creationId="{AAD0DBB9-1A4B-4391-81D4-CB19F9AB918A}"/>
          </ac:spMkLst>
        </pc:spChg>
        <pc:spChg chg="add del">
          <ac:chgData name="Maria Pagano" userId="60497cb8cb4b67d3" providerId="LiveId" clId="{496D3638-6D9E-46CA-B2FC-7753527C6BE9}" dt="2024-07-07T16:46:01.695" v="233" actId="26606"/>
          <ac:spMkLst>
            <pc:docMk/>
            <pc:sldMk cId="64035411" sldId="307"/>
            <ac:spMk id="17" creationId="{063BBA22-50EA-4C4D-BE05-F1CE4E63AA56}"/>
          </ac:spMkLst>
        </pc:spChg>
        <pc:graphicFrameChg chg="add del">
          <ac:chgData name="Maria Pagano" userId="60497cb8cb4b67d3" providerId="LiveId" clId="{496D3638-6D9E-46CA-B2FC-7753527C6BE9}" dt="2024-07-07T16:46:01.695" v="233" actId="26606"/>
          <ac:graphicFrameMkLst>
            <pc:docMk/>
            <pc:sldMk cId="64035411" sldId="307"/>
            <ac:graphicFrameMk id="7" creationId="{FB3940C5-32C6-3ECD-422B-E948BCE32AFD}"/>
          </ac:graphicFrameMkLst>
        </pc:graphicFrameChg>
        <pc:picChg chg="add del mod modCrop">
          <ac:chgData name="Maria Pagano" userId="60497cb8cb4b67d3" providerId="LiveId" clId="{496D3638-6D9E-46CA-B2FC-7753527C6BE9}" dt="2024-07-07T16:51:04.570" v="280" actId="1076"/>
          <ac:picMkLst>
            <pc:docMk/>
            <pc:sldMk cId="64035411" sldId="307"/>
            <ac:picMk id="6" creationId="{7662FA49-97D2-A758-D621-83F5143B3F73}"/>
          </ac:picMkLst>
        </pc:picChg>
      </pc:sldChg>
      <pc:sldChg chg="addSp delSp modSp mod">
        <pc:chgData name="Maria Pagano" userId="60497cb8cb4b67d3" providerId="LiveId" clId="{496D3638-6D9E-46CA-B2FC-7753527C6BE9}" dt="2024-07-07T16:51:33.205" v="285" actId="14100"/>
        <pc:sldMkLst>
          <pc:docMk/>
          <pc:sldMk cId="3130538960" sldId="308"/>
        </pc:sldMkLst>
        <pc:spChg chg="mod">
          <ac:chgData name="Maria Pagano" userId="60497cb8cb4b67d3" providerId="LiveId" clId="{496D3638-6D9E-46CA-B2FC-7753527C6BE9}" dt="2024-07-07T16:51:33.205" v="285" actId="14100"/>
          <ac:spMkLst>
            <pc:docMk/>
            <pc:sldMk cId="3130538960" sldId="308"/>
            <ac:spMk id="2" creationId="{9541B13D-9F28-0389-F872-2520A8124C8D}"/>
          </ac:spMkLst>
        </pc:spChg>
        <pc:spChg chg="add mod">
          <ac:chgData name="Maria Pagano" userId="60497cb8cb4b67d3" providerId="LiveId" clId="{496D3638-6D9E-46CA-B2FC-7753527C6BE9}" dt="2024-07-07T16:27:48.844" v="46"/>
          <ac:spMkLst>
            <pc:docMk/>
            <pc:sldMk cId="3130538960" sldId="308"/>
            <ac:spMk id="5" creationId="{8EC82CEB-A2C4-CD67-280E-57CA7BE1D03A}"/>
          </ac:spMkLst>
        </pc:spChg>
        <pc:spChg chg="del">
          <ac:chgData name="Maria Pagano" userId="60497cb8cb4b67d3" providerId="LiveId" clId="{496D3638-6D9E-46CA-B2FC-7753527C6BE9}" dt="2024-07-07T16:27:47.242" v="45" actId="478"/>
          <ac:spMkLst>
            <pc:docMk/>
            <pc:sldMk cId="3130538960" sldId="308"/>
            <ac:spMk id="7" creationId="{B188105C-CBCD-904F-DCEB-54BBDEA47B69}"/>
          </ac:spMkLst>
        </pc:spChg>
      </pc:sldChg>
      <pc:sldChg chg="addSp delSp modSp mod">
        <pc:chgData name="Maria Pagano" userId="60497cb8cb4b67d3" providerId="LiveId" clId="{496D3638-6D9E-46CA-B2FC-7753527C6BE9}" dt="2024-07-07T16:51:45.561" v="288" actId="1076"/>
        <pc:sldMkLst>
          <pc:docMk/>
          <pc:sldMk cId="2729846110" sldId="309"/>
        </pc:sldMkLst>
        <pc:spChg chg="mod">
          <ac:chgData name="Maria Pagano" userId="60497cb8cb4b67d3" providerId="LiveId" clId="{496D3638-6D9E-46CA-B2FC-7753527C6BE9}" dt="2024-07-07T16:51:45.561" v="288" actId="1076"/>
          <ac:spMkLst>
            <pc:docMk/>
            <pc:sldMk cId="2729846110" sldId="309"/>
            <ac:spMk id="2" creationId="{DFE7A072-60B7-746F-7C82-DF80383C6E75}"/>
          </ac:spMkLst>
        </pc:spChg>
        <pc:spChg chg="add mod">
          <ac:chgData name="Maria Pagano" userId="60497cb8cb4b67d3" providerId="LiveId" clId="{496D3638-6D9E-46CA-B2FC-7753527C6BE9}" dt="2024-07-07T16:27:56.046" v="48"/>
          <ac:spMkLst>
            <pc:docMk/>
            <pc:sldMk cId="2729846110" sldId="309"/>
            <ac:spMk id="5" creationId="{3EA2653E-1AF9-24E5-DEF0-116818C88EEE}"/>
          </ac:spMkLst>
        </pc:spChg>
        <pc:spChg chg="del">
          <ac:chgData name="Maria Pagano" userId="60497cb8cb4b67d3" providerId="LiveId" clId="{496D3638-6D9E-46CA-B2FC-7753527C6BE9}" dt="2024-07-07T16:27:53.993" v="47" actId="478"/>
          <ac:spMkLst>
            <pc:docMk/>
            <pc:sldMk cId="2729846110" sldId="309"/>
            <ac:spMk id="9" creationId="{35C69676-D167-C949-079C-A8482F18ABDE}"/>
          </ac:spMkLst>
        </pc:spChg>
      </pc:sldChg>
      <pc:sldChg chg="addSp modSp mod">
        <pc:chgData name="Maria Pagano" userId="60497cb8cb4b67d3" providerId="LiveId" clId="{496D3638-6D9E-46CA-B2FC-7753527C6BE9}" dt="2024-07-07T16:29:01.569" v="60" actId="1076"/>
        <pc:sldMkLst>
          <pc:docMk/>
          <pc:sldMk cId="3922329138" sldId="310"/>
        </pc:sldMkLst>
        <pc:spChg chg="add mod">
          <ac:chgData name="Maria Pagano" userId="60497cb8cb4b67d3" providerId="LiveId" clId="{496D3638-6D9E-46CA-B2FC-7753527C6BE9}" dt="2024-07-07T16:29:01.569" v="60" actId="1076"/>
          <ac:spMkLst>
            <pc:docMk/>
            <pc:sldMk cId="3922329138" sldId="310"/>
            <ac:spMk id="4" creationId="{43CC05BD-5F7D-466C-344C-4095B4BAA202}"/>
          </ac:spMkLst>
        </pc:spChg>
        <pc:spChg chg="mod">
          <ac:chgData name="Maria Pagano" userId="60497cb8cb4b67d3" providerId="LiveId" clId="{496D3638-6D9E-46CA-B2FC-7753527C6BE9}" dt="2024-07-07T16:28:49.442" v="57" actId="1076"/>
          <ac:spMkLst>
            <pc:docMk/>
            <pc:sldMk cId="3922329138" sldId="310"/>
            <ac:spMk id="10" creationId="{3B84C92A-F9CE-63ED-1BB6-6250033EE2C0}"/>
          </ac:spMkLst>
        </pc:spChg>
      </pc:sldChg>
      <pc:sldChg chg="addSp delSp modSp mod">
        <pc:chgData name="Maria Pagano" userId="60497cb8cb4b67d3" providerId="LiveId" clId="{496D3638-6D9E-46CA-B2FC-7753527C6BE9}" dt="2024-07-07T16:51:59.270" v="292" actId="14100"/>
        <pc:sldMkLst>
          <pc:docMk/>
          <pc:sldMk cId="2732458340" sldId="311"/>
        </pc:sldMkLst>
        <pc:spChg chg="add mod">
          <ac:chgData name="Maria Pagano" userId="60497cb8cb4b67d3" providerId="LiveId" clId="{496D3638-6D9E-46CA-B2FC-7753527C6BE9}" dt="2024-07-07T16:28:29.722" v="53"/>
          <ac:spMkLst>
            <pc:docMk/>
            <pc:sldMk cId="2732458340" sldId="311"/>
            <ac:spMk id="3" creationId="{2A10DC2A-0C16-41F0-EEC0-6FAE168D743B}"/>
          </ac:spMkLst>
        </pc:spChg>
        <pc:spChg chg="mod">
          <ac:chgData name="Maria Pagano" userId="60497cb8cb4b67d3" providerId="LiveId" clId="{496D3638-6D9E-46CA-B2FC-7753527C6BE9}" dt="2024-07-07T16:51:59.270" v="292" actId="14100"/>
          <ac:spMkLst>
            <pc:docMk/>
            <pc:sldMk cId="2732458340" sldId="311"/>
            <ac:spMk id="5" creationId="{00000000-0000-0000-0000-000000000000}"/>
          </ac:spMkLst>
        </pc:spChg>
        <pc:spChg chg="del">
          <ac:chgData name="Maria Pagano" userId="60497cb8cb4b67d3" providerId="LiveId" clId="{496D3638-6D9E-46CA-B2FC-7753527C6BE9}" dt="2024-07-07T16:28:27.625" v="52" actId="478"/>
          <ac:spMkLst>
            <pc:docMk/>
            <pc:sldMk cId="2732458340" sldId="311"/>
            <ac:spMk id="7" creationId="{5E8DFFDA-4796-B877-F541-ED339980498B}"/>
          </ac:spMkLst>
        </pc:spChg>
      </pc:sldChg>
      <pc:sldChg chg="addSp delSp modSp mod">
        <pc:chgData name="Maria Pagano" userId="60497cb8cb4b67d3" providerId="LiveId" clId="{496D3638-6D9E-46CA-B2FC-7753527C6BE9}" dt="2024-07-07T16:52:14.853" v="295" actId="1076"/>
        <pc:sldMkLst>
          <pc:docMk/>
          <pc:sldMk cId="4147597731" sldId="312"/>
        </pc:sldMkLst>
        <pc:spChg chg="del">
          <ac:chgData name="Maria Pagano" userId="60497cb8cb4b67d3" providerId="LiveId" clId="{496D3638-6D9E-46CA-B2FC-7753527C6BE9}" dt="2024-07-07T16:28:32.953" v="54" actId="478"/>
          <ac:spMkLst>
            <pc:docMk/>
            <pc:sldMk cId="4147597731" sldId="312"/>
            <ac:spMk id="2" creationId="{B0E29C26-7C2A-A53A-E61A-6121DD7E2A69}"/>
          </ac:spMkLst>
        </pc:spChg>
        <pc:spChg chg="add mod">
          <ac:chgData name="Maria Pagano" userId="60497cb8cb4b67d3" providerId="LiveId" clId="{496D3638-6D9E-46CA-B2FC-7753527C6BE9}" dt="2024-07-07T16:28:34.805" v="55"/>
          <ac:spMkLst>
            <pc:docMk/>
            <pc:sldMk cId="4147597731" sldId="312"/>
            <ac:spMk id="3" creationId="{7AEB4778-A2F1-489F-1CEA-05377DFF1C52}"/>
          </ac:spMkLst>
        </pc:spChg>
        <pc:spChg chg="mod">
          <ac:chgData name="Maria Pagano" userId="60497cb8cb4b67d3" providerId="LiveId" clId="{496D3638-6D9E-46CA-B2FC-7753527C6BE9}" dt="2024-07-07T16:52:14.853" v="295" actId="1076"/>
          <ac:spMkLst>
            <pc:docMk/>
            <pc:sldMk cId="4147597731" sldId="312"/>
            <ac:spMk id="5" creationId="{00000000-0000-0000-0000-000000000000}"/>
          </ac:spMkLst>
        </pc:spChg>
      </pc:sldChg>
      <pc:sldChg chg="addSp delSp modSp mod">
        <pc:chgData name="Maria Pagano" userId="60497cb8cb4b67d3" providerId="LiveId" clId="{496D3638-6D9E-46CA-B2FC-7753527C6BE9}" dt="2024-07-07T16:56:34.498" v="344" actId="14100"/>
        <pc:sldMkLst>
          <pc:docMk/>
          <pc:sldMk cId="414128399" sldId="314"/>
        </pc:sldMkLst>
        <pc:spChg chg="mod">
          <ac:chgData name="Maria Pagano" userId="60497cb8cb4b67d3" providerId="LiveId" clId="{496D3638-6D9E-46CA-B2FC-7753527C6BE9}" dt="2024-07-07T16:56:34.498" v="344" actId="14100"/>
          <ac:spMkLst>
            <pc:docMk/>
            <pc:sldMk cId="414128399" sldId="314"/>
            <ac:spMk id="2" creationId="{00000000-0000-0000-0000-000000000000}"/>
          </ac:spMkLst>
        </pc:spChg>
        <pc:spChg chg="del">
          <ac:chgData name="Maria Pagano" userId="60497cb8cb4b67d3" providerId="LiveId" clId="{496D3638-6D9E-46CA-B2FC-7753527C6BE9}" dt="2024-07-07T16:30:34.169" v="83" actId="478"/>
          <ac:spMkLst>
            <pc:docMk/>
            <pc:sldMk cId="414128399" sldId="314"/>
            <ac:spMk id="3" creationId="{EEB26DFA-9ED4-0719-DC3F-CFE1DB18F90D}"/>
          </ac:spMkLst>
        </pc:spChg>
        <pc:spChg chg="mod">
          <ac:chgData name="Maria Pagano" userId="60497cb8cb4b67d3" providerId="LiveId" clId="{496D3638-6D9E-46CA-B2FC-7753527C6BE9}" dt="2024-07-07T16:30:38.215" v="85" actId="20577"/>
          <ac:spMkLst>
            <pc:docMk/>
            <pc:sldMk cId="414128399" sldId="314"/>
            <ac:spMk id="4" creationId="{00000000-0000-0000-0000-000000000000}"/>
          </ac:spMkLst>
        </pc:spChg>
        <pc:spChg chg="add mod">
          <ac:chgData name="Maria Pagano" userId="60497cb8cb4b67d3" providerId="LiveId" clId="{496D3638-6D9E-46CA-B2FC-7753527C6BE9}" dt="2024-07-07T16:30:41.627" v="86"/>
          <ac:spMkLst>
            <pc:docMk/>
            <pc:sldMk cId="414128399" sldId="314"/>
            <ac:spMk id="5" creationId="{3F0FFA2C-2D79-C39E-262B-7F762F2FF35B}"/>
          </ac:spMkLst>
        </pc:spChg>
      </pc:sldChg>
      <pc:sldChg chg="addSp modSp mod">
        <pc:chgData name="Maria Pagano" userId="60497cb8cb4b67d3" providerId="LiveId" clId="{496D3638-6D9E-46CA-B2FC-7753527C6BE9}" dt="2024-07-07T16:56:47.441" v="347" actId="1076"/>
        <pc:sldMkLst>
          <pc:docMk/>
          <pc:sldMk cId="765595693" sldId="315"/>
        </pc:sldMkLst>
        <pc:spChg chg="mod">
          <ac:chgData name="Maria Pagano" userId="60497cb8cb4b67d3" providerId="LiveId" clId="{496D3638-6D9E-46CA-B2FC-7753527C6BE9}" dt="2024-07-07T16:56:47.441" v="347" actId="1076"/>
          <ac:spMkLst>
            <pc:docMk/>
            <pc:sldMk cId="765595693" sldId="315"/>
            <ac:spMk id="2" creationId="{00000000-0000-0000-0000-000000000000}"/>
          </ac:spMkLst>
        </pc:spChg>
        <pc:spChg chg="add mod">
          <ac:chgData name="Maria Pagano" userId="60497cb8cb4b67d3" providerId="LiveId" clId="{496D3638-6D9E-46CA-B2FC-7753527C6BE9}" dt="2024-07-07T16:31:06.954" v="92" actId="1076"/>
          <ac:spMkLst>
            <pc:docMk/>
            <pc:sldMk cId="765595693" sldId="315"/>
            <ac:spMk id="3" creationId="{D3D732F7-6373-2B93-91D1-36C88C8730BE}"/>
          </ac:spMkLst>
        </pc:spChg>
        <pc:spChg chg="mod">
          <ac:chgData name="Maria Pagano" userId="60497cb8cb4b67d3" providerId="LiveId" clId="{496D3638-6D9E-46CA-B2FC-7753527C6BE9}" dt="2024-07-07T16:30:59.707" v="90" actId="1076"/>
          <ac:spMkLst>
            <pc:docMk/>
            <pc:sldMk cId="765595693" sldId="315"/>
            <ac:spMk id="9" creationId="{74EA59BB-FE7E-BFE4-A446-873C9EB2ACED}"/>
          </ac:spMkLst>
        </pc:spChg>
      </pc:sldChg>
      <pc:sldChg chg="addSp modSp mod">
        <pc:chgData name="Maria Pagano" userId="60497cb8cb4b67d3" providerId="LiveId" clId="{496D3638-6D9E-46CA-B2FC-7753527C6BE9}" dt="2024-07-07T16:57:06.711" v="352" actId="14100"/>
        <pc:sldMkLst>
          <pc:docMk/>
          <pc:sldMk cId="602143129" sldId="316"/>
        </pc:sldMkLst>
        <pc:spChg chg="mod">
          <ac:chgData name="Maria Pagano" userId="60497cb8cb4b67d3" providerId="LiveId" clId="{496D3638-6D9E-46CA-B2FC-7753527C6BE9}" dt="2024-07-07T16:57:06.711" v="352" actId="14100"/>
          <ac:spMkLst>
            <pc:docMk/>
            <pc:sldMk cId="602143129" sldId="316"/>
            <ac:spMk id="2" creationId="{00000000-0000-0000-0000-000000000000}"/>
          </ac:spMkLst>
        </pc:spChg>
        <pc:spChg chg="mod">
          <ac:chgData name="Maria Pagano" userId="60497cb8cb4b67d3" providerId="LiveId" clId="{496D3638-6D9E-46CA-B2FC-7753527C6BE9}" dt="2024-07-07T16:31:19.274" v="95" actId="1076"/>
          <ac:spMkLst>
            <pc:docMk/>
            <pc:sldMk cId="602143129" sldId="316"/>
            <ac:spMk id="3" creationId="{AE789DAF-44C1-43FC-2680-ED7BBE59843B}"/>
          </ac:spMkLst>
        </pc:spChg>
        <pc:spChg chg="add mod">
          <ac:chgData name="Maria Pagano" userId="60497cb8cb4b67d3" providerId="LiveId" clId="{496D3638-6D9E-46CA-B2FC-7753527C6BE9}" dt="2024-07-07T16:31:24.087" v="97" actId="1076"/>
          <ac:spMkLst>
            <pc:docMk/>
            <pc:sldMk cId="602143129" sldId="316"/>
            <ac:spMk id="5" creationId="{CAD82B75-640F-DCA9-9543-D3CF0A096AB1}"/>
          </ac:spMkLst>
        </pc:spChg>
      </pc:sldChg>
      <pc:sldChg chg="addSp delSp modSp mod">
        <pc:chgData name="Maria Pagano" userId="60497cb8cb4b67d3" providerId="LiveId" clId="{496D3638-6D9E-46CA-B2FC-7753527C6BE9}" dt="2024-07-07T16:57:26.822" v="356" actId="1076"/>
        <pc:sldMkLst>
          <pc:docMk/>
          <pc:sldMk cId="2137971273" sldId="317"/>
        </pc:sldMkLst>
        <pc:spChg chg="del">
          <ac:chgData name="Maria Pagano" userId="60497cb8cb4b67d3" providerId="LiveId" clId="{496D3638-6D9E-46CA-B2FC-7753527C6BE9}" dt="2024-07-07T16:31:29.448" v="98" actId="478"/>
          <ac:spMkLst>
            <pc:docMk/>
            <pc:sldMk cId="2137971273" sldId="317"/>
            <ac:spMk id="4" creationId="{3E97C44A-BE47-8613-E084-AC5C5158F67F}"/>
          </ac:spMkLst>
        </pc:spChg>
        <pc:spChg chg="mod">
          <ac:chgData name="Maria Pagano" userId="60497cb8cb4b67d3" providerId="LiveId" clId="{496D3638-6D9E-46CA-B2FC-7753527C6BE9}" dt="2024-07-07T16:57:26.822" v="356" actId="1076"/>
          <ac:spMkLst>
            <pc:docMk/>
            <pc:sldMk cId="2137971273" sldId="317"/>
            <ac:spMk id="5" creationId="{00000000-0000-0000-0000-000000000000}"/>
          </ac:spMkLst>
        </pc:spChg>
        <pc:spChg chg="add mod">
          <ac:chgData name="Maria Pagano" userId="60497cb8cb4b67d3" providerId="LiveId" clId="{496D3638-6D9E-46CA-B2FC-7753527C6BE9}" dt="2024-07-07T16:31:34.482" v="100" actId="1076"/>
          <ac:spMkLst>
            <pc:docMk/>
            <pc:sldMk cId="2137971273" sldId="317"/>
            <ac:spMk id="6" creationId="{EE8C4729-602B-3ADB-EE90-B62A4AEA4955}"/>
          </ac:spMkLst>
        </pc:spChg>
      </pc:sldChg>
      <pc:sldChg chg="addSp delSp modSp mod">
        <pc:chgData name="Maria Pagano" userId="60497cb8cb4b67d3" providerId="LiveId" clId="{496D3638-6D9E-46CA-B2FC-7753527C6BE9}" dt="2024-07-07T16:57:49.522" v="362" actId="1076"/>
        <pc:sldMkLst>
          <pc:docMk/>
          <pc:sldMk cId="1243157545" sldId="318"/>
        </pc:sldMkLst>
        <pc:spChg chg="mod">
          <ac:chgData name="Maria Pagano" userId="60497cb8cb4b67d3" providerId="LiveId" clId="{496D3638-6D9E-46CA-B2FC-7753527C6BE9}" dt="2024-07-07T16:57:49.522" v="362" actId="1076"/>
          <ac:spMkLst>
            <pc:docMk/>
            <pc:sldMk cId="1243157545" sldId="318"/>
            <ac:spMk id="2" creationId="{00000000-0000-0000-0000-000000000000}"/>
          </ac:spMkLst>
        </pc:spChg>
        <pc:spChg chg="add mod">
          <ac:chgData name="Maria Pagano" userId="60497cb8cb4b67d3" providerId="LiveId" clId="{496D3638-6D9E-46CA-B2FC-7753527C6BE9}" dt="2024-07-07T16:31:42.695" v="102"/>
          <ac:spMkLst>
            <pc:docMk/>
            <pc:sldMk cId="1243157545" sldId="318"/>
            <ac:spMk id="3" creationId="{AD45FB77-1513-4058-F832-B91BEA73F95F}"/>
          </ac:spMkLst>
        </pc:spChg>
        <pc:spChg chg="del">
          <ac:chgData name="Maria Pagano" userId="60497cb8cb4b67d3" providerId="LiveId" clId="{496D3638-6D9E-46CA-B2FC-7753527C6BE9}" dt="2024-07-07T16:31:40.559" v="101" actId="478"/>
          <ac:spMkLst>
            <pc:docMk/>
            <pc:sldMk cId="1243157545" sldId="318"/>
            <ac:spMk id="9" creationId="{E02343C6-3E56-3A3D-3285-8C6C9C603B49}"/>
          </ac:spMkLst>
        </pc:spChg>
      </pc:sldChg>
      <pc:sldChg chg="addSp delSp modSp mod">
        <pc:chgData name="Maria Pagano" userId="60497cb8cb4b67d3" providerId="LiveId" clId="{496D3638-6D9E-46CA-B2FC-7753527C6BE9}" dt="2024-07-07T16:58:15.756" v="367" actId="1076"/>
        <pc:sldMkLst>
          <pc:docMk/>
          <pc:sldMk cId="706332106" sldId="319"/>
        </pc:sldMkLst>
        <pc:spChg chg="add mod">
          <ac:chgData name="Maria Pagano" userId="60497cb8cb4b67d3" providerId="LiveId" clId="{496D3638-6D9E-46CA-B2FC-7753527C6BE9}" dt="2024-07-07T16:31:50.437" v="104"/>
          <ac:spMkLst>
            <pc:docMk/>
            <pc:sldMk cId="706332106" sldId="319"/>
            <ac:spMk id="2" creationId="{5ADFFFE5-ED8A-7113-8A7E-61C4FF0FFDA3}"/>
          </ac:spMkLst>
        </pc:spChg>
        <pc:spChg chg="mod">
          <ac:chgData name="Maria Pagano" userId="60497cb8cb4b67d3" providerId="LiveId" clId="{496D3638-6D9E-46CA-B2FC-7753527C6BE9}" dt="2024-07-07T16:58:15.756" v="367" actId="1076"/>
          <ac:spMkLst>
            <pc:docMk/>
            <pc:sldMk cId="706332106" sldId="319"/>
            <ac:spMk id="5" creationId="{00000000-0000-0000-0000-000000000000}"/>
          </ac:spMkLst>
        </pc:spChg>
        <pc:spChg chg="del">
          <ac:chgData name="Maria Pagano" userId="60497cb8cb4b67d3" providerId="LiveId" clId="{496D3638-6D9E-46CA-B2FC-7753527C6BE9}" dt="2024-07-07T16:31:48.448" v="103" actId="478"/>
          <ac:spMkLst>
            <pc:docMk/>
            <pc:sldMk cId="706332106" sldId="319"/>
            <ac:spMk id="8" creationId="{5B58424E-1D51-7F60-82DC-2E55113B533E}"/>
          </ac:spMkLst>
        </pc:spChg>
      </pc:sldChg>
      <pc:sldChg chg="addSp delSp modSp mod">
        <pc:chgData name="Maria Pagano" userId="60497cb8cb4b67d3" providerId="LiveId" clId="{496D3638-6D9E-46CA-B2FC-7753527C6BE9}" dt="2024-07-07T16:58:33.582" v="371" actId="1076"/>
        <pc:sldMkLst>
          <pc:docMk/>
          <pc:sldMk cId="444886591" sldId="321"/>
        </pc:sldMkLst>
        <pc:spChg chg="mod">
          <ac:chgData name="Maria Pagano" userId="60497cb8cb4b67d3" providerId="LiveId" clId="{496D3638-6D9E-46CA-B2FC-7753527C6BE9}" dt="2024-07-07T16:58:33.582" v="371" actId="1076"/>
          <ac:spMkLst>
            <pc:docMk/>
            <pc:sldMk cId="444886591" sldId="321"/>
            <ac:spMk id="5" creationId="{00000000-0000-0000-0000-000000000000}"/>
          </ac:spMkLst>
        </pc:spChg>
        <pc:spChg chg="del mod">
          <ac:chgData name="Maria Pagano" userId="60497cb8cb4b67d3" providerId="LiveId" clId="{496D3638-6D9E-46CA-B2FC-7753527C6BE9}" dt="2024-07-07T16:31:54.975" v="106" actId="478"/>
          <ac:spMkLst>
            <pc:docMk/>
            <pc:sldMk cId="444886591" sldId="321"/>
            <ac:spMk id="6" creationId="{4D220CA9-840A-7809-05DA-B48DCFA42CE8}"/>
          </ac:spMkLst>
        </pc:spChg>
        <pc:spChg chg="add mod">
          <ac:chgData name="Maria Pagano" userId="60497cb8cb4b67d3" providerId="LiveId" clId="{496D3638-6D9E-46CA-B2FC-7753527C6BE9}" dt="2024-07-07T16:31:56.895" v="107"/>
          <ac:spMkLst>
            <pc:docMk/>
            <pc:sldMk cId="444886591" sldId="321"/>
            <ac:spMk id="8" creationId="{53EEABE5-A4B4-0ECF-B7CD-E0B8955D7B18}"/>
          </ac:spMkLst>
        </pc:spChg>
      </pc:sldChg>
      <pc:sldChg chg="addSp delSp modSp mod">
        <pc:chgData name="Maria Pagano" userId="60497cb8cb4b67d3" providerId="LiveId" clId="{496D3638-6D9E-46CA-B2FC-7753527C6BE9}" dt="2024-07-07T16:53:47.786" v="305" actId="1076"/>
        <pc:sldMkLst>
          <pc:docMk/>
          <pc:sldMk cId="2993928929" sldId="323"/>
        </pc:sldMkLst>
        <pc:spChg chg="add mod">
          <ac:chgData name="Maria Pagano" userId="60497cb8cb4b67d3" providerId="LiveId" clId="{496D3638-6D9E-46CA-B2FC-7753527C6BE9}" dt="2024-07-07T16:29:14.361" v="64"/>
          <ac:spMkLst>
            <pc:docMk/>
            <pc:sldMk cId="2993928929" sldId="323"/>
            <ac:spMk id="2" creationId="{AFAD5091-F7AD-6EFE-9230-27174E6A21D1}"/>
          </ac:spMkLst>
        </pc:spChg>
        <pc:spChg chg="mod">
          <ac:chgData name="Maria Pagano" userId="60497cb8cb4b67d3" providerId="LiveId" clId="{496D3638-6D9E-46CA-B2FC-7753527C6BE9}" dt="2024-07-07T16:53:47.786" v="305" actId="1076"/>
          <ac:spMkLst>
            <pc:docMk/>
            <pc:sldMk cId="2993928929" sldId="323"/>
            <ac:spMk id="5" creationId="{00000000-0000-0000-0000-000000000000}"/>
          </ac:spMkLst>
        </pc:spChg>
        <pc:spChg chg="del">
          <ac:chgData name="Maria Pagano" userId="60497cb8cb4b67d3" providerId="LiveId" clId="{496D3638-6D9E-46CA-B2FC-7753527C6BE9}" dt="2024-07-07T16:29:12.545" v="63" actId="478"/>
          <ac:spMkLst>
            <pc:docMk/>
            <pc:sldMk cId="2993928929" sldId="323"/>
            <ac:spMk id="6" creationId="{0EE326E1-E34E-A8EC-0D2F-5E3E362E2970}"/>
          </ac:spMkLst>
        </pc:spChg>
      </pc:sldChg>
      <pc:sldChg chg="addSp delSp modSp mod">
        <pc:chgData name="Maria Pagano" userId="60497cb8cb4b67d3" providerId="LiveId" clId="{496D3638-6D9E-46CA-B2FC-7753527C6BE9}" dt="2024-07-07T16:54:16.178" v="309" actId="2085"/>
        <pc:sldMkLst>
          <pc:docMk/>
          <pc:sldMk cId="512412557" sldId="324"/>
        </pc:sldMkLst>
        <pc:spChg chg="add mod">
          <ac:chgData name="Maria Pagano" userId="60497cb8cb4b67d3" providerId="LiveId" clId="{496D3638-6D9E-46CA-B2FC-7753527C6BE9}" dt="2024-07-07T16:29:19.897" v="66"/>
          <ac:spMkLst>
            <pc:docMk/>
            <pc:sldMk cId="512412557" sldId="324"/>
            <ac:spMk id="2" creationId="{C6E038E6-2CBD-E557-2B12-4441E68FE153}"/>
          </ac:spMkLst>
        </pc:spChg>
        <pc:spChg chg="mod">
          <ac:chgData name="Maria Pagano" userId="60497cb8cb4b67d3" providerId="LiveId" clId="{496D3638-6D9E-46CA-B2FC-7753527C6BE9}" dt="2024-07-07T16:54:16.178" v="309" actId="2085"/>
          <ac:spMkLst>
            <pc:docMk/>
            <pc:sldMk cId="512412557" sldId="324"/>
            <ac:spMk id="5" creationId="{00000000-0000-0000-0000-000000000000}"/>
          </ac:spMkLst>
        </pc:spChg>
        <pc:spChg chg="del">
          <ac:chgData name="Maria Pagano" userId="60497cb8cb4b67d3" providerId="LiveId" clId="{496D3638-6D9E-46CA-B2FC-7753527C6BE9}" dt="2024-07-07T16:29:18.057" v="65" actId="478"/>
          <ac:spMkLst>
            <pc:docMk/>
            <pc:sldMk cId="512412557" sldId="324"/>
            <ac:spMk id="10" creationId="{3F2EA3F8-4222-52AE-9F83-228241A5E983}"/>
          </ac:spMkLst>
        </pc:spChg>
      </pc:sldChg>
      <pc:sldChg chg="addSp delSp modSp mod">
        <pc:chgData name="Maria Pagano" userId="60497cb8cb4b67d3" providerId="LiveId" clId="{496D3638-6D9E-46CA-B2FC-7753527C6BE9}" dt="2024-07-07T16:54:30.016" v="313" actId="1076"/>
        <pc:sldMkLst>
          <pc:docMk/>
          <pc:sldMk cId="2576896954" sldId="325"/>
        </pc:sldMkLst>
        <pc:spChg chg="del">
          <ac:chgData name="Maria Pagano" userId="60497cb8cb4b67d3" providerId="LiveId" clId="{496D3638-6D9E-46CA-B2FC-7753527C6BE9}" dt="2024-07-07T16:29:28.017" v="67" actId="478"/>
          <ac:spMkLst>
            <pc:docMk/>
            <pc:sldMk cId="2576896954" sldId="325"/>
            <ac:spMk id="3" creationId="{162AEBB4-AA43-2D3D-CE01-8CB05D8099C1}"/>
          </ac:spMkLst>
        </pc:spChg>
        <pc:spChg chg="mod">
          <ac:chgData name="Maria Pagano" userId="60497cb8cb4b67d3" providerId="LiveId" clId="{496D3638-6D9E-46CA-B2FC-7753527C6BE9}" dt="2024-07-07T16:54:30.016" v="313" actId="1076"/>
          <ac:spMkLst>
            <pc:docMk/>
            <pc:sldMk cId="2576896954" sldId="325"/>
            <ac:spMk id="5" creationId="{00000000-0000-0000-0000-000000000000}"/>
          </ac:spMkLst>
        </pc:spChg>
        <pc:spChg chg="add mod">
          <ac:chgData name="Maria Pagano" userId="60497cb8cb4b67d3" providerId="LiveId" clId="{496D3638-6D9E-46CA-B2FC-7753527C6BE9}" dt="2024-07-07T16:29:29.834" v="68"/>
          <ac:spMkLst>
            <pc:docMk/>
            <pc:sldMk cId="2576896954" sldId="325"/>
            <ac:spMk id="6" creationId="{054BBCC4-FC3B-FF32-7276-2B8FDEDDD7D6}"/>
          </ac:spMkLst>
        </pc:spChg>
      </pc:sldChg>
      <pc:sldChg chg="addSp delSp modSp mod">
        <pc:chgData name="Maria Pagano" userId="60497cb8cb4b67d3" providerId="LiveId" clId="{496D3638-6D9E-46CA-B2FC-7753527C6BE9}" dt="2024-07-07T16:54:50.545" v="319" actId="1076"/>
        <pc:sldMkLst>
          <pc:docMk/>
          <pc:sldMk cId="609917893" sldId="326"/>
        </pc:sldMkLst>
        <pc:spChg chg="mod">
          <ac:chgData name="Maria Pagano" userId="60497cb8cb4b67d3" providerId="LiveId" clId="{496D3638-6D9E-46CA-B2FC-7753527C6BE9}" dt="2024-07-07T16:54:50.545" v="319" actId="1076"/>
          <ac:spMkLst>
            <pc:docMk/>
            <pc:sldMk cId="609917893" sldId="326"/>
            <ac:spMk id="2" creationId="{00000000-0000-0000-0000-000000000000}"/>
          </ac:spMkLst>
        </pc:spChg>
        <pc:spChg chg="add mod">
          <ac:chgData name="Maria Pagano" userId="60497cb8cb4b67d3" providerId="LiveId" clId="{496D3638-6D9E-46CA-B2FC-7753527C6BE9}" dt="2024-07-07T16:29:39.516" v="70"/>
          <ac:spMkLst>
            <pc:docMk/>
            <pc:sldMk cId="609917893" sldId="326"/>
            <ac:spMk id="5" creationId="{983A65C4-1804-81E7-4EB4-0A2BBAEF4CCA}"/>
          </ac:spMkLst>
        </pc:spChg>
        <pc:spChg chg="del">
          <ac:chgData name="Maria Pagano" userId="60497cb8cb4b67d3" providerId="LiveId" clId="{496D3638-6D9E-46CA-B2FC-7753527C6BE9}" dt="2024-07-07T16:29:37.697" v="69" actId="478"/>
          <ac:spMkLst>
            <pc:docMk/>
            <pc:sldMk cId="609917893" sldId="326"/>
            <ac:spMk id="12" creationId="{A0FDF74D-0CB8-6BB4-4883-BAD2D374D8E2}"/>
          </ac:spMkLst>
        </pc:spChg>
      </pc:sldChg>
      <pc:sldChg chg="addSp delSp modSp mod">
        <pc:chgData name="Maria Pagano" userId="60497cb8cb4b67d3" providerId="LiveId" clId="{496D3638-6D9E-46CA-B2FC-7753527C6BE9}" dt="2024-07-07T16:55:21.055" v="327" actId="1076"/>
        <pc:sldMkLst>
          <pc:docMk/>
          <pc:sldMk cId="113345907" sldId="327"/>
        </pc:sldMkLst>
        <pc:spChg chg="add mod">
          <ac:chgData name="Maria Pagano" userId="60497cb8cb4b67d3" providerId="LiveId" clId="{496D3638-6D9E-46CA-B2FC-7753527C6BE9}" dt="2024-07-07T16:29:45.303" v="72"/>
          <ac:spMkLst>
            <pc:docMk/>
            <pc:sldMk cId="113345907" sldId="327"/>
            <ac:spMk id="4" creationId="{AAAD178D-6917-648E-DE30-3AE7F6681D6E}"/>
          </ac:spMkLst>
        </pc:spChg>
        <pc:spChg chg="mod">
          <ac:chgData name="Maria Pagano" userId="60497cb8cb4b67d3" providerId="LiveId" clId="{496D3638-6D9E-46CA-B2FC-7753527C6BE9}" dt="2024-07-07T16:55:21.055" v="327" actId="1076"/>
          <ac:spMkLst>
            <pc:docMk/>
            <pc:sldMk cId="113345907" sldId="327"/>
            <ac:spMk id="5" creationId="{00000000-0000-0000-0000-000000000000}"/>
          </ac:spMkLst>
        </pc:spChg>
        <pc:spChg chg="del">
          <ac:chgData name="Maria Pagano" userId="60497cb8cb4b67d3" providerId="LiveId" clId="{496D3638-6D9E-46CA-B2FC-7753527C6BE9}" dt="2024-07-07T16:29:43.473" v="71" actId="478"/>
          <ac:spMkLst>
            <pc:docMk/>
            <pc:sldMk cId="113345907" sldId="327"/>
            <ac:spMk id="9" creationId="{6228EA9E-8A6B-D44A-A859-2A71A3C1ADA1}"/>
          </ac:spMkLst>
        </pc:spChg>
      </pc:sldChg>
      <pc:sldChg chg="addSp delSp modSp mod">
        <pc:chgData name="Maria Pagano" userId="60497cb8cb4b67d3" providerId="LiveId" clId="{496D3638-6D9E-46CA-B2FC-7753527C6BE9}" dt="2024-07-07T16:55:36.887" v="331" actId="1076"/>
        <pc:sldMkLst>
          <pc:docMk/>
          <pc:sldMk cId="4080947429" sldId="329"/>
        </pc:sldMkLst>
        <pc:spChg chg="del">
          <ac:chgData name="Maria Pagano" userId="60497cb8cb4b67d3" providerId="LiveId" clId="{496D3638-6D9E-46CA-B2FC-7753527C6BE9}" dt="2024-07-07T16:29:53.457" v="73" actId="478"/>
          <ac:spMkLst>
            <pc:docMk/>
            <pc:sldMk cId="4080947429" sldId="329"/>
            <ac:spMk id="2" creationId="{4E949F8B-4A53-9478-1D8A-E2D3B0C6AF99}"/>
          </ac:spMkLst>
        </pc:spChg>
        <pc:spChg chg="add mod">
          <ac:chgData name="Maria Pagano" userId="60497cb8cb4b67d3" providerId="LiveId" clId="{496D3638-6D9E-46CA-B2FC-7753527C6BE9}" dt="2024-07-07T16:29:55.752" v="74"/>
          <ac:spMkLst>
            <pc:docMk/>
            <pc:sldMk cId="4080947429" sldId="329"/>
            <ac:spMk id="3" creationId="{CC1E3653-5C49-5283-C347-0C9D6B9807A3}"/>
          </ac:spMkLst>
        </pc:spChg>
        <pc:spChg chg="mod">
          <ac:chgData name="Maria Pagano" userId="60497cb8cb4b67d3" providerId="LiveId" clId="{496D3638-6D9E-46CA-B2FC-7753527C6BE9}" dt="2024-07-07T16:55:36.887" v="331" actId="1076"/>
          <ac:spMkLst>
            <pc:docMk/>
            <pc:sldMk cId="4080947429" sldId="329"/>
            <ac:spMk id="5" creationId="{00000000-0000-0000-0000-000000000000}"/>
          </ac:spMkLst>
        </pc:spChg>
      </pc:sldChg>
      <pc:sldChg chg="addSp delSp modSp mod">
        <pc:chgData name="Maria Pagano" userId="60497cb8cb4b67d3" providerId="LiveId" clId="{496D3638-6D9E-46CA-B2FC-7753527C6BE9}" dt="2024-07-07T16:55:50.561" v="335" actId="14100"/>
        <pc:sldMkLst>
          <pc:docMk/>
          <pc:sldMk cId="3317067912" sldId="330"/>
        </pc:sldMkLst>
        <pc:spChg chg="add mod">
          <ac:chgData name="Maria Pagano" userId="60497cb8cb4b67d3" providerId="LiveId" clId="{496D3638-6D9E-46CA-B2FC-7753527C6BE9}" dt="2024-07-07T16:30:18.554" v="79" actId="1076"/>
          <ac:spMkLst>
            <pc:docMk/>
            <pc:sldMk cId="3317067912" sldId="330"/>
            <ac:spMk id="2" creationId="{622CF840-3561-0596-829B-3D797FD8F017}"/>
          </ac:spMkLst>
        </pc:spChg>
        <pc:spChg chg="mod">
          <ac:chgData name="Maria Pagano" userId="60497cb8cb4b67d3" providerId="LiveId" clId="{496D3638-6D9E-46CA-B2FC-7753527C6BE9}" dt="2024-07-07T16:55:50.561" v="335" actId="14100"/>
          <ac:spMkLst>
            <pc:docMk/>
            <pc:sldMk cId="3317067912" sldId="330"/>
            <ac:spMk id="5" creationId="{00000000-0000-0000-0000-000000000000}"/>
          </ac:spMkLst>
        </pc:spChg>
        <pc:spChg chg="mod">
          <ac:chgData name="Maria Pagano" userId="60497cb8cb4b67d3" providerId="LiveId" clId="{496D3638-6D9E-46CA-B2FC-7753527C6BE9}" dt="2024-07-07T16:30:22.831" v="80" actId="1076"/>
          <ac:spMkLst>
            <pc:docMk/>
            <pc:sldMk cId="3317067912" sldId="330"/>
            <ac:spMk id="6" creationId="{223FEFE8-5ABE-C408-129F-DB8A4469FA49}"/>
          </ac:spMkLst>
        </pc:spChg>
        <pc:spChg chg="del">
          <ac:chgData name="Maria Pagano" userId="60497cb8cb4b67d3" providerId="LiveId" clId="{496D3638-6D9E-46CA-B2FC-7753527C6BE9}" dt="2024-07-07T16:30:05.705" v="75" actId="478"/>
          <ac:spMkLst>
            <pc:docMk/>
            <pc:sldMk cId="3317067912" sldId="330"/>
            <ac:spMk id="8" creationId="{116A60A8-A9DF-9C9D-778A-6B493DF8D820}"/>
          </ac:spMkLst>
        </pc:spChg>
      </pc:sldChg>
      <pc:sldChg chg="addSp delSp modSp mod">
        <pc:chgData name="Maria Pagano" userId="60497cb8cb4b67d3" providerId="LiveId" clId="{496D3638-6D9E-46CA-B2FC-7753527C6BE9}" dt="2024-07-07T16:56:15.321" v="340" actId="1076"/>
        <pc:sldMkLst>
          <pc:docMk/>
          <pc:sldMk cId="1903234207" sldId="331"/>
        </pc:sldMkLst>
        <pc:spChg chg="mod">
          <ac:chgData name="Maria Pagano" userId="60497cb8cb4b67d3" providerId="LiveId" clId="{496D3638-6D9E-46CA-B2FC-7753527C6BE9}" dt="2024-07-07T16:56:15.321" v="340" actId="1076"/>
          <ac:spMkLst>
            <pc:docMk/>
            <pc:sldMk cId="1903234207" sldId="331"/>
            <ac:spMk id="2" creationId="{00000000-0000-0000-0000-000000000000}"/>
          </ac:spMkLst>
        </pc:spChg>
        <pc:spChg chg="add mod">
          <ac:chgData name="Maria Pagano" userId="60497cb8cb4b67d3" providerId="LiveId" clId="{496D3638-6D9E-46CA-B2FC-7753527C6BE9}" dt="2024-07-07T16:30:30.074" v="82"/>
          <ac:spMkLst>
            <pc:docMk/>
            <pc:sldMk cId="1903234207" sldId="331"/>
            <ac:spMk id="3" creationId="{8BC01E07-D59B-7944-7858-8870D5FF59B6}"/>
          </ac:spMkLst>
        </pc:spChg>
        <pc:spChg chg="del">
          <ac:chgData name="Maria Pagano" userId="60497cb8cb4b67d3" providerId="LiveId" clId="{496D3638-6D9E-46CA-B2FC-7753527C6BE9}" dt="2024-07-07T16:30:27.937" v="81" actId="478"/>
          <ac:spMkLst>
            <pc:docMk/>
            <pc:sldMk cId="1903234207" sldId="331"/>
            <ac:spMk id="9" creationId="{C2803AFC-0343-8C36-4448-7A2FC91028A4}"/>
          </ac:spMkLst>
        </pc:spChg>
      </pc:sldChg>
      <pc:sldChg chg="addSp delSp modSp new del mod setBg">
        <pc:chgData name="Maria Pagano" userId="60497cb8cb4b67d3" providerId="LiveId" clId="{496D3638-6D9E-46CA-B2FC-7753527C6BE9}" dt="2024-07-07T16:50:52.897" v="279" actId="2696"/>
        <pc:sldMkLst>
          <pc:docMk/>
          <pc:sldMk cId="2738639963" sldId="332"/>
        </pc:sldMkLst>
        <pc:spChg chg="add del mod">
          <ac:chgData name="Maria Pagano" userId="60497cb8cb4b67d3" providerId="LiveId" clId="{496D3638-6D9E-46CA-B2FC-7753527C6BE9}" dt="2024-07-07T16:49:44.039" v="265" actId="26606"/>
          <ac:spMkLst>
            <pc:docMk/>
            <pc:sldMk cId="2738639963" sldId="332"/>
            <ac:spMk id="2" creationId="{71731D91-18EC-2A7B-AA9B-122DD93F14A2}"/>
          </ac:spMkLst>
        </pc:spChg>
        <pc:spChg chg="add del">
          <ac:chgData name="Maria Pagano" userId="60497cb8cb4b67d3" providerId="LiveId" clId="{496D3638-6D9E-46CA-B2FC-7753527C6BE9}" dt="2024-07-07T16:49:35.861" v="262" actId="26606"/>
          <ac:spMkLst>
            <pc:docMk/>
            <pc:sldMk cId="2738639963" sldId="332"/>
            <ac:spMk id="8" creationId="{BACC6370-2D7E-4714-9D71-7542949D7D5D}"/>
          </ac:spMkLst>
        </pc:spChg>
        <pc:spChg chg="add del">
          <ac:chgData name="Maria Pagano" userId="60497cb8cb4b67d3" providerId="LiveId" clId="{496D3638-6D9E-46CA-B2FC-7753527C6BE9}" dt="2024-07-07T16:49:35.861" v="262" actId="26606"/>
          <ac:spMkLst>
            <pc:docMk/>
            <pc:sldMk cId="2738639963" sldId="332"/>
            <ac:spMk id="10" creationId="{F68B3F68-107C-434F-AA38-110D5EA91B85}"/>
          </ac:spMkLst>
        </pc:spChg>
        <pc:spChg chg="add del">
          <ac:chgData name="Maria Pagano" userId="60497cb8cb4b67d3" providerId="LiveId" clId="{496D3638-6D9E-46CA-B2FC-7753527C6BE9}" dt="2024-07-07T16:49:35.861" v="262" actId="26606"/>
          <ac:spMkLst>
            <pc:docMk/>
            <pc:sldMk cId="2738639963" sldId="332"/>
            <ac:spMk id="12" creationId="{AAD0DBB9-1A4B-4391-81D4-CB19F9AB918A}"/>
          </ac:spMkLst>
        </pc:spChg>
        <pc:spChg chg="add del">
          <ac:chgData name="Maria Pagano" userId="60497cb8cb4b67d3" providerId="LiveId" clId="{496D3638-6D9E-46CA-B2FC-7753527C6BE9}" dt="2024-07-07T16:49:35.861" v="262" actId="26606"/>
          <ac:spMkLst>
            <pc:docMk/>
            <pc:sldMk cId="2738639963" sldId="332"/>
            <ac:spMk id="14" creationId="{063BBA22-50EA-4C4D-BE05-F1CE4E63AA56}"/>
          </ac:spMkLst>
        </pc:spChg>
        <pc:spChg chg="add del">
          <ac:chgData name="Maria Pagano" userId="60497cb8cb4b67d3" providerId="LiveId" clId="{496D3638-6D9E-46CA-B2FC-7753527C6BE9}" dt="2024-07-07T16:49:43.999" v="264" actId="26606"/>
          <ac:spMkLst>
            <pc:docMk/>
            <pc:sldMk cId="2738639963" sldId="332"/>
            <ac:spMk id="16" creationId="{BACC6370-2D7E-4714-9D71-7542949D7D5D}"/>
          </ac:spMkLst>
        </pc:spChg>
        <pc:spChg chg="add del">
          <ac:chgData name="Maria Pagano" userId="60497cb8cb4b67d3" providerId="LiveId" clId="{496D3638-6D9E-46CA-B2FC-7753527C6BE9}" dt="2024-07-07T16:49:43.999" v="264" actId="26606"/>
          <ac:spMkLst>
            <pc:docMk/>
            <pc:sldMk cId="2738639963" sldId="332"/>
            <ac:spMk id="17" creationId="{F68B3F68-107C-434F-AA38-110D5EA91B85}"/>
          </ac:spMkLst>
        </pc:spChg>
        <pc:spChg chg="add del">
          <ac:chgData name="Maria Pagano" userId="60497cb8cb4b67d3" providerId="LiveId" clId="{496D3638-6D9E-46CA-B2FC-7753527C6BE9}" dt="2024-07-07T16:49:43.999" v="264" actId="26606"/>
          <ac:spMkLst>
            <pc:docMk/>
            <pc:sldMk cId="2738639963" sldId="332"/>
            <ac:spMk id="18" creationId="{AAD0DBB9-1A4B-4391-81D4-CB19F9AB918A}"/>
          </ac:spMkLst>
        </pc:spChg>
        <pc:spChg chg="add del">
          <ac:chgData name="Maria Pagano" userId="60497cb8cb4b67d3" providerId="LiveId" clId="{496D3638-6D9E-46CA-B2FC-7753527C6BE9}" dt="2024-07-07T16:49:43.999" v="264" actId="26606"/>
          <ac:spMkLst>
            <pc:docMk/>
            <pc:sldMk cId="2738639963" sldId="332"/>
            <ac:spMk id="19" creationId="{063BBA22-50EA-4C4D-BE05-F1CE4E63AA56}"/>
          </ac:spMkLst>
        </pc:spChg>
        <pc:spChg chg="add">
          <ac:chgData name="Maria Pagano" userId="60497cb8cb4b67d3" providerId="LiveId" clId="{496D3638-6D9E-46CA-B2FC-7753527C6BE9}" dt="2024-07-07T16:49:44.039" v="265" actId="26606"/>
          <ac:spMkLst>
            <pc:docMk/>
            <pc:sldMk cId="2738639963" sldId="332"/>
            <ac:spMk id="22" creationId="{BACC6370-2D7E-4714-9D71-7542949D7D5D}"/>
          </ac:spMkLst>
        </pc:spChg>
        <pc:spChg chg="add">
          <ac:chgData name="Maria Pagano" userId="60497cb8cb4b67d3" providerId="LiveId" clId="{496D3638-6D9E-46CA-B2FC-7753527C6BE9}" dt="2024-07-07T16:49:44.039" v="265" actId="26606"/>
          <ac:spMkLst>
            <pc:docMk/>
            <pc:sldMk cId="2738639963" sldId="332"/>
            <ac:spMk id="23" creationId="{F68B3F68-107C-434F-AA38-110D5EA91B85}"/>
          </ac:spMkLst>
        </pc:spChg>
        <pc:spChg chg="add">
          <ac:chgData name="Maria Pagano" userId="60497cb8cb4b67d3" providerId="LiveId" clId="{496D3638-6D9E-46CA-B2FC-7753527C6BE9}" dt="2024-07-07T16:49:44.039" v="265" actId="26606"/>
          <ac:spMkLst>
            <pc:docMk/>
            <pc:sldMk cId="2738639963" sldId="332"/>
            <ac:spMk id="24" creationId="{AAD0DBB9-1A4B-4391-81D4-CB19F9AB918A}"/>
          </ac:spMkLst>
        </pc:spChg>
        <pc:spChg chg="add">
          <ac:chgData name="Maria Pagano" userId="60497cb8cb4b67d3" providerId="LiveId" clId="{496D3638-6D9E-46CA-B2FC-7753527C6BE9}" dt="2024-07-07T16:49:44.039" v="265" actId="26606"/>
          <ac:spMkLst>
            <pc:docMk/>
            <pc:sldMk cId="2738639963" sldId="332"/>
            <ac:spMk id="25" creationId="{063BBA22-50EA-4C4D-BE05-F1CE4E63AA56}"/>
          </ac:spMkLst>
        </pc:spChg>
        <pc:graphicFrameChg chg="add del">
          <ac:chgData name="Maria Pagano" userId="60497cb8cb4b67d3" providerId="LiveId" clId="{496D3638-6D9E-46CA-B2FC-7753527C6BE9}" dt="2024-07-07T16:49:35.861" v="262" actId="26606"/>
          <ac:graphicFrameMkLst>
            <pc:docMk/>
            <pc:sldMk cId="2738639963" sldId="332"/>
            <ac:graphicFrameMk id="4" creationId="{DD85F62E-2C45-6006-9A5A-F354FBDF0610}"/>
          </ac:graphicFrameMkLst>
        </pc:graphicFrameChg>
        <pc:graphicFrameChg chg="add del">
          <ac:chgData name="Maria Pagano" userId="60497cb8cb4b67d3" providerId="LiveId" clId="{496D3638-6D9E-46CA-B2FC-7753527C6BE9}" dt="2024-07-07T16:49:43.999" v="264" actId="26606"/>
          <ac:graphicFrameMkLst>
            <pc:docMk/>
            <pc:sldMk cId="2738639963" sldId="332"/>
            <ac:graphicFrameMk id="20" creationId="{86AA0C1A-F05C-76B9-90A8-6CA4D8CCF7BD}"/>
          </ac:graphicFrameMkLst>
        </pc:graphicFrameChg>
        <pc:graphicFrameChg chg="add">
          <ac:chgData name="Maria Pagano" userId="60497cb8cb4b67d3" providerId="LiveId" clId="{496D3638-6D9E-46CA-B2FC-7753527C6BE9}" dt="2024-07-07T16:49:44.039" v="265" actId="26606"/>
          <ac:graphicFrameMkLst>
            <pc:docMk/>
            <pc:sldMk cId="2738639963" sldId="332"/>
            <ac:graphicFrameMk id="26" creationId="{DD85F62E-2C45-6006-9A5A-F354FBDF061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134746-27F4-499F-8A7B-8E7A9D74C51E}" type="datetimeFigureOut">
              <a:rPr lang="en-US" smtClean="0"/>
              <a:t>7/7/2024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929C1B-B106-4F34-8952-94CAB186DB0A}" type="slidenum">
              <a:rPr lang="en-US" smtClean="0"/>
              <a:t>‹#›</a:t>
            </a:fld>
            <a:endParaRPr lang="en-US"/>
          </a:p>
        </p:txBody>
      </p:sp>
    </p:spTree>
    <p:extLst>
      <p:ext uri="{BB962C8B-B14F-4D97-AF65-F5344CB8AC3E}">
        <p14:creationId xmlns:p14="http://schemas.microsoft.com/office/powerpoint/2010/main" val="3593432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2</a:t>
            </a:fld>
            <a:endParaRPr lang="en-US"/>
          </a:p>
        </p:txBody>
      </p:sp>
    </p:spTree>
    <p:extLst>
      <p:ext uri="{BB962C8B-B14F-4D97-AF65-F5344CB8AC3E}">
        <p14:creationId xmlns:p14="http://schemas.microsoft.com/office/powerpoint/2010/main" val="4208539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17</a:t>
            </a:fld>
            <a:endParaRPr lang="en-US"/>
          </a:p>
        </p:txBody>
      </p:sp>
    </p:spTree>
    <p:extLst>
      <p:ext uri="{BB962C8B-B14F-4D97-AF65-F5344CB8AC3E}">
        <p14:creationId xmlns:p14="http://schemas.microsoft.com/office/powerpoint/2010/main" val="1822721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19</a:t>
            </a:fld>
            <a:endParaRPr lang="en-US"/>
          </a:p>
        </p:txBody>
      </p:sp>
    </p:spTree>
    <p:extLst>
      <p:ext uri="{BB962C8B-B14F-4D97-AF65-F5344CB8AC3E}">
        <p14:creationId xmlns:p14="http://schemas.microsoft.com/office/powerpoint/2010/main" val="543325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24</a:t>
            </a:fld>
            <a:endParaRPr lang="en-US"/>
          </a:p>
        </p:txBody>
      </p:sp>
    </p:spTree>
    <p:extLst>
      <p:ext uri="{BB962C8B-B14F-4D97-AF65-F5344CB8AC3E}">
        <p14:creationId xmlns:p14="http://schemas.microsoft.com/office/powerpoint/2010/main" val="1821538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4</a:t>
            </a:fld>
            <a:endParaRPr lang="en-US"/>
          </a:p>
        </p:txBody>
      </p:sp>
    </p:spTree>
    <p:extLst>
      <p:ext uri="{BB962C8B-B14F-4D97-AF65-F5344CB8AC3E}">
        <p14:creationId xmlns:p14="http://schemas.microsoft.com/office/powerpoint/2010/main" val="1362233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7</a:t>
            </a:fld>
            <a:endParaRPr lang="en-US"/>
          </a:p>
        </p:txBody>
      </p:sp>
    </p:spTree>
    <p:extLst>
      <p:ext uri="{BB962C8B-B14F-4D97-AF65-F5344CB8AC3E}">
        <p14:creationId xmlns:p14="http://schemas.microsoft.com/office/powerpoint/2010/main" val="2089215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8</a:t>
            </a:fld>
            <a:endParaRPr lang="en-US"/>
          </a:p>
        </p:txBody>
      </p:sp>
    </p:spTree>
    <p:extLst>
      <p:ext uri="{BB962C8B-B14F-4D97-AF65-F5344CB8AC3E}">
        <p14:creationId xmlns:p14="http://schemas.microsoft.com/office/powerpoint/2010/main" val="573248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9</a:t>
            </a:fld>
            <a:endParaRPr lang="en-US"/>
          </a:p>
        </p:txBody>
      </p:sp>
    </p:spTree>
    <p:extLst>
      <p:ext uri="{BB962C8B-B14F-4D97-AF65-F5344CB8AC3E}">
        <p14:creationId xmlns:p14="http://schemas.microsoft.com/office/powerpoint/2010/main" val="2068093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11</a:t>
            </a:fld>
            <a:endParaRPr lang="en-US"/>
          </a:p>
        </p:txBody>
      </p:sp>
    </p:spTree>
    <p:extLst>
      <p:ext uri="{BB962C8B-B14F-4D97-AF65-F5344CB8AC3E}">
        <p14:creationId xmlns:p14="http://schemas.microsoft.com/office/powerpoint/2010/main" val="1952036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13</a:t>
            </a:fld>
            <a:endParaRPr lang="en-US"/>
          </a:p>
        </p:txBody>
      </p:sp>
    </p:spTree>
    <p:extLst>
      <p:ext uri="{BB962C8B-B14F-4D97-AF65-F5344CB8AC3E}">
        <p14:creationId xmlns:p14="http://schemas.microsoft.com/office/powerpoint/2010/main" val="2115170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14</a:t>
            </a:fld>
            <a:endParaRPr lang="en-US"/>
          </a:p>
        </p:txBody>
      </p:sp>
    </p:spTree>
    <p:extLst>
      <p:ext uri="{BB962C8B-B14F-4D97-AF65-F5344CB8AC3E}">
        <p14:creationId xmlns:p14="http://schemas.microsoft.com/office/powerpoint/2010/main" val="3306130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29C1B-B106-4F34-8952-94CAB186DB0A}" type="slidenum">
              <a:rPr lang="en-US" smtClean="0"/>
              <a:t>16</a:t>
            </a:fld>
            <a:endParaRPr lang="en-US"/>
          </a:p>
        </p:txBody>
      </p:sp>
    </p:spTree>
    <p:extLst>
      <p:ext uri="{BB962C8B-B14F-4D97-AF65-F5344CB8AC3E}">
        <p14:creationId xmlns:p14="http://schemas.microsoft.com/office/powerpoint/2010/main" val="3692070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6817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52794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68610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42815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5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47294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6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3684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41327"/>
            <a:ext cx="10750549" cy="659535"/>
          </a:xfrm>
        </p:spPr>
        <p:txBody>
          <a:bodyPr/>
          <a:lstStyle/>
          <a:p>
            <a:r>
              <a:rPr lang="en-US" dirty="0"/>
              <a:t>Click to edit</a:t>
            </a:r>
          </a:p>
        </p:txBody>
      </p:sp>
      <p:sp>
        <p:nvSpPr>
          <p:cNvPr id="5" name="Date Placeholder 4"/>
          <p:cNvSpPr>
            <a:spLocks noGrp="1"/>
          </p:cNvSpPr>
          <p:nvPr>
            <p:ph type="dt" sz="half" idx="10"/>
          </p:nvPr>
        </p:nvSpPr>
        <p:spPr/>
        <p:txBody>
          <a:bodyPr/>
          <a:lstStyle/>
          <a:p>
            <a:fld id="{F086C458-CDA2-441F-A4D1-26911F26340E}" type="datetime4">
              <a:rPr lang="en-US" smtClean="0"/>
              <a:t>July 7, 2024</a:t>
            </a:fld>
            <a:endParaRPr lang="en-US"/>
          </a:p>
        </p:txBody>
      </p:sp>
      <p:sp>
        <p:nvSpPr>
          <p:cNvPr id="6" name="Footer Placeholder 5"/>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609599" y="1107619"/>
            <a:ext cx="5375492" cy="4607689"/>
          </a:xfrm>
        </p:spPr>
        <p:txBody>
          <a:bodyPr/>
          <a:lstStyle/>
          <a:p>
            <a:endParaRPr lang="en-US" dirty="0"/>
          </a:p>
        </p:txBody>
      </p:sp>
      <p:sp>
        <p:nvSpPr>
          <p:cNvPr id="11" name="Text Placeholder 10"/>
          <p:cNvSpPr>
            <a:spLocks noGrp="1"/>
          </p:cNvSpPr>
          <p:nvPr>
            <p:ph type="body" sz="quarter" idx="14"/>
          </p:nvPr>
        </p:nvSpPr>
        <p:spPr>
          <a:xfrm>
            <a:off x="6142567" y="1107618"/>
            <a:ext cx="5217584"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341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7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15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8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31588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2622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124214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942841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301124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4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56823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5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019520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41327"/>
            <a:ext cx="10750549" cy="659535"/>
          </a:xfrm>
        </p:spPr>
        <p:txBody>
          <a:bodyPr/>
          <a:lstStyle/>
          <a:p>
            <a:r>
              <a:rPr lang="en-US" dirty="0"/>
              <a:t>Click to edit</a:t>
            </a:r>
          </a:p>
        </p:txBody>
      </p:sp>
      <p:sp>
        <p:nvSpPr>
          <p:cNvPr id="5" name="Date Placeholder 4"/>
          <p:cNvSpPr>
            <a:spLocks noGrp="1"/>
          </p:cNvSpPr>
          <p:nvPr>
            <p:ph type="dt" sz="half" idx="10"/>
          </p:nvPr>
        </p:nvSpPr>
        <p:spPr/>
        <p:txBody>
          <a:bodyPr/>
          <a:lstStyle/>
          <a:p>
            <a:fld id="{F086C458-CDA2-441F-A4D1-26911F26340E}" type="datetime4">
              <a:rPr lang="en-US" smtClean="0"/>
              <a:t>July 7, 2024</a:t>
            </a:fld>
            <a:endParaRPr lang="en-US"/>
          </a:p>
        </p:txBody>
      </p:sp>
      <p:sp>
        <p:nvSpPr>
          <p:cNvPr id="6" name="Footer Placeholder 5"/>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609599" y="1107619"/>
            <a:ext cx="5375492" cy="4607689"/>
          </a:xfrm>
        </p:spPr>
        <p:txBody>
          <a:bodyPr/>
          <a:lstStyle/>
          <a:p>
            <a:endParaRPr lang="en-US" dirty="0"/>
          </a:p>
        </p:txBody>
      </p:sp>
      <p:sp>
        <p:nvSpPr>
          <p:cNvPr id="11" name="Text Placeholder 10"/>
          <p:cNvSpPr>
            <a:spLocks noGrp="1"/>
          </p:cNvSpPr>
          <p:nvPr>
            <p:ph type="body" sz="quarter" idx="14"/>
          </p:nvPr>
        </p:nvSpPr>
        <p:spPr>
          <a:xfrm>
            <a:off x="6142567" y="1107618"/>
            <a:ext cx="5217584"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55762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6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417118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7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5087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9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9548D5-4658-4DB3-92A3-BAD6805BA501}" type="datetime4">
              <a:rPr lang="en-US" smtClean="0"/>
              <a:t>July 7, 2024</a:t>
            </a:fld>
            <a:endParaRPr lang="en-US"/>
          </a:p>
        </p:txBody>
      </p:sp>
      <p:sp>
        <p:nvSpPr>
          <p:cNvPr id="5" name="Footer Placeholder 4"/>
          <p:cNvSpPr>
            <a:spLocks noGrp="1"/>
          </p:cNvSpPr>
          <p:nvPr>
            <p:ph type="ftr" sz="quarter" idx="11"/>
          </p:nvPr>
        </p:nvSpPr>
        <p:spPr/>
        <p:txBody>
          <a:body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3902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80"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1.jpg"/><Relationship Id="rId1" Type="http://schemas.openxmlformats.org/officeDocument/2006/relationships/slideLayout" Target="../slideLayouts/slideLayout14.xml"/><Relationship Id="rId4" Type="http://schemas.openxmlformats.org/officeDocument/2006/relationships/hyperlink" Target="https://creativecommons.org/licenses/by/4.0/"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nobaproject.com/modules/research-methods-in-developmental-psychology#authors" TargetMode="External"/><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jpeg"/><Relationship Id="rId11" Type="http://schemas.openxmlformats.org/officeDocument/2006/relationships/hyperlink" Target="https://creativecommons.org/licenses/by/4.0/" TargetMode="External"/><Relationship Id="rId5" Type="http://schemas.openxmlformats.org/officeDocument/2006/relationships/hyperlink" Target="http://noba.to/" TargetMode="External"/><Relationship Id="rId10" Type="http://schemas.openxmlformats.org/officeDocument/2006/relationships/hyperlink" Target="https://pressbooks.cuny.edu/openstaxpsychologynycctversion2ndedition" TargetMode="External"/><Relationship Id="rId4" Type="http://schemas.openxmlformats.org/officeDocument/2006/relationships/hyperlink" Target="https://creativecommons.org/licenses/by-nc-sa/4.0/deed.en_US" TargetMode="External"/><Relationship Id="rId9" Type="http://schemas.openxmlformats.org/officeDocument/2006/relationships/hyperlink" Target="https://www.youtube.com/watch?v=LL2CESAd8K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5.jpeg"/><Relationship Id="rId1" Type="http://schemas.openxmlformats.org/officeDocument/2006/relationships/slideLayout" Target="../slideLayouts/slideLayout15.xml"/><Relationship Id="rId4" Type="http://schemas.openxmlformats.org/officeDocument/2006/relationships/hyperlink" Target="https://creativecommons.org/licenses/by/4.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hyperlink" Target="https://creativecommons.org/licenses/by/4.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7.jpeg"/><Relationship Id="rId1" Type="http://schemas.openxmlformats.org/officeDocument/2006/relationships/slideLayout" Target="../slideLayouts/slideLayout18.xml"/><Relationship Id="rId4" Type="http://schemas.openxmlformats.org/officeDocument/2006/relationships/hyperlink" Target="https://creativecommons.org/licenses/by/4.0/"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www.youtube.com/watch?v=6E2_Bqncdo4" TargetMode="External"/><Relationship Id="rId7" Type="http://schemas.openxmlformats.org/officeDocument/2006/relationships/hyperlink" Target="https://pressbooks.cuny.edu/openstaxpsychologynycctversion2ndedition" TargetMode="External"/><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hyperlink" Target="https://creativecommons.org/licenses/by-nc-nd/4.0/" TargetMode="External"/><Relationship Id="rId5" Type="http://schemas.openxmlformats.org/officeDocument/2006/relationships/hyperlink" Target="http://pytolearn.csd.auth.gr/d1-hyptest/10/expdesign.html" TargetMode="Externa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20.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O3mdNldXsKU" TargetMode="External"/><Relationship Id="rId2" Type="http://schemas.openxmlformats.org/officeDocument/2006/relationships/image" Target="../media/image20.jpeg"/><Relationship Id="rId1" Type="http://schemas.openxmlformats.org/officeDocument/2006/relationships/slideLayout" Target="../slideLayouts/slideLayout21.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pressbooks.cuny.edu/openstaxpsychologynycctversion2ndedition" TargetMode="External"/><Relationship Id="rId3" Type="http://schemas.openxmlformats.org/officeDocument/2006/relationships/image" Target="../media/image21.jpeg"/><Relationship Id="rId7" Type="http://schemas.openxmlformats.org/officeDocument/2006/relationships/hyperlink" Target="https://creativecommons.org/licenses/by-sa/4.0/deed.en" TargetMode="External"/><Relationship Id="rId2" Type="http://schemas.openxmlformats.org/officeDocument/2006/relationships/notesSlide" Target="../notesSlides/notesSlide11.xml"/><Relationship Id="rId1" Type="http://schemas.openxmlformats.org/officeDocument/2006/relationships/slideLayout" Target="../slideLayouts/slideLayout22.xml"/><Relationship Id="rId6" Type="http://schemas.openxmlformats.org/officeDocument/2006/relationships/hyperlink" Target="https://en.wikipedia.org/wiki/en:Creative_Commons" TargetMode="External"/><Relationship Id="rId5" Type="http://schemas.openxmlformats.org/officeDocument/2006/relationships/hyperlink" Target="https://commons.wikimedia.org/wiki/File:Simple_random_sampling.PNG" TargetMode="External"/><Relationship Id="rId4" Type="http://schemas.openxmlformats.org/officeDocument/2006/relationships/image" Target="../media/image22.png"/><Relationship Id="rId9"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SchallhornAPPsych" TargetMode="External"/><Relationship Id="rId2" Type="http://schemas.openxmlformats.org/officeDocument/2006/relationships/hyperlink" Target="https://www.youtube.com/watch?v=D3Em-dka2Vc" TargetMode="External"/><Relationship Id="rId1" Type="http://schemas.openxmlformats.org/officeDocument/2006/relationships/slideLayout" Target="../slideLayouts/slideLayout23.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hyperlink" Target="https://nobaproject.com/modules/statistical-thinking#authors" TargetMode="External"/><Relationship Id="rId2" Type="http://schemas.openxmlformats.org/officeDocument/2006/relationships/image" Target="../media/image23.jpeg"/><Relationship Id="rId1" Type="http://schemas.openxmlformats.org/officeDocument/2006/relationships/slideLayout" Target="../slideLayouts/slideLayout25.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hyperlink" Target="https://creativecommons.org/licenses/by-nc-sa/4.0/deed.en_U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American_Psychological_Association" TargetMode="External"/><Relationship Id="rId7" Type="http://schemas.openxmlformats.org/officeDocument/2006/relationships/hyperlink" Target="https://creativecommons.org/licenses/by/4.0/" TargetMode="External"/><Relationship Id="rId2" Type="http://schemas.openxmlformats.org/officeDocument/2006/relationships/hyperlink" Target="https://commons.wikimedia.org/wiki/File:Journal_of_Consulting_and_Clinical_Psychology.gif" TargetMode="External"/><Relationship Id="rId1" Type="http://schemas.openxmlformats.org/officeDocument/2006/relationships/slideLayout" Target="../slideLayouts/slideLayout26.xml"/><Relationship Id="rId6" Type="http://schemas.openxmlformats.org/officeDocument/2006/relationships/hyperlink" Target="https://pressbooks.cuny.edu/openstaxpsychologynycctversion2ndedition" TargetMode="External"/><Relationship Id="rId5" Type="http://schemas.openxmlformats.org/officeDocument/2006/relationships/image" Target="../media/image24.gif"/><Relationship Id="rId4" Type="http://schemas.openxmlformats.org/officeDocument/2006/relationships/hyperlink" Target="https://en.wikipedia.org/wiki/public_domain"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27.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RmZwXXsv3M8" TargetMode="External"/><Relationship Id="rId2" Type="http://schemas.openxmlformats.org/officeDocument/2006/relationships/hyperlink" Target="https://www.youtube.com/watch?v=oE71Onl5K-s" TargetMode="External"/><Relationship Id="rId1" Type="http://schemas.openxmlformats.org/officeDocument/2006/relationships/slideLayout" Target="../slideLayouts/slideLayout28.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6.jpeg"/><Relationship Id="rId1" Type="http://schemas.openxmlformats.org/officeDocument/2006/relationships/slideLayout" Target="../slideLayouts/slideLayout29.xml"/><Relationship Id="rId4" Type="http://schemas.openxmlformats.org/officeDocument/2006/relationships/hyperlink" Target="https://creativecommons.org/licenses/by/4.0/"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7.jpg"/><Relationship Id="rId1" Type="http://schemas.openxmlformats.org/officeDocument/2006/relationships/slideLayout" Target="../slideLayouts/slideLayout30.xml"/><Relationship Id="rId4"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creativecommons.org/publicdomain/zero/1.0/" TargetMode="External"/><Relationship Id="rId7" Type="http://schemas.openxmlformats.org/officeDocument/2006/relationships/hyperlink" Target="http://openstax.org/l/programeffect" TargetMode="External"/><Relationship Id="rId2" Type="http://schemas.openxmlformats.org/officeDocument/2006/relationships/hyperlink" Target="http://www.laguardiawagnerarchive.lagcc.cuny.edu/"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hyperlink" Target="https://www.flickr.com/photos/laguardiaandwagnerarchives/5181262253/in/photolist-fzJDDH-2cw85Cx-8E5nx2-2odrKt7-2gVirKD-2gVhBWm-2gViCB8-2gViDpA-LTBHCi-2pnYLSF-75thtP-2gVizpg-2gVhwg3-2gViz27-262CCE2-Lje6M3-iiB4qz-2po1uMP-inKQrg-2pnYLSf-9zWLFU-5zYg5r-8TRjKP-hR7Cgu-48dwse-PqzgsK-rqh9Wt-kquH1t-2oZn5wW-o27mVx-2p6qmXn-2oZn5tz-ogYRsc-2nqP3ed-2oYwDpn-7gKfUT-2p6WzbM-8Xydpq-9dX5dk-rLEZ4-9dX5bx-5RTNBT-JsdbiK-9uBbDH-8tbqv/"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hyperlink" Target="https://pressbooks.cuny.edu/openstaxpsychologynycctversion2ndedition" TargetMode="Externa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hyperlink" Target="https://www.youtube.com/watch?v=YIgOCSKfaks&amp;t=118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hyperlink" Target="https://creativecommons.org/licenses/by/4.0/"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s://pressbooks.cuny.edu/openstaxpsychologynycctversion2ndedition" TargetMode="External"/><Relationship Id="rId5" Type="http://schemas.openxmlformats.org/officeDocument/2006/relationships/hyperlink" Target="https://janegoodall.fr/" TargetMode="External"/><Relationship Id="rId4" Type="http://schemas.openxmlformats.org/officeDocument/2006/relationships/hyperlink" Target="https://www.youtube.com/watch?v=TgJMFRkOau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2 </a:t>
            </a:r>
            <a:br>
              <a:rPr lang="en-US" sz="6600" dirty="0">
                <a:solidFill>
                  <a:schemeClr val="accent1">
                    <a:lumMod val="60000"/>
                    <a:lumOff val="40000"/>
                  </a:schemeClr>
                </a:solidFill>
              </a:rPr>
            </a:br>
            <a:r>
              <a:rPr lang="en-US" sz="6600" dirty="0">
                <a:solidFill>
                  <a:schemeClr val="accent1">
                    <a:lumMod val="60000"/>
                    <a:lumOff val="40000"/>
                  </a:schemeClr>
                </a:solidFill>
              </a:rPr>
              <a:t>Psychological Research</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464552" y="10251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4967288" y="4539518"/>
            <a:ext cx="6276975" cy="823393"/>
          </a:xfrm>
          <a:ln>
            <a:solidFill>
              <a:schemeClr val="accent1">
                <a:lumMod val="60000"/>
                <a:lumOff val="40000"/>
              </a:schemeClr>
            </a:solidFill>
          </a:ln>
        </p:spPr>
        <p:txBody>
          <a:bodyPr>
            <a:normAutofit fontScale="92500" lnSpcReduction="20000"/>
          </a:bodyPr>
          <a:lstStyle/>
          <a:p>
            <a:pPr marL="0" indent="0">
              <a:buNone/>
            </a:pPr>
            <a:r>
              <a:rPr lang="en-US" sz="1600" dirty="0">
                <a:solidFill>
                  <a:schemeClr val="tx1"/>
                </a:solidFill>
              </a:rPr>
              <a:t>A researcher doing archival research examines records, whether archived as a (a) hardcopy or (b) electronically. (credit “paper files”: modification of work by “Newtown graffiti”/Flickr; “computer”: modification of work </a:t>
            </a:r>
            <a:r>
              <a:rPr lang="cs-CZ" sz="1600" dirty="0">
                <a:solidFill>
                  <a:schemeClr val="tx1"/>
                </a:solidFill>
              </a:rPr>
              <a:t>by INPIVIC </a:t>
            </a:r>
            <a:r>
              <a:rPr lang="cs-CZ" sz="1600" dirty="0" err="1">
                <a:solidFill>
                  <a:schemeClr val="tx1"/>
                </a:solidFill>
              </a:rPr>
              <a:t>Family</a:t>
            </a:r>
            <a:r>
              <a:rPr lang="cs-CZ" sz="1600" dirty="0">
                <a:solidFill>
                  <a:schemeClr val="tx1"/>
                </a:solidFill>
              </a:rPr>
              <a:t>/</a:t>
            </a:r>
            <a:r>
              <a:rPr lang="cs-CZ" sz="1600" dirty="0" err="1">
                <a:solidFill>
                  <a:schemeClr val="tx1"/>
                </a:solidFill>
              </a:rPr>
              <a:t>Flickr</a:t>
            </a:r>
            <a:r>
              <a:rPr lang="cs-CZ" sz="1600" dirty="0">
                <a:solidFill>
                  <a:schemeClr val="tx1"/>
                </a:solidFill>
              </a:rPr>
              <a:t>)</a:t>
            </a:r>
            <a:endParaRPr lang="en-US" sz="1600" dirty="0">
              <a:solidFill>
                <a:schemeClr val="tx1"/>
              </a:solidFill>
            </a:endParaRPr>
          </a:p>
        </p:txBody>
      </p:sp>
      <p:pic>
        <p:nvPicPr>
          <p:cNvPr id="4" name="Figure" descr="(a) A photograph shows stacks of paper files on shelves. (b) A photograph shows a compute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5110" b="-5110"/>
          <a:stretch>
            <a:fillRect/>
          </a:stretch>
        </p:blipFill>
        <p:spPr>
          <a:xfrm>
            <a:off x="5250544" y="1559457"/>
            <a:ext cx="5564262" cy="2622018"/>
          </a:xfrm>
        </p:spPr>
      </p:pic>
      <p:sp>
        <p:nvSpPr>
          <p:cNvPr id="5" name="Figure Number"/>
          <p:cNvSpPr>
            <a:spLocks noGrp="1"/>
          </p:cNvSpPr>
          <p:nvPr>
            <p:ph type="title"/>
          </p:nvPr>
        </p:nvSpPr>
        <p:spPr>
          <a:xfrm>
            <a:off x="4285674" y="213618"/>
            <a:ext cx="3906982" cy="659535"/>
          </a:xfrm>
          <a:ln>
            <a:solidFill>
              <a:schemeClr val="bg1"/>
            </a:solidFill>
          </a:ln>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Archival Research</a:t>
            </a:r>
          </a:p>
        </p:txBody>
      </p:sp>
      <p:sp>
        <p:nvSpPr>
          <p:cNvPr id="9" name="TextBox 8"/>
          <p:cNvSpPr txBox="1"/>
          <p:nvPr/>
        </p:nvSpPr>
        <p:spPr>
          <a:xfrm>
            <a:off x="342900" y="1678744"/>
            <a:ext cx="3609975" cy="2677656"/>
          </a:xfrm>
          <a:prstGeom prst="rect">
            <a:avLst/>
          </a:prstGeom>
          <a:noFill/>
          <a:ln>
            <a:solidFill>
              <a:schemeClr val="accent1">
                <a:lumMod val="60000"/>
                <a:lumOff val="40000"/>
              </a:schemeClr>
            </a:solidFill>
          </a:ln>
        </p:spPr>
        <p:txBody>
          <a:bodyPr wrap="square" rtlCol="0">
            <a:spAutoFit/>
          </a:bodyPr>
          <a:lstStyle/>
          <a:p>
            <a:r>
              <a:rPr lang="en-US" sz="2400" b="1" dirty="0">
                <a:latin typeface="Arial" panose="020B0604020202020204" pitchFamily="34" charset="0"/>
                <a:cs typeface="Arial" panose="020B0604020202020204" pitchFamily="34" charset="0"/>
              </a:rPr>
              <a:t>Archival research</a:t>
            </a:r>
            <a:r>
              <a:rPr lang="en-US" sz="2400" dirty="0">
                <a:latin typeface="Arial" panose="020B0604020202020204" pitchFamily="34" charset="0"/>
                <a:cs typeface="Arial" panose="020B0604020202020204" pitchFamily="34" charset="0"/>
              </a:rPr>
              <a:t> - uses past records or data sets to answer various research questions, or to search for interesting patterns or relationships.</a:t>
            </a:r>
          </a:p>
        </p:txBody>
      </p:sp>
      <p:sp>
        <p:nvSpPr>
          <p:cNvPr id="3" name="TextBox 2">
            <a:extLst>
              <a:ext uri="{FF2B5EF4-FFF2-40B4-BE49-F238E27FC236}">
                <a16:creationId xmlns:a16="http://schemas.microsoft.com/office/drawing/2014/main" id="{7AEB4778-A2F1-489F-1CEA-05377DFF1C52}"/>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597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E9BF63-5ED0-05B6-4A35-134796867BA5}"/>
              </a:ext>
            </a:extLst>
          </p:cNvPr>
          <p:cNvSpPr txBox="1"/>
          <p:nvPr/>
        </p:nvSpPr>
        <p:spPr>
          <a:xfrm>
            <a:off x="2171700" y="156900"/>
            <a:ext cx="8029575" cy="461665"/>
          </a:xfrm>
          <a:prstGeom prst="rect">
            <a:avLst/>
          </a:prstGeom>
          <a:noFill/>
        </p:spPr>
        <p:txBody>
          <a:bodyPr wrap="square">
            <a:spAutoFit/>
          </a:bodyPr>
          <a:lstStyle/>
          <a:p>
            <a:r>
              <a:rPr lang="en-US" sz="2400" dirty="0">
                <a:solidFill>
                  <a:schemeClr val="accent1">
                    <a:lumMod val="75000"/>
                  </a:schemeClr>
                </a:solidFill>
                <a:latin typeface="Arial" panose="020B0604020202020204" pitchFamily="34" charset="0"/>
                <a:cs typeface="Arial" panose="020B0604020202020204" pitchFamily="34" charset="0"/>
              </a:rPr>
              <a:t>Longitudinal, Cross-Sectional, and Sequential  Research</a:t>
            </a:r>
            <a:endParaRPr lang="en-US" sz="2400" dirty="0"/>
          </a:p>
        </p:txBody>
      </p:sp>
      <p:sp>
        <p:nvSpPr>
          <p:cNvPr id="7" name="TextBox 6">
            <a:extLst>
              <a:ext uri="{FF2B5EF4-FFF2-40B4-BE49-F238E27FC236}">
                <a16:creationId xmlns:a16="http://schemas.microsoft.com/office/drawing/2014/main" id="{A52ED967-BED2-E6F9-BE12-D5E6F33F575C}"/>
              </a:ext>
            </a:extLst>
          </p:cNvPr>
          <p:cNvSpPr txBox="1"/>
          <p:nvPr/>
        </p:nvSpPr>
        <p:spPr>
          <a:xfrm>
            <a:off x="376505" y="618565"/>
            <a:ext cx="4095750" cy="4401205"/>
          </a:xfrm>
          <a:prstGeom prst="rect">
            <a:avLst/>
          </a:prstGeom>
          <a:noFill/>
          <a:ln>
            <a:solidFill>
              <a:schemeClr val="accent1">
                <a:lumMod val="60000"/>
                <a:lumOff val="40000"/>
              </a:schemeClr>
            </a:solidFill>
          </a:ln>
        </p:spPr>
        <p:txBody>
          <a:bodyPr wrap="square">
            <a:spAutoFit/>
          </a:bodyPr>
          <a:lstStyle/>
          <a:p>
            <a:pPr marL="285750" indent="-285750">
              <a:buClr>
                <a:schemeClr val="accent1">
                  <a:lumMod val="60000"/>
                  <a:lumOff val="40000"/>
                </a:schemeClr>
              </a:buClr>
              <a:buFont typeface="Wingdings" panose="05000000000000000000" pitchFamily="2" charset="2"/>
              <a:buChar char="q"/>
            </a:pPr>
            <a:r>
              <a:rPr lang="en-US" sz="1400" b="1" dirty="0">
                <a:latin typeface="Arial" panose="020B0604020202020204" pitchFamily="34" charset="0"/>
                <a:cs typeface="Arial" panose="020B0604020202020204" pitchFamily="34" charset="0"/>
              </a:rPr>
              <a:t>Longitudinal Research</a:t>
            </a:r>
            <a:r>
              <a:rPr lang="en-US" sz="1400" dirty="0">
                <a:latin typeface="Arial" panose="020B0604020202020204" pitchFamily="34" charset="0"/>
                <a:cs typeface="Arial" panose="020B0604020202020204" pitchFamily="34" charset="0"/>
              </a:rPr>
              <a:t> – The same group of individuals (a cohort) is surveyed or measured repeatedly over an extended period of time.</a:t>
            </a:r>
          </a:p>
          <a:p>
            <a:endParaRPr lang="en-US" sz="1400" b="1" dirty="0">
              <a:latin typeface="Arial" panose="020B0604020202020204" pitchFamily="34" charset="0"/>
              <a:cs typeface="Arial" panose="020B0604020202020204" pitchFamily="34" charset="0"/>
            </a:endParaRPr>
          </a:p>
          <a:p>
            <a:pPr marL="45720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   Researchers often expect   </a:t>
            </a:r>
          </a:p>
          <a:p>
            <a:pPr marL="800100">
              <a:buClr>
                <a:schemeClr val="accent1">
                  <a:lumMod val="60000"/>
                  <a:lumOff val="40000"/>
                </a:schemeClr>
              </a:buClr>
            </a:pPr>
            <a:r>
              <a:rPr lang="en-US" sz="1400" dirty="0">
                <a:latin typeface="Arial" panose="020B0604020202020204" pitchFamily="34" charset="0"/>
                <a:cs typeface="Arial" panose="020B0604020202020204" pitchFamily="34" charset="0"/>
              </a:rPr>
              <a:t>some participants to drop out and typically recruit a large number of participants.  </a:t>
            </a:r>
            <a:r>
              <a:rPr lang="en-US" sz="1400" b="1" dirty="0">
                <a:latin typeface="Arial" panose="020B0604020202020204" pitchFamily="34" charset="0"/>
                <a:cs typeface="Arial" panose="020B0604020202020204" pitchFamily="34" charset="0"/>
              </a:rPr>
              <a:t>Attrition</a:t>
            </a:r>
            <a:r>
              <a:rPr lang="en-US" sz="1400" dirty="0">
                <a:latin typeface="Arial" panose="020B0604020202020204" pitchFamily="34" charset="0"/>
                <a:cs typeface="Arial" panose="020B0604020202020204" pitchFamily="34" charset="0"/>
              </a:rPr>
              <a:t> is the reduction in the number of research participants due to drop out.</a:t>
            </a:r>
          </a:p>
          <a:p>
            <a:pPr>
              <a:buClr>
                <a:schemeClr val="accent1">
                  <a:lumMod val="60000"/>
                  <a:lumOff val="40000"/>
                </a:schemeClr>
              </a:buClr>
            </a:pPr>
            <a:r>
              <a:rPr lang="en-US" sz="1400" dirty="0">
                <a:latin typeface="Arial" panose="020B0604020202020204" pitchFamily="34" charset="0"/>
                <a:cs typeface="Arial" panose="020B0604020202020204" pitchFamily="34" charset="0"/>
              </a:rPr>
              <a:t>    </a:t>
            </a:r>
          </a:p>
          <a:p>
            <a:pPr marL="45720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   Longitudinal research is </a:t>
            </a:r>
          </a:p>
          <a:p>
            <a:pPr>
              <a:buClr>
                <a:schemeClr val="accent1">
                  <a:lumMod val="60000"/>
                  <a:lumOff val="40000"/>
                </a:schemeClr>
              </a:buClr>
            </a:pPr>
            <a:r>
              <a:rPr lang="en-US" sz="1400" dirty="0">
                <a:latin typeface="Arial" panose="020B0604020202020204" pitchFamily="34" charset="0"/>
                <a:cs typeface="Arial" panose="020B0604020202020204" pitchFamily="34" charset="0"/>
              </a:rPr>
              <a:t>             costly and time consuming</a:t>
            </a: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0EEDF2D-8E15-C13F-AABB-EDC4931996D9}"/>
              </a:ext>
            </a:extLst>
          </p:cNvPr>
          <p:cNvSpPr txBox="1"/>
          <p:nvPr/>
        </p:nvSpPr>
        <p:spPr>
          <a:xfrm>
            <a:off x="4624654" y="618565"/>
            <a:ext cx="3681144" cy="5047536"/>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400" b="1" dirty="0">
                <a:latin typeface="Arial" panose="020B0604020202020204" pitchFamily="34" charset="0"/>
                <a:cs typeface="Arial" panose="020B0604020202020204" pitchFamily="34" charset="0"/>
              </a:rPr>
              <a:t>Cross-Sectional Research </a:t>
            </a:r>
            <a:r>
              <a:rPr lang="mr-IN" sz="1400" dirty="0">
                <a:latin typeface="Arial" panose="020B0604020202020204" pitchFamily="34" charset="0"/>
              </a:rPr>
              <a:t>–</a:t>
            </a:r>
            <a:r>
              <a:rPr lang="en-US" sz="1400" dirty="0">
                <a:latin typeface="Arial" panose="020B0604020202020204" pitchFamily="34" charset="0"/>
                <a:cs typeface="Arial" panose="020B0604020202020204" pitchFamily="34" charset="0"/>
              </a:rPr>
              <a:t> Compares multiple groups of a population at a single time (such as different age groups).</a:t>
            </a:r>
          </a:p>
          <a:p>
            <a:endParaRPr lang="en-US" sz="1400" dirty="0"/>
          </a:p>
          <a:p>
            <a:pPr marL="28575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  Attrition is greatly     </a:t>
            </a:r>
          </a:p>
          <a:p>
            <a:pPr marL="285750">
              <a:buClr>
                <a:schemeClr val="accent1">
                  <a:lumMod val="60000"/>
                  <a:lumOff val="40000"/>
                </a:schemeClr>
              </a:buClr>
            </a:pPr>
            <a:r>
              <a:rPr lang="en-US" sz="1400" dirty="0">
                <a:latin typeface="Arial" panose="020B0604020202020204" pitchFamily="34" charset="0"/>
                <a:cs typeface="Arial" panose="020B0604020202020204" pitchFamily="34" charset="0"/>
              </a:rPr>
              <a:t>     minimized.</a:t>
            </a:r>
          </a:p>
          <a:p>
            <a:pPr marL="285750" indent="-285750">
              <a:buClr>
                <a:schemeClr val="accent1">
                  <a:lumMod val="60000"/>
                  <a:lumOff val="40000"/>
                </a:schemeClr>
              </a:buClr>
              <a:buFont typeface="Wingdings" panose="05000000000000000000" pitchFamily="2" charset="2"/>
              <a:buChar char="ü"/>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  Less costly than   </a:t>
            </a:r>
          </a:p>
          <a:p>
            <a:pPr marL="285750">
              <a:buClr>
                <a:schemeClr val="accent1">
                  <a:lumMod val="60000"/>
                  <a:lumOff val="40000"/>
                </a:schemeClr>
              </a:buClr>
            </a:pPr>
            <a:r>
              <a:rPr lang="en-US" sz="1400" dirty="0">
                <a:latin typeface="Arial" panose="020B0604020202020204" pitchFamily="34" charset="0"/>
                <a:cs typeface="Arial" panose="020B0604020202020204" pitchFamily="34" charset="0"/>
              </a:rPr>
              <a:t>     longitudinal research.</a:t>
            </a:r>
          </a:p>
          <a:p>
            <a:pPr>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571500" indent="-28575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Differences between groups may reflect social and cultural factors unique to each group (</a:t>
            </a:r>
            <a:r>
              <a:rPr lang="en-US" sz="1400" b="1" dirty="0">
                <a:latin typeface="Arial" panose="020B0604020202020204" pitchFamily="34" charset="0"/>
                <a:cs typeface="Arial" panose="020B0604020202020204" pitchFamily="34" charset="0"/>
              </a:rPr>
              <a:t>cohort effects)</a:t>
            </a:r>
            <a:r>
              <a:rPr lang="en-US" sz="1400" dirty="0">
                <a:latin typeface="Arial" panose="020B0604020202020204" pitchFamily="34" charset="0"/>
                <a:cs typeface="Arial" panose="020B0604020202020204" pitchFamily="34" charset="0"/>
              </a:rPr>
              <a:t>, rather than development. </a:t>
            </a:r>
          </a:p>
          <a:p>
            <a:pPr marL="571500" indent="-285750">
              <a:buClr>
                <a:schemeClr val="accent1">
                  <a:lumMod val="60000"/>
                  <a:lumOff val="40000"/>
                </a:schemeClr>
              </a:buClr>
              <a:buFont typeface="Wingdings" panose="05000000000000000000" pitchFamily="2" charset="2"/>
              <a:buChar char="ü"/>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r>
              <a:rPr lang="en-US" sz="1400" dirty="0">
                <a:latin typeface="Arial" panose="020B0604020202020204" pitchFamily="34" charset="0"/>
                <a:cs typeface="Arial" panose="020B0604020202020204" pitchFamily="34" charset="0"/>
              </a:rPr>
              <a:t> </a:t>
            </a: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B84C92A-F9CE-63ED-1BB6-6250033EE2C0}"/>
              </a:ext>
            </a:extLst>
          </p:cNvPr>
          <p:cNvSpPr txBox="1"/>
          <p:nvPr/>
        </p:nvSpPr>
        <p:spPr>
          <a:xfrm>
            <a:off x="357317" y="6457890"/>
            <a:ext cx="11268077" cy="400110"/>
          </a:xfrm>
          <a:prstGeom prst="rect">
            <a:avLst/>
          </a:prstGeom>
          <a:noFill/>
        </p:spPr>
        <p:txBody>
          <a:bodyPr wrap="square">
            <a:spAutoFit/>
          </a:bodyPr>
          <a:lstStyle/>
          <a:p>
            <a:r>
              <a:rPr lang="en-US" sz="1000" dirty="0">
                <a:solidFill>
                  <a:prstClr val="black"/>
                </a:solidFill>
                <a:latin typeface="Arial"/>
              </a:rPr>
              <a:t>Images retrieved from </a:t>
            </a:r>
            <a:r>
              <a:rPr lang="en-US" sz="1000" b="0" i="0" dirty="0">
                <a:solidFill>
                  <a:srgbClr val="333333"/>
                </a:solidFill>
                <a:effectLst/>
                <a:highlight>
                  <a:srgbClr val="FFFFFF"/>
                </a:highlight>
                <a:latin typeface="Open Sans" panose="020B0606030504020204" pitchFamily="34" charset="0"/>
              </a:rPr>
              <a:t>Research Methods in Developmental Psychology by </a:t>
            </a:r>
            <a:r>
              <a:rPr lang="en-US" sz="1000" b="0" i="0" u="none" strike="noStrike" dirty="0">
                <a:solidFill>
                  <a:srgbClr val="BA5050"/>
                </a:solidFill>
                <a:effectLst/>
                <a:highlight>
                  <a:srgbClr val="FFFFFF"/>
                </a:highlight>
                <a:latin typeface="Open Sans" panose="020B0606030504020204" pitchFamily="34" charset="0"/>
                <a:hlinkClick r:id="rId3"/>
              </a:rPr>
              <a:t>Angela </a:t>
            </a:r>
            <a:r>
              <a:rPr lang="en-US" sz="1000" b="0" i="0" u="none" strike="noStrike" dirty="0" err="1">
                <a:solidFill>
                  <a:srgbClr val="BA5050"/>
                </a:solidFill>
                <a:effectLst/>
                <a:highlight>
                  <a:srgbClr val="FFFFFF"/>
                </a:highlight>
                <a:latin typeface="Open Sans" panose="020B0606030504020204" pitchFamily="34" charset="0"/>
                <a:hlinkClick r:id="rId3"/>
              </a:rPr>
              <a:t>Lukowski</a:t>
            </a:r>
            <a:r>
              <a:rPr lang="en-US" sz="1000" b="0" i="0" u="none" strike="noStrike" dirty="0">
                <a:solidFill>
                  <a:srgbClr val="BA5050"/>
                </a:solidFill>
                <a:effectLst/>
                <a:highlight>
                  <a:srgbClr val="FFFFFF"/>
                </a:highlight>
                <a:latin typeface="Open Sans" panose="020B0606030504020204" pitchFamily="34" charset="0"/>
                <a:hlinkClick r:id="rId3"/>
              </a:rPr>
              <a:t> and Helen </a:t>
            </a:r>
            <a:r>
              <a:rPr lang="en-US" sz="1000" b="0" i="0" u="none" strike="noStrike" dirty="0" err="1">
                <a:solidFill>
                  <a:srgbClr val="BA5050"/>
                </a:solidFill>
                <a:effectLst/>
                <a:highlight>
                  <a:srgbClr val="FFFFFF"/>
                </a:highlight>
                <a:latin typeface="Open Sans" panose="020B0606030504020204" pitchFamily="34" charset="0"/>
                <a:hlinkClick r:id="rId3"/>
              </a:rPr>
              <a:t>Milojevich</a:t>
            </a:r>
            <a:r>
              <a:rPr lang="en-US" sz="1000" b="0" i="0" dirty="0">
                <a:solidFill>
                  <a:srgbClr val="333333"/>
                </a:solidFill>
                <a:effectLst/>
                <a:highlight>
                  <a:srgbClr val="FFFFFF"/>
                </a:highlight>
                <a:latin typeface="Open Sans" panose="020B0606030504020204" pitchFamily="34" charset="0"/>
              </a:rPr>
              <a:t> </a:t>
            </a:r>
            <a:r>
              <a:rPr lang="en-US" sz="1000" dirty="0">
                <a:solidFill>
                  <a:srgbClr val="333333"/>
                </a:solidFill>
                <a:highlight>
                  <a:srgbClr val="FFFFFF"/>
                </a:highlight>
                <a:latin typeface="Open Sans" panose="020B0606030504020204" pitchFamily="34" charset="0"/>
              </a:rPr>
              <a:t> under </a:t>
            </a:r>
            <a:r>
              <a:rPr lang="en-US" sz="1000" b="0" i="0" u="none" strike="noStrike" dirty="0">
                <a:solidFill>
                  <a:srgbClr val="BA5050"/>
                </a:solidFill>
                <a:effectLst/>
                <a:highlight>
                  <a:srgbClr val="FFFFFF"/>
                </a:highlight>
                <a:latin typeface="Open Sans" panose="020B0606030504020204" pitchFamily="34" charset="0"/>
                <a:hlinkClick r:id="rId4"/>
              </a:rPr>
              <a:t>Creative Commons Attribution-</a:t>
            </a:r>
            <a:r>
              <a:rPr lang="en-US" sz="1000" b="0" i="0" u="none" strike="noStrike" dirty="0" err="1">
                <a:solidFill>
                  <a:srgbClr val="BA5050"/>
                </a:solidFill>
                <a:effectLst/>
                <a:highlight>
                  <a:srgbClr val="FFFFFF"/>
                </a:highlight>
                <a:latin typeface="Open Sans" panose="020B0606030504020204" pitchFamily="34" charset="0"/>
                <a:hlinkClick r:id="rId4"/>
              </a:rPr>
              <a:t>NonCommercial</a:t>
            </a:r>
            <a:r>
              <a:rPr lang="en-US" sz="1000" b="0" i="0" u="none" strike="noStrike" dirty="0">
                <a:solidFill>
                  <a:srgbClr val="BA5050"/>
                </a:solidFill>
                <a:effectLst/>
                <a:highlight>
                  <a:srgbClr val="FFFFFF"/>
                </a:highlight>
                <a:latin typeface="Open Sans" panose="020B0606030504020204" pitchFamily="34" charset="0"/>
                <a:hlinkClick r:id="rId4"/>
              </a:rPr>
              <a:t>-</a:t>
            </a:r>
            <a:r>
              <a:rPr lang="en-US" sz="1000" b="0" i="0" u="none" strike="noStrike" dirty="0" err="1">
                <a:solidFill>
                  <a:srgbClr val="BA5050"/>
                </a:solidFill>
                <a:effectLst/>
                <a:highlight>
                  <a:srgbClr val="FFFFFF"/>
                </a:highlight>
                <a:latin typeface="Open Sans" panose="020B0606030504020204" pitchFamily="34" charset="0"/>
                <a:hlinkClick r:id="rId4"/>
              </a:rPr>
              <a:t>ShareAlike</a:t>
            </a:r>
            <a:r>
              <a:rPr lang="en-US" sz="1000" b="0" i="0" u="none" strike="noStrike" dirty="0">
                <a:solidFill>
                  <a:srgbClr val="BA5050"/>
                </a:solidFill>
                <a:effectLst/>
                <a:highlight>
                  <a:srgbClr val="FFFFFF"/>
                </a:highlight>
                <a:latin typeface="Open Sans" panose="020B0606030504020204" pitchFamily="34" charset="0"/>
                <a:hlinkClick r:id="rId4"/>
              </a:rPr>
              <a:t> 4.0 International License</a:t>
            </a:r>
            <a:r>
              <a:rPr lang="en-US" sz="1000" b="0" i="0" dirty="0">
                <a:solidFill>
                  <a:srgbClr val="333333"/>
                </a:solidFill>
                <a:effectLst/>
                <a:highlight>
                  <a:srgbClr val="FFFFFF"/>
                </a:highlight>
                <a:latin typeface="Open Sans" panose="020B0606030504020204" pitchFamily="34" charset="0"/>
              </a:rPr>
              <a:t>. </a:t>
            </a:r>
            <a:r>
              <a:rPr lang="en-US" sz="1000" dirty="0">
                <a:solidFill>
                  <a:srgbClr val="333333"/>
                </a:solidFill>
                <a:highlight>
                  <a:srgbClr val="FFFFFF"/>
                </a:highlight>
                <a:latin typeface="Open Sans" panose="020B0606030504020204" pitchFamily="34" charset="0"/>
              </a:rPr>
              <a:t>I</a:t>
            </a:r>
            <a:r>
              <a:rPr lang="en-US" sz="1000" b="0" i="0" dirty="0">
                <a:solidFill>
                  <a:srgbClr val="333333"/>
                </a:solidFill>
                <a:effectLst/>
                <a:highlight>
                  <a:srgbClr val="FFFFFF"/>
                </a:highlight>
                <a:latin typeface="Open Sans" panose="020B0606030504020204" pitchFamily="34" charset="0"/>
              </a:rPr>
              <a:t>n R. Biswas-Diener &amp; E. Diener (Eds),</a:t>
            </a:r>
            <a:r>
              <a:rPr lang="en-US" sz="1000" b="0" i="0" dirty="0">
                <a:solidFill>
                  <a:srgbClr val="333333"/>
                </a:solidFill>
                <a:effectLst/>
                <a:highlight>
                  <a:srgbClr val="FFFFFF"/>
                </a:highlight>
                <a:latin typeface="Open Sans" panose="020B0606030504020204" pitchFamily="34" charset="0"/>
                <a:hlinkClick r:id="rId5"/>
              </a:rPr>
              <a:t> </a:t>
            </a:r>
            <a:r>
              <a:rPr lang="en-US" sz="1000" b="0" i="1" dirty="0" err="1">
                <a:solidFill>
                  <a:srgbClr val="333333"/>
                </a:solidFill>
                <a:effectLst/>
                <a:highlight>
                  <a:srgbClr val="FFFFFF"/>
                </a:highlight>
                <a:latin typeface="Open Sans" panose="020B0606030504020204" pitchFamily="34" charset="0"/>
                <a:hlinkClick r:id="rId5"/>
              </a:rPr>
              <a:t>Noba</a:t>
            </a:r>
            <a:r>
              <a:rPr lang="en-US" sz="1000" b="0" i="1" dirty="0">
                <a:solidFill>
                  <a:srgbClr val="333333"/>
                </a:solidFill>
                <a:effectLst/>
                <a:highlight>
                  <a:srgbClr val="FFFFFF"/>
                </a:highlight>
                <a:latin typeface="Open Sans" panose="020B0606030504020204" pitchFamily="34" charset="0"/>
                <a:hlinkClick r:id="rId5"/>
              </a:rPr>
              <a:t> textbook series: Psychology</a:t>
            </a:r>
            <a:r>
              <a:rPr lang="en-US" sz="1000" b="0" i="1" dirty="0">
                <a:solidFill>
                  <a:srgbClr val="333333"/>
                </a:solidFill>
                <a:effectLst/>
                <a:highlight>
                  <a:srgbClr val="FFFFFF"/>
                </a:highlight>
                <a:latin typeface="Open Sans" panose="020B0606030504020204" pitchFamily="34" charset="0"/>
              </a:rPr>
              <a:t>.</a:t>
            </a:r>
            <a:r>
              <a:rPr lang="en-US" sz="1000" b="0" i="0" dirty="0">
                <a:solidFill>
                  <a:srgbClr val="333333"/>
                </a:solidFill>
                <a:effectLst/>
                <a:highlight>
                  <a:srgbClr val="FFFFFF"/>
                </a:highlight>
                <a:latin typeface="Open Sans" panose="020B0606030504020204" pitchFamily="34" charset="0"/>
              </a:rPr>
              <a:t> Champaign, IL: DEF publishers. </a:t>
            </a:r>
            <a:endParaRPr lang="en-US" sz="1000" dirty="0"/>
          </a:p>
        </p:txBody>
      </p:sp>
      <p:sp>
        <p:nvSpPr>
          <p:cNvPr id="11" name="TextBox 10">
            <a:extLst>
              <a:ext uri="{FF2B5EF4-FFF2-40B4-BE49-F238E27FC236}">
                <a16:creationId xmlns:a16="http://schemas.microsoft.com/office/drawing/2014/main" id="{0EB2B957-CBC1-934F-C50E-7B431BC93C51}"/>
              </a:ext>
            </a:extLst>
          </p:cNvPr>
          <p:cNvSpPr txBox="1"/>
          <p:nvPr/>
        </p:nvSpPr>
        <p:spPr>
          <a:xfrm>
            <a:off x="8543923" y="615033"/>
            <a:ext cx="3124201" cy="4401205"/>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400" b="1" dirty="0">
                <a:latin typeface="Arial" panose="020B0604020202020204" pitchFamily="34" charset="0"/>
                <a:cs typeface="Arial" panose="020B0604020202020204" pitchFamily="34" charset="0"/>
              </a:rPr>
              <a:t>Sequential Research </a:t>
            </a:r>
            <a:r>
              <a:rPr lang="en-US" sz="1400" dirty="0">
                <a:latin typeface="Arial" panose="020B0604020202020204" pitchFamily="34" charset="0"/>
                <a:cs typeface="Arial" panose="020B0604020202020204" pitchFamily="34" charset="0"/>
              </a:rPr>
              <a:t>– Combines aspects of longitudinal and cross- sectional research in which a researcher repeatedly compares multiple age groups at the same point over an intermediate period of time</a:t>
            </a:r>
          </a:p>
          <a:p>
            <a:pPr marL="285750" indent="-285750">
              <a:buClr>
                <a:schemeClr val="accent1">
                  <a:lumMod val="60000"/>
                  <a:lumOff val="40000"/>
                </a:schemeClr>
              </a:buClr>
              <a:buFont typeface="Wingdings" panose="05000000000000000000" pitchFamily="2" charset="2"/>
              <a:buChar char="q"/>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sz="1400" dirty="0">
                <a:latin typeface="Arial" panose="020B0604020202020204" pitchFamily="34" charset="0"/>
                <a:cs typeface="Arial" panose="020B0604020202020204" pitchFamily="34" charset="0"/>
              </a:rPr>
              <a:t>  This design helps to  </a:t>
            </a:r>
          </a:p>
          <a:p>
            <a:pPr marL="285750">
              <a:buClr>
                <a:schemeClr val="accent1">
                  <a:lumMod val="60000"/>
                  <a:lumOff val="40000"/>
                </a:schemeClr>
              </a:buClr>
            </a:pPr>
            <a:r>
              <a:rPr lang="en-US" sz="1400" dirty="0">
                <a:latin typeface="Arial" panose="020B0604020202020204" pitchFamily="34" charset="0"/>
                <a:cs typeface="Arial" panose="020B0604020202020204" pitchFamily="34" charset="0"/>
              </a:rPr>
              <a:t>     discover possible cohort </a:t>
            </a:r>
          </a:p>
          <a:p>
            <a:pPr marL="285750">
              <a:buClr>
                <a:schemeClr val="accent1">
                  <a:lumMod val="60000"/>
                  <a:lumOff val="40000"/>
                </a:schemeClr>
              </a:buClr>
            </a:pPr>
            <a:r>
              <a:rPr lang="en-US" sz="1400" dirty="0">
                <a:latin typeface="Arial" panose="020B0604020202020204" pitchFamily="34" charset="0"/>
                <a:cs typeface="Arial" panose="020B0604020202020204" pitchFamily="34" charset="0"/>
              </a:rPr>
              <a:t>     effects.</a:t>
            </a: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sz="1400" dirty="0">
              <a:latin typeface="Arial" panose="020B0604020202020204" pitchFamily="34" charset="0"/>
              <a:cs typeface="Arial" panose="020B0604020202020204" pitchFamily="34" charset="0"/>
            </a:endParaRPr>
          </a:p>
        </p:txBody>
      </p:sp>
      <p:pic>
        <p:nvPicPr>
          <p:cNvPr id="13" name="Picture 2" descr="Text stating that the year of study is 2010 and an experiment looks at cohort A with 20 year olds, cohort B of 50 year olds and cohort C with 80 year olds">
            <a:extLst>
              <a:ext uri="{FF2B5EF4-FFF2-40B4-BE49-F238E27FC236}">
                <a16:creationId xmlns:a16="http://schemas.microsoft.com/office/drawing/2014/main" id="{8A0AB59B-7754-5C4F-ADFB-D5AC6FFBA2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5411" y="3892565"/>
            <a:ext cx="2519630" cy="17792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hows cohorts A, B, and C. Cohort A tests age 20 in 2010, age 50 in 2040, and age 80 in 2070. Cohort B begins in 2040 and tests new 20 year-olds so they can be compared with the 50 year olds from cohort A. Cohort C tests 20 year olds in 2070, who are compared with 20 year olds from cohorts B and A, but also with the original groups of 20-year olds who are now age 80 (cohort A) and age 50 (cohort B).">
            <a:extLst>
              <a:ext uri="{FF2B5EF4-FFF2-40B4-BE49-F238E27FC236}">
                <a16:creationId xmlns:a16="http://schemas.microsoft.com/office/drawing/2014/main" id="{27CE8966-E17D-B895-11A1-4C38C4B4CF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6798" y="3189641"/>
            <a:ext cx="2838450" cy="15925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hart of a longitudinal research design. Child &quot;A&quot; is first observed in 2004 at the age of two. Child &quot;A' is next observed in 2006 at age four. The next observation is in 2008 when Child &quot;A&quot; is six. Finally, in 2010 at the age of eight Child &quot;A&quot; is observed again.">
            <a:extLst>
              <a:ext uri="{FF2B5EF4-FFF2-40B4-BE49-F238E27FC236}">
                <a16:creationId xmlns:a16="http://schemas.microsoft.com/office/drawing/2014/main" id="{83134790-2BD0-998F-A306-C5F37B7E16E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3876" y="3626724"/>
            <a:ext cx="3510230" cy="13144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09AC7AB-13A5-8DF6-C836-3E46CC241CC9}"/>
              </a:ext>
            </a:extLst>
          </p:cNvPr>
          <p:cNvSpPr txBox="1"/>
          <p:nvPr/>
        </p:nvSpPr>
        <p:spPr>
          <a:xfrm>
            <a:off x="357317" y="5235555"/>
            <a:ext cx="4257814" cy="646331"/>
          </a:xfrm>
          <a:prstGeom prst="rect">
            <a:avLst/>
          </a:prstGeom>
          <a:noFill/>
          <a:ln>
            <a:solidFill>
              <a:schemeClr val="accent1">
                <a:lumMod val="60000"/>
                <a:lumOff val="40000"/>
              </a:schemeClr>
            </a:solidFill>
          </a:ln>
        </p:spPr>
        <p:txBody>
          <a:bodyPr wrap="square" rtlCol="0">
            <a:spAutoFit/>
          </a:bodyPr>
          <a:lstStyle/>
          <a:p>
            <a:r>
              <a:rPr lang="en-US" dirty="0"/>
              <a:t>YouTube video on </a:t>
            </a:r>
            <a:r>
              <a:rPr lang="en-US" dirty="0">
                <a:hlinkClick r:id="rId9"/>
              </a:rPr>
              <a:t>Longitudinal and Cross Sequential Studies </a:t>
            </a:r>
            <a:r>
              <a:rPr lang="en-US" dirty="0"/>
              <a:t>by Charles </a:t>
            </a:r>
            <a:r>
              <a:rPr lang="en-US" dirty="0" err="1"/>
              <a:t>Shallhorn</a:t>
            </a:r>
            <a:endParaRPr lang="en-US" dirty="0"/>
          </a:p>
        </p:txBody>
      </p:sp>
      <p:sp>
        <p:nvSpPr>
          <p:cNvPr id="4" name="TextBox 3">
            <a:extLst>
              <a:ext uri="{FF2B5EF4-FFF2-40B4-BE49-F238E27FC236}">
                <a16:creationId xmlns:a16="http://schemas.microsoft.com/office/drawing/2014/main" id="{43CC05BD-5F7D-466C-344C-4095B4BAA202}"/>
              </a:ext>
            </a:extLst>
          </p:cNvPr>
          <p:cNvSpPr txBox="1"/>
          <p:nvPr/>
        </p:nvSpPr>
        <p:spPr>
          <a:xfrm>
            <a:off x="622142" y="622384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10"/>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11"/>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2329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2289174" y="6011964"/>
            <a:ext cx="8054976" cy="375734"/>
          </a:xfrm>
        </p:spPr>
        <p:txBody>
          <a:bodyPr>
            <a:noAutofit/>
          </a:bodyPr>
          <a:lstStyle/>
          <a:p>
            <a:pPr marL="0" indent="0">
              <a:buNone/>
            </a:pPr>
            <a:r>
              <a:rPr lang="en-US" sz="1200" dirty="0">
                <a:latin typeface="Arial" panose="020B0604020202020204" pitchFamily="34" charset="0"/>
                <a:cs typeface="Arial" panose="020B0604020202020204" pitchFamily="34" charset="0"/>
              </a:rPr>
              <a:t>Scatterplots are a graphical view of the strength and direction of correlations. The stronger the correlation, the closer the data points are to a straight line.</a:t>
            </a:r>
          </a:p>
        </p:txBody>
      </p:sp>
      <p:pic>
        <p:nvPicPr>
          <p:cNvPr id="4" name="Figure" descr="Three scatterplots are shown. Scatterplot (a) is labeled &quot;positive correlation&quot; and shows scattered dots forming a rough line from the bottom left to the top right; the x-axis is labeled &quot;weight&quot; and the y-axis is labeled &quot;height.&quot; Scatterplot (b) is labeled &quot;negative correlation&quot; and shows scattered dots forming a rough line from the top left to the bottom right; the x-axis is labeled &quot;tiredness&quot; and the y-axis is labeled &quot;hours of sleep.&quot; Scatterplot (c) is labeled &quot;no correlation&quot; and shows scattered dots having no pattern; the x-axis is labeled &quot;shoe size&quot; and the y-axis is labeled &quot;hours of sleep.&quo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0540" b="-20540"/>
          <a:stretch>
            <a:fillRect/>
          </a:stretch>
        </p:blipFill>
        <p:spPr>
          <a:xfrm>
            <a:off x="2289174" y="4075624"/>
            <a:ext cx="7181850" cy="2195555"/>
          </a:xfrm>
        </p:spPr>
      </p:pic>
      <p:sp>
        <p:nvSpPr>
          <p:cNvPr id="5" name="Figure Number"/>
          <p:cNvSpPr>
            <a:spLocks noGrp="1"/>
          </p:cNvSpPr>
          <p:nvPr>
            <p:ph type="title"/>
          </p:nvPr>
        </p:nvSpPr>
        <p:spPr>
          <a:xfrm>
            <a:off x="3748951" y="119979"/>
            <a:ext cx="5135421" cy="486041"/>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Correlational Research</a:t>
            </a:r>
          </a:p>
        </p:txBody>
      </p:sp>
      <p:sp>
        <p:nvSpPr>
          <p:cNvPr id="9" name="TextBox 8"/>
          <p:cNvSpPr txBox="1"/>
          <p:nvPr/>
        </p:nvSpPr>
        <p:spPr>
          <a:xfrm>
            <a:off x="190501" y="671816"/>
            <a:ext cx="11706224" cy="1569660"/>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600" b="1" dirty="0">
                <a:latin typeface="Arial" panose="020B0604020202020204" pitchFamily="34" charset="0"/>
                <a:cs typeface="Arial" panose="020B0604020202020204" pitchFamily="34" charset="0"/>
              </a:rPr>
              <a:t>Correlation</a:t>
            </a:r>
            <a:r>
              <a:rPr lang="en-US" sz="1600" dirty="0">
                <a:latin typeface="Arial" panose="020B0604020202020204" pitchFamily="34" charset="0"/>
                <a:cs typeface="Arial" panose="020B0604020202020204" pitchFamily="34" charset="0"/>
              </a:rPr>
              <a:t> </a:t>
            </a:r>
            <a:r>
              <a:rPr lang="mr-IN" sz="1600" dirty="0">
                <a:latin typeface="Arial" panose="020B0604020202020204" pitchFamily="34" charset="0"/>
              </a:rPr>
              <a:t>–</a:t>
            </a:r>
            <a:r>
              <a:rPr lang="en-US" sz="1600" dirty="0">
                <a:latin typeface="Arial" panose="020B0604020202020204" pitchFamily="34" charset="0"/>
                <a:cs typeface="Arial" panose="020B0604020202020204" pitchFamily="34" charset="0"/>
              </a:rPr>
              <a:t> Relationship between two or more variables; when two variables are correlated, one variable changes as the other does.</a:t>
            </a:r>
          </a:p>
          <a:p>
            <a:pPr marL="742950" lvl="1" indent="-285750">
              <a:buClr>
                <a:schemeClr val="accent1">
                  <a:lumMod val="60000"/>
                  <a:lumOff val="40000"/>
                </a:schemeClr>
              </a:buClr>
              <a:buFont typeface="Wingdings" panose="05000000000000000000" pitchFamily="2" charset="2"/>
              <a:buChar char="ü"/>
            </a:pPr>
            <a:r>
              <a:rPr lang="en-US" sz="1600" b="1" dirty="0">
                <a:latin typeface="Arial" panose="020B0604020202020204" pitchFamily="34" charset="0"/>
                <a:cs typeface="Arial" panose="020B0604020202020204" pitchFamily="34" charset="0"/>
              </a:rPr>
              <a:t>Correlation Coefficient </a:t>
            </a:r>
            <a:r>
              <a:rPr lang="en-US" sz="1600" dirty="0">
                <a:latin typeface="Arial" panose="020B0604020202020204" pitchFamily="34" charset="0"/>
                <a:cs typeface="Arial" panose="020B0604020202020204" pitchFamily="34" charset="0"/>
              </a:rPr>
              <a:t>- number from -1 to +1, indicates the strength (number) and direction (sign) of the relationship between variables, and usually represented by </a:t>
            </a:r>
            <a:r>
              <a:rPr lang="en-US" sz="1600" i="1" dirty="0">
                <a:latin typeface="Arial" panose="020B0604020202020204" pitchFamily="34" charset="0"/>
                <a:cs typeface="Arial" panose="020B0604020202020204" pitchFamily="34" charset="0"/>
              </a:rPr>
              <a:t>r</a:t>
            </a:r>
            <a:r>
              <a:rPr lang="en-US" sz="1600" dirty="0">
                <a:latin typeface="Arial" panose="020B0604020202020204" pitchFamily="34" charset="0"/>
                <a:cs typeface="Arial" panose="020B0604020202020204" pitchFamily="34" charset="0"/>
              </a:rPr>
              <a:t>.</a:t>
            </a:r>
          </a:p>
          <a:p>
            <a:pPr lvl="1">
              <a:buClr>
                <a:schemeClr val="accent1">
                  <a:lumMod val="60000"/>
                  <a:lumOff val="40000"/>
                </a:schemeClr>
              </a:buClr>
            </a:pPr>
            <a:endParaRPr lang="en-US" sz="1600" dirty="0">
              <a:latin typeface="Arial" panose="020B0604020202020204" pitchFamily="34" charset="0"/>
              <a:cs typeface="Arial" panose="020B0604020202020204" pitchFamily="34" charset="0"/>
            </a:endParaRPr>
          </a:p>
          <a:p>
            <a:pPr marL="742950" lvl="1" indent="-285750">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Correlations have predictive value.</a:t>
            </a:r>
          </a:p>
        </p:txBody>
      </p:sp>
      <p:sp>
        <p:nvSpPr>
          <p:cNvPr id="11" name="TextBox 10">
            <a:extLst>
              <a:ext uri="{FF2B5EF4-FFF2-40B4-BE49-F238E27FC236}">
                <a16:creationId xmlns:a16="http://schemas.microsoft.com/office/drawing/2014/main" id="{D0638465-1D14-0DB3-9E97-7D539FC64B66}"/>
              </a:ext>
            </a:extLst>
          </p:cNvPr>
          <p:cNvSpPr txBox="1"/>
          <p:nvPr/>
        </p:nvSpPr>
        <p:spPr>
          <a:xfrm>
            <a:off x="2483166" y="2303513"/>
            <a:ext cx="2061575" cy="1169551"/>
          </a:xfrm>
          <a:prstGeom prst="rect">
            <a:avLst/>
          </a:prstGeom>
          <a:noFill/>
          <a:ln>
            <a:solidFill>
              <a:schemeClr val="accent1">
                <a:lumMod val="60000"/>
                <a:lumOff val="40000"/>
              </a:schemeClr>
            </a:solidFill>
          </a:ln>
        </p:spPr>
        <p:txBody>
          <a:bodyPr wrap="square" rtlCol="0">
            <a:spAutoFit/>
          </a:bodyPr>
          <a:lstStyle/>
          <a:p>
            <a:r>
              <a:rPr lang="en-US" sz="1400" b="1" dirty="0">
                <a:latin typeface="Arial" panose="020B0604020202020204" pitchFamily="34" charset="0"/>
                <a:cs typeface="Arial" panose="020B0604020202020204" pitchFamily="34" charset="0"/>
              </a:rPr>
              <a:t>Positive Correlation </a:t>
            </a:r>
            <a:r>
              <a:rPr lang="mr-IN" sz="1400" dirty="0">
                <a:latin typeface="Arial" panose="020B0604020202020204" pitchFamily="34" charset="0"/>
              </a:rPr>
              <a:t>–</a:t>
            </a:r>
            <a:r>
              <a:rPr lang="en-US" sz="1400" dirty="0">
                <a:latin typeface="Arial" panose="020B0604020202020204" pitchFamily="34" charset="0"/>
                <a:cs typeface="Arial" panose="020B0604020202020204" pitchFamily="34" charset="0"/>
              </a:rPr>
              <a:t> Two variables change in the same direction, both becoming either larger or smaller.</a:t>
            </a:r>
          </a:p>
        </p:txBody>
      </p:sp>
      <p:sp>
        <p:nvSpPr>
          <p:cNvPr id="12" name="TextBox 11">
            <a:extLst>
              <a:ext uri="{FF2B5EF4-FFF2-40B4-BE49-F238E27FC236}">
                <a16:creationId xmlns:a16="http://schemas.microsoft.com/office/drawing/2014/main" id="{FF2B3C78-FE82-23C2-E0DD-2426B2F7A512}"/>
              </a:ext>
            </a:extLst>
          </p:cNvPr>
          <p:cNvSpPr txBox="1"/>
          <p:nvPr/>
        </p:nvSpPr>
        <p:spPr>
          <a:xfrm>
            <a:off x="4954085" y="2303513"/>
            <a:ext cx="2061575" cy="2031325"/>
          </a:xfrm>
          <a:prstGeom prst="rect">
            <a:avLst/>
          </a:prstGeom>
          <a:noFill/>
          <a:ln>
            <a:solidFill>
              <a:schemeClr val="accent1">
                <a:lumMod val="60000"/>
                <a:lumOff val="40000"/>
              </a:schemeClr>
            </a:solidFill>
          </a:ln>
        </p:spPr>
        <p:txBody>
          <a:bodyPr wrap="square" rtlCol="0">
            <a:spAutoFit/>
          </a:bodyPr>
          <a:lstStyle/>
          <a:p>
            <a:r>
              <a:rPr lang="en-US" sz="1400" b="1" dirty="0">
                <a:latin typeface="Arial" panose="020B0604020202020204" pitchFamily="34" charset="0"/>
                <a:cs typeface="Arial" panose="020B0604020202020204" pitchFamily="34" charset="0"/>
              </a:rPr>
              <a:t>Negative Correlation </a:t>
            </a:r>
            <a:r>
              <a:rPr lang="en-US" sz="1400" dirty="0">
                <a:latin typeface="Arial" panose="020B0604020202020204" pitchFamily="34" charset="0"/>
                <a:cs typeface="Arial" panose="020B0604020202020204" pitchFamily="34" charset="0"/>
              </a:rPr>
              <a:t>- two variables change in different directions, with one becoming larger as the other becomes smaller; a negative correlation is not the same thing as no correlation.</a:t>
            </a:r>
          </a:p>
        </p:txBody>
      </p:sp>
      <p:sp>
        <p:nvSpPr>
          <p:cNvPr id="15" name="TextBox 14">
            <a:extLst>
              <a:ext uri="{FF2B5EF4-FFF2-40B4-BE49-F238E27FC236}">
                <a16:creationId xmlns:a16="http://schemas.microsoft.com/office/drawing/2014/main" id="{99B67060-00D9-C7E9-0FBF-2762B596BF3E}"/>
              </a:ext>
            </a:extLst>
          </p:cNvPr>
          <p:cNvSpPr txBox="1"/>
          <p:nvPr/>
        </p:nvSpPr>
        <p:spPr>
          <a:xfrm>
            <a:off x="7429500" y="2307272"/>
            <a:ext cx="2041524" cy="1384995"/>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The closer the number is to zero, the weaker the relationship, and the less predictable the relationships between the variables becomes.</a:t>
            </a:r>
          </a:p>
        </p:txBody>
      </p:sp>
      <p:sp>
        <p:nvSpPr>
          <p:cNvPr id="2" name="TextBox 1">
            <a:extLst>
              <a:ext uri="{FF2B5EF4-FFF2-40B4-BE49-F238E27FC236}">
                <a16:creationId xmlns:a16="http://schemas.microsoft.com/office/drawing/2014/main" id="{E9777FEA-A038-47D5-B21F-7F6323555A95}"/>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8937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29923" y="192961"/>
            <a:ext cx="7023677" cy="674977"/>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Correlation Does Not Indicate Causation</a:t>
            </a:r>
          </a:p>
        </p:txBody>
      </p:sp>
      <p:sp>
        <p:nvSpPr>
          <p:cNvPr id="3" name="TextBox 2"/>
          <p:cNvSpPr txBox="1"/>
          <p:nvPr/>
        </p:nvSpPr>
        <p:spPr>
          <a:xfrm>
            <a:off x="504826" y="2810290"/>
            <a:ext cx="11182348" cy="3139321"/>
          </a:xfrm>
          <a:prstGeom prst="rect">
            <a:avLst/>
          </a:prstGeom>
          <a:noFill/>
          <a:ln>
            <a:solidFill>
              <a:schemeClr val="accent1">
                <a:lumMod val="60000"/>
                <a:lumOff val="40000"/>
              </a:schemeClr>
            </a:solidFill>
          </a:ln>
        </p:spPr>
        <p:txBody>
          <a:bodyPr wrap="square" rtlCol="0">
            <a:spAutoFit/>
          </a:bodyPr>
          <a:lstStyle/>
          <a:p>
            <a:r>
              <a:rPr lang="en-US" dirty="0">
                <a:latin typeface="Arial" panose="020B0604020202020204" pitchFamily="34" charset="0"/>
                <a:cs typeface="Arial" panose="020B0604020202020204" pitchFamily="34" charset="0"/>
              </a:rPr>
              <a:t>With correlational research, one must consider confounding variables.</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Confounding variable </a:t>
            </a:r>
            <a:r>
              <a:rPr lang="en-US" dirty="0">
                <a:latin typeface="Arial" panose="020B0604020202020204" pitchFamily="34" charset="0"/>
                <a:cs typeface="Arial" panose="020B0604020202020204" pitchFamily="34" charset="0"/>
              </a:rPr>
              <a:t>- unanticipated outside factor that affects both variables of interest, often giving the false impression that changes in one variable causes changes in the other variable.</a:t>
            </a:r>
          </a:p>
          <a:p>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Example of a Confounding Variable:</a:t>
            </a:r>
          </a:p>
          <a:p>
            <a:pPr algn="ctr"/>
            <a:endParaRPr lang="en-US" dirty="0">
              <a:latin typeface="Arial" panose="020B0604020202020204" pitchFamily="34" charset="0"/>
              <a:cs typeface="Arial" panose="020B0604020202020204" pitchFamily="34" charset="0"/>
            </a:endParaRPr>
          </a:p>
          <a:p>
            <a:pPr marL="285750" indent="-285750">
              <a:buFont typeface="Arial" charset="0"/>
              <a:buChar char="•"/>
            </a:pPr>
            <a:r>
              <a:rPr lang="en-US" dirty="0">
                <a:latin typeface="Arial" panose="020B0604020202020204" pitchFamily="34" charset="0"/>
                <a:cs typeface="Arial" panose="020B0604020202020204" pitchFamily="34" charset="0"/>
              </a:rPr>
              <a:t>As ice-cream sales increase, so does the overall rate in crime.</a:t>
            </a:r>
          </a:p>
          <a:p>
            <a:pPr marL="285750" indent="-285750">
              <a:buFont typeface="Arial" charset="0"/>
              <a:buChar char="•"/>
            </a:pPr>
            <a:r>
              <a:rPr lang="en-US" dirty="0">
                <a:latin typeface="Arial" panose="020B0604020202020204" pitchFamily="34" charset="0"/>
                <a:cs typeface="Arial" panose="020B0604020202020204" pitchFamily="34" charset="0"/>
              </a:rPr>
              <a:t>A relationship exists between ice-cream and crime but is it correlation or does one cause the other?</a:t>
            </a:r>
          </a:p>
          <a:p>
            <a:pPr marL="285750" indent="-285750">
              <a:buFont typeface="Arial" charset="0"/>
              <a:buChar char="•"/>
            </a:pPr>
            <a:r>
              <a:rPr lang="en-US" dirty="0">
                <a:latin typeface="Arial" panose="020B0604020202020204" pitchFamily="34" charset="0"/>
                <a:cs typeface="Arial" panose="020B0604020202020204" pitchFamily="34" charset="0"/>
              </a:rPr>
              <a:t>In this example, temperature is a confounding variable. As the temperature increases, ice-cream sales increase and people are more likely to be outside increasing crime rates.</a:t>
            </a:r>
          </a:p>
        </p:txBody>
      </p:sp>
      <p:sp>
        <p:nvSpPr>
          <p:cNvPr id="7" name="TextBox 6">
            <a:extLst>
              <a:ext uri="{FF2B5EF4-FFF2-40B4-BE49-F238E27FC236}">
                <a16:creationId xmlns:a16="http://schemas.microsoft.com/office/drawing/2014/main" id="{FF5786C3-04FA-A259-EEFF-2B35965BF0B4}"/>
              </a:ext>
            </a:extLst>
          </p:cNvPr>
          <p:cNvSpPr txBox="1"/>
          <p:nvPr/>
        </p:nvSpPr>
        <p:spPr>
          <a:xfrm>
            <a:off x="504825" y="1186932"/>
            <a:ext cx="11182349" cy="1200329"/>
          </a:xfrm>
          <a:prstGeom prst="rect">
            <a:avLst/>
          </a:prstGeom>
          <a:noFill/>
          <a:ln>
            <a:solidFill>
              <a:schemeClr val="accent1">
                <a:lumMod val="60000"/>
                <a:lumOff val="40000"/>
              </a:schemeClr>
            </a:solidFill>
          </a:ln>
        </p:spPr>
        <p:txBody>
          <a:bodyPr wrap="square" rtlCol="0">
            <a:spAutoFit/>
          </a:bodyPr>
          <a:lstStyle/>
          <a:p>
            <a:r>
              <a:rPr lang="en-US" dirty="0">
                <a:latin typeface="Arial" panose="020B0604020202020204" pitchFamily="34" charset="0"/>
                <a:cs typeface="Arial" panose="020B0604020202020204" pitchFamily="34" charset="0"/>
              </a:rPr>
              <a:t>A major limitation in correlational research is the inability to establish causality (i.e., cause and effect). </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Cause-and-effect relationship </a:t>
            </a:r>
            <a:r>
              <a:rPr lang="en-US" dirty="0">
                <a:latin typeface="Arial" panose="020B0604020202020204" pitchFamily="34" charset="0"/>
                <a:cs typeface="Arial" panose="020B0604020202020204" pitchFamily="34" charset="0"/>
              </a:rPr>
              <a:t>- changes in one variable cause the changes in the other variable; can be determined only through an experimental research design</a:t>
            </a:r>
          </a:p>
        </p:txBody>
      </p:sp>
      <p:sp>
        <p:nvSpPr>
          <p:cNvPr id="2" name="TextBox 1">
            <a:extLst>
              <a:ext uri="{FF2B5EF4-FFF2-40B4-BE49-F238E27FC236}">
                <a16:creationId xmlns:a16="http://schemas.microsoft.com/office/drawing/2014/main" id="{AFAD5091-F7AD-6EFE-9230-27174E6A21D1}"/>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92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6562725" y="5655418"/>
            <a:ext cx="5105401" cy="387237"/>
          </a:xfrm>
        </p:spPr>
        <p:txBody>
          <a:bodyPr>
            <a:normAutofit lnSpcReduction="10000"/>
          </a:bodyPr>
          <a:lstStyle/>
          <a:p>
            <a:pPr marL="0" indent="0">
              <a:buNone/>
            </a:pPr>
            <a:r>
              <a:rPr lang="en-US" sz="1200" dirty="0">
                <a:latin typeface="Arial" panose="020B0604020202020204" pitchFamily="34" charset="0"/>
                <a:cs typeface="Arial" panose="020B0604020202020204" pitchFamily="34" charset="0"/>
              </a:rPr>
              <a:t>Many people believe that a full moon makes people behave oddly. (credit: Cory </a:t>
            </a:r>
            <a:r>
              <a:rPr lang="en-US" sz="1200" dirty="0" err="1">
                <a:latin typeface="Arial" panose="020B0604020202020204" pitchFamily="34" charset="0"/>
                <a:cs typeface="Arial" panose="020B0604020202020204" pitchFamily="34" charset="0"/>
              </a:rPr>
              <a:t>Zanke</a:t>
            </a:r>
            <a:r>
              <a:rPr lang="en-US" sz="1200" dirty="0">
                <a:latin typeface="Arial" panose="020B0604020202020204" pitchFamily="34" charset="0"/>
                <a:cs typeface="Arial" panose="020B0604020202020204" pitchFamily="34" charset="0"/>
              </a:rPr>
              <a:t>)</a:t>
            </a:r>
          </a:p>
          <a:p>
            <a:pPr marL="0" indent="0">
              <a:buNone/>
            </a:pPr>
            <a:endParaRPr lang="en-US" sz="1600" dirty="0"/>
          </a:p>
        </p:txBody>
      </p:sp>
      <p:sp>
        <p:nvSpPr>
          <p:cNvPr id="5" name="Figure Number"/>
          <p:cNvSpPr>
            <a:spLocks noGrp="1"/>
          </p:cNvSpPr>
          <p:nvPr>
            <p:ph type="title"/>
          </p:nvPr>
        </p:nvSpPr>
        <p:spPr>
          <a:xfrm>
            <a:off x="4103542" y="155810"/>
            <a:ext cx="4821382" cy="659535"/>
          </a:xfrm>
          <a:ln>
            <a:noFill/>
          </a:ln>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Illusory Correlations</a:t>
            </a:r>
          </a:p>
        </p:txBody>
      </p:sp>
      <p:sp>
        <p:nvSpPr>
          <p:cNvPr id="9" name="TextBox 8"/>
          <p:cNvSpPr txBox="1"/>
          <p:nvPr/>
        </p:nvSpPr>
        <p:spPr>
          <a:xfrm>
            <a:off x="609600" y="1355297"/>
            <a:ext cx="5486400" cy="3416320"/>
          </a:xfrm>
          <a:prstGeom prst="rect">
            <a:avLst/>
          </a:prstGeom>
          <a:noFill/>
          <a:ln>
            <a:solidFill>
              <a:schemeClr val="accent1">
                <a:lumMod val="75000"/>
              </a:schemeClr>
            </a:solidFill>
          </a:ln>
        </p:spPr>
        <p:txBody>
          <a:bodyPr wrap="square" rtlCol="0">
            <a:spAutoFit/>
          </a:bodyPr>
          <a:lstStyle/>
          <a:p>
            <a:pPr marL="285750" indent="-285750">
              <a:buClr>
                <a:schemeClr val="accent1">
                  <a:lumMod val="75000"/>
                </a:schemeClr>
              </a:buClr>
              <a:buFont typeface="Wingdings" panose="05000000000000000000" pitchFamily="2" charset="2"/>
              <a:buChar char="q"/>
            </a:pPr>
            <a:r>
              <a:rPr lang="en-US" dirty="0">
                <a:latin typeface="Arial" panose="020B0604020202020204" pitchFamily="34" charset="0"/>
                <a:cs typeface="Arial" panose="020B0604020202020204" pitchFamily="34" charset="0"/>
              </a:rPr>
              <a:t>As well as mistaking correlation for causation, people can also make false correlations.</a:t>
            </a:r>
          </a:p>
          <a:p>
            <a:endParaRPr lang="en-US" dirty="0">
              <a:latin typeface="Arial" panose="020B0604020202020204" pitchFamily="34" charset="0"/>
              <a:cs typeface="Arial" panose="020B0604020202020204" pitchFamily="34" charset="0"/>
            </a:endParaRPr>
          </a:p>
          <a:p>
            <a:pPr marL="285750">
              <a:buClr>
                <a:schemeClr val="accent1">
                  <a:lumMod val="75000"/>
                </a:schemeClr>
              </a:buClr>
              <a:buFont typeface="Wingdings" panose="05000000000000000000" pitchFamily="2" charset="2"/>
              <a:buChar char="ü"/>
            </a:pPr>
            <a:r>
              <a:rPr lang="en-US" b="1" dirty="0">
                <a:latin typeface="Arial" panose="020B0604020202020204" pitchFamily="34" charset="0"/>
                <a:cs typeface="Arial" panose="020B0604020202020204" pitchFamily="34" charset="0"/>
              </a:rPr>
              <a:t>   Illusory Correlations </a:t>
            </a:r>
            <a:r>
              <a:rPr lang="en-US" dirty="0">
                <a:latin typeface="Arial" panose="020B0604020202020204" pitchFamily="34" charset="0"/>
                <a:cs typeface="Arial" panose="020B0604020202020204" pitchFamily="34" charset="0"/>
              </a:rPr>
              <a:t>- Seeing relationships   </a:t>
            </a:r>
          </a:p>
          <a:p>
            <a:pPr marL="285750">
              <a:buClr>
                <a:schemeClr val="accent1">
                  <a:lumMod val="75000"/>
                </a:schemeClr>
              </a:buClr>
            </a:pPr>
            <a:r>
              <a:rPr lang="en-US" dirty="0">
                <a:latin typeface="Arial" panose="020B0604020202020204" pitchFamily="34" charset="0"/>
                <a:cs typeface="Arial" panose="020B0604020202020204" pitchFamily="34" charset="0"/>
              </a:rPr>
              <a:t>      between two things when in reality no such      </a:t>
            </a:r>
          </a:p>
          <a:p>
            <a:pPr marL="285750">
              <a:buClr>
                <a:schemeClr val="accent1">
                  <a:lumMod val="75000"/>
                </a:schemeClr>
              </a:buClr>
            </a:pPr>
            <a:r>
              <a:rPr lang="en-US" dirty="0">
                <a:latin typeface="Arial" panose="020B0604020202020204" pitchFamily="34" charset="0"/>
                <a:cs typeface="Arial" panose="020B0604020202020204" pitchFamily="34" charset="0"/>
              </a:rPr>
              <a:t>      relationship exists. It is a false correlation.   </a:t>
            </a:r>
          </a:p>
          <a:p>
            <a:pPr marL="285750">
              <a:buClr>
                <a:schemeClr val="accent1">
                  <a:lumMod val="75000"/>
                </a:schemeClr>
              </a:buClr>
            </a:pPr>
            <a:endParaRPr lang="en-US" dirty="0">
              <a:latin typeface="Arial" panose="020B0604020202020204" pitchFamily="34" charset="0"/>
              <a:cs typeface="Arial" panose="020B0604020202020204" pitchFamily="34" charset="0"/>
            </a:endParaRPr>
          </a:p>
          <a:p>
            <a:pPr marL="571500" indent="-285750">
              <a:buClr>
                <a:schemeClr val="accent1">
                  <a:lumMod val="75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Confirmation bias</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is one explanation for illusionary correlations</a:t>
            </a:r>
          </a:p>
          <a:p>
            <a:pPr marL="285750">
              <a:buClr>
                <a:schemeClr val="accent1">
                  <a:lumMod val="75000"/>
                </a:schemeClr>
              </a:buClr>
            </a:pPr>
            <a:endParaRPr lang="en-US" dirty="0">
              <a:latin typeface="Arial" panose="020B0604020202020204" pitchFamily="34" charset="0"/>
              <a:cs typeface="Arial" panose="020B0604020202020204" pitchFamily="34" charset="0"/>
            </a:endParaRPr>
          </a:p>
          <a:p>
            <a:pPr marL="285750">
              <a:buClr>
                <a:schemeClr val="accent1">
                  <a:lumMod val="75000"/>
                </a:schemeClr>
              </a:buClr>
              <a:buFont typeface="Wingdings" panose="05000000000000000000" pitchFamily="2" charset="2"/>
              <a:buChar char="ü"/>
            </a:pPr>
            <a:r>
              <a:rPr lang="en-US" b="1" dirty="0">
                <a:latin typeface="Arial" panose="020B0604020202020204" pitchFamily="34" charset="0"/>
                <a:cs typeface="Arial" panose="020B0604020202020204" pitchFamily="34" charset="0"/>
              </a:rPr>
              <a:t>  Confirmation bias </a:t>
            </a:r>
            <a:r>
              <a:rPr lang="en-US" dirty="0">
                <a:latin typeface="Arial" panose="020B0604020202020204" pitchFamily="34" charset="0"/>
                <a:cs typeface="Arial" panose="020B0604020202020204" pitchFamily="34" charset="0"/>
              </a:rPr>
              <a:t>- tendency to ignore </a:t>
            </a:r>
          </a:p>
          <a:p>
            <a:pPr marL="285750">
              <a:buClr>
                <a:schemeClr val="accent1">
                  <a:lumMod val="75000"/>
                </a:schemeClr>
              </a:buClr>
            </a:pPr>
            <a:r>
              <a:rPr lang="en-US" dirty="0">
                <a:latin typeface="Arial" panose="020B0604020202020204" pitchFamily="34" charset="0"/>
                <a:cs typeface="Arial" panose="020B0604020202020204" pitchFamily="34" charset="0"/>
              </a:rPr>
              <a:t>     evidence that disproves ideas or beliefs.</a:t>
            </a:r>
          </a:p>
        </p:txBody>
      </p:sp>
      <p:sp>
        <p:nvSpPr>
          <p:cNvPr id="3" name="TextBox 2">
            <a:extLst>
              <a:ext uri="{FF2B5EF4-FFF2-40B4-BE49-F238E27FC236}">
                <a16:creationId xmlns:a16="http://schemas.microsoft.com/office/drawing/2014/main" id="{DCDD8A3E-1C69-15D9-0FCC-C13B67E5CF6F}"/>
              </a:ext>
            </a:extLst>
          </p:cNvPr>
          <p:cNvSpPr txBox="1"/>
          <p:nvPr/>
        </p:nvSpPr>
        <p:spPr>
          <a:xfrm>
            <a:off x="6562725" y="1355297"/>
            <a:ext cx="4914900" cy="2031325"/>
          </a:xfrm>
          <a:prstGeom prst="rect">
            <a:avLst/>
          </a:prstGeom>
          <a:noFill/>
          <a:ln>
            <a:solidFill>
              <a:schemeClr val="accent1">
                <a:lumMod val="60000"/>
                <a:lumOff val="40000"/>
              </a:schemeClr>
            </a:solidFill>
          </a:ln>
        </p:spPr>
        <p:txBody>
          <a:bodyPr wrap="square" rtlCol="0">
            <a:spAutoFit/>
          </a:bodyPr>
          <a:lstStyle/>
          <a:p>
            <a:pPr algn="ctr"/>
            <a:r>
              <a:rPr lang="en-US" dirty="0">
                <a:latin typeface="Arial" panose="020B0604020202020204" pitchFamily="34" charset="0"/>
                <a:cs typeface="Arial" panose="020B0604020202020204" pitchFamily="34" charset="0"/>
              </a:rPr>
              <a:t>Is Our Behavior Affected By the Moon?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One well-known illusory correlation is the supposed effect that the moon’s phases have on human behavior; specifically, that people act strangely when the moon is full. </a:t>
            </a:r>
            <a:endParaRPr lang="en-US" sz="1800" dirty="0"/>
          </a:p>
          <a:p>
            <a:endParaRPr lang="en-US" dirty="0"/>
          </a:p>
        </p:txBody>
      </p:sp>
      <p:pic>
        <p:nvPicPr>
          <p:cNvPr id="1030" name="Picture 6" descr="A photograph shows the moon.">
            <a:extLst>
              <a:ext uri="{FF2B5EF4-FFF2-40B4-BE49-F238E27FC236}">
                <a16:creationId xmlns:a16="http://schemas.microsoft.com/office/drawing/2014/main" id="{1989535E-5740-B2AE-2CD4-5A6B1B41DF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8999" y="3559603"/>
            <a:ext cx="3371850" cy="1943100"/>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6E038E6-2CBD-E557-2B12-4441E68FE153}"/>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2412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igure Number"/>
          <p:cNvSpPr>
            <a:spLocks noGrp="1"/>
          </p:cNvSpPr>
          <p:nvPr>
            <p:ph type="title"/>
          </p:nvPr>
        </p:nvSpPr>
        <p:spPr>
          <a:xfrm>
            <a:off x="2740314" y="285829"/>
            <a:ext cx="8084705" cy="659535"/>
          </a:xfrm>
        </p:spPr>
        <p:txBody>
          <a:bodyPr>
            <a:normAutofit/>
          </a:bodyPr>
          <a:lstStyle/>
          <a:p>
            <a:r>
              <a:rPr lang="en-US" sz="2400" dirty="0">
                <a:solidFill>
                  <a:schemeClr val="accent1">
                    <a:lumMod val="75000"/>
                  </a:schemeClr>
                </a:solidFill>
                <a:latin typeface="Arial" panose="020B0604020202020204" pitchFamily="34" charset="0"/>
                <a:cs typeface="Arial" panose="020B0604020202020204" pitchFamily="34" charset="0"/>
              </a:rPr>
              <a:t>Causality: Conducting Experiments &amp; Using the Data</a:t>
            </a:r>
          </a:p>
        </p:txBody>
      </p:sp>
      <p:sp>
        <p:nvSpPr>
          <p:cNvPr id="4" name="Text Placeholder 3"/>
          <p:cNvSpPr>
            <a:spLocks noGrp="1"/>
          </p:cNvSpPr>
          <p:nvPr>
            <p:ph type="body" sz="quarter" idx="14"/>
          </p:nvPr>
        </p:nvSpPr>
        <p:spPr>
          <a:xfrm>
            <a:off x="6142567" y="3895724"/>
            <a:ext cx="5217584" cy="1819275"/>
          </a:xfrm>
        </p:spPr>
        <p:txBody>
          <a:bodyPr/>
          <a:lstStyle/>
          <a:p>
            <a:pPr marL="0" indent="0">
              <a:buNone/>
            </a:pPr>
            <a:r>
              <a:rPr lang="en-US" dirty="0"/>
              <a:t> </a:t>
            </a:r>
          </a:p>
        </p:txBody>
      </p:sp>
      <p:sp>
        <p:nvSpPr>
          <p:cNvPr id="9" name="Text Placeholder 3"/>
          <p:cNvSpPr txBox="1">
            <a:spLocks/>
          </p:cNvSpPr>
          <p:nvPr/>
        </p:nvSpPr>
        <p:spPr>
          <a:xfrm>
            <a:off x="831849" y="1138498"/>
            <a:ext cx="6197601" cy="5081327"/>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212F62"/>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Clr>
                <a:schemeClr val="accent1">
                  <a:lumMod val="60000"/>
                  <a:lumOff val="40000"/>
                </a:schemeClr>
              </a:buClr>
              <a:buFont typeface="Wingdings" panose="05000000000000000000" pitchFamily="2" charset="2"/>
              <a:buChar char="q"/>
            </a:pPr>
            <a:r>
              <a:rPr lang="en-US" sz="2400" dirty="0">
                <a:solidFill>
                  <a:schemeClr val="tx1"/>
                </a:solidFill>
                <a:latin typeface="Arial" panose="020B0604020202020204" pitchFamily="34" charset="0"/>
                <a:cs typeface="Arial" panose="020B0604020202020204" pitchFamily="34" charset="0"/>
              </a:rPr>
              <a:t>The only way to establish that there is a cause-and-effect relationship between two variables is to conduct a scientific experiment.</a:t>
            </a:r>
          </a:p>
          <a:p>
            <a:pPr marL="342900" indent="57150">
              <a:buClr>
                <a:schemeClr val="accent1">
                  <a:lumMod val="60000"/>
                  <a:lumOff val="40000"/>
                </a:schemeClr>
              </a:buClr>
              <a:buFont typeface="Wingdings" panose="05000000000000000000" pitchFamily="2" charset="2"/>
              <a:buChar char="ü"/>
            </a:pPr>
            <a:r>
              <a:rPr lang="en-US" sz="2400" dirty="0">
                <a:solidFill>
                  <a:schemeClr val="tx1"/>
                </a:solidFill>
                <a:latin typeface="Arial" panose="020B0604020202020204" pitchFamily="34" charset="0"/>
                <a:cs typeface="Arial" panose="020B0604020202020204" pitchFamily="34" charset="0"/>
              </a:rPr>
              <a:t>	A scientific experiment has precise 	requirements for design and 	implementation.</a:t>
            </a:r>
          </a:p>
          <a:p>
            <a:pPr marL="342900" indent="57150">
              <a:buClr>
                <a:schemeClr val="accent1">
                  <a:lumMod val="60000"/>
                  <a:lumOff val="40000"/>
                </a:schemeClr>
              </a:buClr>
              <a:buFont typeface="Wingdings" panose="05000000000000000000" pitchFamily="2" charset="2"/>
              <a:buChar char="ü"/>
            </a:pPr>
            <a:r>
              <a:rPr lang="en-US" sz="2400" dirty="0">
                <a:solidFill>
                  <a:schemeClr val="tx1"/>
                </a:solidFill>
                <a:latin typeface="Arial" panose="020B0604020202020204" pitchFamily="34" charset="0"/>
                <a:cs typeface="Arial" panose="020B0604020202020204" pitchFamily="34" charset="0"/>
              </a:rPr>
              <a:t>    An </a:t>
            </a:r>
            <a:r>
              <a:rPr lang="en-US" sz="2400" b="1" dirty="0">
                <a:solidFill>
                  <a:schemeClr val="tx1"/>
                </a:solidFill>
                <a:latin typeface="Arial" panose="020B0604020202020204" pitchFamily="34" charset="0"/>
                <a:cs typeface="Arial" panose="020B0604020202020204" pitchFamily="34" charset="0"/>
              </a:rPr>
              <a:t>experimental hypothesis</a:t>
            </a:r>
            <a:r>
              <a:rPr lang="en-US" sz="2400" dirty="0">
                <a:solidFill>
                  <a:schemeClr val="tx1"/>
                </a:solidFill>
                <a:latin typeface="Arial" panose="020B0604020202020204" pitchFamily="34" charset="0"/>
                <a:cs typeface="Arial" panose="020B0604020202020204" pitchFamily="34" charset="0"/>
              </a:rPr>
              <a:t> can be 	formulated through: </a:t>
            </a:r>
          </a:p>
          <a:p>
            <a:pPr marL="628650">
              <a:buClr>
                <a:schemeClr val="accent1">
                  <a:lumMod val="60000"/>
                  <a:lumOff val="40000"/>
                </a:schemeClr>
              </a:buClr>
              <a:buFont typeface="Wingdings" panose="05000000000000000000" pitchFamily="2" charset="2"/>
              <a:buChar char="§"/>
            </a:pPr>
            <a:r>
              <a:rPr lang="en-US" sz="2400" dirty="0">
                <a:solidFill>
                  <a:schemeClr val="tx1"/>
                </a:solidFill>
                <a:latin typeface="Arial" panose="020B0604020202020204" pitchFamily="34" charset="0"/>
                <a:cs typeface="Arial" panose="020B0604020202020204" pitchFamily="34" charset="0"/>
              </a:rPr>
              <a:t>	  Observation </a:t>
            </a:r>
          </a:p>
          <a:p>
            <a:pPr marL="628650">
              <a:buClr>
                <a:schemeClr val="accent1">
                  <a:lumMod val="60000"/>
                  <a:lumOff val="40000"/>
                </a:schemeClr>
              </a:buClr>
              <a:buFont typeface="Wingdings" panose="05000000000000000000" pitchFamily="2" charset="2"/>
              <a:buChar char="§"/>
            </a:pPr>
            <a:r>
              <a:rPr lang="en-US" sz="2400" dirty="0">
                <a:solidFill>
                  <a:schemeClr val="tx1"/>
                </a:solidFill>
                <a:latin typeface="Arial" panose="020B0604020202020204" pitchFamily="34" charset="0"/>
                <a:cs typeface="Arial" panose="020B0604020202020204" pitchFamily="34" charset="0"/>
              </a:rPr>
              <a:t>    After review of previous research</a:t>
            </a:r>
          </a:p>
          <a:p>
            <a:pPr marL="342900" indent="57150">
              <a:buClr>
                <a:schemeClr val="accent1">
                  <a:lumMod val="60000"/>
                  <a:lumOff val="40000"/>
                </a:schemeClr>
              </a:buClr>
              <a:buFont typeface="Wingdings" panose="05000000000000000000" pitchFamily="2" charset="2"/>
              <a:buChar char="ü"/>
            </a:pPr>
            <a:endParaRPr lang="en-US" sz="2400" dirty="0">
              <a:solidFill>
                <a:schemeClr val="tx1"/>
              </a:solidFill>
              <a:latin typeface="Arial" panose="020B0604020202020204" pitchFamily="34" charset="0"/>
              <a:cs typeface="Arial" panose="020B0604020202020204" pitchFamily="34" charset="0"/>
            </a:endParaRPr>
          </a:p>
        </p:txBody>
      </p:sp>
      <p:pic>
        <p:nvPicPr>
          <p:cNvPr id="1026" name="Picture 2" descr="Many rows of students are in a classroom. One student has an open laptop on his desk.">
            <a:extLst>
              <a:ext uri="{FF2B5EF4-FFF2-40B4-BE49-F238E27FC236}">
                <a16:creationId xmlns:a16="http://schemas.microsoft.com/office/drawing/2014/main" id="{647E9096-ACDB-A981-55C0-C2453ABDCC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1214" y="1138498"/>
            <a:ext cx="4094036" cy="34335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65301B4-BD05-5C66-44CB-9289C6157B5F}"/>
              </a:ext>
            </a:extLst>
          </p:cNvPr>
          <p:cNvSpPr txBox="1"/>
          <p:nvPr/>
        </p:nvSpPr>
        <p:spPr>
          <a:xfrm>
            <a:off x="7673976" y="4666509"/>
            <a:ext cx="3686175" cy="646331"/>
          </a:xfrm>
          <a:prstGeom prst="rect">
            <a:avLst/>
          </a:prstGeom>
          <a:noFill/>
        </p:spPr>
        <p:txBody>
          <a:bodyPr wrap="square" rtlCol="0">
            <a:spAutoFit/>
          </a:bodyPr>
          <a:lstStyle/>
          <a:p>
            <a:r>
              <a:rPr lang="en-US" sz="1200" b="0" i="0" dirty="0">
                <a:solidFill>
                  <a:srgbClr val="424242"/>
                </a:solidFill>
                <a:effectLst/>
                <a:highlight>
                  <a:srgbClr val="FFFFFF"/>
                </a:highlight>
                <a:latin typeface="Arial" panose="020B0604020202020204" pitchFamily="34" charset="0"/>
                <a:cs typeface="Arial" panose="020B0604020202020204" pitchFamily="34" charset="0"/>
              </a:rPr>
              <a:t>How might the use of technology in the classroom impact learning? (credit: modification of work by Nikolay </a:t>
            </a:r>
            <a:r>
              <a:rPr lang="en-US" sz="1200" b="0" i="0" dirty="0" err="1">
                <a:solidFill>
                  <a:srgbClr val="424242"/>
                </a:solidFill>
                <a:effectLst/>
                <a:highlight>
                  <a:srgbClr val="FFFFFF"/>
                </a:highlight>
                <a:latin typeface="Arial" panose="020B0604020202020204" pitchFamily="34" charset="0"/>
                <a:cs typeface="Arial" panose="020B0604020202020204" pitchFamily="34" charset="0"/>
              </a:rPr>
              <a:t>Georgiev</a:t>
            </a:r>
            <a:r>
              <a:rPr lang="en-US" sz="1200" b="0" i="0" dirty="0">
                <a:solidFill>
                  <a:srgbClr val="424242"/>
                </a:solidFill>
                <a:effectLst/>
                <a:highlight>
                  <a:srgbClr val="FFFFFF"/>
                </a:highlight>
                <a:latin typeface="Arial" panose="020B0604020202020204" pitchFamily="34" charset="0"/>
                <a:cs typeface="Arial" panose="020B0604020202020204" pitchFamily="34" charset="0"/>
              </a:rPr>
              <a:t>/</a:t>
            </a:r>
            <a:r>
              <a:rPr lang="en-US" sz="1200" b="0" i="0" dirty="0" err="1">
                <a:solidFill>
                  <a:srgbClr val="424242"/>
                </a:solidFill>
                <a:effectLst/>
                <a:highlight>
                  <a:srgbClr val="FFFFFF"/>
                </a:highlight>
                <a:latin typeface="Arial" panose="020B0604020202020204" pitchFamily="34" charset="0"/>
                <a:cs typeface="Arial" panose="020B0604020202020204" pitchFamily="34" charset="0"/>
              </a:rPr>
              <a:t>Pixabay</a:t>
            </a:r>
            <a:r>
              <a:rPr lang="en-US" sz="1200" b="0" i="0" dirty="0">
                <a:solidFill>
                  <a:srgbClr val="424242"/>
                </a:solidFill>
                <a:effectLst/>
                <a:highlight>
                  <a:srgbClr val="FFFFFF"/>
                </a:highlight>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54BBCC4-FC3B-FF32-7276-2B8FDEDDD7D6}"/>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6896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4831" y="99745"/>
            <a:ext cx="4978401" cy="526192"/>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Designing an Experiment</a:t>
            </a:r>
          </a:p>
        </p:txBody>
      </p:sp>
      <p:sp>
        <p:nvSpPr>
          <p:cNvPr id="4" name="Text Placeholder 3"/>
          <p:cNvSpPr>
            <a:spLocks noGrp="1"/>
          </p:cNvSpPr>
          <p:nvPr>
            <p:ph type="body" sz="quarter" idx="14"/>
          </p:nvPr>
        </p:nvSpPr>
        <p:spPr>
          <a:xfrm>
            <a:off x="609599" y="779348"/>
            <a:ext cx="6515101" cy="5715811"/>
          </a:xfrm>
          <a:ln>
            <a:solidFill>
              <a:schemeClr val="accent1">
                <a:lumMod val="60000"/>
                <a:lumOff val="40000"/>
              </a:schemeClr>
            </a:solidFill>
          </a:ln>
        </p:spPr>
        <p:txBody>
          <a:bodyPr>
            <a:normAutofit/>
          </a:bodyPr>
          <a:lstStyle/>
          <a:p>
            <a:pPr>
              <a:buClr>
                <a:schemeClr val="accent1">
                  <a:lumMod val="60000"/>
                  <a:lumOff val="40000"/>
                </a:schemeClr>
              </a:buClr>
              <a:buFont typeface="Wingdings" panose="05000000000000000000" pitchFamily="2" charset="2"/>
              <a:buChar char="q"/>
            </a:pPr>
            <a:r>
              <a:rPr lang="en-US" sz="1800" b="1" u="sng" dirty="0">
                <a:solidFill>
                  <a:schemeClr val="tx1"/>
                </a:solidFill>
                <a:latin typeface="Arial" panose="020B0604020202020204" pitchFamily="34" charset="0"/>
                <a:cs typeface="Arial" panose="020B0604020202020204" pitchFamily="34" charset="0"/>
              </a:rPr>
              <a:t>Experimental and Control Groups</a:t>
            </a:r>
          </a:p>
          <a:p>
            <a:pPr indent="0">
              <a:buClr>
                <a:schemeClr val="accent1">
                  <a:lumMod val="60000"/>
                  <a:lumOff val="40000"/>
                </a:schemeClr>
              </a:buClr>
              <a:buFont typeface="Wingdings" panose="05000000000000000000" pitchFamily="2" charset="2"/>
              <a:buChar char="ü"/>
            </a:pPr>
            <a:r>
              <a:rPr lang="en-US" sz="1800" b="1" dirty="0"/>
              <a:t>    	</a:t>
            </a:r>
            <a:r>
              <a:rPr lang="en-US" sz="1800" b="1" dirty="0">
                <a:latin typeface="Arial" panose="020B0604020202020204" pitchFamily="34" charset="0"/>
                <a:cs typeface="Arial" panose="020B0604020202020204" pitchFamily="34" charset="0"/>
              </a:rPr>
              <a:t>Experimental group </a:t>
            </a:r>
            <a:r>
              <a:rPr lang="en-US" sz="1800" dirty="0">
                <a:latin typeface="Arial" panose="020B0604020202020204" pitchFamily="34" charset="0"/>
                <a:cs typeface="Arial" panose="020B0604020202020204" pitchFamily="34" charset="0"/>
              </a:rPr>
              <a:t>- The participants that 	experience the manipulated variable (group 	designed to answer the research question).</a:t>
            </a:r>
          </a:p>
          <a:p>
            <a:pPr indent="0">
              <a:buClr>
                <a:schemeClr val="accent1">
                  <a:lumMod val="60000"/>
                  <a:lumOff val="40000"/>
                </a:schemeClr>
              </a:buClr>
              <a:buFont typeface="Wingdings" panose="05000000000000000000" pitchFamily="2" charset="2"/>
              <a:buChar char="ü"/>
            </a:pPr>
            <a:r>
              <a:rPr lang="en-US" sz="1800" b="1" dirty="0">
                <a:latin typeface="Arial" panose="020B0604020202020204" pitchFamily="34" charset="0"/>
                <a:cs typeface="Arial" panose="020B0604020202020204" pitchFamily="34" charset="0"/>
              </a:rPr>
              <a:t>      Control group </a:t>
            </a:r>
            <a:r>
              <a:rPr lang="en-US" sz="1800" dirty="0">
                <a:latin typeface="Arial" panose="020B0604020202020204" pitchFamily="34" charset="0"/>
                <a:cs typeface="Arial" panose="020B0604020202020204" pitchFamily="34" charset="0"/>
              </a:rPr>
              <a:t>- Participants that do not 	experience the manipulated variable. </a:t>
            </a:r>
          </a:p>
          <a:p>
            <a:pPr marL="0" indent="0">
              <a:buNone/>
            </a:pPr>
            <a:r>
              <a:rPr lang="en-US" sz="1800" dirty="0">
                <a:latin typeface="Arial" panose="020B0604020202020204" pitchFamily="34" charset="0"/>
                <a:cs typeface="Arial" panose="020B0604020202020204" pitchFamily="34" charset="0"/>
              </a:rPr>
              <a:t>Serve as a basis for comparison and controls for chance factors that might influence the results of the study</a:t>
            </a:r>
          </a:p>
          <a:p>
            <a:pPr marL="0" indent="0">
              <a:buNone/>
            </a:pPr>
            <a:r>
              <a:rPr lang="en-US" sz="1800" dirty="0">
                <a:latin typeface="Arial" panose="020B0604020202020204" pitchFamily="34" charset="0"/>
                <a:cs typeface="Arial" panose="020B0604020202020204" pitchFamily="34" charset="0"/>
              </a:rPr>
              <a:t>Experimental manipulation is the only difference between the experimental and control groups, so any differences between the two are due to experimental manipulation rather than chance.</a:t>
            </a:r>
          </a:p>
          <a:p>
            <a:pPr marL="0" indent="0">
              <a:buNone/>
            </a:pPr>
            <a:endParaRPr lang="en-US" sz="1800" dirty="0">
              <a:latin typeface="Arial" panose="020B0604020202020204" pitchFamily="34" charset="0"/>
              <a:cs typeface="Arial" panose="020B0604020202020204" pitchFamily="34" charset="0"/>
            </a:endParaRPr>
          </a:p>
          <a:p>
            <a:pPr marL="0" indent="0">
              <a:buNone/>
            </a:pPr>
            <a:endParaRPr lang="en-US" dirty="0"/>
          </a:p>
        </p:txBody>
      </p:sp>
      <p:sp>
        <p:nvSpPr>
          <p:cNvPr id="3" name="TextBox 2">
            <a:extLst>
              <a:ext uri="{FF2B5EF4-FFF2-40B4-BE49-F238E27FC236}">
                <a16:creationId xmlns:a16="http://schemas.microsoft.com/office/drawing/2014/main" id="{EAAFBB69-5AC4-B8E2-AB88-29D66C9D4F18}"/>
              </a:ext>
            </a:extLst>
          </p:cNvPr>
          <p:cNvSpPr txBox="1"/>
          <p:nvPr/>
        </p:nvSpPr>
        <p:spPr>
          <a:xfrm>
            <a:off x="7305676" y="773836"/>
            <a:ext cx="4695824" cy="3693319"/>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800" b="1" u="sng" dirty="0">
                <a:latin typeface="Arial" panose="020B0604020202020204" pitchFamily="34" charset="0"/>
                <a:cs typeface="Arial" panose="020B0604020202020204" pitchFamily="34" charset="0"/>
              </a:rPr>
              <a:t>Defining Variables and How </a:t>
            </a:r>
            <a:r>
              <a:rPr lang="en-US" b="1" u="sng" dirty="0">
                <a:latin typeface="Arial" panose="020B0604020202020204" pitchFamily="34" charset="0"/>
                <a:cs typeface="Arial" panose="020B0604020202020204" pitchFamily="34" charset="0"/>
              </a:rPr>
              <a:t>T</a:t>
            </a:r>
            <a:r>
              <a:rPr lang="en-US" sz="1800" b="1" u="sng" dirty="0">
                <a:latin typeface="Arial" panose="020B0604020202020204" pitchFamily="34" charset="0"/>
                <a:cs typeface="Arial" panose="020B0604020202020204" pitchFamily="34" charset="0"/>
              </a:rPr>
              <a:t>hey </a:t>
            </a:r>
            <a:r>
              <a:rPr lang="en-US" b="1" u="sng" dirty="0">
                <a:latin typeface="Arial" panose="020B0604020202020204" pitchFamily="34" charset="0"/>
                <a:cs typeface="Arial" panose="020B0604020202020204" pitchFamily="34" charset="0"/>
              </a:rPr>
              <a:t>W</a:t>
            </a:r>
            <a:r>
              <a:rPr lang="en-US" sz="1800" b="1" u="sng" dirty="0">
                <a:latin typeface="Arial" panose="020B0604020202020204" pitchFamily="34" charset="0"/>
                <a:cs typeface="Arial" panose="020B0604020202020204" pitchFamily="34" charset="0"/>
              </a:rPr>
              <a:t>ill be Measured</a:t>
            </a:r>
          </a:p>
          <a:p>
            <a:endParaRPr lang="en-US" sz="1800" b="1" u="sng" dirty="0">
              <a:latin typeface="Arial" panose="020B0604020202020204" pitchFamily="34" charset="0"/>
              <a:cs typeface="Arial" panose="020B0604020202020204" pitchFamily="34" charset="0"/>
            </a:endParaRPr>
          </a:p>
          <a:p>
            <a:pPr marL="742950" lvl="1" indent="-285750">
              <a:buClr>
                <a:schemeClr val="accent1">
                  <a:lumMod val="60000"/>
                  <a:lumOff val="40000"/>
                </a:schemeClr>
              </a:buClr>
              <a:buFont typeface="Wingdings" panose="05000000000000000000" pitchFamily="2" charset="2"/>
              <a:buChar char="ü"/>
            </a:pPr>
            <a:r>
              <a:rPr lang="en-US" b="1" dirty="0">
                <a:latin typeface="Arial" panose="020B0604020202020204" pitchFamily="34" charset="0"/>
                <a:cs typeface="Arial" panose="020B0604020202020204" pitchFamily="34" charset="0"/>
              </a:rPr>
              <a:t>Operational definition </a:t>
            </a:r>
            <a:r>
              <a:rPr lang="en-US" dirty="0">
                <a:latin typeface="Arial" panose="020B0604020202020204" pitchFamily="34" charset="0"/>
                <a:cs typeface="Arial" panose="020B0604020202020204" pitchFamily="34" charset="0"/>
              </a:rPr>
              <a:t>- description of what actions and operations will be used to measure the dependent variables and manipulate the independent variables.</a:t>
            </a:r>
          </a:p>
          <a:p>
            <a:pPr marL="742950" lvl="1" indent="-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742950" lvl="1" indent="-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lvl="1">
              <a:buClr>
                <a:schemeClr val="accent1">
                  <a:lumMod val="60000"/>
                  <a:lumOff val="40000"/>
                </a:schemeClr>
              </a:buClr>
            </a:pPr>
            <a:r>
              <a:rPr lang="en-US" dirty="0">
                <a:latin typeface="Arial" panose="020B0604020202020204" pitchFamily="34" charset="0"/>
                <a:cs typeface="Arial" panose="020B0604020202020204" pitchFamily="34" charset="0"/>
              </a:rPr>
              <a:t>YouTube video on </a:t>
            </a:r>
            <a:r>
              <a:rPr lang="en-US" dirty="0">
                <a:latin typeface="Arial" panose="020B0604020202020204" pitchFamily="34" charset="0"/>
                <a:cs typeface="Arial" panose="020B0604020202020204" pitchFamily="34" charset="0"/>
                <a:hlinkClick r:id="rId3"/>
              </a:rPr>
              <a:t>operational definitions</a:t>
            </a:r>
            <a:r>
              <a:rPr lang="en-US" dirty="0">
                <a:latin typeface="Arial" panose="020B0604020202020204" pitchFamily="34" charset="0"/>
                <a:cs typeface="Arial" panose="020B0604020202020204" pitchFamily="34" charset="0"/>
              </a:rPr>
              <a:t> by Josh Knapp</a:t>
            </a:r>
          </a:p>
          <a:p>
            <a:endParaRPr lang="en-US" sz="1800" dirty="0">
              <a:latin typeface="Arial" panose="020B0604020202020204" pitchFamily="34" charset="0"/>
              <a:cs typeface="Arial" panose="020B0604020202020204" pitchFamily="34" charset="0"/>
            </a:endParaRPr>
          </a:p>
        </p:txBody>
      </p:sp>
      <p:pic>
        <p:nvPicPr>
          <p:cNvPr id="2054" name="Picture 6">
            <a:extLst>
              <a:ext uri="{FF2B5EF4-FFF2-40B4-BE49-F238E27FC236}">
                <a16:creationId xmlns:a16="http://schemas.microsoft.com/office/drawing/2014/main" id="{B1183219-4875-E945-D065-F477F17E12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1650" y="4368463"/>
            <a:ext cx="3376613" cy="171018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4395597-7E77-3F4C-FF17-67415D2169EA}"/>
              </a:ext>
            </a:extLst>
          </p:cNvPr>
          <p:cNvSpPr txBox="1"/>
          <p:nvPr/>
        </p:nvSpPr>
        <p:spPr>
          <a:xfrm>
            <a:off x="609599" y="6103491"/>
            <a:ext cx="7686676" cy="430887"/>
          </a:xfrm>
          <a:prstGeom prst="rect">
            <a:avLst/>
          </a:prstGeom>
          <a:noFill/>
        </p:spPr>
        <p:txBody>
          <a:bodyPr wrap="square">
            <a:spAutoFit/>
          </a:bodyPr>
          <a:lstStyle/>
          <a:p>
            <a:r>
              <a:rPr lang="en-US" sz="1000" dirty="0">
                <a:latin typeface="Arial" panose="020B0604020202020204" pitchFamily="34" charset="0"/>
                <a:cs typeface="Arial" panose="020B0604020202020204" pitchFamily="34" charset="0"/>
              </a:rPr>
              <a:t>Image retrieved from </a:t>
            </a:r>
            <a:r>
              <a:rPr lang="en-US" sz="1000" dirty="0" err="1">
                <a:latin typeface="Arial" panose="020B0604020202020204" pitchFamily="34" charset="0"/>
                <a:cs typeface="Arial" panose="020B0604020202020204" pitchFamily="34" charset="0"/>
                <a:hlinkClick r:id="rId5"/>
              </a:rPr>
              <a:t>Pytolearn</a:t>
            </a:r>
            <a:r>
              <a:rPr lang="en-US" sz="1000" dirty="0">
                <a:latin typeface="Arial" panose="020B0604020202020204" pitchFamily="34" charset="0"/>
                <a:cs typeface="Arial" panose="020B0604020202020204" pitchFamily="34" charset="0"/>
              </a:rPr>
              <a:t> and is licensed under </a:t>
            </a:r>
            <a:r>
              <a:rPr lang="en-US" sz="1000" dirty="0">
                <a:latin typeface="Arial" panose="020B0604020202020204" pitchFamily="34" charset="0"/>
                <a:cs typeface="Arial" panose="020B0604020202020204" pitchFamily="34" charset="0"/>
                <a:hlinkClick r:id="rId6"/>
              </a:rPr>
              <a:t>https://creativecommons.org/licenses/by-nc-nd/4.0/</a:t>
            </a:r>
            <a:endParaRPr lang="en-US" sz="10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83A65C4-1804-81E7-4EB4-0A2BBAEF4CCA}"/>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7"/>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8"/>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9917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62916" y="127075"/>
            <a:ext cx="10401011" cy="458643"/>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Designing an Experiment: Avoiding Bias and the Placebo Effect</a:t>
            </a:r>
            <a:endParaRPr lang="en-US" sz="2800" dirty="0">
              <a:solidFill>
                <a:schemeClr val="accent1">
                  <a:lumMod val="75000"/>
                </a:schemeClr>
              </a:solidFill>
              <a:latin typeface="Arial" panose="020B0604020202020204" pitchFamily="34" charset="0"/>
              <a:cs typeface="Arial" panose="020B0604020202020204" pitchFamily="34" charset="0"/>
            </a:endParaRPr>
          </a:p>
        </p:txBody>
      </p:sp>
      <p:sp>
        <p:nvSpPr>
          <p:cNvPr id="2" name="TextBox 1"/>
          <p:cNvSpPr txBox="1"/>
          <p:nvPr/>
        </p:nvSpPr>
        <p:spPr>
          <a:xfrm>
            <a:off x="301623" y="704447"/>
            <a:ext cx="4975905" cy="4801314"/>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b="1" dirty="0">
                <a:solidFill>
                  <a:schemeClr val="accent1">
                    <a:lumMod val="75000"/>
                  </a:schemeClr>
                </a:solidFill>
                <a:latin typeface="Arial" panose="020B0604020202020204" pitchFamily="34" charset="0"/>
                <a:cs typeface="Arial" panose="020B0604020202020204" pitchFamily="34" charset="0"/>
              </a:rPr>
              <a:t>Avoiding Bias</a:t>
            </a:r>
          </a:p>
          <a:p>
            <a:pPr marL="285750">
              <a:buClr>
                <a:schemeClr val="accent1">
                  <a:lumMod val="60000"/>
                  <a:lumOff val="40000"/>
                </a:schemeClr>
              </a:buClr>
              <a:buFont typeface="Wingdings" panose="05000000000000000000" pitchFamily="2" charset="2"/>
              <a:buChar char="ü"/>
            </a:pPr>
            <a:r>
              <a:rPr lang="en-US" b="1" dirty="0">
                <a:latin typeface="Arial" panose="020B0604020202020204" pitchFamily="34" charset="0"/>
                <a:cs typeface="Arial" panose="020B0604020202020204" pitchFamily="34" charset="0"/>
              </a:rPr>
              <a:t>Experimenter bias </a:t>
            </a:r>
            <a:r>
              <a:rPr lang="en-US" dirty="0">
                <a:latin typeface="Arial" panose="020B0604020202020204" pitchFamily="34" charset="0"/>
                <a:cs typeface="Arial" panose="020B0604020202020204" pitchFamily="34" charset="0"/>
              </a:rPr>
              <a:t>- researcher    </a:t>
            </a:r>
          </a:p>
          <a:p>
            <a:pPr marL="285750">
              <a:buClr>
                <a:schemeClr val="accent1">
                  <a:lumMod val="60000"/>
                  <a:lumOff val="40000"/>
                </a:schemeClr>
              </a:buClr>
            </a:pPr>
            <a:r>
              <a:rPr lang="en-US" dirty="0">
                <a:latin typeface="Arial" panose="020B0604020202020204" pitchFamily="34" charset="0"/>
                <a:cs typeface="Arial" panose="020B0604020202020204" pitchFamily="34" charset="0"/>
              </a:rPr>
              <a:t>   expectations skew the results of the study.</a:t>
            </a:r>
          </a:p>
          <a:p>
            <a:pPr marL="285750">
              <a:buClr>
                <a:schemeClr val="accent1">
                  <a:lumMod val="60000"/>
                  <a:lumOff val="40000"/>
                </a:schemeClr>
              </a:buClr>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b="1" dirty="0">
                <a:latin typeface="Arial" panose="020B0604020202020204" pitchFamily="34" charset="0"/>
                <a:cs typeface="Arial" panose="020B0604020202020204" pitchFamily="34" charset="0"/>
              </a:rPr>
              <a:t>Participant bias </a:t>
            </a:r>
            <a:r>
              <a:rPr lang="mr-IN" dirty="0">
                <a:latin typeface="Arial" panose="020B0604020202020204" pitchFamily="34" charset="0"/>
              </a:rPr>
              <a:t>–</a:t>
            </a:r>
            <a:r>
              <a:rPr lang="en-US" dirty="0">
                <a:latin typeface="Arial" panose="020B0604020202020204" pitchFamily="34" charset="0"/>
                <a:cs typeface="Arial" panose="020B0604020202020204" pitchFamily="34" charset="0"/>
              </a:rPr>
              <a:t> participant   </a:t>
            </a:r>
          </a:p>
          <a:p>
            <a:pPr>
              <a:buClr>
                <a:schemeClr val="accent1">
                  <a:lumMod val="60000"/>
                  <a:lumOff val="40000"/>
                </a:schemeClr>
              </a:buClr>
            </a:pPr>
            <a:r>
              <a:rPr lang="en-US" dirty="0">
                <a:latin typeface="Arial" panose="020B0604020202020204" pitchFamily="34" charset="0"/>
                <a:cs typeface="Arial" panose="020B0604020202020204" pitchFamily="34" charset="0"/>
              </a:rPr>
              <a:t>        expectations skew the results of the study.</a:t>
            </a:r>
            <a:endParaRPr lang="en-US" b="1" dirty="0">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Single-blind study </a:t>
            </a:r>
            <a:r>
              <a:rPr lang="en-US" dirty="0">
                <a:latin typeface="Arial" panose="020B0604020202020204" pitchFamily="34" charset="0"/>
                <a:cs typeface="Arial" panose="020B0604020202020204" pitchFamily="34" charset="0"/>
              </a:rPr>
              <a:t>- experiment in which the researcher knows which participants are in the experimental group and which are in the control group but participants do not. (Controls for participant expectations).</a:t>
            </a:r>
          </a:p>
          <a:p>
            <a:r>
              <a:rPr lang="en-US" b="1" dirty="0">
                <a:latin typeface="Arial" panose="020B0604020202020204" pitchFamily="34" charset="0"/>
                <a:cs typeface="Arial" panose="020B0604020202020204" pitchFamily="34" charset="0"/>
              </a:rPr>
              <a:t>Double-blind Study </a:t>
            </a:r>
            <a:r>
              <a:rPr lang="en-US" dirty="0">
                <a:latin typeface="Arial" panose="020B0604020202020204" pitchFamily="34" charset="0"/>
                <a:cs typeface="Arial" panose="020B0604020202020204" pitchFamily="34" charset="0"/>
              </a:rPr>
              <a:t>- experiment in which both the researchers and the participants are blind to group assignments. (Controls for both participant and experimenter expectations).</a:t>
            </a:r>
          </a:p>
          <a:p>
            <a:endParaRPr lang="en-US" dirty="0"/>
          </a:p>
        </p:txBody>
      </p:sp>
      <p:sp>
        <p:nvSpPr>
          <p:cNvPr id="3" name="TextBox 2"/>
          <p:cNvSpPr txBox="1"/>
          <p:nvPr/>
        </p:nvSpPr>
        <p:spPr>
          <a:xfrm>
            <a:off x="5400675" y="699684"/>
            <a:ext cx="6635747" cy="5678478"/>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b="1" dirty="0">
                <a:latin typeface="Arial" panose="020B0604020202020204" pitchFamily="34" charset="0"/>
                <a:cs typeface="Arial" panose="020B0604020202020204" pitchFamily="34" charset="0"/>
              </a:rPr>
              <a:t>Placebo effect </a:t>
            </a:r>
            <a:r>
              <a:rPr lang="en-US" dirty="0">
                <a:latin typeface="Arial" panose="020B0604020202020204" pitchFamily="34" charset="0"/>
                <a:cs typeface="Arial" panose="020B0604020202020204" pitchFamily="34" charset="0"/>
              </a:rPr>
              <a:t>- people’s expectations or beliefs influencing or determining their experience in a given situation.</a:t>
            </a:r>
          </a:p>
          <a:p>
            <a:pPr>
              <a:buClr>
                <a:schemeClr val="accent1">
                  <a:lumMod val="60000"/>
                  <a:lumOff val="40000"/>
                </a:schemeClr>
              </a:buClr>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When people are given a pill to improve their 	mood their mood may increase just because they 	believe it will.</a:t>
            </a:r>
          </a:p>
          <a:p>
            <a:pPr marL="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To know if a medication is really having an effect 	or whether it us a placebo effect, the 	experimental group receive the medication and 	the control group receive a placebo treatment (a 	sugar pill). This is a double-blind study.</a:t>
            </a:r>
          </a:p>
          <a:p>
            <a:pPr marL="285750">
              <a:buClr>
                <a:schemeClr val="accent1">
                  <a:lumMod val="60000"/>
                  <a:lumOff val="40000"/>
                </a:schemeClr>
              </a:buClr>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Any differences between the groups will be due to 	the medication. </a:t>
            </a:r>
          </a:p>
          <a:p>
            <a:pPr marL="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pPr>
            <a:endParaRPr lang="en-US" dirty="0">
              <a:latin typeface="Arial" panose="020B0604020202020204" pitchFamily="34" charset="0"/>
              <a:cs typeface="Arial" panose="020B0604020202020204" pitchFamily="34" charset="0"/>
            </a:endParaRPr>
          </a:p>
          <a:p>
            <a:pPr marL="285750">
              <a:buClr>
                <a:schemeClr val="accent1">
                  <a:lumMod val="60000"/>
                  <a:lumOff val="40000"/>
                </a:schemeClr>
              </a:buClr>
            </a:pPr>
            <a:r>
              <a:rPr lang="en-US" sz="1050" dirty="0">
                <a:latin typeface="Arial" panose="020B0604020202020204" pitchFamily="34" charset="0"/>
                <a:cs typeface="Arial" panose="020B0604020202020204" pitchFamily="34" charset="0"/>
              </a:rPr>
              <a:t>Providing the control group with a placebo treatment protects against bias caused by expectancy. (credit: Elaine and Arthur Shapiro)</a:t>
            </a:r>
          </a:p>
        </p:txBody>
      </p:sp>
      <p:pic>
        <p:nvPicPr>
          <p:cNvPr id="8" name="Figure" descr="A photograph shows three glass bottles of pills labeled as placebos.">
            <a:extLst>
              <a:ext uri="{FF2B5EF4-FFF2-40B4-BE49-F238E27FC236}">
                <a16:creationId xmlns:a16="http://schemas.microsoft.com/office/drawing/2014/main" id="{315D3580-3BCB-46A4-334A-634113D3191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6859" r="-36859"/>
          <a:stretch>
            <a:fillRect/>
          </a:stretch>
        </p:blipFill>
        <p:spPr>
          <a:xfrm>
            <a:off x="7325406" y="4599651"/>
            <a:ext cx="3929970" cy="1279485"/>
          </a:xfrm>
        </p:spPr>
      </p:pic>
      <p:sp>
        <p:nvSpPr>
          <p:cNvPr id="4" name="TextBox 3">
            <a:extLst>
              <a:ext uri="{FF2B5EF4-FFF2-40B4-BE49-F238E27FC236}">
                <a16:creationId xmlns:a16="http://schemas.microsoft.com/office/drawing/2014/main" id="{AAAD178D-6917-648E-DE30-3AE7F6681D6E}"/>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345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714375" y="5848531"/>
            <a:ext cx="5629276" cy="547257"/>
          </a:xfrm>
        </p:spPr>
        <p:txBody>
          <a:bodyPr>
            <a:normAutofit fontScale="92500"/>
          </a:bodyPr>
          <a:lstStyle/>
          <a:p>
            <a:pPr marL="0" indent="0">
              <a:buNone/>
            </a:pPr>
            <a:r>
              <a:rPr lang="en-US" sz="1200" dirty="0">
                <a:latin typeface="Arial" panose="020B0604020202020204" pitchFamily="34" charset="0"/>
                <a:cs typeface="Arial" panose="020B0604020202020204" pitchFamily="34" charset="0"/>
              </a:rPr>
              <a:t>In an experiment, manipulations of the independent variable are expected to result in changes in the dependent variable. (credit “automatic weapon”: modification of work by Daniel </a:t>
            </a:r>
            <a:r>
              <a:rPr lang="en-US" sz="1200" dirty="0" err="1">
                <a:latin typeface="Arial" panose="020B0604020202020204" pitchFamily="34" charset="0"/>
                <a:cs typeface="Arial" panose="020B0604020202020204" pitchFamily="34" charset="0"/>
              </a:rPr>
              <a:t>Oines</a:t>
            </a:r>
            <a:r>
              <a:rPr lang="en-US" sz="1200" dirty="0">
                <a:latin typeface="Arial" panose="020B0604020202020204" pitchFamily="34" charset="0"/>
                <a:cs typeface="Arial" panose="020B0604020202020204" pitchFamily="34" charset="0"/>
              </a:rPr>
              <a:t>; credit “toy gun”: modification of work by </a:t>
            </a:r>
            <a:r>
              <a:rPr lang="en-US" sz="1200" dirty="0" err="1">
                <a:latin typeface="Arial" panose="020B0604020202020204" pitchFamily="34" charset="0"/>
                <a:cs typeface="Arial" panose="020B0604020202020204" pitchFamily="34" charset="0"/>
              </a:rPr>
              <a:t>Emran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Kassim</a:t>
            </a:r>
            <a:r>
              <a:rPr lang="en-US" sz="1200" dirty="0">
                <a:latin typeface="Arial" panose="020B0604020202020204" pitchFamily="34" charset="0"/>
                <a:cs typeface="Arial" panose="020B0604020202020204" pitchFamily="34" charset="0"/>
              </a:rPr>
              <a:t>)</a:t>
            </a:r>
          </a:p>
        </p:txBody>
      </p:sp>
      <p:pic>
        <p:nvPicPr>
          <p:cNvPr id="4" name="Figure" descr="A box labeled &quot;independent variable: type of television programming viewed&quot; contains a photograph of a person shooting an automatic weapon. An arrow labeled &quot;influences change in the…&quot; leads to a second box. The second box is labeled &quot;dependent variable: violent behavior displayed&quot; and has a photograph of a child pointing a toy gu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5785" r="-15785"/>
          <a:stretch>
            <a:fillRect/>
          </a:stretch>
        </p:blipFill>
        <p:spPr>
          <a:xfrm>
            <a:off x="424618" y="2946152"/>
            <a:ext cx="6478660" cy="2812355"/>
          </a:xfrm>
        </p:spPr>
      </p:pic>
      <p:sp>
        <p:nvSpPr>
          <p:cNvPr id="5" name="Figure Number"/>
          <p:cNvSpPr>
            <a:spLocks noGrp="1"/>
          </p:cNvSpPr>
          <p:nvPr>
            <p:ph type="title"/>
          </p:nvPr>
        </p:nvSpPr>
        <p:spPr>
          <a:xfrm>
            <a:off x="4636655" y="198901"/>
            <a:ext cx="2595418" cy="659535"/>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Variables</a:t>
            </a:r>
          </a:p>
        </p:txBody>
      </p:sp>
      <p:sp>
        <p:nvSpPr>
          <p:cNvPr id="9" name="TextBox 8"/>
          <p:cNvSpPr txBox="1"/>
          <p:nvPr/>
        </p:nvSpPr>
        <p:spPr>
          <a:xfrm>
            <a:off x="714375" y="1046487"/>
            <a:ext cx="10750549" cy="1631216"/>
          </a:xfrm>
          <a:prstGeom prst="rect">
            <a:avLst/>
          </a:prstGeom>
          <a:noFill/>
          <a:ln>
            <a:solidFill>
              <a:schemeClr val="accent1">
                <a:lumMod val="60000"/>
                <a:lumOff val="40000"/>
              </a:schemeClr>
            </a:solidFill>
          </a:ln>
        </p:spPr>
        <p:txBody>
          <a:bodyPr wrap="square" rtlCol="0">
            <a:spAutoFit/>
          </a:bodyPr>
          <a:lstStyle/>
          <a:p>
            <a:r>
              <a:rPr lang="en-US" sz="2000" b="1" dirty="0">
                <a:latin typeface="Arial" panose="020B0604020202020204" pitchFamily="34" charset="0"/>
                <a:cs typeface="Arial" panose="020B0604020202020204" pitchFamily="34" charset="0"/>
              </a:rPr>
              <a:t>Independent Variable </a:t>
            </a:r>
            <a:r>
              <a:rPr lang="mr-IN" sz="2000" dirty="0">
                <a:latin typeface="Arial" panose="020B0604020202020204" pitchFamily="34" charset="0"/>
              </a:rPr>
              <a:t>–</a:t>
            </a:r>
            <a:r>
              <a:rPr lang="en-US" sz="2000" dirty="0">
                <a:latin typeface="Arial" panose="020B0604020202020204" pitchFamily="34" charset="0"/>
                <a:cs typeface="Arial" panose="020B0604020202020204" pitchFamily="34" charset="0"/>
              </a:rPr>
              <a:t> Variable that is influenced/controlled by the experimenter. Ideally this should be the only important difference between the experimental and control group.</a:t>
            </a:r>
          </a:p>
          <a:p>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Dependent Variable </a:t>
            </a:r>
            <a:r>
              <a:rPr lang="mr-IN" sz="2000" dirty="0">
                <a:latin typeface="Arial" panose="020B0604020202020204" pitchFamily="34" charset="0"/>
              </a:rPr>
              <a:t>–</a:t>
            </a:r>
            <a:r>
              <a:rPr lang="en-US" sz="2000" dirty="0">
                <a:latin typeface="Arial" panose="020B0604020202020204" pitchFamily="34" charset="0"/>
                <a:cs typeface="Arial" panose="020B0604020202020204" pitchFamily="34" charset="0"/>
              </a:rPr>
              <a:t> Variable that the researcher measures to see how much effect the independent variable had.</a:t>
            </a:r>
          </a:p>
        </p:txBody>
      </p:sp>
      <p:sp>
        <p:nvSpPr>
          <p:cNvPr id="6" name="TextBox 5">
            <a:extLst>
              <a:ext uri="{FF2B5EF4-FFF2-40B4-BE49-F238E27FC236}">
                <a16:creationId xmlns:a16="http://schemas.microsoft.com/office/drawing/2014/main" id="{A804B7F6-F945-848D-FDFD-DF898C488F36}"/>
              </a:ext>
            </a:extLst>
          </p:cNvPr>
          <p:cNvSpPr txBox="1"/>
          <p:nvPr/>
        </p:nvSpPr>
        <p:spPr>
          <a:xfrm>
            <a:off x="7138280" y="3752131"/>
            <a:ext cx="4416424" cy="923330"/>
          </a:xfrm>
          <a:prstGeom prst="rect">
            <a:avLst/>
          </a:prstGeom>
          <a:noFill/>
          <a:ln>
            <a:solidFill>
              <a:schemeClr val="accent1">
                <a:lumMod val="60000"/>
                <a:lumOff val="40000"/>
              </a:schemeClr>
            </a:solidFill>
          </a:ln>
        </p:spPr>
        <p:txBody>
          <a:bodyPr wrap="square" rtlCol="0">
            <a:spAutoFit/>
          </a:bodyPr>
          <a:lstStyle/>
          <a:p>
            <a:r>
              <a:rPr lang="en-US" dirty="0" err="1">
                <a:latin typeface="Arial" panose="020B0604020202020204" pitchFamily="34" charset="0"/>
                <a:cs typeface="Arial" panose="020B0604020202020204" pitchFamily="34" charset="0"/>
              </a:rPr>
              <a:t>Youtube</a:t>
            </a:r>
            <a:r>
              <a:rPr lang="en-US" dirty="0">
                <a:latin typeface="Arial" panose="020B0604020202020204" pitchFamily="34" charset="0"/>
                <a:cs typeface="Arial" panose="020B0604020202020204" pitchFamily="34" charset="0"/>
              </a:rPr>
              <a:t> video on </a:t>
            </a:r>
            <a:r>
              <a:rPr lang="en-US" dirty="0">
                <a:latin typeface="Arial" panose="020B0604020202020204" pitchFamily="34" charset="0"/>
                <a:cs typeface="Arial" panose="020B0604020202020204" pitchFamily="34" charset="0"/>
                <a:hlinkClick r:id="rId3"/>
              </a:rPr>
              <a:t>Independent vs Dependent Variable</a:t>
            </a:r>
            <a:r>
              <a:rPr lang="en-US" dirty="0">
                <a:latin typeface="Arial" panose="020B0604020202020204" pitchFamily="34" charset="0"/>
                <a:cs typeface="Arial" panose="020B0604020202020204" pitchFamily="34" charset="0"/>
              </a:rPr>
              <a:t> from Nucleus Medical Media</a:t>
            </a:r>
          </a:p>
        </p:txBody>
      </p:sp>
      <p:sp>
        <p:nvSpPr>
          <p:cNvPr id="3" name="TextBox 2">
            <a:extLst>
              <a:ext uri="{FF2B5EF4-FFF2-40B4-BE49-F238E27FC236}">
                <a16:creationId xmlns:a16="http://schemas.microsoft.com/office/drawing/2014/main" id="{CC1E3653-5C49-5283-C347-0C9D6B9807A3}"/>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0947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6315630" y="2916471"/>
            <a:ext cx="5044519" cy="625948"/>
          </a:xfrm>
        </p:spPr>
        <p:txBody>
          <a:bodyPr>
            <a:noAutofit/>
          </a:bodyPr>
          <a:lstStyle/>
          <a:p>
            <a:pPr marL="0" indent="0">
              <a:buNone/>
            </a:pPr>
            <a:r>
              <a:rPr lang="en-US" sz="1200" dirty="0">
                <a:latin typeface="Arial" panose="020B0604020202020204" pitchFamily="34" charset="0"/>
                <a:cs typeface="Arial" panose="020B0604020202020204" pitchFamily="34" charset="0"/>
              </a:rPr>
              <a:t>Researchers may work with </a:t>
            </a:r>
            <a:r>
              <a:rPr lang="en-US" sz="1200" dirty="0">
                <a:solidFill>
                  <a:schemeClr val="tx1"/>
                </a:solidFill>
                <a:latin typeface="Arial" panose="020B0604020202020204" pitchFamily="34" charset="0"/>
                <a:cs typeface="Arial" panose="020B0604020202020204" pitchFamily="34" charset="0"/>
              </a:rPr>
              <a:t>(a)</a:t>
            </a:r>
            <a:r>
              <a:rPr lang="en-US" sz="1200" dirty="0">
                <a:solidFill>
                  <a:srgbClr val="6CB255"/>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 large population or </a:t>
            </a:r>
            <a:r>
              <a:rPr lang="en-US" sz="1200" dirty="0">
                <a:solidFill>
                  <a:schemeClr val="tx1"/>
                </a:solidFill>
                <a:latin typeface="Arial" panose="020B0604020202020204" pitchFamily="34" charset="0"/>
                <a:cs typeface="Arial" panose="020B0604020202020204" pitchFamily="34" charset="0"/>
              </a:rPr>
              <a:t>(b) </a:t>
            </a:r>
            <a:r>
              <a:rPr lang="en-US" sz="1200" dirty="0">
                <a:latin typeface="Arial" panose="020B0604020202020204" pitchFamily="34" charset="0"/>
                <a:cs typeface="Arial" panose="020B0604020202020204" pitchFamily="34" charset="0"/>
              </a:rPr>
              <a:t>a sample group that is a subset of the larger population. (credit “crowd”: modification of work by James </a:t>
            </a:r>
            <a:r>
              <a:rPr lang="en-US" sz="1200" dirty="0" err="1">
                <a:latin typeface="Arial" panose="020B0604020202020204" pitchFamily="34" charset="0"/>
                <a:cs typeface="Arial" panose="020B0604020202020204" pitchFamily="34" charset="0"/>
              </a:rPr>
              <a:t>Cridland</a:t>
            </a:r>
            <a:r>
              <a:rPr lang="en-US" sz="1200" dirty="0">
                <a:latin typeface="Arial" panose="020B0604020202020204" pitchFamily="34" charset="0"/>
                <a:cs typeface="Arial" panose="020B0604020202020204" pitchFamily="34" charset="0"/>
              </a:rPr>
              <a:t>; credit “students”: modification of work by Laurie </a:t>
            </a:r>
            <a:r>
              <a:rPr lang="fi-FI" sz="1200" dirty="0" err="1">
                <a:latin typeface="Arial" panose="020B0604020202020204" pitchFamily="34" charset="0"/>
                <a:cs typeface="Arial" panose="020B0604020202020204" pitchFamily="34" charset="0"/>
              </a:rPr>
              <a:t>Sullivan</a:t>
            </a:r>
            <a:r>
              <a:rPr lang="fi-FI" sz="12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pic>
        <p:nvPicPr>
          <p:cNvPr id="4" name="Figure" descr="(a) A photograph shows an aerial view of crowds on a street. (b) A photograph shows a small group of children."/>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t="-6800" b="-6800"/>
          <a:stretch>
            <a:fillRect/>
          </a:stretch>
        </p:blipFill>
        <p:spPr>
          <a:xfrm>
            <a:off x="6207127" y="855201"/>
            <a:ext cx="5265461" cy="2009251"/>
          </a:xfrm>
          <a:ln>
            <a:solidFill>
              <a:schemeClr val="accent1">
                <a:lumMod val="60000"/>
                <a:lumOff val="40000"/>
              </a:schemeClr>
            </a:solidFill>
          </a:ln>
        </p:spPr>
      </p:pic>
      <p:sp>
        <p:nvSpPr>
          <p:cNvPr id="5" name="Figure Number"/>
          <p:cNvSpPr>
            <a:spLocks noGrp="1"/>
          </p:cNvSpPr>
          <p:nvPr>
            <p:ph type="title"/>
          </p:nvPr>
        </p:nvSpPr>
        <p:spPr>
          <a:xfrm>
            <a:off x="4405746" y="109635"/>
            <a:ext cx="4193309" cy="550053"/>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Selecting Participants</a:t>
            </a:r>
          </a:p>
        </p:txBody>
      </p:sp>
      <p:sp>
        <p:nvSpPr>
          <p:cNvPr id="9" name="TextBox 8"/>
          <p:cNvSpPr txBox="1"/>
          <p:nvPr/>
        </p:nvSpPr>
        <p:spPr>
          <a:xfrm flipH="1">
            <a:off x="497160" y="833985"/>
            <a:ext cx="5487714" cy="2554545"/>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600" b="1" dirty="0">
                <a:latin typeface="Arial" panose="020B0604020202020204" pitchFamily="34" charset="0"/>
                <a:cs typeface="Arial" panose="020B0604020202020204" pitchFamily="34" charset="0"/>
              </a:rPr>
              <a:t>Participants</a:t>
            </a:r>
            <a:r>
              <a:rPr lang="en-US" sz="1600" dirty="0">
                <a:latin typeface="Arial" panose="020B0604020202020204" pitchFamily="34" charset="0"/>
                <a:cs typeface="Arial" panose="020B0604020202020204" pitchFamily="34" charset="0"/>
              </a:rPr>
              <a:t> </a:t>
            </a:r>
            <a:r>
              <a:rPr lang="mr-IN" sz="1600" dirty="0">
                <a:latin typeface="Arial" panose="020B0604020202020204" pitchFamily="34" charset="0"/>
              </a:rPr>
              <a:t>–</a:t>
            </a:r>
            <a:r>
              <a:rPr lang="en-US" sz="1600" dirty="0">
                <a:latin typeface="Arial" panose="020B0604020202020204" pitchFamily="34" charset="0"/>
                <a:cs typeface="Arial" panose="020B0604020202020204" pitchFamily="34" charset="0"/>
              </a:rPr>
              <a:t> Subjects of psychological research.</a:t>
            </a:r>
          </a:p>
          <a:p>
            <a:endParaRPr lang="en-US" sz="1600"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Populations are too large for a researcher to      </a:t>
            </a:r>
          </a:p>
          <a:p>
            <a:pPr>
              <a:buClr>
                <a:schemeClr val="accent1">
                  <a:lumMod val="60000"/>
                  <a:lumOff val="40000"/>
                </a:schemeClr>
              </a:buClr>
            </a:pPr>
            <a:r>
              <a:rPr lang="en-US" sz="1600" dirty="0">
                <a:latin typeface="Arial" panose="020B0604020202020204" pitchFamily="34" charset="0"/>
                <a:cs typeface="Arial" panose="020B0604020202020204" pitchFamily="34" charset="0"/>
              </a:rPr>
              <a:t>            include everyone so samples are used.  </a:t>
            </a:r>
          </a:p>
          <a:p>
            <a:pPr>
              <a:buClr>
                <a:schemeClr val="accent1">
                  <a:lumMod val="60000"/>
                  <a:lumOff val="40000"/>
                </a:schemeClr>
              </a:buClr>
            </a:pPr>
            <a:endParaRPr lang="en-US" sz="1600" b="1" dirty="0">
              <a:latin typeface="Arial" panose="020B0604020202020204" pitchFamily="34" charset="0"/>
              <a:cs typeface="Arial" panose="020B0604020202020204" pitchFamily="34" charset="0"/>
            </a:endParaRPr>
          </a:p>
          <a:p>
            <a:pPr marL="285750">
              <a:buClr>
                <a:schemeClr val="accent1">
                  <a:lumMod val="60000"/>
                  <a:lumOff val="40000"/>
                </a:schemeClr>
              </a:buClr>
              <a:buFont typeface="Wingdings" panose="05000000000000000000" pitchFamily="2" charset="2"/>
              <a:buChar char="ü"/>
            </a:pPr>
            <a:r>
              <a:rPr lang="en-US" sz="1600" b="1" dirty="0">
                <a:latin typeface="Arial" panose="020B0604020202020204" pitchFamily="34" charset="0"/>
                <a:cs typeface="Arial" panose="020B0604020202020204" pitchFamily="34" charset="0"/>
              </a:rPr>
              <a:t>   Sample </a:t>
            </a:r>
            <a:r>
              <a:rPr lang="en-US" sz="1600" dirty="0">
                <a:latin typeface="Arial" panose="020B0604020202020204" pitchFamily="34" charset="0"/>
                <a:cs typeface="Arial" panose="020B0604020202020204" pitchFamily="34" charset="0"/>
              </a:rPr>
              <a:t>- subset of individuals selected from the      </a:t>
            </a:r>
          </a:p>
          <a:p>
            <a:pPr>
              <a:buClr>
                <a:schemeClr val="accent1">
                  <a:lumMod val="60000"/>
                  <a:lumOff val="40000"/>
                </a:schemeClr>
              </a:buClr>
            </a:pPr>
            <a:r>
              <a:rPr lang="en-US" sz="1600" dirty="0">
                <a:latin typeface="Arial" panose="020B0604020202020204" pitchFamily="34" charset="0"/>
                <a:cs typeface="Arial" panose="020B0604020202020204" pitchFamily="34" charset="0"/>
              </a:rPr>
              <a:t>            larger population.</a:t>
            </a:r>
          </a:p>
          <a:p>
            <a:endParaRPr lang="en-US" sz="1600" dirty="0">
              <a:latin typeface="Arial" panose="020B0604020202020204" pitchFamily="34" charset="0"/>
              <a:cs typeface="Arial" panose="020B0604020202020204" pitchFamily="34" charset="0"/>
            </a:endParaRPr>
          </a:p>
          <a:p>
            <a:pPr marL="631825" indent="-346075">
              <a:buClr>
                <a:schemeClr val="accent1">
                  <a:lumMod val="60000"/>
                  <a:lumOff val="40000"/>
                </a:schemeClr>
              </a:buClr>
              <a:buFont typeface="Wingdings" panose="05000000000000000000" pitchFamily="2" charset="2"/>
              <a:buChar char="ü"/>
            </a:pPr>
            <a:r>
              <a:rPr lang="en-US" sz="1600" b="1" dirty="0">
                <a:latin typeface="Arial" panose="020B0604020202020204" pitchFamily="34" charset="0"/>
                <a:cs typeface="Arial" panose="020B0604020202020204" pitchFamily="34" charset="0"/>
              </a:rPr>
              <a:t>Population</a:t>
            </a:r>
            <a:r>
              <a:rPr lang="en-US" sz="1600" dirty="0">
                <a:latin typeface="Arial" panose="020B0604020202020204" pitchFamily="34" charset="0"/>
                <a:cs typeface="Arial" panose="020B0604020202020204" pitchFamily="34" charset="0"/>
              </a:rPr>
              <a:t> </a:t>
            </a:r>
            <a:r>
              <a:rPr lang="mr-IN" sz="1600" dirty="0">
                <a:latin typeface="Arial" panose="020B0604020202020204" pitchFamily="34" charset="0"/>
              </a:rPr>
              <a:t>–</a:t>
            </a:r>
            <a:r>
              <a:rPr lang="en-US" sz="1600" dirty="0">
                <a:latin typeface="Arial" panose="020B0604020202020204" pitchFamily="34" charset="0"/>
                <a:cs typeface="Arial" panose="020B0604020202020204" pitchFamily="34" charset="0"/>
              </a:rPr>
              <a:t> overall group of individuals that the researcher is interested in (e.g. College students).</a:t>
            </a:r>
          </a:p>
        </p:txBody>
      </p:sp>
      <p:sp>
        <p:nvSpPr>
          <p:cNvPr id="10" name="TextBox 9"/>
          <p:cNvSpPr txBox="1"/>
          <p:nvPr/>
        </p:nvSpPr>
        <p:spPr>
          <a:xfrm>
            <a:off x="476248" y="3850065"/>
            <a:ext cx="5487714" cy="2339102"/>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600" b="1" dirty="0">
                <a:latin typeface="Arial" panose="020B0604020202020204" pitchFamily="34" charset="0"/>
                <a:cs typeface="Arial" panose="020B0604020202020204" pitchFamily="34" charset="0"/>
              </a:rPr>
              <a:t>Random Sample </a:t>
            </a:r>
            <a:r>
              <a:rPr lang="en-US" sz="1600" dirty="0">
                <a:latin typeface="Arial" panose="020B0604020202020204" pitchFamily="34" charset="0"/>
                <a:cs typeface="Arial" panose="020B0604020202020204" pitchFamily="34" charset="0"/>
              </a:rPr>
              <a:t>- subset of a larger population in which every member of the population has an equal chance of being selected.</a:t>
            </a:r>
          </a:p>
          <a:p>
            <a:endParaRPr lang="en-US" sz="1600" dirty="0">
              <a:latin typeface="Arial" panose="020B0604020202020204" pitchFamily="34" charset="0"/>
              <a:cs typeface="Arial" panose="020B0604020202020204" pitchFamily="34" charset="0"/>
            </a:endParaRPr>
          </a:p>
          <a:p>
            <a:pPr marL="742950" lvl="1" indent="-285750">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This form of sampling is preferred because it is more likely that the selected participants will be representative of the larger population (sex, ethnicity, social economic status </a:t>
            </a:r>
            <a:r>
              <a:rPr lang="en-US" sz="1600" dirty="0" err="1">
                <a:latin typeface="Arial" panose="020B0604020202020204" pitchFamily="34" charset="0"/>
                <a:cs typeface="Arial" panose="020B0604020202020204" pitchFamily="34" charset="0"/>
              </a:rPr>
              <a:t>etc</a:t>
            </a:r>
            <a:r>
              <a:rPr lang="en-US" sz="1600" dirty="0">
                <a:latin typeface="Arial" panose="020B0604020202020204" pitchFamily="34" charset="0"/>
                <a:cs typeface="Arial" panose="020B0604020202020204" pitchFamily="34" charset="0"/>
              </a:rPr>
              <a:t>).</a:t>
            </a:r>
          </a:p>
          <a:p>
            <a:endParaRPr lang="en-US" dirty="0"/>
          </a:p>
        </p:txBody>
      </p:sp>
      <p:pic>
        <p:nvPicPr>
          <p:cNvPr id="3074" name="Picture 2">
            <a:extLst>
              <a:ext uri="{FF2B5EF4-FFF2-40B4-BE49-F238E27FC236}">
                <a16:creationId xmlns:a16="http://schemas.microsoft.com/office/drawing/2014/main" id="{E300F1CB-B31A-5449-DCA7-1EFB3925A5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8589" y="3850065"/>
            <a:ext cx="4038600" cy="2084570"/>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3784153-765A-D042-8774-122D4AF666BF}"/>
              </a:ext>
            </a:extLst>
          </p:cNvPr>
          <p:cNvSpPr txBox="1"/>
          <p:nvPr/>
        </p:nvSpPr>
        <p:spPr>
          <a:xfrm>
            <a:off x="7929997" y="6064265"/>
            <a:ext cx="20574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Simple Random Sampling</a:t>
            </a:r>
          </a:p>
        </p:txBody>
      </p:sp>
      <p:sp>
        <p:nvSpPr>
          <p:cNvPr id="6" name="TextBox 5">
            <a:extLst>
              <a:ext uri="{FF2B5EF4-FFF2-40B4-BE49-F238E27FC236}">
                <a16:creationId xmlns:a16="http://schemas.microsoft.com/office/drawing/2014/main" id="{223FEFE8-5ABE-C408-129F-DB8A4469FA49}"/>
              </a:ext>
            </a:extLst>
          </p:cNvPr>
          <p:cNvSpPr txBox="1"/>
          <p:nvPr/>
        </p:nvSpPr>
        <p:spPr>
          <a:xfrm>
            <a:off x="3557190" y="6587360"/>
            <a:ext cx="8634810"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Simple Random Sampling by Dan </a:t>
            </a:r>
            <a:r>
              <a:rPr lang="en-US" sz="900" dirty="0" err="1">
                <a:latin typeface="Arial" panose="020B0604020202020204" pitchFamily="34" charset="0"/>
                <a:cs typeface="Arial" panose="020B0604020202020204" pitchFamily="34" charset="0"/>
              </a:rPr>
              <a:t>Kernler</a:t>
            </a:r>
            <a:r>
              <a:rPr lang="en-US" sz="900" dirty="0">
                <a:latin typeface="Arial" panose="020B0604020202020204" pitchFamily="34" charset="0"/>
                <a:cs typeface="Arial" panose="020B0604020202020204" pitchFamily="34" charset="0"/>
              </a:rPr>
              <a:t> was retrieved from </a:t>
            </a:r>
            <a:r>
              <a:rPr lang="en-US" sz="900" dirty="0">
                <a:latin typeface="Arial" panose="020B0604020202020204" pitchFamily="34" charset="0"/>
                <a:cs typeface="Arial" panose="020B0604020202020204" pitchFamily="34" charset="0"/>
                <a:hlinkClick r:id="rId5"/>
              </a:rPr>
              <a:t>Wikimedia Commons</a:t>
            </a:r>
            <a:r>
              <a:rPr lang="en-US" sz="900" dirty="0">
                <a:latin typeface="Arial" panose="020B0604020202020204" pitchFamily="34" charset="0"/>
                <a:cs typeface="Arial" panose="020B0604020202020204" pitchFamily="34" charset="0"/>
              </a:rPr>
              <a:t> is licensed under </a:t>
            </a:r>
            <a:r>
              <a:rPr lang="en-US" sz="900" dirty="0">
                <a:latin typeface="Arial" panose="020B0604020202020204" pitchFamily="34" charset="0"/>
                <a:cs typeface="Arial" panose="020B0604020202020204" pitchFamily="34" charset="0"/>
                <a:hlinkClick r:id="rId6" tooltip="w:en:Creative Commons"/>
              </a:rPr>
              <a:t>Creative Commons</a:t>
            </a:r>
            <a:r>
              <a:rPr lang="en-US" sz="9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hlinkClick r:id="rId7" tooltip="creativecommons:by-sa/4.0/deed.en"/>
              </a:rPr>
              <a:t>Attribution-Share Alike 4.0 International</a:t>
            </a:r>
            <a:endParaRPr lang="en-US" sz="9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22CF840-3561-0596-829B-3D797FD8F017}"/>
              </a:ext>
            </a:extLst>
          </p:cNvPr>
          <p:cNvSpPr txBox="1"/>
          <p:nvPr/>
        </p:nvSpPr>
        <p:spPr>
          <a:xfrm>
            <a:off x="338259" y="6300117"/>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8"/>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9"/>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7067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3244764" y="201325"/>
            <a:ext cx="5702471"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uClr>
                <a:schemeClr val="accent1">
                  <a:lumMod val="75000"/>
                </a:schemeClr>
              </a:buClr>
            </a:pPr>
            <a:r>
              <a:rPr lang="en-US" sz="2400" dirty="0">
                <a:solidFill>
                  <a:schemeClr val="accent1">
                    <a:lumMod val="75000"/>
                  </a:schemeClr>
                </a:solidFill>
                <a:latin typeface="Arial" panose="020B0604020202020204" pitchFamily="34" charset="0"/>
                <a:cs typeface="Arial" panose="020B0604020202020204" pitchFamily="34" charset="0"/>
              </a:rPr>
              <a:t>Why is Research Important?</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173558" y="882768"/>
            <a:ext cx="6785026" cy="531686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75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At one time in history, people believed the earth was flat and that mental illnesses were caused by possession. People can be very wrong in their ideas about the world when they do not rely on evidence to support their claims.</a:t>
            </a:r>
            <a:endParaRPr lang="en-US" sz="1600" dirty="0">
              <a:solidFill>
                <a:prstClr val="black"/>
              </a:solidFill>
              <a:latin typeface="Arial" panose="020B0604020202020204" pitchFamily="34" charset="0"/>
              <a:ea typeface="Arial"/>
              <a:cs typeface="Arial" panose="020B0604020202020204" pitchFamily="34" charset="0"/>
              <a:sym typeface="Arial"/>
            </a:endParaRPr>
          </a:p>
          <a:p>
            <a:pPr lvl="1">
              <a:lnSpc>
                <a:spcPct val="150000"/>
              </a:lnSpc>
              <a:buClr>
                <a:schemeClr val="accent1">
                  <a:lumMod val="75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Research is a mandatory process in validating claims. </a:t>
            </a:r>
          </a:p>
          <a:p>
            <a:pPr marL="457200">
              <a:lnSpc>
                <a:spcPct val="150000"/>
              </a:lnSpc>
              <a:buClr>
                <a:schemeClr val="accent1">
                  <a:lumMod val="75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Scientific research is empirical; it is grounded in   </a:t>
            </a:r>
          </a:p>
          <a:p>
            <a:pPr marL="742950" indent="-114300">
              <a:lnSpc>
                <a:spcPct val="150000"/>
              </a:lnSpc>
              <a:buClr>
                <a:schemeClr val="accent1">
                  <a:lumMod val="75000"/>
                </a:schemeClr>
              </a:buClr>
            </a:pPr>
            <a:r>
              <a:rPr lang="en-US" sz="1600" dirty="0">
                <a:latin typeface="Arial" panose="020B0604020202020204" pitchFamily="34" charset="0"/>
                <a:cs typeface="Arial" panose="020B0604020202020204" pitchFamily="34" charset="0"/>
              </a:rPr>
              <a:t>  objective, tangible evidence that can be observed time and time again, regardless of who is observing.</a:t>
            </a:r>
          </a:p>
          <a:p>
            <a:pPr marL="742950" indent="-285750">
              <a:lnSpc>
                <a:spcPct val="150000"/>
              </a:lnSpc>
              <a:buClr>
                <a:schemeClr val="accent1">
                  <a:lumMod val="75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Without research, we would only have intuition and groundless assumptions. Through research we are able to prove certain ideas through study and testing. </a:t>
            </a:r>
          </a:p>
          <a:p>
            <a:pPr marL="628650" indent="-171450">
              <a:lnSpc>
                <a:spcPct val="150000"/>
              </a:lnSpc>
              <a:buClr>
                <a:schemeClr val="accent1">
                  <a:lumMod val="75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Psychology is a science, therefore, research is   </a:t>
            </a:r>
          </a:p>
          <a:p>
            <a:pPr marL="457200">
              <a:lnSpc>
                <a:spcPct val="150000"/>
              </a:lnSpc>
              <a:buClr>
                <a:schemeClr val="accent1">
                  <a:lumMod val="75000"/>
                </a:schemeClr>
              </a:buClr>
            </a:pPr>
            <a:r>
              <a:rPr lang="en-US" sz="1600" dirty="0">
                <a:latin typeface="Arial" panose="020B0604020202020204" pitchFamily="34" charset="0"/>
                <a:cs typeface="Arial" panose="020B0604020202020204" pitchFamily="34" charset="0"/>
              </a:rPr>
              <a:t>     required to not only further investigate something but   </a:t>
            </a:r>
          </a:p>
          <a:p>
            <a:pPr marL="457200">
              <a:lnSpc>
                <a:spcPct val="150000"/>
              </a:lnSpc>
              <a:buClr>
                <a:schemeClr val="accent1">
                  <a:lumMod val="75000"/>
                </a:schemeClr>
              </a:buClr>
            </a:pPr>
            <a:r>
              <a:rPr lang="en-US" sz="1600" dirty="0">
                <a:latin typeface="Arial" panose="020B0604020202020204" pitchFamily="34" charset="0"/>
                <a:cs typeface="Arial" panose="020B0604020202020204" pitchFamily="34" charset="0"/>
              </a:rPr>
              <a:t>     provide verification and support of the findings.</a:t>
            </a:r>
          </a:p>
          <a:p>
            <a:pPr marL="742950" indent="-114300">
              <a:buClr>
                <a:schemeClr val="accent1">
                  <a:lumMod val="75000"/>
                </a:schemeClr>
              </a:buClr>
            </a:pPr>
            <a:endParaRPr lang="en-US" sz="16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DF3D196-2E8A-E99C-B93A-C75C54331C9D}"/>
              </a:ext>
            </a:extLst>
          </p:cNvPr>
          <p:cNvSpPr txBox="1"/>
          <p:nvPr/>
        </p:nvSpPr>
        <p:spPr>
          <a:xfrm>
            <a:off x="7324080" y="4075115"/>
            <a:ext cx="4346890" cy="1668214"/>
          </a:xfrm>
          <a:prstGeom prst="rect">
            <a:avLst/>
          </a:prstGeom>
          <a:noFill/>
          <a:ln>
            <a:solidFill>
              <a:schemeClr val="accent1">
                <a:lumMod val="75000"/>
              </a:schemeClr>
            </a:solidFill>
          </a:ln>
        </p:spPr>
        <p:txBody>
          <a:bodyPr wrap="square" rtlCol="0">
            <a:spAutoFit/>
          </a:bodyPr>
          <a:lstStyle/>
          <a:p>
            <a:pPr>
              <a:lnSpc>
                <a:spcPct val="150000"/>
              </a:lnSpc>
            </a:pPr>
            <a:r>
              <a:rPr lang="en-US" sz="1400" dirty="0">
                <a:latin typeface="Arial" panose="020B0604020202020204" pitchFamily="34" charset="0"/>
                <a:cs typeface="Arial" panose="020B0604020202020204" pitchFamily="34" charset="0"/>
              </a:rPr>
              <a:t>Figure 2.2 Some of our ancestors, across the world and over the centuries, believed that trephination—the practice of making a hole in the skull, as shown here—allowed evil spirits to leave the body, thus, curing mental illness and other disorders. </a:t>
            </a:r>
          </a:p>
        </p:txBody>
      </p:sp>
      <p:pic>
        <p:nvPicPr>
          <p:cNvPr id="3" name="Picture 2">
            <a:extLst>
              <a:ext uri="{FF2B5EF4-FFF2-40B4-BE49-F238E27FC236}">
                <a16:creationId xmlns:a16="http://schemas.microsoft.com/office/drawing/2014/main" id="{D2BC5D6A-F3C2-C0C8-A51B-56FC23E9A7B7}"/>
              </a:ext>
            </a:extLst>
          </p:cNvPr>
          <p:cNvPicPr>
            <a:picLocks noChangeAspect="1"/>
          </p:cNvPicPr>
          <p:nvPr/>
        </p:nvPicPr>
        <p:blipFill>
          <a:blip r:embed="rId3"/>
          <a:stretch>
            <a:fillRect/>
          </a:stretch>
        </p:blipFill>
        <p:spPr>
          <a:xfrm>
            <a:off x="7726416" y="938185"/>
            <a:ext cx="3371850" cy="2933700"/>
          </a:xfrm>
          <a:prstGeom prst="rect">
            <a:avLst/>
          </a:prstGeom>
        </p:spPr>
      </p:pic>
      <p:sp>
        <p:nvSpPr>
          <p:cNvPr id="5" name="TextBox 4">
            <a:extLst>
              <a:ext uri="{FF2B5EF4-FFF2-40B4-BE49-F238E27FC236}">
                <a16:creationId xmlns:a16="http://schemas.microsoft.com/office/drawing/2014/main" id="{C75ADD67-4BED-FD3D-D087-52DF99AFADD5}"/>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4128" y="203133"/>
            <a:ext cx="8784793" cy="646614"/>
          </a:xfrm>
          <a:ln>
            <a:solidFill>
              <a:schemeClr val="bg1"/>
            </a:solidFill>
          </a:ln>
        </p:spPr>
        <p:txBody>
          <a:bodyPr>
            <a:noAutofit/>
          </a:bodyPr>
          <a:lstStyle/>
          <a:p>
            <a:r>
              <a:rPr lang="en-US" sz="2400" dirty="0">
                <a:solidFill>
                  <a:schemeClr val="accent1">
                    <a:lumMod val="75000"/>
                  </a:schemeClr>
                </a:solidFill>
                <a:latin typeface="Arial" panose="020B0604020202020204" pitchFamily="34" charset="0"/>
                <a:cs typeface="Arial" panose="020B0604020202020204" pitchFamily="34" charset="0"/>
              </a:rPr>
              <a:t>Assigning Participants To Groups: Experimental or Control</a:t>
            </a:r>
          </a:p>
        </p:txBody>
      </p:sp>
      <p:sp>
        <p:nvSpPr>
          <p:cNvPr id="4" name="Text Placeholder 3"/>
          <p:cNvSpPr>
            <a:spLocks noGrp="1"/>
          </p:cNvSpPr>
          <p:nvPr>
            <p:ph type="body" sz="quarter" idx="14"/>
          </p:nvPr>
        </p:nvSpPr>
        <p:spPr>
          <a:xfrm>
            <a:off x="266702" y="1281631"/>
            <a:ext cx="6219823" cy="4328594"/>
          </a:xfrm>
          <a:ln>
            <a:solidFill>
              <a:schemeClr val="accent1">
                <a:lumMod val="60000"/>
                <a:lumOff val="40000"/>
              </a:schemeClr>
            </a:solidFill>
          </a:ln>
        </p:spPr>
        <p:txBody>
          <a:bodyPr>
            <a:normAutofit fontScale="92500" lnSpcReduction="10000"/>
          </a:bodyPr>
          <a:lstStyle/>
          <a:p>
            <a:pPr>
              <a:buClr>
                <a:schemeClr val="accent1">
                  <a:lumMod val="60000"/>
                  <a:lumOff val="40000"/>
                </a:schemeClr>
              </a:buClr>
              <a:buFont typeface="Wingdings" panose="05000000000000000000" pitchFamily="2" charset="2"/>
              <a:buChar char="q"/>
            </a:pPr>
            <a:r>
              <a:rPr lang="en-US" sz="2000" b="1" dirty="0">
                <a:latin typeface="Arial" panose="020B0604020202020204" pitchFamily="34" charset="0"/>
                <a:cs typeface="Arial" panose="020B0604020202020204" pitchFamily="34" charset="0"/>
              </a:rPr>
              <a:t> </a:t>
            </a:r>
            <a:r>
              <a:rPr lang="en-US" sz="1900" b="1" dirty="0">
                <a:latin typeface="Arial" panose="020B0604020202020204" pitchFamily="34" charset="0"/>
                <a:cs typeface="Arial" panose="020B0604020202020204" pitchFamily="34" charset="0"/>
              </a:rPr>
              <a:t>Random Assignment </a:t>
            </a:r>
            <a:r>
              <a:rPr lang="mr-IN" sz="1900" dirty="0">
                <a:latin typeface="Arial" panose="020B0604020202020204" pitchFamily="34" charset="0"/>
              </a:rPr>
              <a:t>–</a:t>
            </a:r>
            <a:r>
              <a:rPr lang="en-US" sz="1900" dirty="0">
                <a:latin typeface="Arial" panose="020B0604020202020204" pitchFamily="34" charset="0"/>
                <a:cs typeface="Arial" panose="020B0604020202020204" pitchFamily="34" charset="0"/>
              </a:rPr>
              <a:t> Method of experimental  group assignment in which all participants have an equal chance of being assigned to either group.</a:t>
            </a:r>
          </a:p>
          <a:p>
            <a:pPr marL="0" indent="0">
              <a:buClr>
                <a:schemeClr val="accent1">
                  <a:lumMod val="60000"/>
                  <a:lumOff val="40000"/>
                </a:schemeClr>
              </a:buClr>
              <a:buNone/>
            </a:pPr>
            <a:endParaRPr lang="en-US" sz="1900" dirty="0">
              <a:latin typeface="Arial" panose="020B0604020202020204" pitchFamily="34" charset="0"/>
              <a:cs typeface="Arial" panose="020B0604020202020204" pitchFamily="34" charset="0"/>
            </a:endParaRPr>
          </a:p>
          <a:p>
            <a:pPr marL="571500" indent="-285750">
              <a:buClr>
                <a:schemeClr val="accent1">
                  <a:lumMod val="60000"/>
                  <a:lumOff val="40000"/>
                </a:schemeClr>
              </a:buClr>
              <a:buFont typeface="Wingdings" panose="05000000000000000000" pitchFamily="2" charset="2"/>
              <a:buChar char="ü"/>
            </a:pPr>
            <a:r>
              <a:rPr lang="en-US" sz="1900" dirty="0">
                <a:latin typeface="Arial" panose="020B0604020202020204" pitchFamily="34" charset="0"/>
                <a:cs typeface="Arial" panose="020B0604020202020204" pitchFamily="34" charset="0"/>
              </a:rPr>
              <a:t>Can be achieved using statistical software or by simply flipping a coin.</a:t>
            </a:r>
          </a:p>
          <a:p>
            <a:pPr marL="571500" indent="-285750">
              <a:buClr>
                <a:schemeClr val="accent1">
                  <a:lumMod val="60000"/>
                  <a:lumOff val="40000"/>
                </a:schemeClr>
              </a:buClr>
              <a:buFont typeface="Wingdings" panose="05000000000000000000" pitchFamily="2" charset="2"/>
              <a:buChar char="ü"/>
            </a:pPr>
            <a:r>
              <a:rPr lang="en-US" sz="1900" dirty="0">
                <a:latin typeface="Arial" panose="020B0604020202020204" pitchFamily="34" charset="0"/>
                <a:cs typeface="Arial" panose="020B0604020202020204" pitchFamily="34" charset="0"/>
              </a:rPr>
              <a:t>Prevents systematic differences between groups such as gender or age. </a:t>
            </a:r>
          </a:p>
          <a:p>
            <a:pPr marL="571500" indent="-285750">
              <a:buClr>
                <a:schemeClr val="accent1">
                  <a:lumMod val="60000"/>
                  <a:lumOff val="40000"/>
                </a:schemeClr>
              </a:buClr>
              <a:buFont typeface="Wingdings" panose="05000000000000000000" pitchFamily="2" charset="2"/>
              <a:buChar char="ü"/>
            </a:pPr>
            <a:r>
              <a:rPr lang="en-US" sz="1900" dirty="0">
                <a:latin typeface="Arial" panose="020B0604020202020204" pitchFamily="34" charset="0"/>
                <a:cs typeface="Arial" panose="020B0604020202020204" pitchFamily="34" charset="0"/>
              </a:rPr>
              <a:t>Without random assignment, an experiment cannot find a true cause-and-effect relationship. Any relationship could be due to preexisting differences between the groups. </a:t>
            </a:r>
          </a:p>
          <a:p>
            <a:pPr marL="571500" indent="-285750">
              <a:buClr>
                <a:schemeClr val="accent1">
                  <a:lumMod val="60000"/>
                  <a:lumOff val="40000"/>
                </a:schemeClr>
              </a:buClr>
              <a:buFont typeface="Wingdings" panose="05000000000000000000" pitchFamily="2" charset="2"/>
              <a:buChar char="ü"/>
            </a:pPr>
            <a:r>
              <a:rPr lang="en-US" sz="1900" dirty="0">
                <a:latin typeface="Arial" panose="020B0604020202020204" pitchFamily="34" charset="0"/>
                <a:cs typeface="Arial" panose="020B0604020202020204" pitchFamily="34" charset="0"/>
              </a:rPr>
              <a:t>Random assignment helps to avoid preexisting systematic differences so that any significant differences between groups can be said to be the result of the manipulation.</a:t>
            </a:r>
          </a:p>
        </p:txBody>
      </p:sp>
      <p:sp>
        <p:nvSpPr>
          <p:cNvPr id="8" name="TextBox 7">
            <a:extLst>
              <a:ext uri="{FF2B5EF4-FFF2-40B4-BE49-F238E27FC236}">
                <a16:creationId xmlns:a16="http://schemas.microsoft.com/office/drawing/2014/main" id="{4FFECE3C-03D4-5591-E991-967C4DFD2118}"/>
              </a:ext>
            </a:extLst>
          </p:cNvPr>
          <p:cNvSpPr txBox="1"/>
          <p:nvPr/>
        </p:nvSpPr>
        <p:spPr>
          <a:xfrm>
            <a:off x="6791323" y="1281631"/>
            <a:ext cx="4814887" cy="2585323"/>
          </a:xfrm>
          <a:prstGeom prst="rect">
            <a:avLst/>
          </a:prstGeom>
          <a:noFill/>
          <a:ln>
            <a:solidFill>
              <a:schemeClr val="accent1">
                <a:lumMod val="60000"/>
                <a:lumOff val="40000"/>
              </a:schemeClr>
            </a:solidFill>
          </a:ln>
        </p:spPr>
        <p:txBody>
          <a:bodyPr wrap="square" rtlCol="0">
            <a:spAutoFit/>
          </a:bodyPr>
          <a:lstStyle/>
          <a:p>
            <a:r>
              <a:rPr lang="en-US" dirty="0">
                <a:latin typeface="Arial" panose="020B0604020202020204" pitchFamily="34" charset="0"/>
                <a:cs typeface="Arial" panose="020B0604020202020204" pitchFamily="34" charset="0"/>
              </a:rPr>
              <a:t>Random Sampling and Random Assignment are not the sample thing.</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Once you have selected your randomly selected sample from the population, then the next step is to use random assignment to assignment participants to the experimental and control groups.</a:t>
            </a:r>
          </a:p>
          <a:p>
            <a:endParaRPr lang="en-US"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B27E935-0487-3918-40C0-984A28673D03}"/>
              </a:ext>
            </a:extLst>
          </p:cNvPr>
          <p:cNvSpPr txBox="1"/>
          <p:nvPr/>
        </p:nvSpPr>
        <p:spPr>
          <a:xfrm>
            <a:off x="6888446" y="4117449"/>
            <a:ext cx="4620639" cy="1138773"/>
          </a:xfrm>
          <a:prstGeom prst="rect">
            <a:avLst/>
          </a:prstGeom>
          <a:noFill/>
          <a:ln>
            <a:solidFill>
              <a:schemeClr val="accent1">
                <a:lumMod val="60000"/>
                <a:lumOff val="40000"/>
              </a:schemeClr>
            </a:solidFill>
          </a:ln>
        </p:spPr>
        <p:txBody>
          <a:bodyPr wrap="square" rtlCol="0">
            <a:spAutoFit/>
          </a:bodyPr>
          <a:lstStyle/>
          <a:p>
            <a:r>
              <a:rPr lang="en-US" dirty="0">
                <a:latin typeface="Arial" panose="020B0604020202020204" pitchFamily="34" charset="0"/>
                <a:cs typeface="Arial" panose="020B0604020202020204" pitchFamily="34" charset="0"/>
              </a:rPr>
              <a:t>This YouTube video explains the difference between the two:</a:t>
            </a:r>
          </a:p>
          <a:p>
            <a:r>
              <a:rPr lang="en-US" sz="1600" dirty="0">
                <a:latin typeface="Arial" panose="020B0604020202020204" pitchFamily="34" charset="0"/>
                <a:cs typeface="Arial" panose="020B0604020202020204" pitchFamily="34" charset="0"/>
                <a:hlinkClick r:id="rId2"/>
              </a:rPr>
              <a:t>Random Sample vs Random Assignment</a:t>
            </a:r>
            <a:r>
              <a:rPr lang="en-US" sz="1600" dirty="0">
                <a:latin typeface="Arial" panose="020B0604020202020204" pitchFamily="34" charset="0"/>
                <a:cs typeface="Arial" panose="020B0604020202020204" pitchFamily="34" charset="0"/>
              </a:rPr>
              <a:t> by </a:t>
            </a:r>
            <a:r>
              <a:rPr lang="en-US" sz="1600" u="sng"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Charles </a:t>
            </a:r>
            <a:r>
              <a:rPr lang="en-US" sz="1600" u="sng" dirty="0" err="1">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Schallhorn</a:t>
            </a:r>
            <a:endParaRPr lang="en-US" sz="1600" u="sng"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BC01E07-D59B-7944-7858-8870D5FF59B6}"/>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3234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5819" y="208870"/>
            <a:ext cx="3703782" cy="520803"/>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Issues to Consider</a:t>
            </a:r>
          </a:p>
        </p:txBody>
      </p:sp>
      <p:sp>
        <p:nvSpPr>
          <p:cNvPr id="4" name="Text Placeholder 3"/>
          <p:cNvSpPr>
            <a:spLocks noGrp="1"/>
          </p:cNvSpPr>
          <p:nvPr>
            <p:ph type="body" sz="quarter" idx="14"/>
          </p:nvPr>
        </p:nvSpPr>
        <p:spPr>
          <a:xfrm>
            <a:off x="998706" y="900862"/>
            <a:ext cx="10601392" cy="5343007"/>
          </a:xfrm>
          <a:ln>
            <a:solidFill>
              <a:schemeClr val="accent1">
                <a:lumMod val="60000"/>
                <a:lumOff val="40000"/>
              </a:schemeClr>
            </a:solidFill>
          </a:ln>
        </p:spPr>
        <p:txBody>
          <a:bodyPr>
            <a:normAutofit/>
          </a:bodyPr>
          <a:lstStyle/>
          <a:p>
            <a:pPr>
              <a:buClr>
                <a:schemeClr val="accent1">
                  <a:lumMod val="60000"/>
                  <a:lumOff val="40000"/>
                </a:schemeClr>
              </a:buClr>
              <a:buFont typeface="Wingdings" panose="05000000000000000000" pitchFamily="2" charset="2"/>
              <a:buChar char="q"/>
            </a:pPr>
            <a:r>
              <a:rPr lang="en-US" sz="1800" b="1" u="sng" dirty="0">
                <a:solidFill>
                  <a:schemeClr val="tx1"/>
                </a:solidFill>
                <a:latin typeface="Arial" panose="020B0604020202020204" pitchFamily="34" charset="0"/>
                <a:cs typeface="Arial" panose="020B0604020202020204" pitchFamily="34" charset="0"/>
              </a:rPr>
              <a:t>Manipulating Variables</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As stated, random assignment is required to state causation. Once randomly assigned, each group is then manipulated in some way. However, some experimental designs are more complicated. </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Example: The effect of sex (male/female) on spatial memory.</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Sex (independent variable) cannot be manipulated.</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Males and females cannot be randomly assigned.</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This kind of an experiment is therefore called quasi-experimental. </a:t>
            </a:r>
          </a:p>
          <a:p>
            <a:pPr marL="6286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A cause-and-effect relationship cannot be determined from this type of experiment.</a:t>
            </a:r>
          </a:p>
          <a:p>
            <a:pPr>
              <a:buClr>
                <a:schemeClr val="accent1">
                  <a:lumMod val="60000"/>
                  <a:lumOff val="40000"/>
                </a:schemeClr>
              </a:buClr>
              <a:buFont typeface="Wingdings" panose="05000000000000000000" pitchFamily="2" charset="2"/>
              <a:buChar char="q"/>
            </a:pPr>
            <a:r>
              <a:rPr lang="en-US" sz="1800" b="1" u="sng" dirty="0">
                <a:solidFill>
                  <a:schemeClr val="tx1"/>
                </a:solidFill>
                <a:latin typeface="Arial" panose="020B0604020202020204" pitchFamily="34" charset="0"/>
                <a:cs typeface="Arial" panose="020B0604020202020204" pitchFamily="34" charset="0"/>
              </a:rPr>
              <a:t>Ethics</a:t>
            </a:r>
          </a:p>
          <a:p>
            <a:pPr marL="628650" indent="-285750">
              <a:buClr>
                <a:schemeClr val="accent1">
                  <a:lumMod val="60000"/>
                  <a:lumOff val="40000"/>
                </a:schemeClr>
              </a:buClr>
              <a:buFont typeface="Wingdings" panose="05000000000000000000" pitchFamily="2" charset="2"/>
              <a:buChar char="ü"/>
            </a:pPr>
            <a:r>
              <a:rPr lang="en-US" sz="1800" dirty="0">
                <a:solidFill>
                  <a:schemeClr val="tx1"/>
                </a:solidFill>
                <a:latin typeface="Arial" panose="020B0604020202020204" pitchFamily="34" charset="0"/>
                <a:cs typeface="Arial" panose="020B0604020202020204" pitchFamily="34" charset="0"/>
              </a:rPr>
              <a:t>Some questions cannot be answered using an experimental design because they would be unethical.</a:t>
            </a:r>
          </a:p>
          <a:p>
            <a:pPr marL="628650" indent="-285750">
              <a:buClr>
                <a:schemeClr val="accent1">
                  <a:lumMod val="60000"/>
                  <a:lumOff val="40000"/>
                </a:schemeClr>
              </a:buClr>
              <a:buFont typeface="Wingdings" panose="05000000000000000000" pitchFamily="2" charset="2"/>
              <a:buChar char="ü"/>
            </a:pPr>
            <a:r>
              <a:rPr lang="en-US" sz="1800" dirty="0">
                <a:solidFill>
                  <a:schemeClr val="tx1"/>
                </a:solidFill>
                <a:latin typeface="Arial" panose="020B0604020202020204" pitchFamily="34" charset="0"/>
                <a:cs typeface="Arial" panose="020B0604020202020204" pitchFamily="34" charset="0"/>
              </a:rPr>
              <a:t>Example: The effect of experiencing abuse as a child on levels of self-esteem.</a:t>
            </a:r>
          </a:p>
          <a:p>
            <a:pPr marL="628650" indent="-285750">
              <a:buClr>
                <a:schemeClr val="accent1">
                  <a:lumMod val="60000"/>
                  <a:lumOff val="40000"/>
                </a:schemeClr>
              </a:buClr>
              <a:buFont typeface="Wingdings" panose="05000000000000000000" pitchFamily="2" charset="2"/>
              <a:buChar char="ü"/>
            </a:pPr>
            <a:r>
              <a:rPr lang="en-US" sz="1800" dirty="0">
                <a:solidFill>
                  <a:schemeClr val="tx1"/>
                </a:solidFill>
                <a:latin typeface="Arial" panose="020B0604020202020204" pitchFamily="34" charset="0"/>
                <a:cs typeface="Arial" panose="020B0604020202020204" pitchFamily="34" charset="0"/>
              </a:rPr>
              <a:t>You cannot randomly assign participants to receive abuse.</a:t>
            </a:r>
          </a:p>
          <a:p>
            <a:pPr marL="628650" indent="-285750">
              <a:buClr>
                <a:schemeClr val="accent1">
                  <a:lumMod val="60000"/>
                  <a:lumOff val="40000"/>
                </a:schemeClr>
              </a:buClr>
              <a:buFont typeface="Wingdings" panose="05000000000000000000" pitchFamily="2" charset="2"/>
              <a:buChar char="ü"/>
            </a:pPr>
            <a:r>
              <a:rPr lang="en-US" sz="1800" dirty="0">
                <a:solidFill>
                  <a:schemeClr val="tx1"/>
                </a:solidFill>
                <a:latin typeface="Arial" panose="020B0604020202020204" pitchFamily="34" charset="0"/>
                <a:cs typeface="Arial" panose="020B0604020202020204" pitchFamily="34" charset="0"/>
              </a:rPr>
              <a:t>This would need to be studied using other approaches such as case studies or surveys.</a:t>
            </a:r>
          </a:p>
        </p:txBody>
      </p:sp>
      <p:sp>
        <p:nvSpPr>
          <p:cNvPr id="5" name="TextBox 4">
            <a:extLst>
              <a:ext uri="{FF2B5EF4-FFF2-40B4-BE49-F238E27FC236}">
                <a16:creationId xmlns:a16="http://schemas.microsoft.com/office/drawing/2014/main" id="{3F0FFA2C-2D79-C39E-262B-7F762F2FF35B}"/>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128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4887" y="218411"/>
            <a:ext cx="5227782" cy="659535"/>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Interpreting Experimental Findings</a:t>
            </a:r>
          </a:p>
        </p:txBody>
      </p:sp>
      <p:sp>
        <p:nvSpPr>
          <p:cNvPr id="4" name="Text Placeholder 3"/>
          <p:cNvSpPr>
            <a:spLocks noGrp="1"/>
          </p:cNvSpPr>
          <p:nvPr>
            <p:ph type="body" sz="quarter" idx="14"/>
          </p:nvPr>
        </p:nvSpPr>
        <p:spPr>
          <a:xfrm>
            <a:off x="914399" y="1229246"/>
            <a:ext cx="6050605" cy="4714354"/>
          </a:xfrm>
          <a:ln>
            <a:solidFill>
              <a:schemeClr val="accent1">
                <a:lumMod val="60000"/>
                <a:lumOff val="40000"/>
              </a:schemeClr>
            </a:solidFill>
          </a:ln>
        </p:spPr>
        <p:txBody>
          <a:bodyPr>
            <a:normAutofit/>
          </a:bodyPr>
          <a:lstStyle/>
          <a:p>
            <a:pPr marL="457200" indent="-457200">
              <a:buClr>
                <a:schemeClr val="accent1">
                  <a:lumMod val="60000"/>
                  <a:lumOff val="40000"/>
                </a:schemeClr>
              </a:buClr>
              <a:buFont typeface="Wingdings" panose="05000000000000000000" pitchFamily="2" charset="2"/>
              <a:buChar char="q"/>
            </a:pPr>
            <a:r>
              <a:rPr lang="en-US" sz="2000" dirty="0">
                <a:latin typeface="Arial" panose="020B0604020202020204" pitchFamily="34" charset="0"/>
                <a:cs typeface="Arial" panose="020B0604020202020204" pitchFamily="34" charset="0"/>
              </a:rPr>
              <a:t>Once data has been collected, a statistical analysis is conducted.</a:t>
            </a:r>
          </a:p>
          <a:p>
            <a:pPr marL="914400" indent="-398463">
              <a:buClr>
                <a:schemeClr val="accent1">
                  <a:lumMod val="60000"/>
                  <a:lumOff val="40000"/>
                </a:schemeClr>
              </a:buClr>
              <a:buFont typeface="Wingdings" panose="05000000000000000000" pitchFamily="2" charset="2"/>
              <a:buChar char="ü"/>
            </a:pPr>
            <a:r>
              <a:rPr lang="en-US" sz="2000" b="1" dirty="0">
                <a:latin typeface="Arial" panose="020B0604020202020204" pitchFamily="34" charset="0"/>
                <a:cs typeface="Arial" panose="020B0604020202020204" pitchFamily="34" charset="0"/>
              </a:rPr>
              <a:t>Statistical analysis </a:t>
            </a:r>
            <a:r>
              <a:rPr lang="en-US" sz="2000" dirty="0">
                <a:latin typeface="Arial" panose="020B0604020202020204" pitchFamily="34" charset="0"/>
                <a:cs typeface="Arial" panose="020B0604020202020204" pitchFamily="34" charset="0"/>
              </a:rPr>
              <a:t>- determines how likely any difference between experimental groups is due to chance.</a:t>
            </a:r>
          </a:p>
          <a:p>
            <a:pPr marL="914400" indent="-398463">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Psychologists usually discuss results as significant or non-significant.</a:t>
            </a:r>
          </a:p>
          <a:p>
            <a:pPr marL="914400" indent="-398463">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If the odds that the differences occurred by chance are 5% or less, then the results are significant.</a:t>
            </a:r>
          </a:p>
          <a:p>
            <a:pPr marL="914400" indent="-398463">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A true experiment, including random assignment, manipulation of the independent variable and control of extraneous variables reduce the odds of results occurring by chance. </a:t>
            </a:r>
          </a:p>
        </p:txBody>
      </p:sp>
      <p:pic>
        <p:nvPicPr>
          <p:cNvPr id="4098" name="Picture 2" descr="handwritten statistical calculations.">
            <a:extLst>
              <a:ext uri="{FF2B5EF4-FFF2-40B4-BE49-F238E27FC236}">
                <a16:creationId xmlns:a16="http://schemas.microsoft.com/office/drawing/2014/main" id="{31B6E943-A2C7-85A5-B623-37A7C576F4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5874" y="1229246"/>
            <a:ext cx="3724275" cy="3724275"/>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E3952FB-5D22-3BE3-BD2E-F08036353CFD}"/>
              </a:ext>
            </a:extLst>
          </p:cNvPr>
          <p:cNvSpPr txBox="1"/>
          <p:nvPr/>
        </p:nvSpPr>
        <p:spPr>
          <a:xfrm>
            <a:off x="7486647" y="5074756"/>
            <a:ext cx="4157361" cy="938719"/>
          </a:xfrm>
          <a:prstGeom prst="rect">
            <a:avLst/>
          </a:prstGeom>
          <a:noFill/>
        </p:spPr>
        <p:txBody>
          <a:bodyPr wrap="square" rtlCol="0">
            <a:spAutoFit/>
          </a:bodyPr>
          <a:lstStyle/>
          <a:p>
            <a:r>
              <a:rPr lang="en-US" sz="1100" b="0" i="0" dirty="0">
                <a:effectLst/>
                <a:highlight>
                  <a:srgbClr val="FFFFFF"/>
                </a:highlight>
                <a:latin typeface="Arial" panose="020B0604020202020204" pitchFamily="34" charset="0"/>
                <a:cs typeface="Arial" panose="020B0604020202020204" pitchFamily="34" charset="0"/>
              </a:rPr>
              <a:t>Researchers employ the scientific method that involves a great deal of statistical thinking: generate a hypothesis --&gt; design a study to test that hypothesis --&gt; conduct the study --&gt; analyze the data --&gt; report the results. [Image: </a:t>
            </a:r>
            <a:r>
              <a:rPr lang="en-US" sz="1100" b="0" i="0" dirty="0" err="1">
                <a:effectLst/>
                <a:highlight>
                  <a:srgbClr val="FFFFFF"/>
                </a:highlight>
                <a:latin typeface="Arial" panose="020B0604020202020204" pitchFamily="34" charset="0"/>
                <a:cs typeface="Arial" panose="020B0604020202020204" pitchFamily="34" charset="0"/>
              </a:rPr>
              <a:t>widdowquinn</a:t>
            </a:r>
            <a:r>
              <a:rPr lang="en-US" sz="1100" b="0" i="0" dirty="0">
                <a:effectLst/>
                <a:highlight>
                  <a:srgbClr val="FFFFFF"/>
                </a:highlight>
                <a:latin typeface="Arial" panose="020B0604020202020204" pitchFamily="34" charset="0"/>
                <a:cs typeface="Arial" panose="020B0604020202020204" pitchFamily="34" charset="0"/>
              </a:rPr>
              <a:t>, https://goo.gl/9l8Dht, CC BY-NC-SA 2.0, https://goo.gl/Toc0ZF]</a:t>
            </a:r>
            <a:endParaRPr lang="en-US" sz="11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4EA59BB-FE7E-BFE4-A446-873C9EB2ACED}"/>
              </a:ext>
            </a:extLst>
          </p:cNvPr>
          <p:cNvSpPr txBox="1"/>
          <p:nvPr/>
        </p:nvSpPr>
        <p:spPr>
          <a:xfrm>
            <a:off x="6568778" y="6271984"/>
            <a:ext cx="5623222" cy="553998"/>
          </a:xfrm>
          <a:prstGeom prst="rect">
            <a:avLst/>
          </a:prstGeom>
          <a:noFill/>
        </p:spPr>
        <p:txBody>
          <a:bodyPr wrap="square" rtlCol="0">
            <a:spAutoFit/>
          </a:bodyPr>
          <a:lstStyle/>
          <a:p>
            <a:r>
              <a:rPr lang="en-US" sz="1000" dirty="0">
                <a:solidFill>
                  <a:prstClr val="black"/>
                </a:solidFill>
                <a:latin typeface="Arial"/>
              </a:rPr>
              <a:t>Image retrieved from </a:t>
            </a:r>
            <a:r>
              <a:rPr lang="en-US" sz="1000" b="0" i="0" dirty="0">
                <a:solidFill>
                  <a:srgbClr val="333333"/>
                </a:solidFill>
                <a:effectLst/>
                <a:highlight>
                  <a:srgbClr val="FFFFFF"/>
                </a:highlight>
                <a:latin typeface="Open Sans" panose="020B0606030504020204" pitchFamily="34" charset="0"/>
              </a:rPr>
              <a:t>Statistical Thinking by </a:t>
            </a:r>
            <a:r>
              <a:rPr lang="en-US" sz="1000" b="0" i="0" u="none" strike="noStrike" dirty="0">
                <a:solidFill>
                  <a:srgbClr val="BA5050"/>
                </a:solidFill>
                <a:effectLst/>
                <a:highlight>
                  <a:srgbClr val="FFFFFF"/>
                </a:highlight>
                <a:latin typeface="Open Sans" panose="020B0606030504020204" pitchFamily="34" charset="0"/>
                <a:hlinkClick r:id="rId3"/>
              </a:rPr>
              <a:t>Beth Chance and Allan Rossman</a:t>
            </a:r>
            <a:r>
              <a:rPr lang="en-US" sz="1000" b="0" i="0" dirty="0">
                <a:solidFill>
                  <a:srgbClr val="333333"/>
                </a:solidFill>
                <a:effectLst/>
                <a:highlight>
                  <a:srgbClr val="FFFFFF"/>
                </a:highlight>
                <a:latin typeface="Open Sans" panose="020B0606030504020204" pitchFamily="34" charset="0"/>
              </a:rPr>
              <a:t> is licensed under a </a:t>
            </a:r>
            <a:r>
              <a:rPr lang="en-US" sz="1000" b="0" i="0" u="none" strike="noStrike" dirty="0">
                <a:solidFill>
                  <a:srgbClr val="BA5050"/>
                </a:solidFill>
                <a:effectLst/>
                <a:highlight>
                  <a:srgbClr val="FFFFFF"/>
                </a:highlight>
                <a:latin typeface="Open Sans" panose="020B0606030504020204" pitchFamily="34" charset="0"/>
                <a:hlinkClick r:id="rId4"/>
              </a:rPr>
              <a:t>Creative Commons Attribution-</a:t>
            </a:r>
            <a:r>
              <a:rPr lang="en-US" sz="1000" b="0" i="0" u="none" strike="noStrike" dirty="0" err="1">
                <a:solidFill>
                  <a:srgbClr val="BA5050"/>
                </a:solidFill>
                <a:effectLst/>
                <a:highlight>
                  <a:srgbClr val="FFFFFF"/>
                </a:highlight>
                <a:latin typeface="Open Sans" panose="020B0606030504020204" pitchFamily="34" charset="0"/>
                <a:hlinkClick r:id="rId4"/>
              </a:rPr>
              <a:t>NonCommercial</a:t>
            </a:r>
            <a:r>
              <a:rPr lang="en-US" sz="1000" b="0" i="0" u="none" strike="noStrike" dirty="0">
                <a:solidFill>
                  <a:srgbClr val="BA5050"/>
                </a:solidFill>
                <a:effectLst/>
                <a:highlight>
                  <a:srgbClr val="FFFFFF"/>
                </a:highlight>
                <a:latin typeface="Open Sans" panose="020B0606030504020204" pitchFamily="34" charset="0"/>
                <a:hlinkClick r:id="rId4"/>
              </a:rPr>
              <a:t>-</a:t>
            </a:r>
            <a:r>
              <a:rPr lang="en-US" sz="1000" b="0" i="0" u="none" strike="noStrike" dirty="0" err="1">
                <a:solidFill>
                  <a:srgbClr val="BA5050"/>
                </a:solidFill>
                <a:effectLst/>
                <a:highlight>
                  <a:srgbClr val="FFFFFF"/>
                </a:highlight>
                <a:latin typeface="Open Sans" panose="020B0606030504020204" pitchFamily="34" charset="0"/>
                <a:hlinkClick r:id="rId4"/>
              </a:rPr>
              <a:t>ShareAlike</a:t>
            </a:r>
            <a:r>
              <a:rPr lang="en-US" sz="1000" b="0" i="0" u="none" strike="noStrike" dirty="0">
                <a:solidFill>
                  <a:srgbClr val="BA5050"/>
                </a:solidFill>
                <a:effectLst/>
                <a:highlight>
                  <a:srgbClr val="FFFFFF"/>
                </a:highlight>
                <a:latin typeface="Open Sans" panose="020B0606030504020204" pitchFamily="34" charset="0"/>
                <a:hlinkClick r:id="rId4"/>
              </a:rPr>
              <a:t> 4.0 International License</a:t>
            </a:r>
            <a:r>
              <a:rPr lang="en-US" sz="1000" b="0" i="0" dirty="0">
                <a:solidFill>
                  <a:srgbClr val="333333"/>
                </a:solidFill>
                <a:effectLst/>
                <a:highlight>
                  <a:srgbClr val="FFFFFF"/>
                </a:highlight>
                <a:latin typeface="Open Sans" panose="020B0606030504020204" pitchFamily="34" charset="0"/>
              </a:rPr>
              <a:t>.</a:t>
            </a:r>
            <a:endParaRPr lang="en-US" sz="1000" dirty="0"/>
          </a:p>
        </p:txBody>
      </p:sp>
      <p:sp>
        <p:nvSpPr>
          <p:cNvPr id="3" name="TextBox 2">
            <a:extLst>
              <a:ext uri="{FF2B5EF4-FFF2-40B4-BE49-F238E27FC236}">
                <a16:creationId xmlns:a16="http://schemas.microsoft.com/office/drawing/2014/main" id="{D3D732F7-6373-2B93-91D1-36C88C8730BE}"/>
              </a:ext>
            </a:extLst>
          </p:cNvPr>
          <p:cNvSpPr txBox="1"/>
          <p:nvPr/>
        </p:nvSpPr>
        <p:spPr>
          <a:xfrm>
            <a:off x="615661" y="6056540"/>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5595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27419" y="97471"/>
            <a:ext cx="3555999" cy="558875"/>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Reporting Findings</a:t>
            </a:r>
          </a:p>
        </p:txBody>
      </p:sp>
      <p:sp>
        <p:nvSpPr>
          <p:cNvPr id="4" name="Text Placeholder 3"/>
          <p:cNvSpPr>
            <a:spLocks noGrp="1"/>
          </p:cNvSpPr>
          <p:nvPr>
            <p:ph type="body" sz="quarter" idx="14"/>
          </p:nvPr>
        </p:nvSpPr>
        <p:spPr>
          <a:xfrm>
            <a:off x="510840" y="900862"/>
            <a:ext cx="8010590" cy="5200132"/>
          </a:xfrm>
          <a:ln>
            <a:solidFill>
              <a:schemeClr val="accent1">
                <a:lumMod val="40000"/>
                <a:lumOff val="60000"/>
              </a:schemeClr>
            </a:solidFill>
          </a:ln>
        </p:spPr>
        <p:txBody>
          <a:bodyPr>
            <a:noAutofit/>
          </a:bodyPr>
          <a:lstStyle/>
          <a:p>
            <a:pPr>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Research is usually reported in scientific journals.</a:t>
            </a:r>
          </a:p>
          <a:p>
            <a:pPr marL="631825"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 Usually aimed at an audience of professionals/scholars.</a:t>
            </a:r>
          </a:p>
          <a:p>
            <a:pPr marL="631825" indent="-29210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 Articles published are peer-reviewed journal articles.</a:t>
            </a:r>
          </a:p>
          <a:p>
            <a:pPr>
              <a:buClr>
                <a:schemeClr val="accent1">
                  <a:lumMod val="60000"/>
                  <a:lumOff val="40000"/>
                </a:schemeClr>
              </a:buClr>
              <a:buFont typeface="Wingdings" panose="05000000000000000000" pitchFamily="2" charset="2"/>
              <a:buChar char="q"/>
            </a:pPr>
            <a:r>
              <a:rPr lang="en-US" sz="1800" b="1" dirty="0">
                <a:latin typeface="Arial" panose="020B0604020202020204" pitchFamily="34" charset="0"/>
                <a:cs typeface="Arial" panose="020B0604020202020204" pitchFamily="34" charset="0"/>
              </a:rPr>
              <a:t>Peer-reviewed journal article </a:t>
            </a:r>
            <a:r>
              <a:rPr lang="mr-IN" sz="1800" dirty="0">
                <a:latin typeface="Arial" panose="020B0604020202020204" pitchFamily="34" charset="0"/>
              </a:rPr>
              <a:t>–</a:t>
            </a:r>
            <a:r>
              <a:rPr lang="en-US" sz="1800" dirty="0">
                <a:latin typeface="Arial" panose="020B0604020202020204" pitchFamily="34" charset="0"/>
                <a:cs typeface="Arial" panose="020B0604020202020204" pitchFamily="34" charset="0"/>
              </a:rPr>
              <a:t> article read by several other scientists (usually anonymously) with expertise in the subject matter, who provide feedback regarding the quality of the manuscript before it is accepted for publication.</a:t>
            </a:r>
          </a:p>
          <a:p>
            <a:pPr marL="631825" indent="-29210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Helps to weed out poorly conceived or executed studies.</a:t>
            </a:r>
          </a:p>
          <a:p>
            <a:pPr marL="631825" indent="-29210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Improves articles with suggested revisions.</a:t>
            </a:r>
          </a:p>
          <a:p>
            <a:pPr marL="631825" indent="-29210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Determines whether the research is described clearly enough to be replicated by other researchers.</a:t>
            </a:r>
          </a:p>
          <a:p>
            <a:pPr>
              <a:buClr>
                <a:schemeClr val="accent1">
                  <a:lumMod val="60000"/>
                  <a:lumOff val="40000"/>
                </a:schemeClr>
              </a:buClr>
              <a:buFont typeface="Wingdings" panose="05000000000000000000" pitchFamily="2" charset="2"/>
              <a:buChar char="q"/>
            </a:pPr>
            <a:r>
              <a:rPr lang="en-US" sz="1800" b="1" dirty="0">
                <a:latin typeface="Arial" panose="020B0604020202020204" pitchFamily="34" charset="0"/>
                <a:cs typeface="Arial" panose="020B0604020202020204" pitchFamily="34" charset="0"/>
              </a:rPr>
              <a:t>Replication</a:t>
            </a:r>
          </a:p>
          <a:p>
            <a:pPr marL="690563" indent="-350838">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Determines reliability of original research design.</a:t>
            </a:r>
          </a:p>
          <a:p>
            <a:pPr marL="690563" indent="-350838">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Can include additional measures that expand on the original findings.</a:t>
            </a:r>
          </a:p>
          <a:p>
            <a:pPr marL="690563" indent="-350838">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Provide more evidence to support the original finding or to cast doubt on those findings.</a:t>
            </a:r>
          </a:p>
        </p:txBody>
      </p:sp>
      <p:sp>
        <p:nvSpPr>
          <p:cNvPr id="3" name="TextBox 2">
            <a:extLst>
              <a:ext uri="{FF2B5EF4-FFF2-40B4-BE49-F238E27FC236}">
                <a16:creationId xmlns:a16="http://schemas.microsoft.com/office/drawing/2014/main" id="{AE789DAF-44C1-43FC-2680-ED7BBE59843B}"/>
              </a:ext>
            </a:extLst>
          </p:cNvPr>
          <p:cNvSpPr txBox="1"/>
          <p:nvPr/>
        </p:nvSpPr>
        <p:spPr>
          <a:xfrm>
            <a:off x="4929389" y="6493562"/>
            <a:ext cx="664691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retrieved from </a:t>
            </a:r>
            <a:r>
              <a:rPr lang="en-US" sz="1000" dirty="0">
                <a:latin typeface="Arial" panose="020B0604020202020204" pitchFamily="34" charset="0"/>
                <a:cs typeface="Arial" panose="020B0604020202020204" pitchFamily="34" charset="0"/>
                <a:hlinkClick r:id="rId2"/>
              </a:rPr>
              <a:t>Wikimedia Commons</a:t>
            </a:r>
            <a:r>
              <a:rPr lang="en-US" sz="1000" dirty="0">
                <a:latin typeface="Arial" panose="020B0604020202020204" pitchFamily="34" charset="0"/>
                <a:cs typeface="Arial" panose="020B0604020202020204" pitchFamily="34" charset="0"/>
              </a:rPr>
              <a:t> is from </a:t>
            </a:r>
            <a:r>
              <a:rPr lang="en-US" sz="1000" u="none" strike="noStrike" dirty="0">
                <a:solidFill>
                  <a:srgbClr val="3366BB"/>
                </a:solidFill>
                <a:effectLst/>
                <a:latin typeface="Arial" panose="020B0604020202020204" pitchFamily="34" charset="0"/>
                <a:cs typeface="Arial" panose="020B0604020202020204" pitchFamily="34" charset="0"/>
                <a:hlinkClick r:id="rId3" tooltip="en:American Psychological Association"/>
              </a:rPr>
              <a:t>American Psychological Association</a:t>
            </a:r>
            <a:r>
              <a:rPr lang="en-US" sz="1000" dirty="0">
                <a:solidFill>
                  <a:srgbClr val="3366BB"/>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and is in the </a:t>
            </a:r>
            <a:r>
              <a:rPr lang="en-US" sz="1000" u="none" strike="noStrike" dirty="0">
                <a:solidFill>
                  <a:srgbClr val="3366BB"/>
                </a:solidFill>
                <a:effectLst/>
                <a:highlight>
                  <a:srgbClr val="F7F8FF"/>
                </a:highlight>
                <a:latin typeface="Arial" panose="020B0604020202020204" pitchFamily="34" charset="0"/>
                <a:hlinkClick r:id="rId4" tooltip="w:public domain"/>
              </a:rPr>
              <a:t>public domain</a:t>
            </a:r>
            <a:r>
              <a:rPr lang="en-US" sz="1000" dirty="0">
                <a:highlight>
                  <a:srgbClr val="F7F8FF"/>
                </a:highlight>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pic>
        <p:nvPicPr>
          <p:cNvPr id="6146" name="Picture 2">
            <a:extLst>
              <a:ext uri="{FF2B5EF4-FFF2-40B4-BE49-F238E27FC236}">
                <a16:creationId xmlns:a16="http://schemas.microsoft.com/office/drawing/2014/main" id="{F5D16DD8-4B38-A0F9-95C6-CF3B24839C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39265" y="900862"/>
            <a:ext cx="3194700" cy="42243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DEEDA67-892A-7092-AF41-6F4BEB60C23A}"/>
              </a:ext>
            </a:extLst>
          </p:cNvPr>
          <p:cNvSpPr txBox="1"/>
          <p:nvPr/>
        </p:nvSpPr>
        <p:spPr>
          <a:xfrm>
            <a:off x="8920264" y="5477438"/>
            <a:ext cx="302530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Researchers strive to publish the results of their research in psychology journals.</a:t>
            </a:r>
          </a:p>
        </p:txBody>
      </p:sp>
      <p:sp>
        <p:nvSpPr>
          <p:cNvPr id="5" name="TextBox 4">
            <a:extLst>
              <a:ext uri="{FF2B5EF4-FFF2-40B4-BE49-F238E27FC236}">
                <a16:creationId xmlns:a16="http://schemas.microsoft.com/office/drawing/2014/main" id="{CAD82B75-640F-DCA9-9543-D3CF0A096AB1}"/>
              </a:ext>
            </a:extLst>
          </p:cNvPr>
          <p:cNvSpPr txBox="1"/>
          <p:nvPr/>
        </p:nvSpPr>
        <p:spPr>
          <a:xfrm>
            <a:off x="615661" y="6345510"/>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6"/>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7"/>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2143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604904" y="152578"/>
            <a:ext cx="7408252" cy="609369"/>
          </a:xfrm>
        </p:spPr>
        <p:txBody>
          <a:bodyPr>
            <a:noAutofit/>
          </a:bodyPr>
          <a:lstStyle/>
          <a:p>
            <a:r>
              <a:rPr lang="en-US" sz="2400" dirty="0">
                <a:solidFill>
                  <a:schemeClr val="accent1">
                    <a:lumMod val="75000"/>
                  </a:schemeClr>
                </a:solidFill>
                <a:latin typeface="Arial" panose="020B0604020202020204" pitchFamily="34" charset="0"/>
                <a:cs typeface="Arial" panose="020B0604020202020204" pitchFamily="34" charset="0"/>
              </a:rPr>
              <a:t>Bad science &amp; Retraction:  The Vaccine-Autism Myth</a:t>
            </a:r>
          </a:p>
        </p:txBody>
      </p:sp>
      <p:sp>
        <p:nvSpPr>
          <p:cNvPr id="3" name="TextBox 2"/>
          <p:cNvSpPr txBox="1"/>
          <p:nvPr/>
        </p:nvSpPr>
        <p:spPr>
          <a:xfrm>
            <a:off x="263154" y="990546"/>
            <a:ext cx="7503267" cy="5016758"/>
          </a:xfrm>
          <a:prstGeom prst="rect">
            <a:avLst/>
          </a:prstGeom>
          <a:noFill/>
          <a:ln>
            <a:solidFill>
              <a:schemeClr val="accent1">
                <a:lumMod val="60000"/>
                <a:lumOff val="40000"/>
              </a:schemeClr>
            </a:solidFill>
          </a:ln>
        </p:spPr>
        <p:txBody>
          <a:bodyPr wrap="square" rtlCol="0">
            <a:spAutoFit/>
          </a:bodyPr>
          <a:lstStyle/>
          <a:p>
            <a:r>
              <a:rPr lang="en-US" sz="2000" dirty="0">
                <a:latin typeface="Arial" panose="020B0604020202020204" pitchFamily="34" charset="0"/>
                <a:cs typeface="Arial" panose="020B0604020202020204" pitchFamily="34" charset="0"/>
              </a:rPr>
              <a:t>Many peer-reviewed publications published research making claims that routine childhood vaccines cause some children to develop autism.</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Since these reports, large-scale research was carried out suggesting that vaccinations are not responsible for causing autism.</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Many of the original studies have since been retracted.</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It was found that the leading research in the original study had a financial interest in establishing a link between childhood vaccines and autism.</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Unfortunately the initial claims were publicized and many people still think vaccinations cause autism.</a:t>
            </a:r>
          </a:p>
        </p:txBody>
      </p:sp>
      <p:pic>
        <p:nvPicPr>
          <p:cNvPr id="5122" name="Picture 2" descr="A photograph shows a child being given an oral vaccine.">
            <a:extLst>
              <a:ext uri="{FF2B5EF4-FFF2-40B4-BE49-F238E27FC236}">
                <a16:creationId xmlns:a16="http://schemas.microsoft.com/office/drawing/2014/main" id="{66AB4F25-9346-48A7-B3C8-C56DAEA38F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6263" y="990547"/>
            <a:ext cx="3095625" cy="4286304"/>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29ACB25-913B-DD39-DA4F-A5F6FCC1410C}"/>
              </a:ext>
            </a:extLst>
          </p:cNvPr>
          <p:cNvSpPr txBox="1"/>
          <p:nvPr/>
        </p:nvSpPr>
        <p:spPr>
          <a:xfrm>
            <a:off x="8196263" y="5505450"/>
            <a:ext cx="363378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Some people still think vaccinations cause autism. (credit: modification of work by UNICEF Sverige)</a:t>
            </a:r>
          </a:p>
        </p:txBody>
      </p:sp>
      <p:sp>
        <p:nvSpPr>
          <p:cNvPr id="6" name="TextBox 5">
            <a:extLst>
              <a:ext uri="{FF2B5EF4-FFF2-40B4-BE49-F238E27FC236}">
                <a16:creationId xmlns:a16="http://schemas.microsoft.com/office/drawing/2014/main" id="{EE8C4729-602B-3ADB-EE90-B62A4AEA4955}"/>
              </a:ext>
            </a:extLst>
          </p:cNvPr>
          <p:cNvSpPr txBox="1"/>
          <p:nvPr/>
        </p:nvSpPr>
        <p:spPr>
          <a:xfrm>
            <a:off x="726787" y="6555784"/>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7971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4073" y="308804"/>
            <a:ext cx="3823854" cy="472259"/>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Reliability and Validity </a:t>
            </a:r>
          </a:p>
        </p:txBody>
      </p:sp>
      <p:sp>
        <p:nvSpPr>
          <p:cNvPr id="4" name="Text Placeholder 3"/>
          <p:cNvSpPr>
            <a:spLocks noGrp="1"/>
          </p:cNvSpPr>
          <p:nvPr>
            <p:ph type="body" sz="quarter" idx="14"/>
          </p:nvPr>
        </p:nvSpPr>
        <p:spPr>
          <a:xfrm>
            <a:off x="1011678" y="1357831"/>
            <a:ext cx="7996136" cy="4671494"/>
          </a:xfrm>
          <a:ln>
            <a:solidFill>
              <a:schemeClr val="accent1">
                <a:lumMod val="60000"/>
                <a:lumOff val="40000"/>
              </a:schemeClr>
            </a:solidFill>
          </a:ln>
        </p:spPr>
        <p:txBody>
          <a:bodyPr>
            <a:normAutofit lnSpcReduction="10000"/>
          </a:bodyPr>
          <a:lstStyle/>
          <a:p>
            <a:pPr>
              <a:buClr>
                <a:schemeClr val="accent1">
                  <a:lumMod val="60000"/>
                  <a:lumOff val="40000"/>
                </a:schemeClr>
              </a:buClr>
              <a:buFont typeface="Wingdings" panose="05000000000000000000" pitchFamily="2" charset="2"/>
              <a:buChar char="q"/>
            </a:pPr>
            <a:r>
              <a:rPr lang="en-US" sz="2000" b="1" dirty="0">
                <a:latin typeface="Arial" panose="020B0604020202020204" pitchFamily="34" charset="0"/>
                <a:cs typeface="Arial" panose="020B0604020202020204" pitchFamily="34" charset="0"/>
              </a:rPr>
              <a:t>Reliability</a:t>
            </a:r>
            <a:r>
              <a:rPr lang="en-US" sz="2000" dirty="0">
                <a:latin typeface="Arial" panose="020B0604020202020204" pitchFamily="34" charset="0"/>
                <a:cs typeface="Arial" panose="020B0604020202020204" pitchFamily="34" charset="0"/>
              </a:rPr>
              <a:t> - consistency and reproducibility of a given result.</a:t>
            </a:r>
          </a:p>
          <a:p>
            <a:pPr marL="398463" indent="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    	Would the same test give the same results every time?</a:t>
            </a:r>
          </a:p>
          <a:p>
            <a:pPr marL="914400" indent="-515938">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When a study involves observations by multiple people, it is important that   they all make observations and record them in the same way.</a:t>
            </a:r>
          </a:p>
          <a:p>
            <a:pPr marL="914400" indent="-515938">
              <a:buClr>
                <a:schemeClr val="accent1">
                  <a:lumMod val="60000"/>
                  <a:lumOff val="40000"/>
                </a:schemeClr>
              </a:buClr>
              <a:buFont typeface="Wingdings" panose="05000000000000000000" pitchFamily="2" charset="2"/>
              <a:buChar char="ü"/>
            </a:pPr>
            <a:r>
              <a:rPr lang="en-US" sz="2000" b="1" dirty="0">
                <a:latin typeface="Arial" panose="020B0604020202020204" pitchFamily="34" charset="0"/>
                <a:cs typeface="Arial" panose="020B0604020202020204" pitchFamily="34" charset="0"/>
              </a:rPr>
              <a:t>Inter-rater reliability </a:t>
            </a:r>
            <a:r>
              <a:rPr lang="en-US" sz="2000" dirty="0">
                <a:latin typeface="Arial" panose="020B0604020202020204" pitchFamily="34" charset="0"/>
                <a:cs typeface="Arial" panose="020B0604020202020204" pitchFamily="34" charset="0"/>
              </a:rPr>
              <a:t>- measure of agreement among observers on how they record and classify a particular event.</a:t>
            </a:r>
          </a:p>
          <a:p>
            <a:pPr marL="914400" indent="-515938">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A reliable, consistent measurement does not always meant that it is measuring something correctly.</a:t>
            </a:r>
          </a:p>
          <a:p>
            <a:pPr>
              <a:buClr>
                <a:schemeClr val="accent1">
                  <a:lumMod val="60000"/>
                  <a:lumOff val="40000"/>
                </a:schemeClr>
              </a:buClr>
              <a:buFont typeface="Wingdings" panose="05000000000000000000" pitchFamily="2" charset="2"/>
              <a:buChar char="q"/>
            </a:pPr>
            <a:r>
              <a:rPr lang="en-US" sz="2000" b="1" dirty="0">
                <a:latin typeface="Arial" panose="020B0604020202020204" pitchFamily="34" charset="0"/>
                <a:cs typeface="Arial" panose="020B0604020202020204" pitchFamily="34" charset="0"/>
              </a:rPr>
              <a:t>Validity </a:t>
            </a:r>
            <a:r>
              <a:rPr lang="en-US" sz="2000" dirty="0">
                <a:latin typeface="Arial" panose="020B0604020202020204" pitchFamily="34" charset="0"/>
                <a:cs typeface="Arial" panose="020B0604020202020204" pitchFamily="34" charset="0"/>
              </a:rPr>
              <a:t>- accuracy of a given result in measuring what it is designed to measure.</a:t>
            </a:r>
          </a:p>
          <a:p>
            <a:pPr marL="1198563" indent="-80010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Does a test measure what it is meant to measure?</a:t>
            </a:r>
          </a:p>
          <a:p>
            <a:pPr marL="1198563" indent="-80010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A valid measure is always reliable but a reliable measure is not always valid.</a:t>
            </a:r>
          </a:p>
          <a:p>
            <a:endParaRPr lang="en-US" sz="2000" dirty="0">
              <a:latin typeface="Arial" panose="020B0604020202020204" pitchFamily="34" charset="0"/>
              <a:cs typeface="Arial" panose="020B0604020202020204" pitchFamily="34" charset="0"/>
            </a:endParaRPr>
          </a:p>
          <a:p>
            <a:endParaRPr lang="en-US" dirty="0"/>
          </a:p>
        </p:txBody>
      </p:sp>
      <p:sp>
        <p:nvSpPr>
          <p:cNvPr id="5" name="TextBox 4">
            <a:extLst>
              <a:ext uri="{FF2B5EF4-FFF2-40B4-BE49-F238E27FC236}">
                <a16:creationId xmlns:a16="http://schemas.microsoft.com/office/drawing/2014/main" id="{F915D4BF-A91A-5F0E-EB72-BEFA1BE232A4}"/>
              </a:ext>
            </a:extLst>
          </p:cNvPr>
          <p:cNvSpPr txBox="1"/>
          <p:nvPr/>
        </p:nvSpPr>
        <p:spPr>
          <a:xfrm>
            <a:off x="9241276" y="1348104"/>
            <a:ext cx="2529191" cy="1323439"/>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YouTube video on the </a:t>
            </a:r>
            <a:r>
              <a:rPr lang="en-US" sz="1600" dirty="0">
                <a:latin typeface="Arial" panose="020B0604020202020204" pitchFamily="34" charset="0"/>
                <a:cs typeface="Arial" panose="020B0604020202020204" pitchFamily="34" charset="0"/>
                <a:hlinkClick r:id="rId2"/>
              </a:rPr>
              <a:t>different types of reliability</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from </a:t>
            </a:r>
            <a:r>
              <a:rPr lang="en-US" sz="1600" b="0" i="0" dirty="0">
                <a:solidFill>
                  <a:srgbClr val="0F0F0F"/>
                </a:solidFill>
                <a:effectLst/>
                <a:highlight>
                  <a:srgbClr val="FFFFFF"/>
                </a:highlight>
                <a:latin typeface="Arial" panose="020B0604020202020204" pitchFamily="34" charset="0"/>
                <a:cs typeface="Arial" panose="020B0604020202020204" pitchFamily="34" charset="0"/>
              </a:rPr>
              <a:t>Research Methods and Statistics</a:t>
            </a:r>
            <a:endParaRPr lang="en-US" sz="16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3E2956-2F8B-6F4A-463F-E96F2B86774A}"/>
              </a:ext>
            </a:extLst>
          </p:cNvPr>
          <p:cNvSpPr txBox="1"/>
          <p:nvPr/>
        </p:nvSpPr>
        <p:spPr>
          <a:xfrm>
            <a:off x="9241275" y="4185580"/>
            <a:ext cx="2529191" cy="1077218"/>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YouTube video on the </a:t>
            </a:r>
            <a:r>
              <a:rPr lang="en-US" sz="1600" dirty="0">
                <a:latin typeface="Arial" panose="020B0604020202020204" pitchFamily="34" charset="0"/>
                <a:cs typeface="Arial" panose="020B0604020202020204" pitchFamily="34" charset="0"/>
                <a:hlinkClick r:id="rId3"/>
              </a:rPr>
              <a:t>different types of validity</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from </a:t>
            </a:r>
            <a:r>
              <a:rPr lang="en-US" sz="1600" b="0" i="0" dirty="0">
                <a:solidFill>
                  <a:srgbClr val="0F0F0F"/>
                </a:solidFill>
                <a:effectLst/>
                <a:highlight>
                  <a:srgbClr val="FFFFFF"/>
                </a:highlight>
                <a:latin typeface="Arial" panose="020B0604020202020204" pitchFamily="34" charset="0"/>
                <a:cs typeface="Arial" panose="020B0604020202020204" pitchFamily="34" charset="0"/>
              </a:rPr>
              <a:t>Research Methods and Statistics</a:t>
            </a:r>
            <a:endParaRPr lang="en-US" sz="16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D45FB77-1513-4058-F832-B91BEA73F95F}"/>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3157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06760" y="146412"/>
            <a:ext cx="6532661" cy="548612"/>
          </a:xfrm>
        </p:spPr>
        <p:txBody>
          <a:bodyPr>
            <a:normAutofit/>
          </a:bodyPr>
          <a:lstStyle/>
          <a:p>
            <a:r>
              <a:rPr lang="en-US" sz="2400" dirty="0">
                <a:solidFill>
                  <a:schemeClr val="accent1">
                    <a:lumMod val="75000"/>
                  </a:schemeClr>
                </a:solidFill>
                <a:latin typeface="Arial" panose="020B0604020202020204" pitchFamily="34" charset="0"/>
                <a:cs typeface="Arial" panose="020B0604020202020204" pitchFamily="34" charset="0"/>
              </a:rPr>
              <a:t>Ethics: Research Involving Human Participants</a:t>
            </a:r>
          </a:p>
        </p:txBody>
      </p:sp>
      <p:sp>
        <p:nvSpPr>
          <p:cNvPr id="7" name="Text Placeholder 6"/>
          <p:cNvSpPr>
            <a:spLocks noGrp="1"/>
          </p:cNvSpPr>
          <p:nvPr>
            <p:ph type="body" sz="quarter" idx="14"/>
          </p:nvPr>
        </p:nvSpPr>
        <p:spPr>
          <a:xfrm>
            <a:off x="8221581" y="3936989"/>
            <a:ext cx="3409459" cy="1166901"/>
          </a:xfrm>
        </p:spPr>
        <p:txBody>
          <a:bodyPr>
            <a:normAutofit/>
          </a:bodyPr>
          <a:lstStyle/>
          <a:p>
            <a:pPr marL="0" indent="0">
              <a:buNone/>
            </a:pPr>
            <a:r>
              <a:rPr lang="en-US" sz="1400" dirty="0"/>
              <a:t>An institution’s IRB meets regularly to review experimental proposals that involve human participants. (credit: modification of work by Lowndes Area Knowledge Exchange (LAKE)/Flickr)</a:t>
            </a:r>
          </a:p>
        </p:txBody>
      </p:sp>
      <p:sp>
        <p:nvSpPr>
          <p:cNvPr id="3" name="TextBox 2"/>
          <p:cNvSpPr txBox="1"/>
          <p:nvPr/>
        </p:nvSpPr>
        <p:spPr>
          <a:xfrm>
            <a:off x="121782" y="797668"/>
            <a:ext cx="7143346" cy="3139321"/>
          </a:xfrm>
          <a:prstGeom prst="rect">
            <a:avLst/>
          </a:prstGeom>
          <a:noFill/>
          <a:ln>
            <a:solidFill>
              <a:schemeClr val="accent1">
                <a:lumMod val="60000"/>
                <a:lumOff val="40000"/>
              </a:schemeClr>
            </a:solidFill>
          </a:ln>
        </p:spPr>
        <p:txBody>
          <a:bodyPr wrap="square" rtlCol="0">
            <a:spAutoFit/>
          </a:bodyPr>
          <a:lstStyle/>
          <a:p>
            <a:r>
              <a:rPr lang="en-US" dirty="0">
                <a:latin typeface="Arial" panose="020B0604020202020204" pitchFamily="34" charset="0"/>
                <a:cs typeface="Arial" panose="020B0604020202020204" pitchFamily="34" charset="0"/>
              </a:rPr>
              <a:t>Research involving human participants must adhere to strict guidelines.</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Institutional Review Board (IRB) </a:t>
            </a:r>
            <a:r>
              <a:rPr lang="mr-IN" dirty="0">
                <a:latin typeface="Arial" panose="020B0604020202020204" pitchFamily="34" charset="0"/>
              </a:rPr>
              <a:t>–</a:t>
            </a:r>
            <a:r>
              <a:rPr lang="en-US" dirty="0">
                <a:latin typeface="Arial" panose="020B0604020202020204" pitchFamily="34" charset="0"/>
                <a:cs typeface="Arial" panose="020B0604020202020204" pitchFamily="34" charset="0"/>
              </a:rPr>
              <a:t> Committee of administrators, scientists, and community members that reviews proposals for research involving human participants.</a:t>
            </a:r>
          </a:p>
          <a:p>
            <a:pPr marL="285750" indent="-285750">
              <a:buFontTx/>
              <a:buChar char="-"/>
            </a:pPr>
            <a:r>
              <a:rPr lang="en-US" dirty="0">
                <a:latin typeface="Arial" panose="020B0604020202020204" pitchFamily="34" charset="0"/>
                <a:cs typeface="Arial" panose="020B0604020202020204" pitchFamily="34" charset="0"/>
              </a:rPr>
              <a:t>Exist at any research institution that receives federal support for research involving human participants.</a:t>
            </a:r>
          </a:p>
          <a:p>
            <a:pPr marL="285750" indent="-285750">
              <a:buFontTx/>
              <a:buChar char="-"/>
            </a:pPr>
            <a:r>
              <a:rPr lang="en-US" dirty="0">
                <a:latin typeface="Arial" panose="020B0604020202020204" pitchFamily="34" charset="0"/>
                <a:cs typeface="Arial" panose="020B0604020202020204" pitchFamily="34" charset="0"/>
              </a:rPr>
              <a:t>Generally, IRB must approve research proposal before it can proceed.</a:t>
            </a:r>
          </a:p>
          <a:p>
            <a:endParaRPr lang="en-US" dirty="0"/>
          </a:p>
        </p:txBody>
      </p:sp>
      <p:sp>
        <p:nvSpPr>
          <p:cNvPr id="4" name="TextBox 3"/>
          <p:cNvSpPr txBox="1"/>
          <p:nvPr/>
        </p:nvSpPr>
        <p:spPr>
          <a:xfrm>
            <a:off x="154021" y="4098496"/>
            <a:ext cx="7258456" cy="2031325"/>
          </a:xfrm>
          <a:prstGeom prst="rect">
            <a:avLst/>
          </a:prstGeom>
          <a:noFill/>
          <a:ln>
            <a:solidFill>
              <a:schemeClr val="accent1">
                <a:lumMod val="60000"/>
                <a:lumOff val="40000"/>
              </a:schemeClr>
            </a:solidFill>
          </a:ln>
        </p:spPr>
        <p:txBody>
          <a:bodyPr wrap="square" rtlCol="0">
            <a:spAutoFit/>
          </a:bodyPr>
          <a:lstStyle/>
          <a:p>
            <a:r>
              <a:rPr lang="en-US" b="1" dirty="0">
                <a:latin typeface="Arial" panose="020B0604020202020204" pitchFamily="34" charset="0"/>
                <a:cs typeface="Arial" panose="020B0604020202020204" pitchFamily="34" charset="0"/>
              </a:rPr>
              <a:t>Informed consent </a:t>
            </a:r>
            <a:r>
              <a:rPr lang="en-US" dirty="0">
                <a:latin typeface="Arial" panose="020B0604020202020204" pitchFamily="34" charset="0"/>
                <a:cs typeface="Arial" panose="020B0604020202020204" pitchFamily="34" charset="0"/>
              </a:rPr>
              <a:t>- process of informing a research participant about what to expect during an experiment and then obtaining the person’s consent to participate. Includes:</a:t>
            </a:r>
          </a:p>
          <a:p>
            <a:pPr marL="285750" indent="-285750">
              <a:buFontTx/>
              <a:buChar char="-"/>
            </a:pPr>
            <a:r>
              <a:rPr lang="en-US" dirty="0">
                <a:latin typeface="Arial" panose="020B0604020202020204" pitchFamily="34" charset="0"/>
                <a:cs typeface="Arial" panose="020B0604020202020204" pitchFamily="34" charset="0"/>
              </a:rPr>
              <a:t>Potential risks involved</a:t>
            </a:r>
          </a:p>
          <a:p>
            <a:pPr marL="285750" indent="-285750">
              <a:buFontTx/>
              <a:buChar char="-"/>
            </a:pPr>
            <a:r>
              <a:rPr lang="en-US" dirty="0">
                <a:latin typeface="Arial" panose="020B0604020202020204" pitchFamily="34" charset="0"/>
                <a:cs typeface="Arial" panose="020B0604020202020204" pitchFamily="34" charset="0"/>
              </a:rPr>
              <a:t>Implications of the research</a:t>
            </a:r>
          </a:p>
          <a:p>
            <a:pPr marL="285750" indent="-285750">
              <a:buFontTx/>
              <a:buChar char="-"/>
            </a:pPr>
            <a:r>
              <a:rPr lang="en-US" dirty="0">
                <a:latin typeface="Arial" panose="020B0604020202020204" pitchFamily="34" charset="0"/>
                <a:cs typeface="Arial" panose="020B0604020202020204" pitchFamily="34" charset="0"/>
              </a:rPr>
              <a:t>Notification that participation is voluntary</a:t>
            </a:r>
          </a:p>
          <a:p>
            <a:pPr marL="285750" indent="-285750">
              <a:buFontTx/>
              <a:buChar char="-"/>
            </a:pPr>
            <a:r>
              <a:rPr lang="en-US" dirty="0">
                <a:latin typeface="Arial" panose="020B0604020202020204" pitchFamily="34" charset="0"/>
                <a:cs typeface="Arial" panose="020B0604020202020204" pitchFamily="34" charset="0"/>
              </a:rPr>
              <a:t>Notification that any data collected will be kept confidential</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9872" y="797668"/>
            <a:ext cx="3057798" cy="2631332"/>
          </a:xfrm>
          <a:prstGeom prst="rect">
            <a:avLst/>
          </a:prstGeom>
        </p:spPr>
      </p:pic>
      <p:sp>
        <p:nvSpPr>
          <p:cNvPr id="2" name="TextBox 1">
            <a:extLst>
              <a:ext uri="{FF2B5EF4-FFF2-40B4-BE49-F238E27FC236}">
                <a16:creationId xmlns:a16="http://schemas.microsoft.com/office/drawing/2014/main" id="{5ADFFFE5-ED8A-7113-8A7E-61C4FF0FFDA3}"/>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63321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9872" y="231516"/>
            <a:ext cx="6439121" cy="649218"/>
          </a:xfrm>
        </p:spPr>
        <p:txBody>
          <a:bodyPr>
            <a:normAutofit/>
          </a:bodyPr>
          <a:lstStyle/>
          <a:p>
            <a:r>
              <a:rPr lang="en-US" sz="2400" dirty="0">
                <a:solidFill>
                  <a:schemeClr val="accent1">
                    <a:lumMod val="75000"/>
                  </a:schemeClr>
                </a:solidFill>
                <a:latin typeface="Arial" panose="020B0604020202020204" pitchFamily="34" charset="0"/>
                <a:cs typeface="Arial" panose="020B0604020202020204" pitchFamily="34" charset="0"/>
              </a:rPr>
              <a:t>Ethics:  Research Involving Animal Subjects</a:t>
            </a:r>
          </a:p>
        </p:txBody>
      </p:sp>
      <p:pic>
        <p:nvPicPr>
          <p:cNvPr id="2" name="Picture Placeholder 1" descr="A photograph shows a ra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906" r="-26906"/>
          <a:stretch>
            <a:fillRect/>
          </a:stretch>
        </p:blipFill>
        <p:spPr>
          <a:xfrm>
            <a:off x="6915708" y="1264364"/>
            <a:ext cx="4932581" cy="2221023"/>
          </a:xfrm>
          <a:ln>
            <a:solidFill>
              <a:schemeClr val="bg1"/>
            </a:solidFill>
          </a:ln>
        </p:spPr>
      </p:pic>
      <p:sp>
        <p:nvSpPr>
          <p:cNvPr id="7" name="Text Placeholder 6"/>
          <p:cNvSpPr>
            <a:spLocks noGrp="1"/>
          </p:cNvSpPr>
          <p:nvPr>
            <p:ph type="body" sz="quarter" idx="14"/>
          </p:nvPr>
        </p:nvSpPr>
        <p:spPr>
          <a:xfrm>
            <a:off x="7772400" y="3735807"/>
            <a:ext cx="3976805" cy="310899"/>
          </a:xfrm>
        </p:spPr>
        <p:txBody>
          <a:bodyPr>
            <a:normAutofit/>
          </a:bodyPr>
          <a:lstStyle/>
          <a:p>
            <a:pPr marL="0" indent="0">
              <a:buNone/>
            </a:pPr>
            <a:r>
              <a:rPr lang="en-US" sz="1200" dirty="0">
                <a:latin typeface="Arial" panose="020B0604020202020204" pitchFamily="34" charset="0"/>
                <a:cs typeface="Arial" panose="020B0604020202020204" pitchFamily="34" charset="0"/>
              </a:rPr>
              <a:t>Rats often serve as the subjects of animal research.</a:t>
            </a:r>
          </a:p>
        </p:txBody>
      </p:sp>
      <p:sp>
        <p:nvSpPr>
          <p:cNvPr id="3" name="TextBox 2"/>
          <p:cNvSpPr txBox="1"/>
          <p:nvPr/>
        </p:nvSpPr>
        <p:spPr>
          <a:xfrm>
            <a:off x="3694789" y="4754945"/>
            <a:ext cx="5089288" cy="1477328"/>
          </a:xfrm>
          <a:prstGeom prst="rect">
            <a:avLst/>
          </a:prstGeom>
          <a:noFill/>
          <a:ln>
            <a:solidFill>
              <a:schemeClr val="accent1">
                <a:lumMod val="60000"/>
                <a:lumOff val="40000"/>
              </a:schemeClr>
            </a:solidFill>
          </a:ln>
        </p:spPr>
        <p:txBody>
          <a:bodyPr wrap="square" rtlCol="0">
            <a:spAutoFit/>
          </a:bodyPr>
          <a:lstStyle/>
          <a:p>
            <a:r>
              <a:rPr lang="en-US" b="1" dirty="0">
                <a:latin typeface="Arial" panose="020B0604020202020204" pitchFamily="34" charset="0"/>
                <a:cs typeface="Arial" panose="020B0604020202020204" pitchFamily="34" charset="0"/>
              </a:rPr>
              <a:t>Institutional Animal Care and Use Committee (IACUC) </a:t>
            </a:r>
            <a:r>
              <a:rPr lang="en-US" dirty="0">
                <a:latin typeface="Arial" panose="020B0604020202020204" pitchFamily="34" charset="0"/>
                <a:cs typeface="Arial" panose="020B0604020202020204" pitchFamily="34" charset="0"/>
              </a:rPr>
              <a:t>- committee of administrators, scientists, veterinarians, and community members that reviews proposals for research involving non-human animals.</a:t>
            </a:r>
          </a:p>
        </p:txBody>
      </p:sp>
      <p:sp>
        <p:nvSpPr>
          <p:cNvPr id="4" name="TextBox 3"/>
          <p:cNvSpPr txBox="1"/>
          <p:nvPr/>
        </p:nvSpPr>
        <p:spPr>
          <a:xfrm>
            <a:off x="667967" y="1264364"/>
            <a:ext cx="5295088" cy="3416320"/>
          </a:xfrm>
          <a:prstGeom prst="rect">
            <a:avLst/>
          </a:prstGeom>
          <a:noFill/>
          <a:ln>
            <a:solidFill>
              <a:schemeClr val="accent1">
                <a:lumMod val="60000"/>
                <a:lumOff val="40000"/>
              </a:schemeClr>
            </a:solidFill>
          </a:ln>
        </p:spPr>
        <p:txBody>
          <a:bodyPr wrap="square" rtlCol="0">
            <a:spAutoFit/>
          </a:bodyPr>
          <a:lstStyle/>
          <a:p>
            <a:pPr marL="285750" indent="-285750">
              <a:buFontTx/>
              <a:buChar char="-"/>
            </a:pPr>
            <a:r>
              <a:rPr lang="en-US" dirty="0">
                <a:latin typeface="Arial" panose="020B0604020202020204" pitchFamily="34" charset="0"/>
                <a:cs typeface="Arial" panose="020B0604020202020204" pitchFamily="34" charset="0"/>
              </a:rPr>
              <a:t>90% of psychological research involving animal subjects uses rodents or birds.</a:t>
            </a:r>
          </a:p>
          <a:p>
            <a:pPr marL="285750" indent="-285750">
              <a:buFontTx/>
              <a:buChar char="-"/>
            </a:pPr>
            <a:endParaRPr lang="en-US" dirty="0">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Animals make good substitutes because many of their basic processes are sufficiently similar to those in humans.</a:t>
            </a:r>
          </a:p>
          <a:p>
            <a:pPr marL="285750" indent="-285750">
              <a:buFontTx/>
              <a:buChar char="-"/>
            </a:pPr>
            <a:endParaRPr lang="en-US" dirty="0">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Animals are used when the research would be unethical in human participants.</a:t>
            </a:r>
          </a:p>
          <a:p>
            <a:pPr marL="285750" indent="-285750">
              <a:buFontTx/>
              <a:buChar char="-"/>
            </a:pPr>
            <a:endParaRPr lang="en-US" dirty="0">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Researchers must still aim to minimize pain or distress.</a:t>
            </a:r>
          </a:p>
        </p:txBody>
      </p:sp>
      <p:sp>
        <p:nvSpPr>
          <p:cNvPr id="8" name="TextBox 7">
            <a:extLst>
              <a:ext uri="{FF2B5EF4-FFF2-40B4-BE49-F238E27FC236}">
                <a16:creationId xmlns:a16="http://schemas.microsoft.com/office/drawing/2014/main" id="{53EEABE5-A4B4-0ECF-B7CD-E0B8955D7B18}"/>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488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C4F78-348F-A372-1BA5-DB729FB92B02}"/>
              </a:ext>
            </a:extLst>
          </p:cNvPr>
          <p:cNvSpPr txBox="1">
            <a:spLocks/>
          </p:cNvSpPr>
          <p:nvPr/>
        </p:nvSpPr>
        <p:spPr>
          <a:xfrm>
            <a:off x="3320485" y="157089"/>
            <a:ext cx="5551023" cy="5567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Use of Research Information</a:t>
            </a:r>
          </a:p>
        </p:txBody>
      </p:sp>
      <p:sp>
        <p:nvSpPr>
          <p:cNvPr id="7" name="Google Shape;69;p9">
            <a:extLst>
              <a:ext uri="{FF2B5EF4-FFF2-40B4-BE49-F238E27FC236}">
                <a16:creationId xmlns:a16="http://schemas.microsoft.com/office/drawing/2014/main" id="{C6CF25B5-7CBC-FA5A-8C6B-33E843403830}"/>
              </a:ext>
            </a:extLst>
          </p:cNvPr>
          <p:cNvSpPr/>
          <p:nvPr/>
        </p:nvSpPr>
        <p:spPr>
          <a:xfrm>
            <a:off x="245331" y="983668"/>
            <a:ext cx="5213964" cy="479584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393700" indent="-285750">
              <a:spcBef>
                <a:spcPts val="1080"/>
              </a:spcBef>
              <a:buClr>
                <a:schemeClr val="accent1">
                  <a:lumMod val="75000"/>
                </a:schemeClr>
              </a:buClr>
              <a:buSzPts val="1700"/>
              <a:buFont typeface="Wingdings" panose="05000000000000000000" pitchFamily="2" charset="2"/>
              <a:buChar char="q"/>
            </a:pPr>
            <a:r>
              <a:rPr lang="en-US" dirty="0">
                <a:latin typeface="Arial" panose="020B0604020202020204" pitchFamily="34" charset="0"/>
                <a:cs typeface="Arial" panose="020B0604020202020204" pitchFamily="34" charset="0"/>
              </a:rPr>
              <a:t>Advertising campaigns often claim to be based on “scientific evidence” when in reality it is based off belief.</a:t>
            </a:r>
          </a:p>
          <a:p>
            <a:pPr marL="393700" indent="-285750">
              <a:spcBef>
                <a:spcPts val="1080"/>
              </a:spcBef>
              <a:buClr>
                <a:schemeClr val="accent1">
                  <a:lumMod val="75000"/>
                </a:schemeClr>
              </a:buClr>
              <a:buSzPts val="1700"/>
              <a:buFont typeface="Wingdings" panose="05000000000000000000" pitchFamily="2" charset="2"/>
              <a:buChar char="q"/>
            </a:pPr>
            <a:r>
              <a:rPr lang="en-US" b="1" dirty="0">
                <a:latin typeface="Arial" panose="020B0604020202020204" pitchFamily="34" charset="0"/>
                <a:cs typeface="Arial" panose="020B0604020202020204" pitchFamily="34" charset="0"/>
              </a:rPr>
              <a:t>Thinking critically about claims:</a:t>
            </a:r>
          </a:p>
          <a:p>
            <a:pPr marL="285750" indent="-285750">
              <a:buFontTx/>
              <a:buChar char="-"/>
            </a:pPr>
            <a:endParaRPr lang="en-US" dirty="0">
              <a:latin typeface="Arial" panose="020B0604020202020204" pitchFamily="34" charset="0"/>
              <a:cs typeface="Arial" panose="020B0604020202020204" pitchFamily="34" charset="0"/>
            </a:endParaRPr>
          </a:p>
          <a:p>
            <a:pPr marL="514350" indent="57150">
              <a:buClr>
                <a:schemeClr val="accent1">
                  <a:lumMod val="75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What is the expertise of the person making the claim?</a:t>
            </a:r>
          </a:p>
          <a:p>
            <a:endParaRPr lang="en-US" dirty="0">
              <a:latin typeface="Arial" panose="020B0604020202020204" pitchFamily="34" charset="0"/>
              <a:cs typeface="Arial" panose="020B0604020202020204" pitchFamily="34" charset="0"/>
            </a:endParaRPr>
          </a:p>
          <a:p>
            <a:pPr marL="514350">
              <a:buClr>
                <a:schemeClr val="accent1">
                  <a:lumMod val="75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What might they gain if the claim is valid?</a:t>
            </a:r>
          </a:p>
          <a:p>
            <a:pPr marL="285750" indent="-285750">
              <a:buFontTx/>
              <a:buChar char="-"/>
            </a:pPr>
            <a:endParaRPr lang="en-US" dirty="0">
              <a:latin typeface="Arial" panose="020B0604020202020204" pitchFamily="34" charset="0"/>
              <a:cs typeface="Arial" panose="020B0604020202020204" pitchFamily="34" charset="0"/>
            </a:endParaRPr>
          </a:p>
          <a:p>
            <a:pPr marL="514350">
              <a:buClr>
                <a:schemeClr val="accent1">
                  <a:lumMod val="75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Does the claim seem justified given the evidence?</a:t>
            </a:r>
          </a:p>
          <a:p>
            <a:pPr marL="285750" indent="-285750">
              <a:buFontTx/>
              <a:buChar char="-"/>
            </a:pPr>
            <a:endParaRPr lang="en-US" dirty="0">
              <a:latin typeface="Arial" panose="020B0604020202020204" pitchFamily="34" charset="0"/>
              <a:cs typeface="Arial" panose="020B0604020202020204" pitchFamily="34" charset="0"/>
            </a:endParaRPr>
          </a:p>
          <a:p>
            <a:pPr marL="514350" indent="57150">
              <a:buClr>
                <a:schemeClr val="accent1">
                  <a:lumMod val="75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  What do other researchers think of the claim?</a:t>
            </a:r>
          </a:p>
        </p:txBody>
      </p:sp>
      <p:sp>
        <p:nvSpPr>
          <p:cNvPr id="9" name="TextBox 8">
            <a:extLst>
              <a:ext uri="{FF2B5EF4-FFF2-40B4-BE49-F238E27FC236}">
                <a16:creationId xmlns:a16="http://schemas.microsoft.com/office/drawing/2014/main" id="{E46B1299-2748-DC26-46F2-FC62E26CDCB3}"/>
              </a:ext>
            </a:extLst>
          </p:cNvPr>
          <p:cNvSpPr txBox="1"/>
          <p:nvPr/>
        </p:nvSpPr>
        <p:spPr>
          <a:xfrm>
            <a:off x="6640641" y="4352715"/>
            <a:ext cx="4444128" cy="461665"/>
          </a:xfrm>
          <a:prstGeom prst="rect">
            <a:avLst/>
          </a:prstGeom>
          <a:noFill/>
        </p:spPr>
        <p:txBody>
          <a:bodyPr wrap="square" rtlCol="0">
            <a:spAutoFit/>
          </a:bodyPr>
          <a:lstStyle/>
          <a:p>
            <a:pPr algn="l"/>
            <a:r>
              <a:rPr lang="en-US" sz="800" dirty="0">
                <a:latin typeface="Arial" panose="020B0604020202020204" pitchFamily="34" charset="0"/>
                <a:cs typeface="Arial" panose="020B0604020202020204" pitchFamily="34" charset="0"/>
              </a:rPr>
              <a:t>This image is from the 'Health in America' 2011 calendar produced by the La Guardia and Wagner Archives/CUNY. For more images from the Archives' several collections, go to </a:t>
            </a:r>
            <a:r>
              <a:rPr lang="en-US" sz="800" dirty="0">
                <a:latin typeface="Arial" panose="020B0604020202020204" pitchFamily="34" charset="0"/>
                <a:cs typeface="Arial" panose="020B0604020202020204" pitchFamily="34" charset="0"/>
                <a:hlinkClick r:id="rId2"/>
              </a:rPr>
              <a:t>www.laguardiawagnerarchive.lagcc.cuny.edu</a:t>
            </a:r>
            <a:r>
              <a:rPr lang="en-US" sz="800"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hlinkClick r:id="rId3"/>
              </a:rPr>
              <a:t>CC0</a:t>
            </a:r>
            <a:r>
              <a:rPr lang="en-US" sz="800" dirty="0">
                <a:latin typeface="Arial" panose="020B0604020202020204" pitchFamily="34" charset="0"/>
                <a:cs typeface="Arial" panose="020B0604020202020204" pitchFamily="34" charset="0"/>
              </a:rPr>
              <a:t> Public Domain.  Retrieved from </a:t>
            </a:r>
            <a:r>
              <a:rPr lang="en-US" sz="800" dirty="0">
                <a:latin typeface="Arial" panose="020B0604020202020204" pitchFamily="34" charset="0"/>
                <a:cs typeface="Arial" panose="020B0604020202020204" pitchFamily="34" charset="0"/>
                <a:hlinkClick r:id="rId4"/>
              </a:rPr>
              <a:t>Flickr</a:t>
            </a:r>
            <a:r>
              <a:rPr lang="en-US" sz="800" dirty="0">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B779BF26-6A74-06D5-7E54-2FF8A633288E}"/>
              </a:ext>
            </a:extLst>
          </p:cNvPr>
          <p:cNvSpPr txBox="1"/>
          <p:nvPr/>
        </p:nvSpPr>
        <p:spPr>
          <a:xfrm>
            <a:off x="6095997" y="3950548"/>
            <a:ext cx="5495923" cy="276999"/>
          </a:xfrm>
          <a:prstGeom prst="rect">
            <a:avLst/>
          </a:prstGeom>
          <a:noFill/>
          <a:ln>
            <a:solidFill>
              <a:schemeClr val="accent1">
                <a:lumMod val="60000"/>
                <a:lumOff val="40000"/>
              </a:schemeClr>
            </a:solidFill>
          </a:ln>
        </p:spPr>
        <p:txBody>
          <a:bodyPr wrap="square" rtlCol="0">
            <a:spAutoFit/>
          </a:bodyPr>
          <a:lstStyle/>
          <a:p>
            <a:r>
              <a:rPr lang="en-US" sz="1200" dirty="0">
                <a:latin typeface="Arial" panose="020B0604020202020204" pitchFamily="34" charset="0"/>
                <a:cs typeface="Arial" panose="020B0604020202020204" pitchFamily="34" charset="0"/>
              </a:rPr>
              <a:t>Advertisement for patent medicine claiming to cure cancer, early 20th century.</a:t>
            </a:r>
          </a:p>
        </p:txBody>
      </p:sp>
      <p:sp>
        <p:nvSpPr>
          <p:cNvPr id="3" name="TextBox 2">
            <a:extLst>
              <a:ext uri="{FF2B5EF4-FFF2-40B4-BE49-F238E27FC236}">
                <a16:creationId xmlns:a16="http://schemas.microsoft.com/office/drawing/2014/main" id="{0D40B803-25EC-5997-4AF1-5DC735936FDC}"/>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E76018A-E35F-4039-E8D9-7C2E2F701A94}"/>
              </a:ext>
            </a:extLst>
          </p:cNvPr>
          <p:cNvSpPr txBox="1"/>
          <p:nvPr/>
        </p:nvSpPr>
        <p:spPr>
          <a:xfrm>
            <a:off x="727097" y="6012367"/>
            <a:ext cx="10578245" cy="461665"/>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Watch this </a:t>
            </a:r>
            <a:r>
              <a:rPr lang="en-US" sz="1200" dirty="0">
                <a:latin typeface="Arial" panose="020B0604020202020204" pitchFamily="34" charset="0"/>
                <a:cs typeface="Arial" panose="020B0604020202020204" pitchFamily="34" charset="0"/>
                <a:hlinkClick r:id="rId7"/>
              </a:rPr>
              <a:t>video about early childhood program effectiveness</a:t>
            </a:r>
            <a:r>
              <a:rPr lang="en-US" sz="1200" dirty="0">
                <a:latin typeface="Arial" panose="020B0604020202020204" pitchFamily="34" charset="0"/>
                <a:cs typeface="Arial" panose="020B0604020202020204" pitchFamily="34" charset="0"/>
              </a:rPr>
              <a:t> to learn how scientists evaluate effectiveness and how best to invest money into programs that are most effective</a:t>
            </a:r>
          </a:p>
        </p:txBody>
      </p:sp>
      <p:pic>
        <p:nvPicPr>
          <p:cNvPr id="8" name="Picture 7">
            <a:extLst>
              <a:ext uri="{FF2B5EF4-FFF2-40B4-BE49-F238E27FC236}">
                <a16:creationId xmlns:a16="http://schemas.microsoft.com/office/drawing/2014/main" id="{B31C7F74-0291-36BB-98B2-F02292610467}"/>
              </a:ext>
            </a:extLst>
          </p:cNvPr>
          <p:cNvPicPr>
            <a:picLocks noChangeAspect="1"/>
          </p:cNvPicPr>
          <p:nvPr/>
        </p:nvPicPr>
        <p:blipFill>
          <a:blip r:embed="rId8"/>
          <a:stretch>
            <a:fillRect/>
          </a:stretch>
        </p:blipFill>
        <p:spPr>
          <a:xfrm>
            <a:off x="5769382" y="1557897"/>
            <a:ext cx="6186646" cy="2286000"/>
          </a:xfrm>
          <a:prstGeom prst="rect">
            <a:avLst/>
          </a:prstGeom>
        </p:spPr>
      </p:pic>
    </p:spTree>
    <p:extLst>
      <p:ext uri="{BB962C8B-B14F-4D97-AF65-F5344CB8AC3E}">
        <p14:creationId xmlns:p14="http://schemas.microsoft.com/office/powerpoint/2010/main" val="2539510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igure Legend"/>
          <p:cNvSpPr>
            <a:spLocks noGrp="1"/>
          </p:cNvSpPr>
          <p:nvPr>
            <p:ph type="body" sz="quarter" idx="14"/>
          </p:nvPr>
        </p:nvSpPr>
        <p:spPr>
          <a:xfrm>
            <a:off x="5094717" y="6105619"/>
            <a:ext cx="6814994" cy="385580"/>
          </a:xfrm>
          <a:ln>
            <a:solidFill>
              <a:schemeClr val="accent1">
                <a:lumMod val="60000"/>
                <a:lumOff val="40000"/>
              </a:schemeClr>
            </a:solidFill>
          </a:ln>
        </p:spPr>
        <p:txBody>
          <a:bodyPr>
            <a:normAutofit/>
          </a:bodyPr>
          <a:lstStyle/>
          <a:p>
            <a:pPr marL="0" indent="0">
              <a:buNone/>
            </a:pPr>
            <a:r>
              <a:rPr lang="en-US" sz="1600" dirty="0">
                <a:latin typeface="Arial" panose="020B0604020202020204" pitchFamily="34" charset="0"/>
                <a:cs typeface="Arial" panose="020B0604020202020204" pitchFamily="34" charset="0"/>
              </a:rPr>
              <a:t>Psychological research relies on both inductive and deductive reasoning.</a:t>
            </a:r>
          </a:p>
        </p:txBody>
      </p:sp>
      <p:sp>
        <p:nvSpPr>
          <p:cNvPr id="5" name="Figure Number"/>
          <p:cNvSpPr>
            <a:spLocks noGrp="1"/>
          </p:cNvSpPr>
          <p:nvPr>
            <p:ph type="title"/>
          </p:nvPr>
        </p:nvSpPr>
        <p:spPr>
          <a:xfrm>
            <a:off x="1203342" y="181611"/>
            <a:ext cx="9902952" cy="536128"/>
          </a:xfrm>
        </p:spPr>
        <p:txBody>
          <a:bodyPr>
            <a:noAutofit/>
          </a:bodyPr>
          <a:lstStyle/>
          <a:p>
            <a:r>
              <a:rPr lang="en-US" sz="2400" dirty="0">
                <a:solidFill>
                  <a:schemeClr val="accent1">
                    <a:lumMod val="75000"/>
                  </a:schemeClr>
                </a:solidFill>
                <a:latin typeface="Arial" panose="020B0604020202020204" pitchFamily="34" charset="0"/>
                <a:cs typeface="Arial" panose="020B0604020202020204" pitchFamily="34" charset="0"/>
              </a:rPr>
              <a:t>The Process of Scientific Research: Inductive vs Deductive Reasoning</a:t>
            </a:r>
          </a:p>
        </p:txBody>
      </p:sp>
      <p:sp>
        <p:nvSpPr>
          <p:cNvPr id="9" name="TextBox 8"/>
          <p:cNvSpPr txBox="1"/>
          <p:nvPr/>
        </p:nvSpPr>
        <p:spPr>
          <a:xfrm>
            <a:off x="409574" y="836914"/>
            <a:ext cx="8734425" cy="1400383"/>
          </a:xfrm>
          <a:prstGeom prst="rect">
            <a:avLst/>
          </a:prstGeom>
          <a:noFill/>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1700" b="1" u="sng" dirty="0">
                <a:latin typeface="Arial" panose="020B0604020202020204" pitchFamily="34" charset="0"/>
                <a:cs typeface="Arial" panose="020B0604020202020204" pitchFamily="34" charset="0"/>
              </a:rPr>
              <a:t>Deductive reasoning </a:t>
            </a:r>
            <a:r>
              <a:rPr lang="en-US" sz="1700" dirty="0">
                <a:latin typeface="Arial" panose="020B0604020202020204" pitchFamily="34" charset="0"/>
                <a:cs typeface="Arial" panose="020B0604020202020204" pitchFamily="34" charset="0"/>
              </a:rPr>
              <a:t>- results are predicted based on a general premise.</a:t>
            </a:r>
          </a:p>
          <a:p>
            <a:r>
              <a:rPr lang="en-US" sz="1700" dirty="0">
                <a:latin typeface="Arial" panose="020B0604020202020204" pitchFamily="34" charset="0"/>
                <a:cs typeface="Arial" panose="020B0604020202020204" pitchFamily="34" charset="0"/>
              </a:rPr>
              <a:t>For example: All dogs have ears. Poodles are dogs. Therefore, poodles have ears.</a:t>
            </a:r>
          </a:p>
          <a:p>
            <a:pPr marL="285750" indent="-285750">
              <a:buFontTx/>
              <a:buChar char="-"/>
            </a:pPr>
            <a:endParaRPr lang="en-US" sz="17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1700" b="1" u="sng" dirty="0">
                <a:latin typeface="Arial" panose="020B0604020202020204" pitchFamily="34" charset="0"/>
                <a:cs typeface="Arial" panose="020B0604020202020204" pitchFamily="34" charset="0"/>
              </a:rPr>
              <a:t>Inductive reasoning </a:t>
            </a:r>
            <a:r>
              <a:rPr lang="en-US" sz="1700" dirty="0">
                <a:latin typeface="Arial" panose="020B0604020202020204" pitchFamily="34" charset="0"/>
                <a:cs typeface="Arial" panose="020B0604020202020204" pitchFamily="34" charset="0"/>
              </a:rPr>
              <a:t>- conclusions are drawn from specific observations. </a:t>
            </a:r>
          </a:p>
          <a:p>
            <a:r>
              <a:rPr lang="en-US" sz="1700" dirty="0">
                <a:latin typeface="Arial" panose="020B0604020202020204" pitchFamily="34" charset="0"/>
                <a:cs typeface="Arial" panose="020B0604020202020204" pitchFamily="34" charset="0"/>
              </a:rPr>
              <a:t>For example:  My dog Zelda has white fur.  Zelda is lazy.  White furry dogs are lazy.</a:t>
            </a:r>
          </a:p>
        </p:txBody>
      </p:sp>
      <p:sp>
        <p:nvSpPr>
          <p:cNvPr id="10" name="TextBox 9"/>
          <p:cNvSpPr txBox="1"/>
          <p:nvPr/>
        </p:nvSpPr>
        <p:spPr>
          <a:xfrm>
            <a:off x="1038224" y="2442832"/>
            <a:ext cx="4019549" cy="3231654"/>
          </a:xfrm>
          <a:prstGeom prst="rect">
            <a:avLst/>
          </a:prstGeom>
          <a:noFill/>
          <a:ln>
            <a:solidFill>
              <a:schemeClr val="accent1">
                <a:lumMod val="60000"/>
                <a:lumOff val="40000"/>
              </a:schemeClr>
            </a:solidFill>
          </a:ln>
        </p:spPr>
        <p:txBody>
          <a:bodyPr wrap="square" rtlCol="0">
            <a:spAutoFit/>
          </a:bodyPr>
          <a:lstStyle/>
          <a:p>
            <a:pPr marL="342900" indent="-342900">
              <a:buAutoNum type="arabicPeriod"/>
            </a:pPr>
            <a:r>
              <a:rPr lang="en-US" sz="1700" dirty="0">
                <a:latin typeface="Arial" panose="020B0604020202020204" pitchFamily="34" charset="0"/>
                <a:cs typeface="Arial" panose="020B0604020202020204" pitchFamily="34" charset="0"/>
              </a:rPr>
              <a:t>Scientists form ideas (</a:t>
            </a:r>
            <a:r>
              <a:rPr lang="en-US" sz="1700" u="sng" dirty="0">
                <a:latin typeface="Arial" panose="020B0604020202020204" pitchFamily="34" charset="0"/>
                <a:cs typeface="Arial" panose="020B0604020202020204" pitchFamily="34" charset="0"/>
              </a:rPr>
              <a:t>theories/hypotheses</a:t>
            </a:r>
            <a:r>
              <a:rPr lang="en-US" sz="1700" dirty="0">
                <a:latin typeface="Arial" panose="020B0604020202020204" pitchFamily="34" charset="0"/>
                <a:cs typeface="Arial" panose="020B0604020202020204" pitchFamily="34" charset="0"/>
              </a:rPr>
              <a:t>) through inductive reasoning.</a:t>
            </a:r>
          </a:p>
          <a:p>
            <a:pPr marL="342900" indent="-342900">
              <a:buAutoNum type="arabicPeriod"/>
            </a:pPr>
            <a:endParaRPr lang="en-US" sz="1700" dirty="0">
              <a:latin typeface="Arial" panose="020B0604020202020204" pitchFamily="34" charset="0"/>
              <a:cs typeface="Arial" panose="020B0604020202020204" pitchFamily="34" charset="0"/>
            </a:endParaRPr>
          </a:p>
          <a:p>
            <a:pPr marL="342900" indent="-342900">
              <a:buAutoNum type="arabicPeriod"/>
            </a:pPr>
            <a:r>
              <a:rPr lang="en-US" sz="1700" u="sng" dirty="0">
                <a:latin typeface="Arial" panose="020B0604020202020204" pitchFamily="34" charset="0"/>
                <a:cs typeface="Arial" panose="020B0604020202020204" pitchFamily="34" charset="0"/>
              </a:rPr>
              <a:t>Hypotheses</a:t>
            </a:r>
            <a:r>
              <a:rPr lang="en-US" sz="1700" dirty="0">
                <a:latin typeface="Arial" panose="020B0604020202020204" pitchFamily="34" charset="0"/>
                <a:cs typeface="Arial" panose="020B0604020202020204" pitchFamily="34" charset="0"/>
              </a:rPr>
              <a:t> are then tested through empirical observations and scientists form conclusions through deductive reasoning. </a:t>
            </a:r>
          </a:p>
          <a:p>
            <a:pPr marL="342900" indent="-342900">
              <a:buAutoNum type="arabicPeriod"/>
            </a:pPr>
            <a:endParaRPr lang="en-US" sz="1700" dirty="0">
              <a:latin typeface="Arial" panose="020B0604020202020204" pitchFamily="34" charset="0"/>
              <a:cs typeface="Arial" panose="020B0604020202020204" pitchFamily="34" charset="0"/>
            </a:endParaRPr>
          </a:p>
          <a:p>
            <a:pPr marL="342900" indent="-342900">
              <a:buAutoNum type="arabicPeriod"/>
            </a:pPr>
            <a:r>
              <a:rPr lang="en-US" sz="1700" dirty="0">
                <a:latin typeface="Arial" panose="020B0604020202020204" pitchFamily="34" charset="0"/>
                <a:cs typeface="Arial" panose="020B0604020202020204" pitchFamily="34" charset="0"/>
              </a:rPr>
              <a:t>These conclusions lead to new theories and hypotheses (or more broad generalizations).</a:t>
            </a:r>
          </a:p>
        </p:txBody>
      </p:sp>
      <p:sp>
        <p:nvSpPr>
          <p:cNvPr id="3" name="TextBox 2">
            <a:extLst>
              <a:ext uri="{FF2B5EF4-FFF2-40B4-BE49-F238E27FC236}">
                <a16:creationId xmlns:a16="http://schemas.microsoft.com/office/drawing/2014/main" id="{E38BEDD7-D463-D0B4-313E-7411B819F4C4}"/>
              </a:ext>
            </a:extLst>
          </p:cNvPr>
          <p:cNvSpPr txBox="1"/>
          <p:nvPr/>
        </p:nvSpPr>
        <p:spPr>
          <a:xfrm>
            <a:off x="612487" y="6610374"/>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612D36C5-359C-B2AD-37C3-5669C930E318}"/>
              </a:ext>
            </a:extLst>
          </p:cNvPr>
          <p:cNvPicPr>
            <a:picLocks noChangeAspect="1"/>
          </p:cNvPicPr>
          <p:nvPr/>
        </p:nvPicPr>
        <p:blipFill rotWithShape="1">
          <a:blip r:embed="rId5"/>
          <a:srcRect r="14374" b="32904"/>
          <a:stretch/>
        </p:blipFill>
        <p:spPr>
          <a:xfrm>
            <a:off x="6154818" y="2694604"/>
            <a:ext cx="4694792" cy="3291840"/>
          </a:xfrm>
          <a:prstGeom prst="rect">
            <a:avLst/>
          </a:prstGeom>
        </p:spPr>
      </p:pic>
    </p:spTree>
    <p:extLst>
      <p:ext uri="{BB962C8B-B14F-4D97-AF65-F5344CB8AC3E}">
        <p14:creationId xmlns:p14="http://schemas.microsoft.com/office/powerpoint/2010/main" val="130857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7BEC2-B24D-EDA6-E84D-C84939AE1D3B}"/>
              </a:ext>
            </a:extLst>
          </p:cNvPr>
          <p:cNvSpPr>
            <a:spLocks noGrp="1"/>
          </p:cNvSpPr>
          <p:nvPr>
            <p:ph type="title"/>
          </p:nvPr>
        </p:nvSpPr>
        <p:spPr>
          <a:xfrm>
            <a:off x="3355848" y="160153"/>
            <a:ext cx="5480304" cy="422279"/>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Scientific Method</a:t>
            </a:r>
          </a:p>
        </p:txBody>
      </p:sp>
      <p:sp>
        <p:nvSpPr>
          <p:cNvPr id="5" name="TextBox 4">
            <a:extLst>
              <a:ext uri="{FF2B5EF4-FFF2-40B4-BE49-F238E27FC236}">
                <a16:creationId xmlns:a16="http://schemas.microsoft.com/office/drawing/2014/main" id="{A5F06B47-6570-B3B1-A209-D7B309D5DD54}"/>
              </a:ext>
            </a:extLst>
          </p:cNvPr>
          <p:cNvSpPr txBox="1"/>
          <p:nvPr/>
        </p:nvSpPr>
        <p:spPr>
          <a:xfrm>
            <a:off x="95249" y="727262"/>
            <a:ext cx="6848476" cy="2831544"/>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Scientists use inductive reasoning to form theories which then generate hypotheses.</a:t>
            </a:r>
          </a:p>
          <a:p>
            <a:endParaRPr lang="en-US" sz="1600" dirty="0">
              <a:latin typeface="Arial" panose="020B0604020202020204" pitchFamily="34" charset="0"/>
              <a:cs typeface="Arial" panose="020B0604020202020204" pitchFamily="34" charset="0"/>
            </a:endParaRPr>
          </a:p>
          <a:p>
            <a:r>
              <a:rPr lang="en-US" sz="1600" b="1" dirty="0">
                <a:latin typeface="Arial" panose="020B0604020202020204" pitchFamily="34" charset="0"/>
                <a:cs typeface="Arial" panose="020B0604020202020204" pitchFamily="34" charset="0"/>
              </a:rPr>
              <a:t>Theory</a:t>
            </a:r>
            <a:r>
              <a:rPr lang="en-US" sz="1600" dirty="0">
                <a:latin typeface="Arial" panose="020B0604020202020204" pitchFamily="34" charset="0"/>
                <a:cs typeface="Arial" panose="020B0604020202020204" pitchFamily="34" charset="0"/>
              </a:rPr>
              <a:t> </a:t>
            </a:r>
            <a:r>
              <a:rPr lang="mr-IN" sz="1600" dirty="0">
                <a:latin typeface="Arial" panose="020B0604020202020204" pitchFamily="34" charset="0"/>
              </a:rPr>
              <a:t>–</a:t>
            </a:r>
            <a:r>
              <a:rPr lang="en-US" sz="1600" dirty="0">
                <a:latin typeface="Arial" panose="020B0604020202020204" pitchFamily="34" charset="0"/>
                <a:cs typeface="Arial" panose="020B0604020202020204" pitchFamily="34" charset="0"/>
              </a:rPr>
              <a:t> well-developed set of ideas that propose an explanation for observed phenomena.</a:t>
            </a:r>
          </a:p>
          <a:p>
            <a:endParaRPr lang="en-US" sz="1600" dirty="0">
              <a:latin typeface="Arial" panose="020B0604020202020204" pitchFamily="34" charset="0"/>
              <a:cs typeface="Arial" panose="020B0604020202020204" pitchFamily="34" charset="0"/>
            </a:endParaRPr>
          </a:p>
          <a:p>
            <a:r>
              <a:rPr lang="en-US" sz="1600" b="1" dirty="0">
                <a:latin typeface="Arial" panose="020B0604020202020204" pitchFamily="34" charset="0"/>
                <a:cs typeface="Arial" panose="020B0604020202020204" pitchFamily="34" charset="0"/>
              </a:rPr>
              <a:t>Hypothesis </a:t>
            </a:r>
            <a:r>
              <a:rPr lang="mr-IN" sz="1600" dirty="0">
                <a:latin typeface="Arial" panose="020B0604020202020204" pitchFamily="34" charset="0"/>
              </a:rPr>
              <a:t>–</a:t>
            </a:r>
            <a:r>
              <a:rPr lang="en-US" sz="1600" dirty="0">
                <a:latin typeface="Arial" panose="020B0604020202020204" pitchFamily="34" charset="0"/>
                <a:cs typeface="Arial" panose="020B0604020202020204" pitchFamily="34" charset="0"/>
              </a:rPr>
              <a:t> tentative and testable statement (prediction) about the relationship between two or more variables.</a:t>
            </a:r>
          </a:p>
          <a:p>
            <a:pPr marL="285750" indent="-285750">
              <a:buFontTx/>
              <a:buChar char="-"/>
            </a:pPr>
            <a:r>
              <a:rPr lang="en-US" sz="1600" dirty="0">
                <a:latin typeface="Arial" panose="020B0604020202020204" pitchFamily="34" charset="0"/>
                <a:cs typeface="Arial" panose="020B0604020202020204" pitchFamily="34" charset="0"/>
              </a:rPr>
              <a:t>Predicts how the world will behave if the theory is correct.</a:t>
            </a:r>
          </a:p>
          <a:p>
            <a:pPr marL="285750" indent="-285750">
              <a:buFontTx/>
              <a:buChar char="-"/>
            </a:pPr>
            <a:r>
              <a:rPr lang="en-US" sz="1600" dirty="0">
                <a:latin typeface="Arial" panose="020B0604020202020204" pitchFamily="34" charset="0"/>
                <a:cs typeface="Arial" panose="020B0604020202020204" pitchFamily="34" charset="0"/>
              </a:rPr>
              <a:t>Usually an “if-then” statement.</a:t>
            </a:r>
          </a:p>
          <a:p>
            <a:pPr marL="285750" indent="-285750">
              <a:buFontTx/>
              <a:buChar char="-"/>
            </a:pPr>
            <a:r>
              <a:rPr lang="en-US" sz="1600" dirty="0">
                <a:latin typeface="Arial" panose="020B0604020202020204" pitchFamily="34" charset="0"/>
                <a:cs typeface="Arial" panose="020B0604020202020204" pitchFamily="34" charset="0"/>
              </a:rPr>
              <a:t>Is falsifiable (capable of being shown to be incorrect</a:t>
            </a:r>
            <a:r>
              <a:rPr lang="en-US" sz="1800" dirty="0">
                <a:latin typeface="Arial" panose="020B0604020202020204" pitchFamily="34" charset="0"/>
                <a:cs typeface="Arial" panose="020B0604020202020204" pitchFamily="34" charset="0"/>
              </a:rPr>
              <a:t>).</a:t>
            </a:r>
          </a:p>
        </p:txBody>
      </p:sp>
      <p:pic>
        <p:nvPicPr>
          <p:cNvPr id="7" name="Figure" descr="A diagram has four boxes: the top is labeled &quot;theory,&quot; the right is labeled &quot;hypothesis,&quot; the bottom is labeled &quot;research,&quot; and the left is labeled &quot;observation.&quot; Arrows flow in the direction from top to right to bottom to left and back to the top, clockwise. The top right arrow is labeled &quot;use the hypothesis to form a theory,&quot; the bottom right arrow is labeled &quot;design a study to test the hypothesis,&quot; the bottom left arrow is labeled &quot;perform the research,&quot; and the top left arrow is labeled &quot;create or modify the theory.&quot;">
            <a:extLst>
              <a:ext uri="{FF2B5EF4-FFF2-40B4-BE49-F238E27FC236}">
                <a16:creationId xmlns:a16="http://schemas.microsoft.com/office/drawing/2014/main" id="{D37B827C-64FC-5E4C-CFBE-42E13D8D7C14}"/>
              </a:ext>
            </a:extLst>
          </p:cNvPr>
          <p:cNvPicPr>
            <a:picLocks noChangeAspect="1"/>
          </p:cNvPicPr>
          <p:nvPr/>
        </p:nvPicPr>
        <p:blipFill>
          <a:blip r:embed="rId2" cstate="email">
            <a:extLst>
              <a:ext uri="{28A0092B-C50C-407E-A947-70E740481C1C}">
                <a14:useLocalDpi xmlns:a14="http://schemas.microsoft.com/office/drawing/2010/main" val="0"/>
              </a:ext>
            </a:extLst>
          </a:blip>
          <a:srcRect l="-49032" r="-49032"/>
          <a:stretch>
            <a:fillRect/>
          </a:stretch>
        </p:blipFill>
        <p:spPr>
          <a:xfrm>
            <a:off x="5922168" y="722715"/>
            <a:ext cx="6962776" cy="3328987"/>
          </a:xfrm>
          <a:prstGeom prst="rect">
            <a:avLst/>
          </a:prstGeom>
        </p:spPr>
      </p:pic>
      <p:sp>
        <p:nvSpPr>
          <p:cNvPr id="8" name="TextBox 7">
            <a:extLst>
              <a:ext uri="{FF2B5EF4-FFF2-40B4-BE49-F238E27FC236}">
                <a16:creationId xmlns:a16="http://schemas.microsoft.com/office/drawing/2014/main" id="{135CAD70-DFD3-9DA7-E4F6-E74A66571667}"/>
              </a:ext>
            </a:extLst>
          </p:cNvPr>
          <p:cNvSpPr txBox="1"/>
          <p:nvPr/>
        </p:nvSpPr>
        <p:spPr>
          <a:xfrm>
            <a:off x="6943725" y="4068604"/>
            <a:ext cx="5133975" cy="923330"/>
          </a:xfrm>
          <a:prstGeom prst="rect">
            <a:avLst/>
          </a:prstGeom>
          <a:noFill/>
          <a:ln>
            <a:solidFill>
              <a:schemeClr val="accent1">
                <a:lumMod val="60000"/>
                <a:lumOff val="40000"/>
              </a:schemeClr>
            </a:solidFill>
          </a:ln>
        </p:spPr>
        <p:txBody>
          <a:bodyPr wrap="square" rtlCol="0">
            <a:spAutoFit/>
          </a:bodyPr>
          <a:lstStyle/>
          <a:p>
            <a:r>
              <a:rPr lang="en-US" sz="1800" dirty="0"/>
              <a:t>The scientific method of research includes proposing hypotheses, conducting research, and creating or modifying theories based on results.</a:t>
            </a:r>
          </a:p>
        </p:txBody>
      </p:sp>
      <p:pic>
        <p:nvPicPr>
          <p:cNvPr id="12" name="Figure" descr="(a)A photograph shows Freud holding a cigar. (b) The mind's conscious and unconscious states are illustrated as an iceberg floating in water. Beneath the water's surface in the &quot;unconscious&quot; area are the id, ego, and superego. The area just below the water's surface is labeled &quot;preconscious.&quot; The area above the water's surface is labeled &quot;conscious.&quot;">
            <a:extLst>
              <a:ext uri="{FF2B5EF4-FFF2-40B4-BE49-F238E27FC236}">
                <a16:creationId xmlns:a16="http://schemas.microsoft.com/office/drawing/2014/main" id="{C0EC6905-99A4-685F-25DD-AAF3B5D2D1B3}"/>
              </a:ext>
            </a:extLst>
          </p:cNvPr>
          <p:cNvPicPr>
            <a:picLocks noChangeAspect="1"/>
          </p:cNvPicPr>
          <p:nvPr/>
        </p:nvPicPr>
        <p:blipFill>
          <a:blip r:embed="rId3" cstate="email">
            <a:extLst>
              <a:ext uri="{28A0092B-C50C-407E-A947-70E740481C1C}">
                <a14:useLocalDpi xmlns:a14="http://schemas.microsoft.com/office/drawing/2010/main" val="0"/>
              </a:ext>
            </a:extLst>
          </a:blip>
          <a:srcRect l="-25605" r="-25605"/>
          <a:stretch>
            <a:fillRect/>
          </a:stretch>
        </p:blipFill>
        <p:spPr>
          <a:xfrm>
            <a:off x="-859633" y="3910228"/>
            <a:ext cx="5343525" cy="1673020"/>
          </a:xfrm>
          <a:prstGeom prst="rect">
            <a:avLst/>
          </a:prstGeom>
        </p:spPr>
      </p:pic>
      <p:sp>
        <p:nvSpPr>
          <p:cNvPr id="13" name="TextBox 12">
            <a:extLst>
              <a:ext uri="{FF2B5EF4-FFF2-40B4-BE49-F238E27FC236}">
                <a16:creationId xmlns:a16="http://schemas.microsoft.com/office/drawing/2014/main" id="{3DEC1EBD-E117-C884-A759-2CEA9480D54F}"/>
              </a:ext>
            </a:extLst>
          </p:cNvPr>
          <p:cNvSpPr txBox="1"/>
          <p:nvPr/>
        </p:nvSpPr>
        <p:spPr>
          <a:xfrm>
            <a:off x="3767138" y="3910228"/>
            <a:ext cx="2828925" cy="1938992"/>
          </a:xfrm>
          <a:prstGeom prst="rect">
            <a:avLst/>
          </a:prstGeom>
          <a:noFill/>
          <a:ln>
            <a:solidFill>
              <a:schemeClr val="accent1">
                <a:lumMod val="60000"/>
                <a:lumOff val="40000"/>
              </a:schemeClr>
            </a:solidFill>
          </a:ln>
        </p:spPr>
        <p:txBody>
          <a:bodyPr wrap="square" rtlCol="0">
            <a:spAutoFit/>
          </a:bodyPr>
          <a:lstStyle/>
          <a:p>
            <a:r>
              <a:rPr lang="en-US" sz="1200" dirty="0">
                <a:latin typeface="Arial" panose="020B0604020202020204" pitchFamily="34" charset="0"/>
                <a:cs typeface="Arial" panose="020B0604020202020204" pitchFamily="34" charset="0"/>
              </a:rPr>
              <a:t>Many of the specifics of (a) Freud's theories, such as (b</a:t>
            </a:r>
            <a:r>
              <a:rPr lang="en-US" sz="1200" dirty="0">
                <a:solidFill>
                  <a:srgbClr val="6CB255"/>
                </a:solidFill>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his division of the mind into id, ego, and  superego, have fallen out of favor in recent decades because they are not falsifiable. In broader strokes, his views set the stage for much of psychological thinking today, such as the unconscious nature of the majority of psychological processes.</a:t>
            </a:r>
          </a:p>
        </p:txBody>
      </p:sp>
      <p:sp>
        <p:nvSpPr>
          <p:cNvPr id="15" name="TextBox 14">
            <a:extLst>
              <a:ext uri="{FF2B5EF4-FFF2-40B4-BE49-F238E27FC236}">
                <a16:creationId xmlns:a16="http://schemas.microsoft.com/office/drawing/2014/main" id="{751001D1-5614-8AFF-2C7B-7D78C8BAED06}"/>
              </a:ext>
            </a:extLst>
          </p:cNvPr>
          <p:cNvSpPr txBox="1"/>
          <p:nvPr/>
        </p:nvSpPr>
        <p:spPr>
          <a:xfrm>
            <a:off x="838200" y="3575708"/>
            <a:ext cx="6486525" cy="261610"/>
          </a:xfrm>
          <a:prstGeom prst="rect">
            <a:avLst/>
          </a:prstGeom>
          <a:noFill/>
        </p:spPr>
        <p:txBody>
          <a:bodyPr wrap="square" rtlCol="0">
            <a:spAutoFit/>
          </a:bodyPr>
          <a:lstStyle/>
          <a:p>
            <a:r>
              <a:rPr lang="en-US" sz="1100" dirty="0">
                <a:solidFill>
                  <a:prstClr val="black"/>
                </a:solidFill>
                <a:latin typeface="Arial"/>
              </a:rPr>
              <a:t>Text: </a:t>
            </a:r>
            <a:r>
              <a:rPr lang="en-US" sz="1100" dirty="0">
                <a:solidFill>
                  <a:prstClr val="black"/>
                </a:solidFill>
                <a:latin typeface="Arial"/>
                <a:hlinkClick r:id="rId4"/>
              </a:rPr>
              <a:t>OpenStax  Psychology 2E</a:t>
            </a:r>
            <a:r>
              <a:rPr lang="en-US" sz="1100" dirty="0">
                <a:solidFill>
                  <a:prstClr val="black"/>
                </a:solidFill>
                <a:latin typeface="Arial"/>
              </a:rPr>
              <a:t> is licensed under </a:t>
            </a:r>
            <a:r>
              <a:rPr lang="en-US" sz="1100" dirty="0">
                <a:solidFill>
                  <a:prstClr val="black"/>
                </a:solidFill>
                <a:latin typeface="Arial"/>
                <a:hlinkClick r:id="rId5"/>
              </a:rPr>
              <a:t>CC BY 4.0 </a:t>
            </a:r>
            <a:r>
              <a:rPr lang="en-US" sz="1100" dirty="0">
                <a:solidFill>
                  <a:prstClr val="black"/>
                </a:solidFill>
                <a:latin typeface="Arial"/>
              </a:rPr>
              <a:t>International.</a:t>
            </a:r>
            <a:endParaRPr lang="en-US" sz="1100" dirty="0"/>
          </a:p>
        </p:txBody>
      </p:sp>
      <p:sp>
        <p:nvSpPr>
          <p:cNvPr id="3" name="TextBox 2">
            <a:extLst>
              <a:ext uri="{FF2B5EF4-FFF2-40B4-BE49-F238E27FC236}">
                <a16:creationId xmlns:a16="http://schemas.microsoft.com/office/drawing/2014/main" id="{E39B14D4-6B28-43F7-8F36-D548FD89B05B}"/>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6"/>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7770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4F6C0-809F-8ADC-6D85-F43943E21E03}"/>
              </a:ext>
            </a:extLst>
          </p:cNvPr>
          <p:cNvSpPr>
            <a:spLocks noGrp="1"/>
          </p:cNvSpPr>
          <p:nvPr>
            <p:ph type="title"/>
          </p:nvPr>
        </p:nvSpPr>
        <p:spPr>
          <a:xfrm>
            <a:off x="2411152" y="578636"/>
            <a:ext cx="7226808" cy="412114"/>
          </a:xfrm>
          <a:ln>
            <a:solidFill>
              <a:schemeClr val="bg1"/>
            </a:solidFill>
          </a:ln>
        </p:spPr>
        <p:txBody>
          <a:bodyPr>
            <a:normAutofit fontScale="90000"/>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Approaches to Research: An Overview</a:t>
            </a:r>
          </a:p>
        </p:txBody>
      </p:sp>
      <p:sp>
        <p:nvSpPr>
          <p:cNvPr id="5" name="TextBox 4">
            <a:extLst>
              <a:ext uri="{FF2B5EF4-FFF2-40B4-BE49-F238E27FC236}">
                <a16:creationId xmlns:a16="http://schemas.microsoft.com/office/drawing/2014/main" id="{D16B8A8B-E36D-53F6-F17B-A0B5857478ED}"/>
              </a:ext>
            </a:extLst>
          </p:cNvPr>
          <p:cNvSpPr txBox="1"/>
          <p:nvPr/>
        </p:nvSpPr>
        <p:spPr>
          <a:xfrm>
            <a:off x="726787" y="6606093"/>
            <a:ext cx="10738426"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All text and images from </a:t>
            </a:r>
            <a:r>
              <a:rPr lang="en-US" sz="800" b="0" i="0" u="sng">
                <a:effectLst/>
                <a:latin typeface="Arial" panose="020B0604020202020204" pitchFamily="34" charset="0"/>
                <a:cs typeface="Arial" panose="020B0604020202020204" pitchFamily="34" charset="0"/>
                <a:hlinkClick r:id="rId2"/>
              </a:rPr>
              <a:t>Psychology 2e OpenStax Revised Version</a:t>
            </a:r>
            <a:r>
              <a:rPr lang="en-US" sz="800" b="0" i="0">
                <a:solidFill>
                  <a:srgbClr val="222222"/>
                </a:solidFill>
                <a:effectLst/>
                <a:latin typeface="Arial" panose="020B0604020202020204" pitchFamily="34" charset="0"/>
                <a:cs typeface="Arial" panose="020B0604020202020204" pitchFamily="34" charset="0"/>
              </a:rPr>
              <a:t> Copyright © 2020 by Openstax is licensed under a </a:t>
            </a:r>
            <a:r>
              <a:rPr lang="en-US" sz="800" b="0" i="0" u="sng">
                <a:effectLst/>
                <a:latin typeface="Arial" panose="020B0604020202020204" pitchFamily="34" charset="0"/>
                <a:cs typeface="Arial" panose="020B0604020202020204" pitchFamily="34" charset="0"/>
                <a:hlinkClick r:id="rId3"/>
              </a:rPr>
              <a:t>Creative Commons Attribution 4.0 International License</a:t>
            </a:r>
            <a:r>
              <a:rPr lang="en-US" sz="800" b="0" i="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7662FA49-97D2-A758-D621-83F5143B3F73}"/>
              </a:ext>
            </a:extLst>
          </p:cNvPr>
          <p:cNvPicPr>
            <a:picLocks noChangeAspect="1"/>
          </p:cNvPicPr>
          <p:nvPr/>
        </p:nvPicPr>
        <p:blipFill rotWithShape="1">
          <a:blip r:embed="rId4"/>
          <a:srcRect t="19217" b="18998"/>
          <a:stretch/>
        </p:blipFill>
        <p:spPr>
          <a:xfrm>
            <a:off x="305377" y="1948131"/>
            <a:ext cx="11581246" cy="2743200"/>
          </a:xfrm>
          <a:prstGeom prst="rect">
            <a:avLst/>
          </a:prstGeom>
          <a:ln>
            <a:solidFill>
              <a:schemeClr val="accent1">
                <a:lumMod val="60000"/>
                <a:lumOff val="40000"/>
              </a:schemeClr>
            </a:solidFill>
          </a:ln>
        </p:spPr>
      </p:pic>
    </p:spTree>
    <p:extLst>
      <p:ext uri="{BB962C8B-B14F-4D97-AF65-F5344CB8AC3E}">
        <p14:creationId xmlns:p14="http://schemas.microsoft.com/office/powerpoint/2010/main" val="64035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1B13D-9F28-0389-F872-2520A8124C8D}"/>
              </a:ext>
            </a:extLst>
          </p:cNvPr>
          <p:cNvSpPr>
            <a:spLocks noGrp="1"/>
          </p:cNvSpPr>
          <p:nvPr>
            <p:ph type="title"/>
          </p:nvPr>
        </p:nvSpPr>
        <p:spPr>
          <a:xfrm>
            <a:off x="3832153" y="229541"/>
            <a:ext cx="5442095" cy="574023"/>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Clinical or Case Studies</a:t>
            </a:r>
          </a:p>
        </p:txBody>
      </p:sp>
      <p:sp>
        <p:nvSpPr>
          <p:cNvPr id="3" name="TextBox 2">
            <a:extLst>
              <a:ext uri="{FF2B5EF4-FFF2-40B4-BE49-F238E27FC236}">
                <a16:creationId xmlns:a16="http://schemas.microsoft.com/office/drawing/2014/main" id="{FBF9010F-63C4-7A21-EB1B-75EF48BDE22D}"/>
              </a:ext>
            </a:extLst>
          </p:cNvPr>
          <p:cNvSpPr txBox="1"/>
          <p:nvPr/>
        </p:nvSpPr>
        <p:spPr>
          <a:xfrm>
            <a:off x="161927" y="1303162"/>
            <a:ext cx="4972049" cy="3754874"/>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2000" u="sng" dirty="0">
                <a:latin typeface="Arial" panose="020B0604020202020204" pitchFamily="34" charset="0"/>
                <a:cs typeface="Arial" panose="020B0604020202020204" pitchFamily="34" charset="0"/>
              </a:rPr>
              <a:t>Clinical or case studies</a:t>
            </a:r>
            <a:r>
              <a:rPr lang="en-US" sz="2000" dirty="0">
                <a:latin typeface="Arial" panose="020B0604020202020204" pitchFamily="34" charset="0"/>
                <a:cs typeface="Arial" panose="020B0604020202020204" pitchFamily="34" charset="0"/>
              </a:rPr>
              <a:t> focus on one individual. The studied individual is typically in an extreme or unique psychological circumstance that differentiates them for the general public. </a:t>
            </a:r>
          </a:p>
          <a:p>
            <a:endParaRPr lang="en-US" sz="2000" dirty="0">
              <a:latin typeface="Arial" panose="020B0604020202020204" pitchFamily="34" charset="0"/>
              <a:cs typeface="Arial" panose="020B0604020202020204" pitchFamily="34" charset="0"/>
            </a:endParaRPr>
          </a:p>
          <a:p>
            <a:pPr marL="285750" indent="57150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Allows for a lot of insight into a    </a:t>
            </a:r>
          </a:p>
          <a:p>
            <a:pPr marL="285750">
              <a:buClr>
                <a:schemeClr val="accent1">
                  <a:lumMod val="60000"/>
                  <a:lumOff val="40000"/>
                </a:schemeClr>
              </a:buClr>
            </a:pPr>
            <a:r>
              <a:rPr lang="en-US" sz="2000" dirty="0">
                <a:latin typeface="Arial" panose="020B0604020202020204" pitchFamily="34" charset="0"/>
                <a:cs typeface="Arial" panose="020B0604020202020204" pitchFamily="34" charset="0"/>
              </a:rPr>
              <a:t>        case.</a:t>
            </a:r>
          </a:p>
          <a:p>
            <a:pPr marL="285750" indent="57150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Difficult to generalize results to the  </a:t>
            </a:r>
          </a:p>
          <a:p>
            <a:pPr marL="285750">
              <a:buClr>
                <a:schemeClr val="accent1">
                  <a:lumMod val="60000"/>
                  <a:lumOff val="40000"/>
                </a:schemeClr>
              </a:buClr>
            </a:pPr>
            <a:r>
              <a:rPr lang="en-US" sz="2000" dirty="0">
                <a:latin typeface="Arial" panose="020B0604020202020204" pitchFamily="34" charset="0"/>
                <a:cs typeface="Arial" panose="020B0604020202020204" pitchFamily="34" charset="0"/>
              </a:rPr>
              <a:t>         larger population.</a:t>
            </a:r>
          </a:p>
          <a:p>
            <a:endParaRPr lang="en-US" dirty="0"/>
          </a:p>
        </p:txBody>
      </p:sp>
      <p:sp>
        <p:nvSpPr>
          <p:cNvPr id="4" name="TextBox 3">
            <a:extLst>
              <a:ext uri="{FF2B5EF4-FFF2-40B4-BE49-F238E27FC236}">
                <a16:creationId xmlns:a16="http://schemas.microsoft.com/office/drawing/2014/main" id="{081F70B8-EBBC-44D5-5948-65A98085E725}"/>
              </a:ext>
            </a:extLst>
          </p:cNvPr>
          <p:cNvSpPr txBox="1"/>
          <p:nvPr/>
        </p:nvSpPr>
        <p:spPr>
          <a:xfrm>
            <a:off x="6553201" y="3960805"/>
            <a:ext cx="4724400" cy="1754326"/>
          </a:xfrm>
          <a:prstGeom prst="rect">
            <a:avLst/>
          </a:prstGeom>
          <a:noFill/>
          <a:ln>
            <a:solidFill>
              <a:schemeClr val="accent1">
                <a:lumMod val="60000"/>
                <a:lumOff val="40000"/>
              </a:schemeClr>
            </a:solidFill>
          </a:ln>
        </p:spPr>
        <p:txBody>
          <a:bodyPr wrap="square" rtlCol="0">
            <a:spAutoFit/>
          </a:bodyPr>
          <a:lstStyle/>
          <a:p>
            <a:pPr algn="ctr"/>
            <a:r>
              <a:rPr lang="en-US" u="sng" dirty="0">
                <a:latin typeface="Arial" panose="020B0604020202020204" pitchFamily="34" charset="0"/>
                <a:cs typeface="Arial" panose="020B0604020202020204" pitchFamily="34" charset="0"/>
              </a:rPr>
              <a:t>The Case of Genie</a:t>
            </a:r>
          </a:p>
          <a:p>
            <a:r>
              <a:rPr lang="en-US" dirty="0">
                <a:latin typeface="Arial" panose="020B0604020202020204" pitchFamily="34" charset="0"/>
                <a:cs typeface="Arial" panose="020B0604020202020204" pitchFamily="34" charset="0"/>
              </a:rPr>
              <a:t>Genie was studied by psychologists after she was found at age 13, having suffered severe abuse and social isolation. Psychologists were interested in the effect social isolation had on her development.</a:t>
            </a:r>
          </a:p>
        </p:txBody>
      </p:sp>
      <p:pic>
        <p:nvPicPr>
          <p:cNvPr id="6" name="Picture 5">
            <a:extLst>
              <a:ext uri="{FF2B5EF4-FFF2-40B4-BE49-F238E27FC236}">
                <a16:creationId xmlns:a16="http://schemas.microsoft.com/office/drawing/2014/main" id="{8F06C813-1459-68E5-FBEA-F725077B275F}"/>
              </a:ext>
            </a:extLst>
          </p:cNvPr>
          <p:cNvPicPr>
            <a:picLocks noChangeAspect="1"/>
          </p:cNvPicPr>
          <p:nvPr/>
        </p:nvPicPr>
        <p:blipFill>
          <a:blip r:embed="rId3"/>
          <a:stretch>
            <a:fillRect/>
          </a:stretch>
        </p:blipFill>
        <p:spPr>
          <a:xfrm>
            <a:off x="7181852" y="1300034"/>
            <a:ext cx="2838449" cy="2293467"/>
          </a:xfrm>
          <a:prstGeom prst="rect">
            <a:avLst/>
          </a:prstGeom>
        </p:spPr>
      </p:pic>
      <p:sp>
        <p:nvSpPr>
          <p:cNvPr id="8" name="TextBox 7">
            <a:extLst>
              <a:ext uri="{FF2B5EF4-FFF2-40B4-BE49-F238E27FC236}">
                <a16:creationId xmlns:a16="http://schemas.microsoft.com/office/drawing/2014/main" id="{8C0D30D7-77AC-D4E4-5FFB-4CD4E41E59DC}"/>
              </a:ext>
            </a:extLst>
          </p:cNvPr>
          <p:cNvSpPr txBox="1"/>
          <p:nvPr/>
        </p:nvSpPr>
        <p:spPr>
          <a:xfrm>
            <a:off x="7181852" y="5955224"/>
            <a:ext cx="3028950" cy="338554"/>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YouTube video on</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hlinkClick r:id="rId4"/>
              </a:rPr>
              <a:t>Genie Wiley</a:t>
            </a:r>
            <a:endParaRPr lang="en-US" sz="16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EC82CEB-A2C4-CD67-280E-57CA7BE1D03A}"/>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0538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7A072-60B7-746F-7C82-DF80383C6E75}"/>
              </a:ext>
            </a:extLst>
          </p:cNvPr>
          <p:cNvSpPr>
            <a:spLocks noGrp="1"/>
          </p:cNvSpPr>
          <p:nvPr>
            <p:ph type="title"/>
          </p:nvPr>
        </p:nvSpPr>
        <p:spPr>
          <a:xfrm>
            <a:off x="4420154" y="105171"/>
            <a:ext cx="4252791" cy="685778"/>
          </a:xfrm>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Naturalistic Observation</a:t>
            </a:r>
          </a:p>
        </p:txBody>
      </p:sp>
      <p:sp>
        <p:nvSpPr>
          <p:cNvPr id="3" name="TextBox 2">
            <a:extLst>
              <a:ext uri="{FF2B5EF4-FFF2-40B4-BE49-F238E27FC236}">
                <a16:creationId xmlns:a16="http://schemas.microsoft.com/office/drawing/2014/main" id="{AF60D1B1-0FC1-0EEB-53DA-8639D4E7B149}"/>
              </a:ext>
            </a:extLst>
          </p:cNvPr>
          <p:cNvSpPr txBox="1"/>
          <p:nvPr/>
        </p:nvSpPr>
        <p:spPr>
          <a:xfrm>
            <a:off x="185737" y="817234"/>
            <a:ext cx="4443413" cy="5909310"/>
          </a:xfrm>
          <a:prstGeom prst="rect">
            <a:avLst/>
          </a:prstGeom>
          <a:noFill/>
          <a:ln>
            <a:solidFill>
              <a:schemeClr val="accent1">
                <a:lumMod val="60000"/>
                <a:lumOff val="40000"/>
              </a:schemeClr>
            </a:solidFill>
          </a:ln>
        </p:spPr>
        <p:txBody>
          <a:bodyPr wrap="square" rtlCol="0">
            <a:spAutoFit/>
          </a:bodyPr>
          <a:lstStyle/>
          <a:p>
            <a:endParaRPr lang="en-US" sz="1800" dirty="0">
              <a:solidFill>
                <a:schemeClr val="accent1">
                  <a:lumMod val="60000"/>
                  <a:lumOff val="40000"/>
                </a:schemeClr>
              </a:solidFill>
            </a:endParaRPr>
          </a:p>
          <a:p>
            <a:pPr marL="285750" indent="-285750">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Naturalistic behavior is generally hidden under scrutiny or observation.</a:t>
            </a:r>
          </a:p>
          <a:p>
            <a:pPr marL="742950" indent="-28575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Seeing a police car behind you would probably affect your driving behavior. </a:t>
            </a:r>
          </a:p>
          <a:p>
            <a:pPr marL="285750" indent="-285750">
              <a:buFontTx/>
              <a:buChar char="-"/>
            </a:pPr>
            <a:endParaRPr lang="en-US" sz="18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To study the most accurate and genuine behaviors, naturalistic observation has proven most effective. </a:t>
            </a:r>
          </a:p>
          <a:p>
            <a:pPr marL="285750" indent="-285750">
              <a:buClr>
                <a:schemeClr val="accent1">
                  <a:lumMod val="60000"/>
                  <a:lumOff val="40000"/>
                </a:schemeClr>
              </a:buClr>
              <a:buFont typeface="Wingdings" panose="05000000000000000000" pitchFamily="2" charset="2"/>
              <a:buChar char="q"/>
            </a:pPr>
            <a:endParaRPr lang="en-US" sz="18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Through naturalistic observations, any feeling of performance or anxiety of the studied individuals is eliminated. </a:t>
            </a:r>
          </a:p>
          <a:p>
            <a:pPr>
              <a:buClr>
                <a:schemeClr val="accent1">
                  <a:lumMod val="60000"/>
                  <a:lumOff val="40000"/>
                </a:schemeClr>
              </a:buClr>
            </a:pPr>
            <a:endParaRPr lang="en-US" sz="18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1800" b="1" dirty="0">
                <a:latin typeface="Arial" panose="020B0604020202020204" pitchFamily="34" charset="0"/>
                <a:cs typeface="Arial" panose="020B0604020202020204" pitchFamily="34" charset="0"/>
              </a:rPr>
              <a:t>Observer bias </a:t>
            </a:r>
            <a:r>
              <a:rPr lang="en-US" sz="1800" dirty="0">
                <a:latin typeface="Arial" panose="020B0604020202020204" pitchFamily="34" charset="0"/>
                <a:cs typeface="Arial" panose="020B0604020202020204" pitchFamily="34" charset="0"/>
              </a:rPr>
              <a:t>- when observations may be skewed to align with observer expectations.</a:t>
            </a:r>
          </a:p>
          <a:p>
            <a:pPr marL="914400" indent="-457200">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Establishment of clear criteria to observe should help eliminate observer bias.</a:t>
            </a:r>
          </a:p>
        </p:txBody>
      </p:sp>
      <p:pic>
        <p:nvPicPr>
          <p:cNvPr id="6" name="Figure" descr="(a) A photograph shows Jane Goodall speaking from a lectern. (b) A photograph shows a chimpanzee's face.">
            <a:extLst>
              <a:ext uri="{FF2B5EF4-FFF2-40B4-BE49-F238E27FC236}">
                <a16:creationId xmlns:a16="http://schemas.microsoft.com/office/drawing/2014/main" id="{AE166523-1DD9-F5A2-786E-19CD77A03744}"/>
              </a:ext>
            </a:extLst>
          </p:cNvPr>
          <p:cNvPicPr>
            <a:picLocks noChangeAspect="1"/>
          </p:cNvPicPr>
          <p:nvPr/>
        </p:nvPicPr>
        <p:blipFill>
          <a:blip r:embed="rId3">
            <a:extLst>
              <a:ext uri="{28A0092B-C50C-407E-A947-70E740481C1C}">
                <a14:useLocalDpi xmlns:a14="http://schemas.microsoft.com/office/drawing/2010/main" val="0"/>
              </a:ext>
            </a:extLst>
          </a:blip>
          <a:srcRect t="-9528" b="-9528"/>
          <a:stretch>
            <a:fillRect/>
          </a:stretch>
        </p:blipFill>
        <p:spPr>
          <a:xfrm>
            <a:off x="4791073" y="1206922"/>
            <a:ext cx="7069931" cy="2714625"/>
          </a:xfrm>
          <a:prstGeom prst="rect">
            <a:avLst/>
          </a:prstGeom>
        </p:spPr>
      </p:pic>
      <p:sp>
        <p:nvSpPr>
          <p:cNvPr id="8" name="Figure Legend"/>
          <p:cNvSpPr txBox="1">
            <a:spLocks/>
          </p:cNvSpPr>
          <p:nvPr/>
        </p:nvSpPr>
        <p:spPr>
          <a:xfrm>
            <a:off x="4920850" y="3771889"/>
            <a:ext cx="6810375" cy="565631"/>
          </a:xfrm>
          <a:prstGeom prst="rect">
            <a:avLst/>
          </a:prstGeom>
          <a:ln>
            <a:solidFill>
              <a:schemeClr val="bg1"/>
            </a:solidFill>
          </a:ln>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latin typeface="Arial" panose="020B0604020202020204" pitchFamily="34" charset="0"/>
                <a:cs typeface="Arial" panose="020B0604020202020204" pitchFamily="34" charset="0"/>
              </a:rPr>
              <a:t>(a) Jane Goodall made a career of conducting naturalistic observations of (b) chimpanzee behavior. (credit “Jane Goodall”: modification of work by Erik </a:t>
            </a:r>
            <a:r>
              <a:rPr lang="en-US" sz="1200" dirty="0" err="1">
                <a:latin typeface="Arial" panose="020B0604020202020204" pitchFamily="34" charset="0"/>
                <a:cs typeface="Arial" panose="020B0604020202020204" pitchFamily="34" charset="0"/>
              </a:rPr>
              <a:t>Hersman</a:t>
            </a:r>
            <a:r>
              <a:rPr lang="en-US" sz="1200" dirty="0">
                <a:latin typeface="Arial" panose="020B0604020202020204" pitchFamily="34" charset="0"/>
                <a:cs typeface="Arial" panose="020B0604020202020204" pitchFamily="34" charset="0"/>
              </a:rPr>
              <a:t>; “chimpanzee”: modification of work by “Afrika </a:t>
            </a:r>
            <a:r>
              <a:rPr lang="cs-CZ" sz="1200" dirty="0">
                <a:latin typeface="Arial" panose="020B0604020202020204" pitchFamily="34" charset="0"/>
                <a:cs typeface="Arial" panose="020B0604020202020204" pitchFamily="34" charset="0"/>
              </a:rPr>
              <a:t>Force”/Flickr.com)</a:t>
            </a:r>
            <a:endParaRPr lang="en-US" sz="1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EE57FE37-1EBC-3286-F0BA-EA19196E483A}"/>
              </a:ext>
            </a:extLst>
          </p:cNvPr>
          <p:cNvSpPr txBox="1"/>
          <p:nvPr/>
        </p:nvSpPr>
        <p:spPr>
          <a:xfrm>
            <a:off x="5753100" y="4533511"/>
            <a:ext cx="5314950" cy="523220"/>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YouTube video on </a:t>
            </a:r>
            <a:r>
              <a:rPr lang="en-US" sz="1400" dirty="0">
                <a:latin typeface="Arial" panose="020B0604020202020204" pitchFamily="34" charset="0"/>
                <a:cs typeface="Arial" panose="020B0604020202020204" pitchFamily="34" charset="0"/>
                <a:hlinkClick r:id="rId4"/>
              </a:rPr>
              <a:t>Jane Goodall</a:t>
            </a:r>
            <a:r>
              <a:rPr lang="en-US" sz="1400" dirty="0">
                <a:latin typeface="Arial" panose="020B0604020202020204" pitchFamily="34" charset="0"/>
                <a:cs typeface="Arial" panose="020B0604020202020204" pitchFamily="34" charset="0"/>
              </a:rPr>
              <a:t> - Jane Goodall:  A Retrospective</a:t>
            </a:r>
          </a:p>
          <a:p>
            <a:r>
              <a:rPr lang="en-US" sz="1400" i="0" dirty="0">
                <a:solidFill>
                  <a:srgbClr val="0F0F0F"/>
                </a:solidFill>
                <a:effectLst/>
                <a:highlight>
                  <a:srgbClr val="FFFFFF"/>
                </a:highlight>
                <a:latin typeface="Arial" panose="020B0604020202020204" pitchFamily="34" charset="0"/>
                <a:cs typeface="Arial" panose="020B0604020202020204" pitchFamily="34" charset="0"/>
              </a:rPr>
              <a:t> from the </a:t>
            </a:r>
            <a:r>
              <a:rPr lang="en-US" sz="1400" i="0" dirty="0" err="1">
                <a:solidFill>
                  <a:srgbClr val="0F0F0F"/>
                </a:solidFill>
                <a:effectLst/>
                <a:highlight>
                  <a:srgbClr val="FFFFFF"/>
                </a:highlight>
                <a:latin typeface="Arial" panose="020B0604020202020204" pitchFamily="34" charset="0"/>
                <a:cs typeface="Arial" panose="020B0604020202020204" pitchFamily="34" charset="0"/>
                <a:hlinkClick r:id="rId5"/>
              </a:rPr>
              <a:t>Institut</a:t>
            </a:r>
            <a:r>
              <a:rPr lang="en-US" sz="1400" i="0" dirty="0">
                <a:solidFill>
                  <a:srgbClr val="0F0F0F"/>
                </a:solidFill>
                <a:effectLst/>
                <a:highlight>
                  <a:srgbClr val="FFFFFF"/>
                </a:highlight>
                <a:latin typeface="Arial" panose="020B0604020202020204" pitchFamily="34" charset="0"/>
                <a:cs typeface="Arial" panose="020B0604020202020204" pitchFamily="34" charset="0"/>
                <a:hlinkClick r:id="rId5"/>
              </a:rPr>
              <a:t> Jane Goodall France</a:t>
            </a:r>
            <a:endParaRPr lang="en-US"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EA2653E-1AF9-24E5-DEF0-116818C88EEE}"/>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6"/>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7"/>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9846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igure" descr="A sample online survey reads, &quot;Dear visitor, your opinion is important to us. We would like to invite you to participate in a short survey to gather your opinions and feedback on your news consumption habits. The survey will take approximately 10-15 minutes. Simply click the &quot;Yes&quot; button below to launch the survey. Would you like to participate?&quot; Two buttons are labeled &quot;yes&quot; and &quot;no.&quot;"/>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8523" r="-28523"/>
          <a:stretch>
            <a:fillRect/>
          </a:stretch>
        </p:blipFill>
        <p:spPr>
          <a:xfrm>
            <a:off x="6096000" y="1368453"/>
            <a:ext cx="4819982" cy="2704684"/>
          </a:xfrm>
          <a:ln>
            <a:solidFill>
              <a:schemeClr val="accent1">
                <a:lumMod val="60000"/>
                <a:lumOff val="40000"/>
              </a:schemeClr>
            </a:solidFill>
          </a:ln>
        </p:spPr>
      </p:pic>
      <p:sp>
        <p:nvSpPr>
          <p:cNvPr id="5" name="Figure Number"/>
          <p:cNvSpPr>
            <a:spLocks noGrp="1"/>
          </p:cNvSpPr>
          <p:nvPr>
            <p:ph type="title"/>
          </p:nvPr>
        </p:nvSpPr>
        <p:spPr>
          <a:xfrm>
            <a:off x="4595091" y="136809"/>
            <a:ext cx="3001818" cy="574392"/>
          </a:xfrm>
          <a:ln>
            <a:solidFill>
              <a:schemeClr val="bg1"/>
            </a:solidFill>
          </a:ln>
        </p:spPr>
        <p:txBody>
          <a:bodyPr>
            <a:norm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Surveys</a:t>
            </a:r>
          </a:p>
        </p:txBody>
      </p:sp>
      <p:sp>
        <p:nvSpPr>
          <p:cNvPr id="9" name="TextBox 8"/>
          <p:cNvSpPr txBox="1"/>
          <p:nvPr/>
        </p:nvSpPr>
        <p:spPr>
          <a:xfrm>
            <a:off x="895350" y="1368453"/>
            <a:ext cx="4391025" cy="4708981"/>
          </a:xfrm>
          <a:prstGeom prst="rect">
            <a:avLst/>
          </a:prstGeom>
          <a:noFill/>
          <a:ln>
            <a:solidFill>
              <a:schemeClr val="accent1">
                <a:lumMod val="60000"/>
                <a:lumOff val="40000"/>
              </a:schemeClr>
            </a:solidFill>
          </a:ln>
        </p:spPr>
        <p:txBody>
          <a:bodyPr wrap="square" rtlCol="0">
            <a:spAutoFit/>
          </a:bodyPr>
          <a:lstStyle/>
          <a:p>
            <a:pPr marL="285750" indent="-285750">
              <a:buClr>
                <a:schemeClr val="accent1">
                  <a:lumMod val="60000"/>
                  <a:lumOff val="40000"/>
                </a:schemeClr>
              </a:buClr>
              <a:buFont typeface="Wingdings" panose="05000000000000000000" pitchFamily="2" charset="2"/>
              <a:buChar char="q"/>
            </a:pPr>
            <a:r>
              <a:rPr lang="en-US" sz="2000" dirty="0">
                <a:latin typeface="Arial" panose="020B0604020202020204" pitchFamily="34" charset="0"/>
                <a:cs typeface="Arial" panose="020B0604020202020204" pitchFamily="34" charset="0"/>
              </a:rPr>
              <a:t>A list of questions that can be delivered in many ways:</a:t>
            </a:r>
          </a:p>
          <a:p>
            <a:pPr marL="45720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  Paper-and-pencil </a:t>
            </a:r>
          </a:p>
          <a:p>
            <a:pPr marL="742950" lvl="1" indent="-28575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Electronically    </a:t>
            </a:r>
          </a:p>
          <a:p>
            <a:pPr marL="742950" lvl="1" indent="-285750">
              <a:buClr>
                <a:schemeClr val="accent1">
                  <a:lumMod val="60000"/>
                  <a:lumOff val="40000"/>
                </a:schemeClr>
              </a:buClr>
              <a:buFont typeface="Wingdings" panose="05000000000000000000" pitchFamily="2" charset="2"/>
              <a:buChar char="ü"/>
            </a:pPr>
            <a:r>
              <a:rPr lang="en-US" sz="2000" dirty="0">
                <a:latin typeface="Arial" panose="020B0604020202020204" pitchFamily="34" charset="0"/>
                <a:cs typeface="Arial" panose="020B0604020202020204" pitchFamily="34" charset="0"/>
              </a:rPr>
              <a:t>Verbally</a:t>
            </a:r>
          </a:p>
          <a:p>
            <a:endParaRPr lang="en-US" sz="20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2000" dirty="0">
                <a:latin typeface="Arial" panose="020B0604020202020204" pitchFamily="34" charset="0"/>
                <a:cs typeface="Arial" panose="020B0604020202020204" pitchFamily="34" charset="0"/>
              </a:rPr>
              <a:t>Surveys can be used to gather a large amount of data from a sample (subset of individuals) from a larger population.</a:t>
            </a:r>
          </a:p>
          <a:p>
            <a:endParaRPr lang="en-US" sz="2000" dirty="0">
              <a:latin typeface="Arial" panose="020B0604020202020204" pitchFamily="34" charset="0"/>
              <a:cs typeface="Arial" panose="020B0604020202020204" pitchFamily="34" charset="0"/>
            </a:endParaRPr>
          </a:p>
          <a:p>
            <a:pPr marL="285750" indent="-285750">
              <a:buClr>
                <a:schemeClr val="accent1">
                  <a:lumMod val="60000"/>
                  <a:lumOff val="40000"/>
                </a:schemeClr>
              </a:buClr>
              <a:buFont typeface="Wingdings" panose="05000000000000000000" pitchFamily="2" charset="2"/>
              <a:buChar char="q"/>
            </a:pPr>
            <a:r>
              <a:rPr lang="en-US" sz="2000" dirty="0">
                <a:latin typeface="Arial" panose="020B0604020202020204" pitchFamily="34" charset="0"/>
                <a:cs typeface="Arial" panose="020B0604020202020204" pitchFamily="34" charset="0"/>
              </a:rPr>
              <a:t>Surveys can be administered in a number of ways, including electronically administered research</a:t>
            </a:r>
            <a:r>
              <a:rPr lang="en-US" dirty="0">
                <a:latin typeface="Arial" panose="020B0604020202020204" pitchFamily="34" charset="0"/>
                <a:cs typeface="Arial" panose="020B0604020202020204" pitchFamily="34" charset="0"/>
              </a:rPr>
              <a:t>. </a:t>
            </a:r>
            <a:endParaRPr lang="en-US" sz="1700" dirty="0"/>
          </a:p>
        </p:txBody>
      </p:sp>
      <p:sp>
        <p:nvSpPr>
          <p:cNvPr id="2" name="TextBox 1">
            <a:extLst>
              <a:ext uri="{FF2B5EF4-FFF2-40B4-BE49-F238E27FC236}">
                <a16:creationId xmlns:a16="http://schemas.microsoft.com/office/drawing/2014/main" id="{5C165EB3-F042-F5C4-511A-B72DD3BDE8EB}"/>
              </a:ext>
            </a:extLst>
          </p:cNvPr>
          <p:cNvSpPr txBox="1"/>
          <p:nvPr/>
        </p:nvSpPr>
        <p:spPr>
          <a:xfrm>
            <a:off x="5984874" y="4340673"/>
            <a:ext cx="5486400" cy="461665"/>
          </a:xfrm>
          <a:prstGeom prst="rect">
            <a:avLst/>
          </a:prstGeom>
          <a:noFill/>
        </p:spPr>
        <p:txBody>
          <a:bodyPr wrap="square" rtlCol="0">
            <a:spAutoFit/>
          </a:bodyPr>
          <a:lstStyle/>
          <a:p>
            <a:pPr>
              <a:buClr>
                <a:schemeClr val="accent1">
                  <a:lumMod val="60000"/>
                  <a:lumOff val="40000"/>
                </a:schemeClr>
              </a:buClr>
            </a:pPr>
            <a:r>
              <a:rPr lang="en-US" sz="1200" dirty="0">
                <a:latin typeface="Arial" panose="020B0604020202020204" pitchFamily="34" charset="0"/>
                <a:cs typeface="Arial" panose="020B0604020202020204" pitchFamily="34" charset="0"/>
              </a:rPr>
              <a:t>Surveys can be administered in a number of ways, including electronically administered research, like the survey shown here. (credit: Robert Nyman)</a:t>
            </a:r>
          </a:p>
        </p:txBody>
      </p:sp>
      <p:sp>
        <p:nvSpPr>
          <p:cNvPr id="3" name="TextBox 2">
            <a:extLst>
              <a:ext uri="{FF2B5EF4-FFF2-40B4-BE49-F238E27FC236}">
                <a16:creationId xmlns:a16="http://schemas.microsoft.com/office/drawing/2014/main" id="{2A10DC2A-0C16-41F0-EEC0-6FAE168D743B}"/>
              </a:ext>
            </a:extLst>
          </p:cNvPr>
          <p:cNvSpPr txBox="1"/>
          <p:nvPr/>
        </p:nvSpPr>
        <p:spPr>
          <a:xfrm>
            <a:off x="726787" y="6606093"/>
            <a:ext cx="107384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and images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Marie Parnes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2458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19559</TotalTime>
  <Words>4661</Words>
  <Application>Microsoft Office PowerPoint</Application>
  <PresentationFormat>Widescreen</PresentationFormat>
  <Paragraphs>364</Paragraphs>
  <Slides>27</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Aptos</vt:lpstr>
      <vt:lpstr>Arial</vt:lpstr>
      <vt:lpstr>Calibri</vt:lpstr>
      <vt:lpstr>Calibri Light</vt:lpstr>
      <vt:lpstr>Open Sans</vt:lpstr>
      <vt:lpstr>UniversLight</vt:lpstr>
      <vt:lpstr>Wingdings</vt:lpstr>
      <vt:lpstr>Office Theme</vt:lpstr>
      <vt:lpstr>Chapter 2  Psychological Research</vt:lpstr>
      <vt:lpstr>PowerPoint Presentation</vt:lpstr>
      <vt:lpstr>PowerPoint Presentation</vt:lpstr>
      <vt:lpstr>The Process of Scientific Research: Inductive vs Deductive Reasoning</vt:lpstr>
      <vt:lpstr>The Scientific Method</vt:lpstr>
      <vt:lpstr>Approaches to Research: An Overview</vt:lpstr>
      <vt:lpstr>Clinical or Case Studies</vt:lpstr>
      <vt:lpstr>Naturalistic Observation</vt:lpstr>
      <vt:lpstr>Surveys</vt:lpstr>
      <vt:lpstr>Archival Research</vt:lpstr>
      <vt:lpstr>PowerPoint Presentation</vt:lpstr>
      <vt:lpstr>Correlational Research</vt:lpstr>
      <vt:lpstr>Correlation Does Not Indicate Causation</vt:lpstr>
      <vt:lpstr>Illusory Correlations</vt:lpstr>
      <vt:lpstr>Causality: Conducting Experiments &amp; Using the Data</vt:lpstr>
      <vt:lpstr>Designing an Experiment</vt:lpstr>
      <vt:lpstr>Designing an Experiment: Avoiding Bias and the Placebo Effect</vt:lpstr>
      <vt:lpstr>Variables</vt:lpstr>
      <vt:lpstr>Selecting Participants</vt:lpstr>
      <vt:lpstr>Assigning Participants To Groups: Experimental or Control</vt:lpstr>
      <vt:lpstr>Issues to Consider</vt:lpstr>
      <vt:lpstr>Interpreting Experimental Findings</vt:lpstr>
      <vt:lpstr>Reporting Findings</vt:lpstr>
      <vt:lpstr>Bad science &amp; Retraction:  The Vaccine-Autism Myth</vt:lpstr>
      <vt:lpstr>Reliability and Validity </vt:lpstr>
      <vt:lpstr>Ethics: Research Involving Human Participants</vt:lpstr>
      <vt:lpstr>Ethics:  Research Involving Animal Subjects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25</cp:revision>
  <cp:lastPrinted>2024-06-14T01:51:20Z</cp:lastPrinted>
  <dcterms:created xsi:type="dcterms:W3CDTF">2023-11-20T16:20:52Z</dcterms:created>
  <dcterms:modified xsi:type="dcterms:W3CDTF">2024-07-07T16:58:33Z</dcterms:modified>
</cp:coreProperties>
</file>