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0807-5728-BC41-A46C-756B5C095FEB}" type="datetimeFigureOut">
              <a:rPr lang="en-US" smtClean="0"/>
              <a:t>12/8/13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6DAF-F5DB-2D4B-B51D-45D2194079B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0807-5728-BC41-A46C-756B5C095FEB}" type="datetimeFigureOut">
              <a:rPr lang="en-US" smtClean="0"/>
              <a:t>12/8/13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6DAF-F5DB-2D4B-B51D-45D2194079B0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0807-5728-BC41-A46C-756B5C095FEB}" type="datetimeFigureOut">
              <a:rPr lang="en-US" smtClean="0"/>
              <a:t>12/8/13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6DAF-F5DB-2D4B-B51D-45D2194079B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0807-5728-BC41-A46C-756B5C095FEB}" type="datetimeFigureOut">
              <a:rPr lang="en-US" smtClean="0"/>
              <a:t>12/8/13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6DAF-F5DB-2D4B-B51D-45D2194079B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0807-5728-BC41-A46C-756B5C095FEB}" type="datetimeFigureOut">
              <a:rPr lang="en-US" smtClean="0"/>
              <a:t>12/8/13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6DAF-F5DB-2D4B-B51D-45D2194079B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0807-5728-BC41-A46C-756B5C095FEB}" type="datetimeFigureOut">
              <a:rPr lang="en-US" smtClean="0"/>
              <a:t>12/8/13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6DAF-F5DB-2D4B-B51D-45D2194079B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0807-5728-BC41-A46C-756B5C095FEB}" type="datetimeFigureOut">
              <a:rPr lang="en-US" smtClean="0"/>
              <a:t>12/8/13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6DAF-F5DB-2D4B-B51D-45D2194079B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0807-5728-BC41-A46C-756B5C095FEB}" type="datetimeFigureOut">
              <a:rPr lang="en-US" smtClean="0"/>
              <a:t>12/8/13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6DAF-F5DB-2D4B-B51D-45D2194079B0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0807-5728-BC41-A46C-756B5C095FEB}" type="datetimeFigureOut">
              <a:rPr lang="en-US" smtClean="0"/>
              <a:t>12/8/13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6DAF-F5DB-2D4B-B51D-45D2194079B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0807-5728-BC41-A46C-756B5C095FEB}" type="datetimeFigureOut">
              <a:rPr lang="en-US" smtClean="0"/>
              <a:t>12/8/13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6DAF-F5DB-2D4B-B51D-45D2194079B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0807-5728-BC41-A46C-756B5C095FEB}" type="datetimeFigureOut">
              <a:rPr lang="en-US" smtClean="0"/>
              <a:t>12/8/13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6DAF-F5DB-2D4B-B51D-45D2194079B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Drag picture to placeholder or click icon to add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0807-5728-BC41-A46C-756B5C095FEB}" type="datetimeFigureOut">
              <a:rPr lang="en-US" smtClean="0"/>
              <a:t>12/8/13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6DAF-F5DB-2D4B-B51D-45D2194079B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0807-5728-BC41-A46C-756B5C095FEB}" type="datetimeFigureOut">
              <a:rPr lang="en-US" smtClean="0"/>
              <a:t>12/8/13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6DAF-F5DB-2D4B-B51D-45D2194079B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0807-5728-BC41-A46C-756B5C095FEB}" type="datetimeFigureOut">
              <a:rPr lang="en-US" smtClean="0"/>
              <a:t>12/8/13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6DAF-F5DB-2D4B-B51D-45D2194079B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0807-5728-BC41-A46C-756B5C095FEB}" type="datetimeFigureOut">
              <a:rPr lang="en-US" smtClean="0"/>
              <a:t>12/8/13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6DAF-F5DB-2D4B-B51D-45D2194079B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810807-5728-BC41-A46C-756B5C095FEB}" type="datetimeFigureOut">
              <a:rPr lang="en-US" smtClean="0"/>
              <a:t>12/8/13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06DAF-F5DB-2D4B-B51D-45D2194079B0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C2810807-5728-BC41-A46C-756B5C095FEB}" type="datetimeFigureOut">
              <a:rPr lang="en-US" smtClean="0"/>
              <a:t>12/8/13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91706DAF-F5DB-2D4B-B51D-45D2194079B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a.org/trademarksbasic.com" TargetMode="External"/><Relationship Id="rId4" Type="http://schemas.openxmlformats.org/officeDocument/2006/relationships/hyperlink" Target="http://www.intermec.com/public-files/application-briefs/en/ab-Anti-Counterfeit-RFID-Labeling.pdf" TargetMode="External"/><Relationship Id="rId5" Type="http://schemas.openxmlformats.org/officeDocument/2006/relationships/hyperlink" Target="http://en.wikipedia.org/wiki/Radio-frequency_identification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hinalawblog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0" y="449005"/>
            <a:ext cx="8433097" cy="1088136"/>
          </a:xfrm>
        </p:spPr>
        <p:txBody>
          <a:bodyPr>
            <a:normAutofit/>
          </a:bodyPr>
          <a:lstStyle/>
          <a:p>
            <a:r>
              <a:rPr lang="en-US" dirty="0" smtClean="0"/>
              <a:t>Counterfeiting of Products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It’s effect and Prevention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9581" y="5895333"/>
            <a:ext cx="4317489" cy="172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Rolando Molina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3740" y="2445259"/>
            <a:ext cx="4317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MECH 3620 – Advanced Manufacturing Processes Fall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162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Background of Counterfeiting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998904"/>
            <a:ext cx="8574087" cy="41272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What is Counterfeiting?</a:t>
            </a:r>
          </a:p>
          <a:p>
            <a:pPr>
              <a:buFont typeface="Wingdings" charset="2"/>
              <a:buChar char="§"/>
            </a:pPr>
            <a:r>
              <a:rPr lang="en-US" dirty="0" smtClean="0"/>
              <a:t>Counterfeiting is the practice of manufacturing goods that often are of inferior quality, and selling them under a brand name without the brand owner’s authorization.</a:t>
            </a:r>
          </a:p>
          <a:p>
            <a:pPr>
              <a:buFont typeface="Arial"/>
              <a:buChar char="•"/>
            </a:pPr>
            <a:r>
              <a:rPr lang="en-US" dirty="0" smtClean="0"/>
              <a:t>It is illegal.</a:t>
            </a:r>
          </a:p>
          <a:p>
            <a:pPr>
              <a:buFont typeface="Arial"/>
              <a:buChar char="•"/>
            </a:pPr>
            <a:r>
              <a:rPr lang="en-US" dirty="0" smtClean="0"/>
              <a:t>It causes companies to lose a lot of revenue if their products are being counterfeited.</a:t>
            </a:r>
          </a:p>
          <a:p>
            <a:pPr>
              <a:buFont typeface="Arial"/>
              <a:buChar char="•"/>
            </a:pPr>
            <a:r>
              <a:rPr lang="en-US" dirty="0" smtClean="0"/>
              <a:t>Approximately $200billion dollars in losses each year.</a:t>
            </a:r>
          </a:p>
          <a:p>
            <a:pPr>
              <a:buFont typeface="Arial"/>
              <a:buChar char="•"/>
            </a:pPr>
            <a:r>
              <a:rPr lang="en-US" dirty="0" smtClean="0"/>
              <a:t>Most counterfeit goods are made in china.</a:t>
            </a:r>
          </a:p>
        </p:txBody>
      </p:sp>
    </p:spTree>
    <p:extLst>
      <p:ext uri="{BB962C8B-B14F-4D97-AF65-F5344CB8AC3E}">
        <p14:creationId xmlns:p14="http://schemas.microsoft.com/office/powerpoint/2010/main" val="1549128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How can we stop or reduce counterfeiting?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998904"/>
            <a:ext cx="8574087" cy="4127260"/>
          </a:xfrm>
        </p:spPr>
        <p:txBody>
          <a:bodyPr>
            <a:normAutofit fontScale="85000" lnSpcReduction="10000"/>
          </a:bodyPr>
          <a:lstStyle/>
          <a:p>
            <a:pPr>
              <a:buFont typeface="Wingdings" charset="2"/>
              <a:buChar char=""/>
            </a:pPr>
            <a:r>
              <a:rPr lang="en-US" dirty="0" smtClean="0"/>
              <a:t>Be aware of what companies you conduct business with. Keep an eye out for leaks.</a:t>
            </a:r>
          </a:p>
          <a:p>
            <a:pPr>
              <a:buFont typeface="Wingdings" charset="2"/>
              <a:buChar char=""/>
            </a:pPr>
            <a:r>
              <a:rPr lang="en-US" dirty="0" smtClean="0"/>
              <a:t>Register your trademarks in your home country and China. Or where ever you will be selling your product. Without registering your products you have no rights. </a:t>
            </a:r>
          </a:p>
          <a:p>
            <a:pPr>
              <a:buFont typeface="Wingdings" charset="2"/>
              <a:buChar char=""/>
            </a:pPr>
            <a:r>
              <a:rPr lang="en-US" dirty="0" smtClean="0"/>
              <a:t>Register your products with China Customs. This increases the chances of counterfeiting products being identified before leaving the country.</a:t>
            </a:r>
            <a:endParaRPr lang="en-US" dirty="0"/>
          </a:p>
          <a:p>
            <a:pPr>
              <a:buFont typeface="Wingdings" charset="2"/>
              <a:buChar char=""/>
            </a:pPr>
            <a:r>
              <a:rPr lang="en-US" dirty="0" smtClean="0"/>
              <a:t>You can train China Customs to be able to find your counterfeit products.</a:t>
            </a:r>
          </a:p>
          <a:p>
            <a:pPr>
              <a:buFont typeface="Wingdings" charset="2"/>
              <a:buChar char=""/>
            </a:pPr>
            <a:r>
              <a:rPr lang="en-US" dirty="0" smtClean="0"/>
              <a:t>Monitor the internet to see if your product is being counterfeited.</a:t>
            </a:r>
          </a:p>
          <a:p>
            <a:pPr>
              <a:buFont typeface="Wingdings" charset="2"/>
              <a:buChar char=""/>
            </a:pPr>
            <a:r>
              <a:rPr lang="en-US" dirty="0" smtClean="0"/>
              <a:t>Create a counterfeiting department within your company.</a:t>
            </a:r>
          </a:p>
        </p:txBody>
      </p:sp>
    </p:spTree>
    <p:extLst>
      <p:ext uri="{BB962C8B-B14F-4D97-AF65-F5344CB8AC3E}">
        <p14:creationId xmlns:p14="http://schemas.microsoft.com/office/powerpoint/2010/main" val="2121663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What is RFID Labeling? And how can it help?</a:t>
            </a:r>
            <a:endParaRPr lang="en-US" sz="32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84163" y="2067805"/>
            <a:ext cx="8574087" cy="4127260"/>
          </a:xfrm>
        </p:spPr>
        <p:txBody>
          <a:bodyPr>
            <a:noAutofit/>
          </a:bodyPr>
          <a:lstStyle/>
          <a:p>
            <a:r>
              <a:rPr lang="en-US" sz="2000" dirty="0"/>
              <a:t>RFID stands for Radio Frequency </a:t>
            </a:r>
            <a:r>
              <a:rPr lang="en-US" sz="2000" dirty="0" smtClean="0"/>
              <a:t>Identification</a:t>
            </a:r>
            <a:endParaRPr lang="en-US" sz="2000" dirty="0"/>
          </a:p>
          <a:p>
            <a:r>
              <a:rPr lang="en-US" sz="2000" dirty="0"/>
              <a:t>It is a digital finger print for products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F</a:t>
            </a:r>
            <a:r>
              <a:rPr lang="en-US" sz="2000" dirty="0" smtClean="0"/>
              <a:t>lexible </a:t>
            </a:r>
            <a:r>
              <a:rPr lang="en-US" sz="2000" dirty="0"/>
              <a:t>label containing a passive chip that contains critical </a:t>
            </a:r>
            <a:r>
              <a:rPr lang="en-US" sz="2000" dirty="0" smtClean="0"/>
              <a:t>information</a:t>
            </a:r>
            <a:endParaRPr lang="en-US" sz="2000" dirty="0"/>
          </a:p>
          <a:p>
            <a:r>
              <a:rPr lang="en-US" sz="2000" dirty="0"/>
              <a:t>The chips can be encoded with specific product and reference information for verification of authenticity of part or product</a:t>
            </a:r>
            <a:r>
              <a:rPr lang="en-US" sz="2000" dirty="0" smtClean="0"/>
              <a:t>.</a:t>
            </a:r>
            <a:endParaRPr lang="en-US" sz="2000" dirty="0"/>
          </a:p>
          <a:p>
            <a:r>
              <a:rPr lang="en-US" sz="2000" dirty="0"/>
              <a:t>The information on the chip is locked to allow no alteration of the information stored inside</a:t>
            </a:r>
            <a:r>
              <a:rPr lang="en-US" sz="2000" dirty="0" smtClean="0"/>
              <a:t>.</a:t>
            </a:r>
            <a:endParaRPr lang="en-US" sz="2000" dirty="0"/>
          </a:p>
          <a:p>
            <a:r>
              <a:rPr lang="en-US" sz="2000" dirty="0"/>
              <a:t>Can cost about 10-30 </a:t>
            </a:r>
            <a:r>
              <a:rPr lang="en-US" sz="2000" dirty="0" smtClean="0"/>
              <a:t>cents to create label </a:t>
            </a:r>
            <a:r>
              <a:rPr lang="en-US" sz="2000" dirty="0"/>
              <a:t>for each part or product.</a:t>
            </a:r>
          </a:p>
          <a:p>
            <a:pPr>
              <a:buFont typeface="Wingdings" charset="2"/>
              <a:buChar char="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667542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What is RFID Labeling? And how can it help?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108" y="1910554"/>
            <a:ext cx="7241521" cy="4679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484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What is RFID Labeling? And how can it help?</a:t>
            </a:r>
            <a:endParaRPr lang="en-US" sz="3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784" y="2787838"/>
            <a:ext cx="3289300" cy="2463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6922" y="2787838"/>
            <a:ext cx="3352800" cy="242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239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Conclusion</a:t>
            </a:r>
            <a:endParaRPr lang="en-US" sz="32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84163" y="2067805"/>
            <a:ext cx="8574087" cy="4127260"/>
          </a:xfrm>
        </p:spPr>
        <p:txBody>
          <a:bodyPr>
            <a:noAutofit/>
          </a:bodyPr>
          <a:lstStyle/>
          <a:p>
            <a:r>
              <a:rPr lang="en-US" sz="2000" dirty="0" smtClean="0"/>
              <a:t>There are many ways to prevent and reduce the manufacturing of products.</a:t>
            </a:r>
          </a:p>
          <a:p>
            <a:r>
              <a:rPr lang="en-US" sz="2000" dirty="0" smtClean="0"/>
              <a:t>Educating yourself and your company about what prevention options are available.</a:t>
            </a:r>
          </a:p>
          <a:p>
            <a:r>
              <a:rPr lang="en-US" sz="2000" dirty="0" smtClean="0"/>
              <a:t>Make sure your products are registered in your home country and any other country it will be sold in. It makes it more difficult for others to counterfeit your product.</a:t>
            </a:r>
          </a:p>
          <a:p>
            <a:r>
              <a:rPr lang="en-US" sz="2000" dirty="0" smtClean="0"/>
              <a:t>Monitor the internet to see if there is anyone selling counterfeits of your product.</a:t>
            </a:r>
          </a:p>
          <a:p>
            <a:r>
              <a:rPr lang="en-US" sz="2000" dirty="0" smtClean="0"/>
              <a:t>Choose a prevention process that makes it hard for others to replicate your product. You decide what will work best for you and your product.</a:t>
            </a:r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  <a:p>
            <a:pPr>
              <a:buFont typeface="Wingdings" charset="2"/>
              <a:buChar char="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229369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References</a:t>
            </a:r>
            <a:endParaRPr lang="en-US" sz="32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84163" y="2067805"/>
            <a:ext cx="8574087" cy="4127260"/>
          </a:xfrm>
        </p:spPr>
        <p:txBody>
          <a:bodyPr>
            <a:noAutofit/>
          </a:bodyPr>
          <a:lstStyle/>
          <a:p>
            <a:r>
              <a:rPr lang="en-US" sz="2000" u="sng" dirty="0" smtClean="0">
                <a:solidFill>
                  <a:schemeClr val="tx1"/>
                </a:solidFill>
                <a:hlinkClick r:id="rId2"/>
              </a:rPr>
              <a:t>www.chinalawblog.com</a:t>
            </a:r>
            <a:endParaRPr lang="en-US" sz="2000" u="sng" dirty="0" smtClean="0">
              <a:solidFill>
                <a:schemeClr val="tx1"/>
              </a:solidFill>
            </a:endParaRPr>
          </a:p>
          <a:p>
            <a:r>
              <a:rPr lang="en-US" sz="2000" u="sng" dirty="0" smtClean="0">
                <a:solidFill>
                  <a:schemeClr val="tx1"/>
                </a:solidFill>
                <a:hlinkClick r:id="rId3"/>
              </a:rPr>
              <a:t>www.Inta.org/trademarksbasic.com</a:t>
            </a:r>
            <a:endParaRPr lang="en-US" sz="2000" u="sng" dirty="0" smtClean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  <a:hlinkClick r:id="rId4"/>
              </a:rPr>
              <a:t>http://www.intermec.com/public-files/application-briefs/en/ab-Anti-Counterfeit-RFID-</a:t>
            </a:r>
            <a:r>
              <a:rPr lang="en-US" sz="2000" dirty="0" smtClean="0">
                <a:solidFill>
                  <a:schemeClr val="tx1"/>
                </a:solidFill>
                <a:hlinkClick r:id="rId4"/>
              </a:rPr>
              <a:t>Labeling.pdf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  <a:hlinkClick r:id="rId5"/>
              </a:rPr>
              <a:t>http://en.wikipedia.org/wiki/Radio-</a:t>
            </a:r>
            <a:r>
              <a:rPr lang="en-US" sz="2000" dirty="0" smtClean="0">
                <a:solidFill>
                  <a:schemeClr val="tx1"/>
                </a:solidFill>
                <a:hlinkClick r:id="rId5"/>
              </a:rPr>
              <a:t>frequency_identification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  <a:p>
            <a:pPr>
              <a:buFont typeface="Wingdings" charset="2"/>
              <a:buChar char="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384609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88</TotalTime>
  <Words>449</Words>
  <Application>Microsoft Macintosh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Spectrum</vt:lpstr>
      <vt:lpstr>Counterfeiting of Products</vt:lpstr>
      <vt:lpstr>Background of Counterfeiting</vt:lpstr>
      <vt:lpstr>How can we stop or reduce counterfeiting?</vt:lpstr>
      <vt:lpstr>What is RFID Labeling? And how can it help?</vt:lpstr>
      <vt:lpstr>What is RFID Labeling? And how can it help?</vt:lpstr>
      <vt:lpstr>What is RFID Labeling? And how can it help?</vt:lpstr>
      <vt:lpstr>Conclusion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Counterfeiting of Products</dc:title>
  <dc:creator>Jennifer Aguilar</dc:creator>
  <cp:lastModifiedBy>Jennifer Aguilar</cp:lastModifiedBy>
  <cp:revision>13</cp:revision>
  <dcterms:created xsi:type="dcterms:W3CDTF">2013-12-08T20:02:00Z</dcterms:created>
  <dcterms:modified xsi:type="dcterms:W3CDTF">2013-12-09T01:31:27Z</dcterms:modified>
</cp:coreProperties>
</file>