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9" r:id="rId3"/>
    <p:sldId id="303" r:id="rId4"/>
    <p:sldId id="282" r:id="rId5"/>
    <p:sldId id="304" r:id="rId6"/>
    <p:sldId id="258" r:id="rId7"/>
    <p:sldId id="290" r:id="rId8"/>
    <p:sldId id="291" r:id="rId9"/>
    <p:sldId id="292" r:id="rId10"/>
    <p:sldId id="305" r:id="rId11"/>
    <p:sldId id="306" r:id="rId12"/>
    <p:sldId id="307" r:id="rId13"/>
    <p:sldId id="28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A6F3C4-813F-438B-A1F1-C8014D682281}" v="307" dt="2022-10-29T01:30:55.6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02A6F3C4-813F-438B-A1F1-C8014D682281}"/>
    <pc:docChg chg="undo redo custSel addSld modSld">
      <pc:chgData name="Tom Smith" userId="eac52e5223bf4258" providerId="LiveId" clId="{02A6F3C4-813F-438B-A1F1-C8014D682281}" dt="2022-10-29T01:30:55.646" v="456"/>
      <pc:docMkLst>
        <pc:docMk/>
      </pc:docMkLst>
      <pc:sldChg chg="modSp mod">
        <pc:chgData name="Tom Smith" userId="eac52e5223bf4258" providerId="LiveId" clId="{02A6F3C4-813F-438B-A1F1-C8014D682281}" dt="2022-10-29T01:26:42.473" v="258" actId="15"/>
        <pc:sldMkLst>
          <pc:docMk/>
          <pc:sldMk cId="3060025234" sldId="281"/>
        </pc:sldMkLst>
        <pc:spChg chg="mod">
          <ac:chgData name="Tom Smith" userId="eac52e5223bf4258" providerId="LiveId" clId="{02A6F3C4-813F-438B-A1F1-C8014D682281}" dt="2022-10-29T01:26:42.473" v="258" actId="15"/>
          <ac:spMkLst>
            <pc:docMk/>
            <pc:sldMk cId="3060025234" sldId="281"/>
            <ac:spMk id="3" creationId="{00000000-0000-0000-0000-000000000000}"/>
          </ac:spMkLst>
        </pc:spChg>
      </pc:sldChg>
      <pc:sldChg chg="modSp mod modAnim">
        <pc:chgData name="Tom Smith" userId="eac52e5223bf4258" providerId="LiveId" clId="{02A6F3C4-813F-438B-A1F1-C8014D682281}" dt="2022-10-29T01:30:55.646" v="456"/>
        <pc:sldMkLst>
          <pc:docMk/>
          <pc:sldMk cId="2677169520" sldId="282"/>
        </pc:sldMkLst>
        <pc:spChg chg="mod">
          <ac:chgData name="Tom Smith" userId="eac52e5223bf4258" providerId="LiveId" clId="{02A6F3C4-813F-438B-A1F1-C8014D682281}" dt="2022-10-29T01:24:33.616" v="153" actId="20577"/>
          <ac:spMkLst>
            <pc:docMk/>
            <pc:sldMk cId="2677169520" sldId="282"/>
            <ac:spMk id="2" creationId="{3CD60BCF-441D-D507-928D-AFB9F323E97C}"/>
          </ac:spMkLst>
        </pc:spChg>
      </pc:sldChg>
      <pc:sldChg chg="addSp delSp modSp mod modAnim">
        <pc:chgData name="Tom Smith" userId="eac52e5223bf4258" providerId="LiveId" clId="{02A6F3C4-813F-438B-A1F1-C8014D682281}" dt="2022-10-29T01:24:05.378" v="135" actId="255"/>
        <pc:sldMkLst>
          <pc:docMk/>
          <pc:sldMk cId="1432542653" sldId="303"/>
        </pc:sldMkLst>
        <pc:spChg chg="mod ord">
          <ac:chgData name="Tom Smith" userId="eac52e5223bf4258" providerId="LiveId" clId="{02A6F3C4-813F-438B-A1F1-C8014D682281}" dt="2022-10-29T01:24:05.378" v="135" actId="255"/>
          <ac:spMkLst>
            <pc:docMk/>
            <pc:sldMk cId="1432542653" sldId="303"/>
            <ac:spMk id="3" creationId="{B1F99361-32C8-23B5-2F25-F70D9778CE1F}"/>
          </ac:spMkLst>
        </pc:spChg>
        <pc:spChg chg="add del">
          <ac:chgData name="Tom Smith" userId="eac52e5223bf4258" providerId="LiveId" clId="{02A6F3C4-813F-438B-A1F1-C8014D682281}" dt="2022-10-29T01:23:04.793" v="129" actId="26606"/>
          <ac:spMkLst>
            <pc:docMk/>
            <pc:sldMk cId="1432542653" sldId="303"/>
            <ac:spMk id="8" creationId="{04812C46-200A-4DEB-A05E-3ED6C68C2387}"/>
          </ac:spMkLst>
        </pc:spChg>
        <pc:spChg chg="add del">
          <ac:chgData name="Tom Smith" userId="eac52e5223bf4258" providerId="LiveId" clId="{02A6F3C4-813F-438B-A1F1-C8014D682281}" dt="2022-10-29T01:23:04.793" v="129" actId="26606"/>
          <ac:spMkLst>
            <pc:docMk/>
            <pc:sldMk cId="1432542653" sldId="303"/>
            <ac:spMk id="10" creationId="{D1EA859B-E555-4109-94F3-6700E046E008}"/>
          </ac:spMkLst>
        </pc:spChg>
        <pc:picChg chg="add mod">
          <ac:chgData name="Tom Smith" userId="eac52e5223bf4258" providerId="LiveId" clId="{02A6F3C4-813F-438B-A1F1-C8014D682281}" dt="2022-10-29T01:23:04.793" v="129" actId="26606"/>
          <ac:picMkLst>
            <pc:docMk/>
            <pc:sldMk cId="1432542653" sldId="303"/>
            <ac:picMk id="2" creationId="{417CE9F5-1F34-D34A-1933-F234290DC677}"/>
          </ac:picMkLst>
        </pc:picChg>
        <pc:picChg chg="del">
          <ac:chgData name="Tom Smith" userId="eac52e5223bf4258" providerId="LiveId" clId="{02A6F3C4-813F-438B-A1F1-C8014D682281}" dt="2022-10-29T01:20:24.354" v="8" actId="478"/>
          <ac:picMkLst>
            <pc:docMk/>
            <pc:sldMk cId="1432542653" sldId="303"/>
            <ac:picMk id="1026" creationId="{6A5A9F5D-A8BA-8B72-2CCC-616EA2F9CC4C}"/>
          </ac:picMkLst>
        </pc:picChg>
      </pc:sldChg>
      <pc:sldChg chg="modSp mod">
        <pc:chgData name="Tom Smith" userId="eac52e5223bf4258" providerId="LiveId" clId="{02A6F3C4-813F-438B-A1F1-C8014D682281}" dt="2022-10-29T01:24:52.738" v="182" actId="20577"/>
        <pc:sldMkLst>
          <pc:docMk/>
          <pc:sldMk cId="2322687459" sldId="304"/>
        </pc:sldMkLst>
        <pc:spChg chg="mod">
          <ac:chgData name="Tom Smith" userId="eac52e5223bf4258" providerId="LiveId" clId="{02A6F3C4-813F-438B-A1F1-C8014D682281}" dt="2022-10-29T01:24:52.738" v="182" actId="20577"/>
          <ac:spMkLst>
            <pc:docMk/>
            <pc:sldMk cId="2322687459" sldId="304"/>
            <ac:spMk id="2" creationId="{3CD60BCF-441D-D507-928D-AFB9F323E97C}"/>
          </ac:spMkLst>
        </pc:spChg>
      </pc:sldChg>
      <pc:sldChg chg="modSp mod">
        <pc:chgData name="Tom Smith" userId="eac52e5223bf4258" providerId="LiveId" clId="{02A6F3C4-813F-438B-A1F1-C8014D682281}" dt="2022-10-29T01:25:29.464" v="222" actId="20577"/>
        <pc:sldMkLst>
          <pc:docMk/>
          <pc:sldMk cId="3355809087" sldId="305"/>
        </pc:sldMkLst>
        <pc:spChg chg="mod">
          <ac:chgData name="Tom Smith" userId="eac52e5223bf4258" providerId="LiveId" clId="{02A6F3C4-813F-438B-A1F1-C8014D682281}" dt="2022-10-29T01:25:03.721" v="183" actId="6549"/>
          <ac:spMkLst>
            <pc:docMk/>
            <pc:sldMk cId="3355809087" sldId="305"/>
            <ac:spMk id="2" creationId="{3CD60BCF-441D-D507-928D-AFB9F323E97C}"/>
          </ac:spMkLst>
        </pc:spChg>
        <pc:spChg chg="mod">
          <ac:chgData name="Tom Smith" userId="eac52e5223bf4258" providerId="LiveId" clId="{02A6F3C4-813F-438B-A1F1-C8014D682281}" dt="2022-10-29T01:25:29.464" v="222" actId="20577"/>
          <ac:spMkLst>
            <pc:docMk/>
            <pc:sldMk cId="3355809087" sldId="305"/>
            <ac:spMk id="3" creationId="{F8D08054-F8C6-ADE9-DA6B-35A56503DBF0}"/>
          </ac:spMkLst>
        </pc:spChg>
      </pc:sldChg>
      <pc:sldChg chg="modSp add mod modAnim">
        <pc:chgData name="Tom Smith" userId="eac52e5223bf4258" providerId="LiveId" clId="{02A6F3C4-813F-438B-A1F1-C8014D682281}" dt="2022-10-29T01:29:03.113" v="409" actId="20577"/>
        <pc:sldMkLst>
          <pc:docMk/>
          <pc:sldMk cId="2046165902" sldId="306"/>
        </pc:sldMkLst>
        <pc:spChg chg="mod">
          <ac:chgData name="Tom Smith" userId="eac52e5223bf4258" providerId="LiveId" clId="{02A6F3C4-813F-438B-A1F1-C8014D682281}" dt="2022-10-29T01:28:45.529" v="388" actId="20577"/>
          <ac:spMkLst>
            <pc:docMk/>
            <pc:sldMk cId="2046165902" sldId="306"/>
            <ac:spMk id="2" creationId="{3CD60BCF-441D-D507-928D-AFB9F323E97C}"/>
          </ac:spMkLst>
        </pc:spChg>
        <pc:spChg chg="mod">
          <ac:chgData name="Tom Smith" userId="eac52e5223bf4258" providerId="LiveId" clId="{02A6F3C4-813F-438B-A1F1-C8014D682281}" dt="2022-10-29T01:29:03.113" v="409" actId="20577"/>
          <ac:spMkLst>
            <pc:docMk/>
            <pc:sldMk cId="2046165902" sldId="306"/>
            <ac:spMk id="3" creationId="{F8D08054-F8C6-ADE9-DA6B-35A56503DBF0}"/>
          </ac:spMkLst>
        </pc:spChg>
      </pc:sldChg>
      <pc:sldChg chg="modSp add mod modAnim">
        <pc:chgData name="Tom Smith" userId="eac52e5223bf4258" providerId="LiveId" clId="{02A6F3C4-813F-438B-A1F1-C8014D682281}" dt="2022-10-29T01:30:01.576" v="454" actId="27636"/>
        <pc:sldMkLst>
          <pc:docMk/>
          <pc:sldMk cId="2831772302" sldId="307"/>
        </pc:sldMkLst>
        <pc:spChg chg="mod">
          <ac:chgData name="Tom Smith" userId="eac52e5223bf4258" providerId="LiveId" clId="{02A6F3C4-813F-438B-A1F1-C8014D682281}" dt="2022-10-29T01:29:21.891" v="421" actId="20577"/>
          <ac:spMkLst>
            <pc:docMk/>
            <pc:sldMk cId="2831772302" sldId="307"/>
            <ac:spMk id="2" creationId="{3CD60BCF-441D-D507-928D-AFB9F323E97C}"/>
          </ac:spMkLst>
        </pc:spChg>
        <pc:spChg chg="mod">
          <ac:chgData name="Tom Smith" userId="eac52e5223bf4258" providerId="LiveId" clId="{02A6F3C4-813F-438B-A1F1-C8014D682281}" dt="2022-10-29T01:30:01.576" v="454" actId="27636"/>
          <ac:spMkLst>
            <pc:docMk/>
            <pc:sldMk cId="2831772302" sldId="307"/>
            <ac:spMk id="3" creationId="{F8D08054-F8C6-ADE9-DA6B-35A56503DBF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12</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08B9EBBA-996F-894A-B54A-D6246ED52CEA}"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770178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A1323-8D79-1946-B0D7-40001CF92E9D}"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9078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DFA1846-DA80-1C48-A609-854EA85C59AD}"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751930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7302355-E14B-8545-A8F8-0FE83CC9D524}" type="datetimeFigureOut">
              <a:rPr lang="en-US" smtClean="0"/>
              <a:pPr/>
              <a:t>10/28/2022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040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9B482E8-6E0E-1B4F-B1FD-C69DB9E858D9}" type="datetimeFigureOut">
              <a:rPr lang="en-US" smtClean="0"/>
              <a:pPr/>
              <a:t>10/28/2022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7853844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021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10/28/2022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930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0DF5E60-9974-AC48-9591-99C2BB44B7CF}" type="datetimeFigureOut">
              <a:rPr lang="en-US" smtClean="0"/>
              <a:pPr/>
              <a:t>10/28/2022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72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9B482E8-6E0E-1B4F-B1FD-C69DB9E858D9}" type="datetimeFigureOut">
              <a:rPr lang="en-US" smtClean="0"/>
              <a:pPr/>
              <a:t>10/28/2022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866369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0881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396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09B482E8-6E0E-1B4F-B1FD-C69DB9E858D9}" type="datetimeFigureOut">
              <a:rPr lang="en-US" smtClean="0"/>
              <a:pPr/>
              <a:t>10/28/2022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76648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wl.purdue.edu/owl/research_and_citation/mla_style/mla_formatting_and_style_guide/mla_in_text_citations_the_basics.html" TargetMode="External"/><Relationship Id="rId2" Type="http://schemas.openxmlformats.org/officeDocument/2006/relationships/hyperlink" Target="https://library.citytech.cuny.edu/"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how to cite sources using MLA</a:t>
            </a:r>
          </a:p>
          <a:p>
            <a:r>
              <a:rPr lang="en-US" sz="4100" dirty="0">
                <a:cs typeface="Times New Roman" panose="02020603050405020304" pitchFamily="18" charset="0"/>
              </a:rPr>
              <a:t>Work on citations, summaries, reflections, and quotes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Write an Introduction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r>
              <a:rPr lang="en-US" dirty="0"/>
              <a:t>Introduce your question.</a:t>
            </a:r>
          </a:p>
          <a:p>
            <a:r>
              <a:rPr lang="en-US" dirty="0"/>
              <a:t>Explain how or why you got interested in your question.</a:t>
            </a:r>
          </a:p>
          <a:p>
            <a:r>
              <a:rPr lang="en-US" dirty="0"/>
              <a:t>Explain what you expect to find in your research.</a:t>
            </a:r>
          </a:p>
          <a:p>
            <a:r>
              <a:rPr lang="en-US" dirty="0"/>
              <a:t>300 words (or more).</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165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Write a Conclusion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8"/>
            <a:ext cx="4243589" cy="3985101"/>
          </a:xfrm>
        </p:spPr>
        <p:txBody>
          <a:bodyPr>
            <a:normAutofit fontScale="77500" lnSpcReduction="20000"/>
          </a:bodyPr>
          <a:lstStyle/>
          <a:p>
            <a:r>
              <a:rPr lang="en-US" dirty="0"/>
              <a:t>Summarize what you found in your research.</a:t>
            </a:r>
          </a:p>
          <a:p>
            <a:r>
              <a:rPr lang="en-US" dirty="0"/>
              <a:t>Discuss what you learned while doing this research and why it is important to the overall topic.</a:t>
            </a:r>
          </a:p>
          <a:p>
            <a:r>
              <a:rPr lang="en-US" dirty="0"/>
              <a:t>Explain who you think needs to know about your research and why. (The answer cannot be “everyone needs to know.” That is too big of an audience.) Narrow it down to who needs to hear about it first or the most!</a:t>
            </a:r>
          </a:p>
          <a:p>
            <a:r>
              <a:rPr lang="en-US" dirty="0"/>
              <a:t>400 words (or more)</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77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a:bodyPr>
          <a:lstStyle/>
          <a:p>
            <a:r>
              <a:rPr lang="en-US" dirty="0"/>
              <a:t>Gather all sections of this project (Introduction, Sources, Conclusion) into one document by class time on Monday. Even if it’s not complete, bring a copy (preferably printed) to be peer reviewed.</a:t>
            </a:r>
          </a:p>
          <a:p>
            <a:pPr lvl="1"/>
            <a:r>
              <a:rPr lang="en-US" dirty="0"/>
              <a:t>I’ll be posting a Reflective Annotative Bibliography Template under Course Profiles on Friday.</a:t>
            </a:r>
          </a:p>
          <a:p>
            <a:r>
              <a:rPr lang="en-US" dirty="0"/>
              <a:t>Be prompt on Monday, so we can start peer reviewing right away!</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97730" y="3914988"/>
            <a:ext cx="2081980" cy="2943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Ijeoma Oluo | Writer, Speaker, Internet Yeller">
            <a:extLst>
              <a:ext uri="{FF2B5EF4-FFF2-40B4-BE49-F238E27FC236}">
                <a16:creationId xmlns:a16="http://schemas.microsoft.com/office/drawing/2014/main" id="{417CE9F5-1F34-D34A-1933-F234290DC67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688" r="23186"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1F99361-32C8-23B5-2F25-F70D9778CE1F}"/>
              </a:ext>
            </a:extLst>
          </p:cNvPr>
          <p:cNvSpPr>
            <a:spLocks noGrp="1"/>
          </p:cNvSpPr>
          <p:nvPr>
            <p:ph idx="1"/>
          </p:nvPr>
        </p:nvSpPr>
        <p:spPr>
          <a:xfrm>
            <a:off x="6417734" y="560440"/>
            <a:ext cx="5291663" cy="5807022"/>
          </a:xfrm>
        </p:spPr>
        <p:txBody>
          <a:bodyPr>
            <a:normAutofit/>
          </a:bodyPr>
          <a:lstStyle/>
          <a:p>
            <a:pPr marL="0" indent="0">
              <a:buNone/>
            </a:pPr>
            <a:r>
              <a:rPr lang="en-US" dirty="0"/>
              <a:t>“When we identify where our privilege intersects with somebody else's oppression, we'll find our opportunities to make real change.”</a:t>
            </a:r>
          </a:p>
          <a:p>
            <a:pPr marL="0" indent="0">
              <a:buNone/>
            </a:pPr>
            <a:r>
              <a:rPr lang="en-US" dirty="0"/>
              <a:t>— </a:t>
            </a:r>
            <a:r>
              <a:rPr lang="en-US" dirty="0" err="1"/>
              <a:t>Ijeoma</a:t>
            </a:r>
            <a:r>
              <a:rPr lang="en-US" dirty="0"/>
              <a:t> Oluo</a:t>
            </a:r>
          </a:p>
          <a:p>
            <a:pPr marL="0" indent="0">
              <a:buNone/>
            </a:pPr>
            <a:endParaRPr lang="en-US" dirty="0"/>
          </a:p>
          <a:p>
            <a:pPr marL="0" indent="0">
              <a:buNone/>
            </a:pPr>
            <a:r>
              <a:rPr lang="en-US" dirty="0"/>
              <a:t>Can you think of where your privilege intersects with another’s oppression?</a:t>
            </a:r>
          </a:p>
          <a:p>
            <a:pPr marL="0" indent="0">
              <a:buNone/>
            </a:pPr>
            <a:endParaRPr lang="en-US" dirty="0"/>
          </a:p>
          <a:p>
            <a:pPr marL="0" indent="0">
              <a:buNone/>
            </a:pPr>
            <a:r>
              <a:rPr lang="en-US" dirty="0"/>
              <a:t>What can we do when we understand this?</a:t>
            </a:r>
          </a:p>
        </p:txBody>
      </p:sp>
    </p:spTree>
    <p:extLst>
      <p:ext uri="{BB962C8B-B14F-4D97-AF65-F5344CB8AC3E}">
        <p14:creationId xmlns:p14="http://schemas.microsoft.com/office/powerpoint/2010/main" val="143254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fontScale="90000"/>
          </a:bodyPr>
          <a:lstStyle/>
          <a:p>
            <a:r>
              <a:rPr lang="en-US" sz="5400" dirty="0"/>
              <a:t>Questions about MLA Review?</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dirty="0"/>
              <a:t>If your source comes from the databases at </a:t>
            </a:r>
            <a:r>
              <a:rPr lang="en-US" dirty="0">
                <a:hlinkClick r:id="rId2"/>
              </a:rPr>
              <a:t>City Tech Library</a:t>
            </a:r>
            <a:r>
              <a:rPr lang="en-US" dirty="0"/>
              <a:t>, usually the “citation” button will do most of the work for you.</a:t>
            </a:r>
          </a:p>
          <a:p>
            <a:pPr marL="0" indent="0">
              <a:buNone/>
            </a:pPr>
            <a:r>
              <a:rPr lang="en-US" dirty="0"/>
              <a:t>If your source isn’t from the databases, you’ll have to go to the </a:t>
            </a:r>
            <a:r>
              <a:rPr lang="en-US" dirty="0">
                <a:hlinkClick r:id="rId3"/>
              </a:rPr>
              <a:t>Purdue OWL </a:t>
            </a:r>
            <a:r>
              <a:rPr lang="en-US" dirty="0"/>
              <a:t>site. </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16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fontScale="90000"/>
          </a:bodyPr>
          <a:lstStyle/>
          <a:p>
            <a:r>
              <a:rPr lang="en-US" sz="5400" dirty="0"/>
              <a:t>Second (and Third) Source Citation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a:bodyPr>
          <a:lstStyle/>
          <a:p>
            <a:pPr marL="0" indent="0">
              <a:buNone/>
            </a:pPr>
            <a:r>
              <a:rPr lang="en-US" dirty="0"/>
              <a:t>For the rest of class, work on citing, summarizing, reflecting, and quoting your first source.</a:t>
            </a:r>
          </a:p>
          <a:p>
            <a:pPr marL="0" indent="0">
              <a:buNone/>
            </a:pPr>
            <a:r>
              <a:rPr lang="en-US" dirty="0"/>
              <a:t>As a reminder of what these all look like…</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268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588FD8EE-08A3-FA3C-2645-713884D6F97B}"/>
              </a:ext>
            </a:extLst>
          </p:cNvPr>
          <p:cNvPicPr>
            <a:picLocks noChangeAspect="1"/>
          </p:cNvPicPr>
          <p:nvPr/>
        </p:nvPicPr>
        <p:blipFill>
          <a:blip r:embed="rId2"/>
          <a:stretch>
            <a:fillRect/>
          </a:stretch>
        </p:blipFill>
        <p:spPr>
          <a:xfrm>
            <a:off x="899775" y="2076673"/>
            <a:ext cx="10677211" cy="2159586"/>
          </a:xfrm>
          <a:prstGeom prst="rect">
            <a:avLst/>
          </a:prstGeom>
        </p:spPr>
      </p:pic>
    </p:spTree>
    <p:extLst>
      <p:ext uri="{BB962C8B-B14F-4D97-AF65-F5344CB8AC3E}">
        <p14:creationId xmlns:p14="http://schemas.microsoft.com/office/powerpoint/2010/main" val="245763526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15CF4CD7-75B2-BB4D-4C5E-B343443AEEAA}"/>
              </a:ext>
            </a:extLst>
          </p:cNvPr>
          <p:cNvPicPr>
            <a:picLocks noChangeAspect="1"/>
          </p:cNvPicPr>
          <p:nvPr/>
        </p:nvPicPr>
        <p:blipFill>
          <a:blip r:embed="rId2"/>
          <a:stretch>
            <a:fillRect/>
          </a:stretch>
        </p:blipFill>
        <p:spPr>
          <a:xfrm>
            <a:off x="1863392" y="2020403"/>
            <a:ext cx="8926728" cy="4203416"/>
          </a:xfrm>
          <a:prstGeom prst="rect">
            <a:avLst/>
          </a:prstGeom>
        </p:spPr>
      </p:pic>
    </p:spTree>
    <p:extLst>
      <p:ext uri="{BB962C8B-B14F-4D97-AF65-F5344CB8AC3E}">
        <p14:creationId xmlns:p14="http://schemas.microsoft.com/office/powerpoint/2010/main" val="36748273"/>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28314022-C75E-94D6-0FF2-0DAE4C6A2832}"/>
              </a:ext>
            </a:extLst>
          </p:cNvPr>
          <p:cNvPicPr>
            <a:picLocks noChangeAspect="1"/>
          </p:cNvPicPr>
          <p:nvPr/>
        </p:nvPicPr>
        <p:blipFill>
          <a:blip r:embed="rId2"/>
          <a:stretch>
            <a:fillRect/>
          </a:stretch>
        </p:blipFill>
        <p:spPr>
          <a:xfrm>
            <a:off x="1947135" y="1929195"/>
            <a:ext cx="8750888" cy="4587422"/>
          </a:xfrm>
          <a:prstGeom prst="rect">
            <a:avLst/>
          </a:prstGeom>
        </p:spPr>
      </p:pic>
    </p:spTree>
    <p:extLst>
      <p:ext uri="{BB962C8B-B14F-4D97-AF65-F5344CB8AC3E}">
        <p14:creationId xmlns:p14="http://schemas.microsoft.com/office/powerpoint/2010/main" val="111238442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3A9969F3-7D12-AB61-D575-211AFA63FDC8}"/>
              </a:ext>
            </a:extLst>
          </p:cNvPr>
          <p:cNvPicPr>
            <a:picLocks noChangeAspect="1"/>
          </p:cNvPicPr>
          <p:nvPr/>
        </p:nvPicPr>
        <p:blipFill>
          <a:blip r:embed="rId2"/>
          <a:stretch>
            <a:fillRect/>
          </a:stretch>
        </p:blipFill>
        <p:spPr>
          <a:xfrm>
            <a:off x="897255" y="2577593"/>
            <a:ext cx="10682252" cy="1929873"/>
          </a:xfrm>
          <a:prstGeom prst="rect">
            <a:avLst/>
          </a:prstGeom>
        </p:spPr>
      </p:pic>
    </p:spTree>
    <p:extLst>
      <p:ext uri="{BB962C8B-B14F-4D97-AF65-F5344CB8AC3E}">
        <p14:creationId xmlns:p14="http://schemas.microsoft.com/office/powerpoint/2010/main" val="630103370"/>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Source Citation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lnSpcReduction="10000"/>
          </a:bodyPr>
          <a:lstStyle/>
          <a:p>
            <a:pPr marL="0" indent="0">
              <a:buNone/>
            </a:pPr>
            <a:r>
              <a:rPr lang="en-US" dirty="0"/>
              <a:t>When you’re finished with the source, create a post titled </a:t>
            </a:r>
            <a:r>
              <a:rPr lang="en-US" b="1" dirty="0"/>
              <a:t>Full Name, Second Source Citation</a:t>
            </a:r>
            <a:r>
              <a:rPr lang="en-US" dirty="0"/>
              <a:t>, and save it under the category </a:t>
            </a:r>
            <a:r>
              <a:rPr lang="en-US" b="1" dirty="0"/>
              <a:t>U2 Work</a:t>
            </a:r>
            <a:r>
              <a:rPr lang="en-US" dirty="0"/>
              <a:t>.</a:t>
            </a:r>
          </a:p>
          <a:p>
            <a:pPr marL="0" indent="0">
              <a:buNone/>
            </a:pPr>
            <a:r>
              <a:rPr lang="en-US" dirty="0"/>
              <a:t>If you finish, start working on the next one—it’s due on Monday!</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80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4179</TotalTime>
  <Words>397</Words>
  <Application>Microsoft Office PowerPoint</Application>
  <PresentationFormat>Widescreen</PresentationFormat>
  <Paragraphs>40</Paragraphs>
  <Slides>12</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Calibri Light</vt:lpstr>
      <vt:lpstr>Gill Sans MT</vt:lpstr>
      <vt:lpstr>Office Theme</vt:lpstr>
      <vt:lpstr>Parcel</vt:lpstr>
      <vt:lpstr>ENG 1101  English Composition 2 </vt:lpstr>
      <vt:lpstr>PowerPoint Presentation</vt:lpstr>
      <vt:lpstr>Questions about MLA Review?</vt:lpstr>
      <vt:lpstr>Second (and Third) Source Citation</vt:lpstr>
      <vt:lpstr>Sample Entry</vt:lpstr>
      <vt:lpstr>Sample Entry</vt:lpstr>
      <vt:lpstr>Sample Entry</vt:lpstr>
      <vt:lpstr>Sample Entry</vt:lpstr>
      <vt:lpstr>Source Citation</vt:lpstr>
      <vt:lpstr>Write an Introduction</vt:lpstr>
      <vt:lpstr>Write a Conclusion</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40</cp:revision>
  <dcterms:created xsi:type="dcterms:W3CDTF">2020-01-25T02:18:25Z</dcterms:created>
  <dcterms:modified xsi:type="dcterms:W3CDTF">2022-10-29T01:31:00Z</dcterms:modified>
</cp:coreProperties>
</file>