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FFFFFF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rgbClr val="CAD5E7"/>
          </a:solidFill>
        </a:fill>
      </a:tcStyle>
    </a:wholeTbl>
    <a:band2H>
      <a:tcTxStyle b="def" i="def"/>
      <a:tcStyle>
        <a:tcBdr/>
        <a:fill>
          <a:solidFill>
            <a:srgbClr val="E6EBF4"/>
          </a:solidFill>
        </a:fill>
      </a:tcStyle>
    </a:band2H>
    <a:firstCol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381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381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rgbClr val="CADCD9"/>
          </a:solidFill>
        </a:fill>
      </a:tcStyle>
    </a:wholeTbl>
    <a:band2H>
      <a:tcTxStyle b="def" i="def"/>
      <a:tcStyle>
        <a:tcBdr/>
        <a:fill>
          <a:solidFill>
            <a:srgbClr val="E6EEED"/>
          </a:solidFill>
        </a:fill>
      </a:tcStyle>
    </a:band2H>
    <a:firstCol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381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381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rgbClr val="FFF7CC"/>
          </a:solidFill>
        </a:fill>
      </a:tcStyle>
    </a:wholeTbl>
    <a:band2H>
      <a:tcTxStyle b="def" i="def"/>
      <a:tcStyle>
        <a:tcBdr/>
        <a:fill>
          <a:solidFill>
            <a:srgbClr val="FFFBE7"/>
          </a:solidFill>
        </a:fill>
      </a:tcStyle>
    </a:band2H>
    <a:firstCol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381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381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00517C"/>
          </a:solidFill>
        </a:fill>
      </a:tcStyle>
    </a:band2H>
    <a:firstCol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517C"/>
          </a:solidFill>
        </a:fill>
      </a:tcStyle>
    </a:lastRow>
    <a:fir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38100" cap="flat">
              <a:solidFill>
                <a:srgbClr val="00517C"/>
              </a:solidFill>
              <a:prstDash val="solid"/>
              <a:round/>
            </a:ln>
          </a:top>
          <a:bottom>
            <a:ln w="127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00517C"/>
        </a:fontRef>
        <a:srgbClr val="00517C"/>
      </a:tcTxStyle>
      <a:tcStyle>
        <a:tcBdr>
          <a:left>
            <a:ln w="12700" cap="flat">
              <a:solidFill>
                <a:srgbClr val="00517C"/>
              </a:solidFill>
              <a:prstDash val="solid"/>
              <a:round/>
            </a:ln>
          </a:left>
          <a:right>
            <a:ln w="12700" cap="flat">
              <a:solidFill>
                <a:srgbClr val="00517C"/>
              </a:solidFill>
              <a:prstDash val="solid"/>
              <a:round/>
            </a:ln>
          </a:right>
          <a:top>
            <a:ln w="12700" cap="flat">
              <a:solidFill>
                <a:srgbClr val="00517C"/>
              </a:solidFill>
              <a:prstDash val="solid"/>
              <a:round/>
            </a:ln>
          </a:top>
          <a:bottom>
            <a:ln w="38100" cap="flat">
              <a:solidFill>
                <a:srgbClr val="00517C"/>
              </a:solidFill>
              <a:prstDash val="solid"/>
              <a:round/>
            </a:ln>
          </a:bottom>
          <a:insideH>
            <a:ln w="12700" cap="flat">
              <a:solidFill>
                <a:srgbClr val="00517C"/>
              </a:solidFill>
              <a:prstDash val="solid"/>
              <a:round/>
            </a:ln>
          </a:insideH>
          <a:insideV>
            <a:ln w="12700" cap="flat">
              <a:solidFill>
                <a:srgbClr val="00517C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21" name="Shape 22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3" Type="http://schemas.openxmlformats.org/officeDocument/2006/relationships/hyperlink" Target="http://fyp.citytech.cuny.edu/media/2020/06/The-Companion-online.pdf" TargetMode="Externa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3" Type="http://schemas.openxmlformats.org/officeDocument/2006/relationships/hyperlink" Target="https://www.edutopia.org/article/teaching-students-how-ask-productive-questions" TargetMode="External"/><Relationship Id="rId4" Type="http://schemas.openxmlformats.org/officeDocument/2006/relationships/hyperlink" Target="https://www.edweek.org/teaching-learning/opinion-10-strategies-for-encouraging-students-to-ask-questions/2021/05" TargetMode="External"/><Relationship Id="rId5" Type="http://schemas.openxmlformats.org/officeDocument/2006/relationships/hyperlink" Target="https://teaching.uchicago.edu/resources/teaching-strategies/asking-effective-questions/" TargetMode="Externa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2" name="Shape 24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/>
            <a:r>
              <a:t>I remember a number of people stated they wanted to meet new people at CT, well that is hard and everyone starts as a stranger until they are your best friend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7" name="Shape 25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10:40-10:45</a:t>
            </a:r>
          </a:p>
          <a:p>
            <a:pPr>
              <a:defRPr sz="1100"/>
            </a:pPr>
            <a:r>
              <a:t>Activate the poll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64" name="Shape 26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 u="sng">
                <a:solidFill>
                  <a:srgbClr val="2200CC"/>
                </a:solidFill>
              </a:defRPr>
            </a:pPr>
            <a:r>
              <a:rPr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3" invalidUrl="" action="" tgtFrame="" tooltip="" history="1" highlightClick="0" endSnd="0"/>
              </a:rPr>
              <a:t>http://fyp.citytech.cuny.edu/media/2020/06/The-Companion-online.pdf</a:t>
            </a:r>
            <a:r>
              <a:rPr u="none">
                <a:solidFill>
                  <a:srgbClr val="000000"/>
                </a:solidFill>
              </a:rPr>
              <a:t> </a:t>
            </a:r>
          </a:p>
          <a:p>
            <a:pPr>
              <a:defRPr sz="1100"/>
            </a:pPr>
          </a:p>
          <a:p>
            <a:pPr>
              <a:defRPr sz="1100"/>
            </a:pPr>
            <a:r>
              <a:t>10:47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2" name="Shape 27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/>
            <a:r>
              <a:t>10:48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77" name="Shape 27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/>
            <a:r>
              <a:t>10 minutes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84" name="Shape 28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What makes a question a good question? </a:t>
            </a:r>
          </a:p>
          <a:p>
            <a:pPr>
              <a:defRPr sz="1100"/>
            </a:pPr>
            <a:r>
              <a:t>Break 11:10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89" name="Shape 28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200"/>
            </a:pPr>
            <a:r>
              <a:t>11:10-11:20</a:t>
            </a:r>
          </a:p>
          <a:p>
            <a:pPr>
              <a:defRPr sz="1100"/>
            </a:pPr>
            <a:endParaRPr sz="1200"/>
          </a:p>
          <a:p>
            <a:pPr marL="457200" indent="-304800">
              <a:lnSpc>
                <a:spcPct val="115000"/>
              </a:lnSpc>
              <a:buClr>
                <a:srgbClr val="595959"/>
              </a:buClr>
              <a:buSzPts val="1200"/>
              <a:buFont typeface="Helvetica"/>
              <a:buChar char="●"/>
              <a:defRPr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defRPr>
            </a:pPr>
            <a:r>
              <a:t>Be specific</a:t>
            </a:r>
          </a:p>
          <a:p>
            <a:pPr marL="457200" indent="-304800">
              <a:lnSpc>
                <a:spcPct val="115000"/>
              </a:lnSpc>
              <a:buClr>
                <a:srgbClr val="595959"/>
              </a:buClr>
              <a:buSzPts val="1200"/>
              <a:buFont typeface="Helvetica"/>
              <a:buChar char="●"/>
              <a:defRPr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defRPr>
            </a:pPr>
            <a:r>
              <a:t>Be brief</a:t>
            </a:r>
          </a:p>
          <a:p>
            <a:pPr marL="457200" indent="-304800">
              <a:lnSpc>
                <a:spcPct val="115000"/>
              </a:lnSpc>
              <a:buClr>
                <a:srgbClr val="595959"/>
              </a:buClr>
              <a:buSzPts val="1200"/>
              <a:buFont typeface="Helvetica"/>
              <a:buChar char="●"/>
              <a:defRPr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defRPr>
            </a:pPr>
            <a:r>
              <a:t>Be thorough</a:t>
            </a:r>
          </a:p>
          <a:p>
            <a:pPr marL="457200" indent="-304800">
              <a:lnSpc>
                <a:spcPct val="115000"/>
              </a:lnSpc>
              <a:buClr>
                <a:srgbClr val="595959"/>
              </a:buClr>
              <a:buSzPts val="1200"/>
              <a:buFont typeface="Helvetica"/>
              <a:buChar char="●"/>
              <a:defRPr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defRPr>
            </a:pPr>
            <a:r>
              <a:t>Be appreciative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4" name="Shape 29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100"/>
            </a:pPr>
            <a:r>
              <a:t>Supporting Material:</a:t>
            </a:r>
          </a:p>
          <a:p>
            <a:pPr>
              <a:defRPr sz="1100" u="sng">
                <a:solidFill>
                  <a:srgbClr val="2200CC"/>
                </a:solidFill>
              </a:defRPr>
            </a:pPr>
            <a:r>
              <a:rPr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3" invalidUrl="" action="" tgtFrame="" tooltip="" history="1" highlightClick="0" endSnd="0"/>
              </a:rPr>
              <a:t>https://www.edutopia.org/article/teaching-students-how-ask-productive-questions</a:t>
            </a:r>
            <a:r>
              <a:rPr u="none">
                <a:solidFill>
                  <a:srgbClr val="000000"/>
                </a:solidFill>
              </a:rPr>
              <a:t> </a:t>
            </a:r>
          </a:p>
          <a:p>
            <a:pPr>
              <a:defRPr sz="1100" u="sng">
                <a:solidFill>
                  <a:srgbClr val="2200CC"/>
                </a:solidFill>
              </a:defRPr>
            </a:pPr>
            <a:r>
              <a:rPr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4" invalidUrl="" action="" tgtFrame="" tooltip="" history="1" highlightClick="0" endSnd="0"/>
              </a:rPr>
              <a:t>https://www.edweek.org/teaching-learning/opinion-10-strategies-for-encouraging-students-to-ask-questions/2021/05</a:t>
            </a:r>
            <a:r>
              <a:rPr u="none">
                <a:solidFill>
                  <a:srgbClr val="000000"/>
                </a:solidFill>
              </a:rPr>
              <a:t> </a:t>
            </a:r>
          </a:p>
          <a:p>
            <a:pPr>
              <a:defRPr sz="1100" u="sng">
                <a:solidFill>
                  <a:srgbClr val="2200CC"/>
                </a:solidFill>
              </a:defRPr>
            </a:pPr>
            <a:r>
              <a:rPr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5" invalidUrl="" action="" tgtFrame="" tooltip="" history="1" highlightClick="0" endSnd="0"/>
              </a:rPr>
              <a:t>https://teaching.uchicago.edu/resources/teaching-strategies/asking-effective-questions/</a:t>
            </a:r>
            <a:r>
              <a:rPr u="none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0;p2"/>
          <p:cNvSpPr/>
          <p:nvPr/>
        </p:nvSpPr>
        <p:spPr>
          <a:xfrm>
            <a:off x="1524800" y="672605"/>
            <a:ext cx="1081626" cy="112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8575">
            <a:solidFill>
              <a:schemeClr val="accent5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2" name="Google Shape;11;p2"/>
          <p:cNvSpPr/>
          <p:nvPr/>
        </p:nvSpPr>
        <p:spPr>
          <a:xfrm rot="10800000">
            <a:off x="6537562" y="3342925"/>
            <a:ext cx="1081626" cy="112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8575">
            <a:solidFill>
              <a:schemeClr val="accent5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3" name="Google Shape;12;p2"/>
          <p:cNvSpPr/>
          <p:nvPr/>
        </p:nvSpPr>
        <p:spPr>
          <a:xfrm>
            <a:off x="4359602" y="2817464"/>
            <a:ext cx="4248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4" name="Title Text"/>
          <p:cNvSpPr txBox="1"/>
          <p:nvPr>
            <p:ph type="title"/>
          </p:nvPr>
        </p:nvSpPr>
        <p:spPr>
          <a:xfrm>
            <a:off x="1680302" y="1188925"/>
            <a:ext cx="5783401" cy="1457401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pPr/>
            <a:r>
              <a:t>Title Text</a:t>
            </a:r>
          </a:p>
        </p:txBody>
      </p:sp>
      <p:sp>
        <p:nvSpPr>
          <p:cNvPr id="15" name="Body Level One…"/>
          <p:cNvSpPr txBox="1"/>
          <p:nvPr>
            <p:ph type="body" sz="quarter" idx="1"/>
          </p:nvPr>
        </p:nvSpPr>
        <p:spPr>
          <a:xfrm>
            <a:off x="1680302" y="3049449"/>
            <a:ext cx="5783401" cy="9090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53;p11"/>
          <p:cNvSpPr/>
          <p:nvPr/>
        </p:nvSpPr>
        <p:spPr>
          <a:xfrm>
            <a:off x="149" y="5076825"/>
            <a:ext cx="9143702" cy="666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00" name="xx%"/>
          <p:cNvSpPr txBox="1"/>
          <p:nvPr>
            <p:ph type="title" hasCustomPrompt="1"/>
          </p:nvPr>
        </p:nvSpPr>
        <p:spPr>
          <a:xfrm>
            <a:off x="387899" y="1152450"/>
            <a:ext cx="8368202" cy="1538400"/>
          </a:xfrm>
          <a:prstGeom prst="rect">
            <a:avLst/>
          </a:prstGeom>
        </p:spPr>
        <p:txBody>
          <a:bodyPr anchor="ctr"/>
          <a:lstStyle>
            <a:lvl1pPr algn="ctr">
              <a:defRPr sz="13000">
                <a:solidFill>
                  <a:schemeClr val="accent5"/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101" name="Body Level One…"/>
          <p:cNvSpPr txBox="1"/>
          <p:nvPr>
            <p:ph type="body" sz="quarter" idx="1"/>
          </p:nvPr>
        </p:nvSpPr>
        <p:spPr>
          <a:xfrm>
            <a:off x="387899" y="2919450"/>
            <a:ext cx="8368202" cy="1071601"/>
          </a:xfrm>
          <a:prstGeom prst="rect">
            <a:avLst/>
          </a:prstGeom>
        </p:spPr>
        <p:txBody>
          <a:bodyPr/>
          <a:lstStyle>
            <a:lvl1pPr algn="ctr"/>
            <a:lvl2pPr algn="ctr"/>
            <a:lvl3pPr algn="ctr"/>
            <a:lvl4pPr algn="ctr"/>
            <a:lvl5pPr algn="ctr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64;p14"/>
          <p:cNvSpPr/>
          <p:nvPr/>
        </p:nvSpPr>
        <p:spPr>
          <a:xfrm>
            <a:off x="1524800" y="672605"/>
            <a:ext cx="1081626" cy="112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8575">
            <a:solidFill>
              <a:schemeClr val="accent5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17" name="Google Shape;65;p14"/>
          <p:cNvSpPr/>
          <p:nvPr/>
        </p:nvSpPr>
        <p:spPr>
          <a:xfrm rot="10800000">
            <a:off x="6537562" y="3342925"/>
            <a:ext cx="1081626" cy="1124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28575">
            <a:solidFill>
              <a:schemeClr val="accent5"/>
            </a:solidFill>
            <a:miter lim="8000"/>
          </a:ln>
        </p:spPr>
        <p:txBody>
          <a:bodyPr lIns="0" tIns="0" rIns="0" bIns="0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18" name="Google Shape;66;p14"/>
          <p:cNvSpPr/>
          <p:nvPr/>
        </p:nvSpPr>
        <p:spPr>
          <a:xfrm>
            <a:off x="4359602" y="2817464"/>
            <a:ext cx="4248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19" name="Title Text"/>
          <p:cNvSpPr txBox="1"/>
          <p:nvPr>
            <p:ph type="title"/>
          </p:nvPr>
        </p:nvSpPr>
        <p:spPr>
          <a:xfrm>
            <a:off x="1680302" y="1188925"/>
            <a:ext cx="5783401" cy="1457401"/>
          </a:xfrm>
          <a:prstGeom prst="rect">
            <a:avLst/>
          </a:prstGeom>
        </p:spPr>
        <p:txBody>
          <a:bodyPr/>
          <a:lstStyle>
            <a:lvl1pPr algn="ctr">
              <a:defRPr sz="4000"/>
            </a:lvl1pPr>
          </a:lstStyle>
          <a:p>
            <a:pPr/>
            <a:r>
              <a:t>Title Text</a:t>
            </a:r>
          </a:p>
        </p:txBody>
      </p:sp>
      <p:sp>
        <p:nvSpPr>
          <p:cNvPr id="120" name="Body Level One…"/>
          <p:cNvSpPr txBox="1"/>
          <p:nvPr>
            <p:ph type="body" sz="quarter" idx="1"/>
          </p:nvPr>
        </p:nvSpPr>
        <p:spPr>
          <a:xfrm>
            <a:off x="1680302" y="3049449"/>
            <a:ext cx="5783401" cy="9090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Text"/>
          <p:cNvSpPr txBox="1"/>
          <p:nvPr>
            <p:ph type="title"/>
          </p:nvPr>
        </p:nvSpPr>
        <p:spPr>
          <a:xfrm>
            <a:off x="490250" y="526349"/>
            <a:ext cx="5618701" cy="4090801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79;p18"/>
          <p:cNvSpPr/>
          <p:nvPr/>
        </p:nvSpPr>
        <p:spPr>
          <a:xfrm>
            <a:off x="4572000" y="-75"/>
            <a:ext cx="4572000" cy="5143501"/>
          </a:xfrm>
          <a:prstGeom prst="rect">
            <a:avLst/>
          </a:prstGeom>
          <a:solidFill>
            <a:srgbClr val="00406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52" name="Google Shape;80;p18"/>
          <p:cNvSpPr/>
          <p:nvPr/>
        </p:nvSpPr>
        <p:spPr>
          <a:xfrm>
            <a:off x="5029675" y="4495503"/>
            <a:ext cx="540901" cy="1"/>
          </a:xfrm>
          <a:prstGeom prst="line">
            <a:avLst/>
          </a:prstGeom>
          <a:ln w="38100">
            <a:solidFill>
              <a:schemeClr val="accent5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53" name="Title Text"/>
          <p:cNvSpPr txBox="1"/>
          <p:nvPr>
            <p:ph type="title"/>
          </p:nvPr>
        </p:nvSpPr>
        <p:spPr>
          <a:xfrm>
            <a:off x="265500" y="1209075"/>
            <a:ext cx="4045200" cy="1506301"/>
          </a:xfrm>
          <a:prstGeom prst="rect">
            <a:avLst/>
          </a:prstGeom>
        </p:spPr>
        <p:txBody>
          <a:bodyPr/>
          <a:lstStyle>
            <a:lvl1pPr algn="ctr">
              <a:defRPr sz="3800"/>
            </a:lvl1pPr>
          </a:lstStyle>
          <a:p>
            <a:pPr/>
            <a:r>
              <a:t>Title Text</a:t>
            </a:r>
          </a:p>
        </p:txBody>
      </p:sp>
      <p:sp>
        <p:nvSpPr>
          <p:cNvPr id="154" name="Body Level One…"/>
          <p:cNvSpPr txBox="1"/>
          <p:nvPr>
            <p:ph type="body" sz="quarter" idx="1"/>
          </p:nvPr>
        </p:nvSpPr>
        <p:spPr>
          <a:xfrm>
            <a:off x="265500" y="2769000"/>
            <a:ext cx="4045200" cy="13455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Google Shape;83;p18"/>
          <p:cNvSpPr txBox="1"/>
          <p:nvPr>
            <p:ph type="body" sz="half" idx="21"/>
          </p:nvPr>
        </p:nvSpPr>
        <p:spPr>
          <a:xfrm>
            <a:off x="4939500" y="724199"/>
            <a:ext cx="3837000" cy="3695101"/>
          </a:xfrm>
          <a:prstGeom prst="rect">
            <a:avLst/>
          </a:prstGeom>
        </p:spPr>
        <p:txBody>
          <a:bodyPr anchor="ctr"/>
          <a:lstStyle/>
          <a:p>
            <a:pPr/>
          </a:p>
        </p:txBody>
      </p:sp>
      <p:sp>
        <p:nvSpPr>
          <p:cNvPr id="1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86;p19"/>
          <p:cNvSpPr/>
          <p:nvPr/>
        </p:nvSpPr>
        <p:spPr>
          <a:xfrm>
            <a:off x="149" y="5076825"/>
            <a:ext cx="9143702" cy="66600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164" name="xx%"/>
          <p:cNvSpPr txBox="1"/>
          <p:nvPr>
            <p:ph type="title" hasCustomPrompt="1"/>
          </p:nvPr>
        </p:nvSpPr>
        <p:spPr>
          <a:xfrm>
            <a:off x="387899" y="1152450"/>
            <a:ext cx="8368202" cy="1538400"/>
          </a:xfrm>
          <a:prstGeom prst="rect">
            <a:avLst/>
          </a:prstGeom>
        </p:spPr>
        <p:txBody>
          <a:bodyPr anchor="ctr"/>
          <a:lstStyle>
            <a:lvl1pPr algn="ctr">
              <a:defRPr sz="13000">
                <a:solidFill>
                  <a:schemeClr val="accent5"/>
                </a:solidFill>
              </a:defRPr>
            </a:lvl1pPr>
          </a:lstStyle>
          <a:p>
            <a:pPr/>
            <a:r>
              <a:t>xx%</a:t>
            </a:r>
          </a:p>
        </p:txBody>
      </p:sp>
      <p:sp>
        <p:nvSpPr>
          <p:cNvPr id="165" name="Body Level One…"/>
          <p:cNvSpPr txBox="1"/>
          <p:nvPr>
            <p:ph type="body" sz="quarter" idx="1"/>
          </p:nvPr>
        </p:nvSpPr>
        <p:spPr>
          <a:xfrm>
            <a:off x="387899" y="2919450"/>
            <a:ext cx="8368202" cy="1071601"/>
          </a:xfrm>
          <a:prstGeom prst="rect">
            <a:avLst/>
          </a:prstGeom>
        </p:spPr>
        <p:txBody>
          <a:bodyPr/>
          <a:lstStyle>
            <a:lvl1pPr algn="ctr"/>
            <a:lvl2pPr algn="ctr"/>
            <a:lvl3pPr algn="ctr"/>
            <a:lvl4pPr algn="ctr"/>
            <a:lvl5pPr algn="ctr"/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91;p20"/>
          <p:cNvSpPr/>
          <p:nvPr/>
        </p:nvSpPr>
        <p:spPr>
          <a:xfrm>
            <a:off x="492563" y="1260284"/>
            <a:ext cx="4248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7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75" name="Body Level One…"/>
          <p:cNvSpPr txBox="1"/>
          <p:nvPr>
            <p:ph type="body" sz="half" idx="1"/>
          </p:nvPr>
        </p:nvSpPr>
        <p:spPr>
          <a:xfrm>
            <a:off x="387899" y="1489824"/>
            <a:ext cx="3999902" cy="3078902"/>
          </a:xfrm>
          <a:prstGeom prst="rect">
            <a:avLst/>
          </a:prstGeom>
        </p:spPr>
        <p:txBody>
          <a:bodyPr/>
          <a:lstStyle>
            <a:lvl1pPr indent="-317500">
              <a:buSzPts val="1400"/>
              <a:defRPr sz="1400"/>
            </a:lvl1pPr>
            <a:lvl2pPr marL="965200" indent="-355600">
              <a:buSzPts val="1400"/>
              <a:defRPr sz="1400"/>
            </a:lvl2pPr>
            <a:lvl3pPr marL="1422400" indent="-355600">
              <a:buSzPts val="1400"/>
              <a:defRPr sz="1400"/>
            </a:lvl3pPr>
            <a:lvl4pPr marL="1879600" indent="-355600">
              <a:buSzPts val="1400"/>
              <a:defRPr sz="1400"/>
            </a:lvl4pPr>
            <a:lvl5pPr marL="2336800" indent="-355600">
              <a:buSzPts val="1400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" name="Google Shape;94;p20"/>
          <p:cNvSpPr txBox="1"/>
          <p:nvPr>
            <p:ph type="body" sz="half" idx="21"/>
          </p:nvPr>
        </p:nvSpPr>
        <p:spPr>
          <a:xfrm>
            <a:off x="4756199" y="1489824"/>
            <a:ext cx="3999902" cy="3078901"/>
          </a:xfrm>
          <a:prstGeom prst="rect">
            <a:avLst/>
          </a:prstGeom>
        </p:spPr>
        <p:txBody>
          <a:bodyPr/>
          <a:lstStyle/>
          <a:p>
            <a:pPr indent="-317500">
              <a:buSzPts val="1400"/>
              <a:defRPr sz="1400"/>
            </a:pPr>
          </a:p>
        </p:txBody>
      </p:sp>
      <p:sp>
        <p:nvSpPr>
          <p:cNvPr id="17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97;p21"/>
          <p:cNvSpPr/>
          <p:nvPr/>
        </p:nvSpPr>
        <p:spPr>
          <a:xfrm>
            <a:off x="492563" y="1260284"/>
            <a:ext cx="4248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85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86" name="Body Level One…"/>
          <p:cNvSpPr txBox="1"/>
          <p:nvPr>
            <p:ph type="body" idx="1"/>
          </p:nvPr>
        </p:nvSpPr>
        <p:spPr>
          <a:xfrm>
            <a:off x="387899" y="1489823"/>
            <a:ext cx="8368202" cy="307890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17;p3"/>
          <p:cNvSpPr/>
          <p:nvPr/>
        </p:nvSpPr>
        <p:spPr>
          <a:xfrm>
            <a:off x="4359602" y="2817464"/>
            <a:ext cx="4248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4" name="Title Text"/>
          <p:cNvSpPr txBox="1"/>
          <p:nvPr>
            <p:ph type="title"/>
          </p:nvPr>
        </p:nvSpPr>
        <p:spPr>
          <a:xfrm>
            <a:off x="480750" y="1764950"/>
            <a:ext cx="8222100" cy="907501"/>
          </a:xfrm>
          <a:prstGeom prst="rect">
            <a:avLst/>
          </a:prstGeom>
        </p:spPr>
        <p:txBody>
          <a:bodyPr/>
          <a:lstStyle>
            <a:lvl1pPr algn="ctr"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02;p22"/>
          <p:cNvSpPr/>
          <p:nvPr/>
        </p:nvSpPr>
        <p:spPr>
          <a:xfrm>
            <a:off x="4359602" y="2817464"/>
            <a:ext cx="4248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95" name="Title Text"/>
          <p:cNvSpPr txBox="1"/>
          <p:nvPr>
            <p:ph type="title"/>
          </p:nvPr>
        </p:nvSpPr>
        <p:spPr>
          <a:xfrm>
            <a:off x="480750" y="1764950"/>
            <a:ext cx="8222100" cy="907501"/>
          </a:xfrm>
          <a:prstGeom prst="rect">
            <a:avLst/>
          </a:prstGeom>
        </p:spPr>
        <p:txBody>
          <a:bodyPr/>
          <a:lstStyle>
            <a:lvl1pPr algn="ctr"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1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106;p23"/>
          <p:cNvSpPr/>
          <p:nvPr/>
        </p:nvSpPr>
        <p:spPr>
          <a:xfrm>
            <a:off x="489218" y="1412276"/>
            <a:ext cx="3315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04" name="Title Text"/>
          <p:cNvSpPr txBox="1"/>
          <p:nvPr>
            <p:ph type="title"/>
          </p:nvPr>
        </p:nvSpPr>
        <p:spPr>
          <a:xfrm>
            <a:off x="387899" y="555600"/>
            <a:ext cx="2808001" cy="755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205" name="Body Level One…"/>
          <p:cNvSpPr txBox="1"/>
          <p:nvPr>
            <p:ph type="body" sz="quarter" idx="1"/>
          </p:nvPr>
        </p:nvSpPr>
        <p:spPr>
          <a:xfrm>
            <a:off x="387899" y="1594024"/>
            <a:ext cx="2808001" cy="2681101"/>
          </a:xfrm>
          <a:prstGeom prst="rect">
            <a:avLst/>
          </a:prstGeom>
        </p:spPr>
        <p:txBody>
          <a:bodyPr/>
          <a:lstStyle>
            <a:lvl1pPr indent="-304800">
              <a:buSzPts val="1200"/>
              <a:defRPr sz="1200"/>
            </a:lvl1pPr>
            <a:lvl2pPr marL="914400" indent="-304800">
              <a:buSzPts val="1200"/>
              <a:defRPr sz="1200"/>
            </a:lvl2pPr>
            <a:lvl3pPr marL="1371600" indent="-304800">
              <a:buSzPts val="1200"/>
              <a:defRPr sz="1200"/>
            </a:lvl3pPr>
            <a:lvl4pPr marL="1828800" indent="-304800">
              <a:buSzPts val="1200"/>
              <a:defRPr sz="1200"/>
            </a:lvl4pPr>
            <a:lvl5pPr marL="2286000" indent="-304800">
              <a:buSzPts val="1200"/>
              <a:defRPr sz="1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Body Level One…"/>
          <p:cNvSpPr txBox="1"/>
          <p:nvPr>
            <p:ph type="body" sz="quarter" idx="1"/>
          </p:nvPr>
        </p:nvSpPr>
        <p:spPr>
          <a:xfrm>
            <a:off x="319499" y="4233724"/>
            <a:ext cx="5998802" cy="598801"/>
          </a:xfrm>
          <a:prstGeom prst="rect">
            <a:avLst/>
          </a:prstGeom>
        </p:spPr>
        <p:txBody>
          <a:bodyPr anchor="ctr"/>
          <a:lstStyle>
            <a:lvl1pPr marL="228600" indent="0">
              <a:lnSpc>
                <a:spcPct val="100000"/>
              </a:lnSpc>
              <a:buClrTx/>
              <a:buSzTx/>
              <a:buFontTx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  <a:lvl2pPr>
              <a:lnSpc>
                <a:spcPct val="100000"/>
              </a:lnSpc>
              <a:buClrTx/>
              <a:buFontTx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>
              <a:lnSpc>
                <a:spcPct val="100000"/>
              </a:lnSpc>
              <a:buClrTx/>
              <a:buFontTx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>
              <a:lnSpc>
                <a:spcPct val="100000"/>
              </a:lnSpc>
              <a:buClrTx/>
              <a:buFontTx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>
              <a:lnSpc>
                <a:spcPct val="100000"/>
              </a:lnSpc>
              <a:buClrTx/>
              <a:buFontTx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21;p4"/>
          <p:cNvSpPr/>
          <p:nvPr/>
        </p:nvSpPr>
        <p:spPr>
          <a:xfrm>
            <a:off x="492563" y="1260284"/>
            <a:ext cx="4248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4" name="Body Level One…"/>
          <p:cNvSpPr txBox="1"/>
          <p:nvPr>
            <p:ph type="body" idx="1"/>
          </p:nvPr>
        </p:nvSpPr>
        <p:spPr>
          <a:xfrm>
            <a:off x="387899" y="1489823"/>
            <a:ext cx="8368202" cy="307890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26;p5"/>
          <p:cNvSpPr/>
          <p:nvPr/>
        </p:nvSpPr>
        <p:spPr>
          <a:xfrm>
            <a:off x="492563" y="1260284"/>
            <a:ext cx="4248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4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4" name="Body Level One…"/>
          <p:cNvSpPr txBox="1"/>
          <p:nvPr>
            <p:ph type="body" sz="half" idx="1"/>
          </p:nvPr>
        </p:nvSpPr>
        <p:spPr>
          <a:xfrm>
            <a:off x="387899" y="1489824"/>
            <a:ext cx="3999902" cy="3078902"/>
          </a:xfrm>
          <a:prstGeom prst="rect">
            <a:avLst/>
          </a:prstGeom>
        </p:spPr>
        <p:txBody>
          <a:bodyPr/>
          <a:lstStyle>
            <a:lvl1pPr indent="-317500">
              <a:buSzPts val="1400"/>
              <a:defRPr sz="1400"/>
            </a:lvl1pPr>
            <a:lvl2pPr marL="965200" indent="-355600">
              <a:buSzPts val="1400"/>
              <a:defRPr sz="1400"/>
            </a:lvl2pPr>
            <a:lvl3pPr marL="1422400" indent="-355600">
              <a:buSzPts val="1400"/>
              <a:defRPr sz="1400"/>
            </a:lvl3pPr>
            <a:lvl4pPr marL="1879600" indent="-355600">
              <a:buSzPts val="1400"/>
              <a:defRPr sz="1400"/>
            </a:lvl4pPr>
            <a:lvl5pPr marL="2336800" indent="-355600">
              <a:buSzPts val="1400"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Google Shape;29;p5"/>
          <p:cNvSpPr txBox="1"/>
          <p:nvPr>
            <p:ph type="body" sz="half" idx="21"/>
          </p:nvPr>
        </p:nvSpPr>
        <p:spPr>
          <a:xfrm>
            <a:off x="4756199" y="1489824"/>
            <a:ext cx="3999902" cy="3078901"/>
          </a:xfrm>
          <a:prstGeom prst="rect">
            <a:avLst/>
          </a:prstGeom>
        </p:spPr>
        <p:txBody>
          <a:bodyPr/>
          <a:lstStyle/>
          <a:p>
            <a:pPr indent="-317500">
              <a:buSzPts val="1400"/>
              <a:defRPr sz="1400"/>
            </a:pPr>
          </a:p>
        </p:txBody>
      </p:sp>
      <p:sp>
        <p:nvSpPr>
          <p:cNvPr id="4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35;p7"/>
          <p:cNvSpPr/>
          <p:nvPr/>
        </p:nvSpPr>
        <p:spPr>
          <a:xfrm>
            <a:off x="489218" y="1412276"/>
            <a:ext cx="331501" cy="1"/>
          </a:xfrm>
          <a:prstGeom prst="line">
            <a:avLst/>
          </a:prstGeom>
          <a:ln w="38100">
            <a:solidFill>
              <a:schemeClr val="accent4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2" name="Title Text"/>
          <p:cNvSpPr txBox="1"/>
          <p:nvPr>
            <p:ph type="title"/>
          </p:nvPr>
        </p:nvSpPr>
        <p:spPr>
          <a:xfrm>
            <a:off x="387899" y="555600"/>
            <a:ext cx="2808001" cy="755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/>
            <a:r>
              <a:t>Title Text</a:t>
            </a:r>
          </a:p>
        </p:txBody>
      </p:sp>
      <p:sp>
        <p:nvSpPr>
          <p:cNvPr id="63" name="Body Level One…"/>
          <p:cNvSpPr txBox="1"/>
          <p:nvPr>
            <p:ph type="body" sz="quarter" idx="1"/>
          </p:nvPr>
        </p:nvSpPr>
        <p:spPr>
          <a:xfrm>
            <a:off x="387899" y="1594024"/>
            <a:ext cx="2808001" cy="2681101"/>
          </a:xfrm>
          <a:prstGeom prst="rect">
            <a:avLst/>
          </a:prstGeom>
        </p:spPr>
        <p:txBody>
          <a:bodyPr/>
          <a:lstStyle>
            <a:lvl1pPr indent="-304800">
              <a:buSzPts val="1200"/>
              <a:defRPr sz="1200"/>
            </a:lvl1pPr>
            <a:lvl2pPr marL="914400" indent="-304800">
              <a:buSzPts val="1200"/>
              <a:defRPr sz="1200"/>
            </a:lvl2pPr>
            <a:lvl3pPr marL="1371600" indent="-304800">
              <a:buSzPts val="1200"/>
              <a:defRPr sz="1200"/>
            </a:lvl3pPr>
            <a:lvl4pPr marL="1828800" indent="-304800">
              <a:buSzPts val="1200"/>
              <a:defRPr sz="1200"/>
            </a:lvl4pPr>
            <a:lvl5pPr marL="2286000" indent="-304800">
              <a:buSzPts val="1200"/>
              <a:defRPr sz="1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/>
          <p:nvPr>
            <p:ph type="title"/>
          </p:nvPr>
        </p:nvSpPr>
        <p:spPr>
          <a:xfrm>
            <a:off x="490250" y="526349"/>
            <a:ext cx="5618701" cy="4090801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pPr/>
            <a:r>
              <a:t>Title Text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43;p9"/>
          <p:cNvSpPr/>
          <p:nvPr/>
        </p:nvSpPr>
        <p:spPr>
          <a:xfrm>
            <a:off x="4572000" y="-75"/>
            <a:ext cx="4572000" cy="5143501"/>
          </a:xfrm>
          <a:prstGeom prst="rect">
            <a:avLst/>
          </a:prstGeom>
          <a:solidFill>
            <a:srgbClr val="00406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>
                <a:solidFill>
                  <a:srgbClr val="000000"/>
                </a:solidFill>
              </a:defRPr>
            </a:pPr>
          </a:p>
        </p:txBody>
      </p:sp>
      <p:sp>
        <p:nvSpPr>
          <p:cNvPr id="80" name="Google Shape;44;p9"/>
          <p:cNvSpPr/>
          <p:nvPr/>
        </p:nvSpPr>
        <p:spPr>
          <a:xfrm>
            <a:off x="5029675" y="4495503"/>
            <a:ext cx="540901" cy="1"/>
          </a:xfrm>
          <a:prstGeom prst="line">
            <a:avLst/>
          </a:prstGeom>
          <a:ln w="38100">
            <a:solidFill>
              <a:schemeClr val="accent5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81" name="Title Text"/>
          <p:cNvSpPr txBox="1"/>
          <p:nvPr>
            <p:ph type="title"/>
          </p:nvPr>
        </p:nvSpPr>
        <p:spPr>
          <a:xfrm>
            <a:off x="265500" y="1209075"/>
            <a:ext cx="4045200" cy="1506301"/>
          </a:xfrm>
          <a:prstGeom prst="rect">
            <a:avLst/>
          </a:prstGeom>
        </p:spPr>
        <p:txBody>
          <a:bodyPr/>
          <a:lstStyle>
            <a:lvl1pPr algn="ctr">
              <a:defRPr sz="3800"/>
            </a:lvl1pPr>
          </a:lstStyle>
          <a:p>
            <a:pPr/>
            <a:r>
              <a:t>Title Text</a:t>
            </a:r>
          </a:p>
        </p:txBody>
      </p:sp>
      <p:sp>
        <p:nvSpPr>
          <p:cNvPr id="82" name="Body Level One…"/>
          <p:cNvSpPr txBox="1"/>
          <p:nvPr>
            <p:ph type="body" sz="quarter" idx="1"/>
          </p:nvPr>
        </p:nvSpPr>
        <p:spPr>
          <a:xfrm>
            <a:off x="265500" y="2769000"/>
            <a:ext cx="4045200" cy="13455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100">
                <a:solidFill>
                  <a:schemeClr val="accent5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Google Shape;47;p9"/>
          <p:cNvSpPr txBox="1"/>
          <p:nvPr>
            <p:ph type="body" sz="half" idx="21"/>
          </p:nvPr>
        </p:nvSpPr>
        <p:spPr>
          <a:xfrm>
            <a:off x="4939500" y="724199"/>
            <a:ext cx="3837000" cy="3695101"/>
          </a:xfrm>
          <a:prstGeom prst="rect">
            <a:avLst/>
          </a:prstGeom>
        </p:spPr>
        <p:txBody>
          <a:bodyPr anchor="ctr"/>
          <a:lstStyle/>
          <a:p>
            <a:pPr/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Body Level One…"/>
          <p:cNvSpPr txBox="1"/>
          <p:nvPr>
            <p:ph type="body" sz="quarter" idx="1"/>
          </p:nvPr>
        </p:nvSpPr>
        <p:spPr>
          <a:xfrm>
            <a:off x="319499" y="4233724"/>
            <a:ext cx="5998802" cy="598801"/>
          </a:xfrm>
          <a:prstGeom prst="rect">
            <a:avLst/>
          </a:prstGeom>
        </p:spPr>
        <p:txBody>
          <a:bodyPr anchor="ctr"/>
          <a:lstStyle>
            <a:lvl1pPr marL="228600" indent="0">
              <a:lnSpc>
                <a:spcPct val="100000"/>
              </a:lnSpc>
              <a:buClrTx/>
              <a:buSzTx/>
              <a:buFontTx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  <a:lvl2pPr>
              <a:lnSpc>
                <a:spcPct val="100000"/>
              </a:lnSpc>
              <a:buClrTx/>
              <a:buFontTx/>
              <a:defRPr>
                <a:latin typeface="Roboto Slab"/>
                <a:ea typeface="Roboto Slab"/>
                <a:cs typeface="Roboto Slab"/>
                <a:sym typeface="Roboto Slab"/>
              </a:defRPr>
            </a:lvl2pPr>
            <a:lvl3pPr>
              <a:lnSpc>
                <a:spcPct val="100000"/>
              </a:lnSpc>
              <a:buClrTx/>
              <a:buFontTx/>
              <a:defRPr>
                <a:latin typeface="Roboto Slab"/>
                <a:ea typeface="Roboto Slab"/>
                <a:cs typeface="Roboto Slab"/>
                <a:sym typeface="Roboto Slab"/>
              </a:defRPr>
            </a:lvl3pPr>
            <a:lvl4pPr>
              <a:lnSpc>
                <a:spcPct val="100000"/>
              </a:lnSpc>
              <a:buClrTx/>
              <a:buFontTx/>
              <a:defRPr>
                <a:latin typeface="Roboto Slab"/>
                <a:ea typeface="Roboto Slab"/>
                <a:cs typeface="Roboto Slab"/>
                <a:sym typeface="Roboto Slab"/>
              </a:defRPr>
            </a:lvl4pPr>
            <a:lvl5pPr>
              <a:lnSpc>
                <a:spcPct val="100000"/>
              </a:lnSpc>
              <a:buClrTx/>
              <a:buFontTx/>
              <a:defRPr>
                <a:latin typeface="Roboto Slab"/>
                <a:ea typeface="Roboto Slab"/>
                <a:cs typeface="Roboto Slab"/>
                <a:sym typeface="Roboto Slab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517C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87899" y="458024"/>
            <a:ext cx="8368202" cy="68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 anchor="b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8684345" y="4692391"/>
            <a:ext cx="336814" cy="335251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normAutofit fontScale="100000" lnSpcReduction="0"/>
          </a:bodyPr>
          <a:lstStyle>
            <a:lvl1pPr algn="r">
              <a:defRPr sz="1000">
                <a:latin typeface="Roboto"/>
                <a:ea typeface="Roboto"/>
                <a:cs typeface="Roboto"/>
                <a:sym typeface="Robot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000" u="none">
          <a:solidFill>
            <a:srgbClr val="FFFFFF"/>
          </a:solidFill>
          <a:uFillTx/>
          <a:latin typeface="Roboto Slab"/>
          <a:ea typeface="Roboto Slab"/>
          <a:cs typeface="Roboto Slab"/>
          <a:sym typeface="Roboto Slab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●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1pPr>
      <a:lvl2pPr marL="1005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○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2pPr>
      <a:lvl3pPr marL="1462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■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3pPr>
      <a:lvl4pPr marL="1919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●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4pPr>
      <a:lvl5pPr marL="23767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○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5pPr>
      <a:lvl6pPr marL="28339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■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6pPr>
      <a:lvl7pPr marL="3291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●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7pPr>
      <a:lvl8pPr marL="3748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○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8pPr>
      <a:lvl9pPr marL="4205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rgbClr val="FFFFFF"/>
        </a:buClr>
        <a:buSzPts val="1800"/>
        <a:buFont typeface="Helvetica"/>
        <a:buChar char="■"/>
        <a:tabLst/>
        <a:defRPr b="0" baseline="0" cap="none" i="0" spc="0" strike="noStrike" sz="1800" u="none">
          <a:solidFill>
            <a:srgbClr val="FFFFFF"/>
          </a:solidFill>
          <a:uFillTx/>
          <a:latin typeface="Roboto"/>
          <a:ea typeface="Roboto"/>
          <a:cs typeface="Roboto"/>
          <a:sym typeface="Roboto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Roboto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http://creativecommons.org/licenses/by-nc-sa/4.0/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fyp.citytech.cuny.edu/media/2020/06/The-Companion-online.pdf" TargetMode="External"/><Relationship Id="rId4" Type="http://schemas.openxmlformats.org/officeDocument/2006/relationships/image" Target="../media/image4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hyperlink" Target="http://fyp.citytech.cuny.edu/media/2020/06/The-Companion-online.pdf" TargetMode="External"/><Relationship Id="rId5" Type="http://schemas.openxmlformats.org/officeDocument/2006/relationships/image" Target="../media/image6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fyp.citytech.cuny.edu/media/2020/06/The-Companion-online.pdf" TargetMode="Externa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hyperlink" Target="http://creativecommons.org/licenses/by-nc-sa/4.0/" TargetMode="Externa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citytech.cuny.edu/current-student/complaints/" TargetMode="External"/><Relationship Id="rId3" Type="http://schemas.openxmlformats.org/officeDocument/2006/relationships/image" Target="../media/image9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Relationship Id="rId3" Type="http://schemas.openxmlformats.org/officeDocument/2006/relationships/hyperlink" Target="http://creativecommons.org/licenses/by-nc-sa/4.0/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youtu.be/-71zdXCMU6A" TargetMode="External"/><Relationship Id="rId3" Type="http://schemas.openxmlformats.org/officeDocument/2006/relationships/hyperlink" Target="http://blog.mindsetworks.com/what-s-my-mindset" TargetMode="External"/><Relationship Id="rId4" Type="http://schemas.openxmlformats.org/officeDocument/2006/relationships/hyperlink" Target="https://fs.blog/2015/03/carol-dweck-mindset/" TargetMode="External"/><Relationship Id="rId5" Type="http://schemas.openxmlformats.org/officeDocument/2006/relationships/hyperlink" Target="https://youtu.be/wh0OS4MrN3E" TargetMode="External"/><Relationship Id="rId6" Type="http://schemas.openxmlformats.org/officeDocument/2006/relationships/image" Target="../media/image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117;p25"/>
          <p:cNvSpPr txBox="1"/>
          <p:nvPr>
            <p:ph type="ctrTitle"/>
          </p:nvPr>
        </p:nvSpPr>
        <p:spPr>
          <a:xfrm>
            <a:off x="1680302" y="1188925"/>
            <a:ext cx="5783401" cy="1457401"/>
          </a:xfrm>
          <a:prstGeom prst="rect">
            <a:avLst/>
          </a:prstGeom>
        </p:spPr>
        <p:txBody>
          <a:bodyPr/>
          <a:lstStyle>
            <a:lvl1pPr>
              <a:defRPr b="1" sz="5500"/>
            </a:lvl1pPr>
          </a:lstStyle>
          <a:p>
            <a:pPr/>
            <a:r>
              <a:t>City Tech 101</a:t>
            </a:r>
          </a:p>
        </p:txBody>
      </p:sp>
      <p:sp>
        <p:nvSpPr>
          <p:cNvPr id="224" name="Google Shape;118;p25"/>
          <p:cNvSpPr txBox="1"/>
          <p:nvPr>
            <p:ph type="subTitle" sz="quarter" idx="1"/>
          </p:nvPr>
        </p:nvSpPr>
        <p:spPr>
          <a:xfrm>
            <a:off x="1680302" y="3280474"/>
            <a:ext cx="5783401" cy="90900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80000"/>
              </a:lnSpc>
              <a:defRPr sz="1800"/>
            </a:lvl1pPr>
          </a:lstStyle>
          <a:p>
            <a:pPr/>
            <a:r>
              <a:t>Spring 2023</a:t>
            </a:r>
          </a:p>
        </p:txBody>
      </p:sp>
      <p:grpSp>
        <p:nvGrpSpPr>
          <p:cNvPr id="227" name="Google Shape;119;p25"/>
          <p:cNvGrpSpPr/>
          <p:nvPr/>
        </p:nvGrpSpPr>
        <p:grpSpPr>
          <a:xfrm>
            <a:off x="86850" y="4448816"/>
            <a:ext cx="1273859" cy="607272"/>
            <a:chOff x="0" y="0"/>
            <a:chExt cx="1273858" cy="607270"/>
          </a:xfrm>
        </p:grpSpPr>
        <p:pic>
          <p:nvPicPr>
            <p:cNvPr id="225" name="Google Shape;120;p25" descr="Google Shape;120;p25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95114" y="-1"/>
              <a:ext cx="483629" cy="2631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6" name="Google Shape;121;p25"/>
            <p:cNvSpPr txBox="1"/>
            <p:nvPr/>
          </p:nvSpPr>
          <p:spPr>
            <a:xfrm>
              <a:off x="-1" y="154955"/>
              <a:ext cx="1273860" cy="452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normAutofit fontScale="100000" lnSpcReduction="0"/>
            </a:bodyPr>
            <a:lstStyle/>
            <a:p>
              <a:pPr algn="just">
                <a:lnSpc>
                  <a:spcPct val="103500"/>
                </a:lnSpc>
                <a:defRPr sz="300">
                  <a:solidFill>
                    <a:srgbClr val="000000"/>
                  </a:solidFill>
                </a:defRPr>
              </a:pPr>
            </a:p>
            <a:p>
              <a:pPr algn="ctr">
                <a:lnSpc>
                  <a:spcPct val="90000"/>
                </a:lnSpc>
                <a:defRPr sz="3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defRPr>
              </a:pPr>
              <a:r>
                <a:t>City Tech 101 by Karen Goodlad and Sarah Paruolo is licensed under a </a:t>
              </a:r>
              <a:r>
                <a:rPr u="sng">
                  <a:solidFill>
                    <a:schemeClr val="accent5"/>
                  </a:solidFill>
                  <a:uFill>
                    <a:solidFill>
                      <a:schemeClr val="accent5"/>
                    </a:solidFill>
                  </a:uFill>
                  <a:hlinkClick r:id="rId3" invalidUrl="" action="" tgtFrame="" tooltip="" history="1" highlightClick="0" endSnd="0"/>
                </a:rPr>
                <a:t>Creative Commons Attribution-NonCommercial-ShareAlike 4.0 International License</a:t>
              </a:r>
              <a:r>
                <a:t>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176;p34"/>
          <p:cNvSpPr txBox="1"/>
          <p:nvPr>
            <p:ph type="title"/>
          </p:nvPr>
        </p:nvSpPr>
        <p:spPr>
          <a:xfrm>
            <a:off x="480750" y="1764950"/>
            <a:ext cx="8222099" cy="907500"/>
          </a:xfrm>
          <a:prstGeom prst="rect">
            <a:avLst/>
          </a:prstGeom>
        </p:spPr>
        <p:txBody>
          <a:bodyPr/>
          <a:lstStyle/>
          <a:p>
            <a:pPr defTabSz="502920">
              <a:defRPr b="1" sz="2365">
                <a:solidFill>
                  <a:schemeClr val="accent5"/>
                </a:solidFill>
              </a:defRPr>
            </a:pPr>
            <a:r>
              <a:t>Habits of Successful </a:t>
            </a:r>
          </a:p>
          <a:p>
            <a:pPr defTabSz="502920">
              <a:defRPr b="1" sz="2365">
                <a:solidFill>
                  <a:schemeClr val="accent5"/>
                </a:solidFill>
              </a:defRPr>
            </a:pPr>
            <a:r>
              <a:t>College Students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181;p35"/>
          <p:cNvSpPr txBox="1"/>
          <p:nvPr>
            <p:ph type="body" sz="quarter" idx="1"/>
          </p:nvPr>
        </p:nvSpPr>
        <p:spPr>
          <a:xfrm>
            <a:off x="282475" y="73935"/>
            <a:ext cx="8662800" cy="457501"/>
          </a:xfrm>
          <a:prstGeom prst="rect">
            <a:avLst/>
          </a:prstGeom>
        </p:spPr>
        <p:txBody>
          <a:bodyPr/>
          <a:lstStyle/>
          <a:p>
            <a:pPr marL="0" indent="0" algn="ctr">
              <a:lnSpc>
                <a:spcPct val="100000"/>
              </a:lnSpc>
              <a:buSzTx/>
              <a:buNone/>
              <a:defRPr b="1" i="1" sz="1100" u="sng">
                <a:solidFill>
                  <a:srgbClr val="004065"/>
                </a:solidFill>
                <a:latin typeface="Raleway"/>
                <a:ea typeface="Raleway"/>
                <a:cs typeface="Raleway"/>
                <a:sym typeface="Raleway"/>
              </a:defRPr>
            </a:pPr>
            <a:r>
              <a:rPr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3" invalidUrl="" action="" tgtFrame="" tooltip="" history="1" highlightClick="0" endSnd="0"/>
              </a:rPr>
              <a:t>The Companion for the First Year at City Tech </a:t>
            </a:r>
            <a:r>
              <a:rPr i="0" u="none"/>
              <a:t>is available on the First Year Programs website.</a:t>
            </a:r>
          </a:p>
        </p:txBody>
      </p:sp>
      <p:pic>
        <p:nvPicPr>
          <p:cNvPr id="262" name="Google Shape;182;p35" descr="Google Shape;182;p35">
            <a:hlinkClick r:id="rId3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4">
            <a:extLst/>
          </a:blip>
          <a:srcRect l="33811" t="30331" r="15312" b="23529"/>
          <a:stretch>
            <a:fillRect/>
          </a:stretch>
        </p:blipFill>
        <p:spPr>
          <a:xfrm>
            <a:off x="964712" y="923975"/>
            <a:ext cx="7214575" cy="3680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187;p36"/>
          <p:cNvSpPr txBox="1"/>
          <p:nvPr>
            <p:ph type="title"/>
          </p:nvPr>
        </p:nvSpPr>
        <p:spPr>
          <a:xfrm>
            <a:off x="773080" y="1501635"/>
            <a:ext cx="8148602" cy="663901"/>
          </a:xfrm>
          <a:prstGeom prst="rect">
            <a:avLst/>
          </a:prstGeom>
        </p:spPr>
        <p:txBody>
          <a:bodyPr anchor="t"/>
          <a:lstStyle/>
          <a:p>
            <a:pPr>
              <a:defRPr sz="1400"/>
            </a:pPr>
            <a:r>
              <a:t>Page 36 of </a:t>
            </a:r>
            <a:r>
              <a:rPr i="1"/>
              <a:t>The Companion for the First Year at City Tech</a:t>
            </a:r>
          </a:p>
        </p:txBody>
      </p:sp>
      <p:grpSp>
        <p:nvGrpSpPr>
          <p:cNvPr id="269" name="Google Shape;188;p36"/>
          <p:cNvGrpSpPr/>
          <p:nvPr/>
        </p:nvGrpSpPr>
        <p:grpSpPr>
          <a:xfrm>
            <a:off x="729509" y="2377548"/>
            <a:ext cx="8414497" cy="2765864"/>
            <a:chOff x="0" y="0"/>
            <a:chExt cx="8414495" cy="2765863"/>
          </a:xfrm>
        </p:grpSpPr>
        <p:pic>
          <p:nvPicPr>
            <p:cNvPr id="267" name="Google Shape;189;p36" descr="Google Shape;189;p36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35575" t="29370" r="13650" b="48091"/>
            <a:stretch>
              <a:fillRect/>
            </a:stretch>
          </p:blipFill>
          <p:spPr>
            <a:xfrm>
              <a:off x="9722" y="0"/>
              <a:ext cx="8404774" cy="24580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8" name="Google Shape;190;p36" descr="Google Shape;190;p36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35575" t="64217" r="13650" b="32225"/>
            <a:stretch>
              <a:fillRect/>
            </a:stretch>
          </p:blipFill>
          <p:spPr>
            <a:xfrm>
              <a:off x="0" y="2377886"/>
              <a:ext cx="8404774" cy="3879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70" name="Google Shape;191;p36" descr="Google Shape;191;p36">
            <a:hlinkClick r:id="rId4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5">
            <a:extLst/>
          </a:blip>
          <a:srcRect l="32543" t="30117" r="17923" b="59476"/>
          <a:stretch>
            <a:fillRect/>
          </a:stretch>
        </p:blipFill>
        <p:spPr>
          <a:xfrm>
            <a:off x="-1" y="558525"/>
            <a:ext cx="7194735" cy="99536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196;p37"/>
          <p:cNvSpPr txBox="1"/>
          <p:nvPr>
            <p:ph type="title"/>
          </p:nvPr>
        </p:nvSpPr>
        <p:spPr>
          <a:xfrm>
            <a:off x="729450" y="559774"/>
            <a:ext cx="7688699" cy="535201"/>
          </a:xfrm>
          <a:prstGeom prst="rect">
            <a:avLst/>
          </a:prstGeom>
        </p:spPr>
        <p:txBody>
          <a:bodyPr anchor="t"/>
          <a:lstStyle>
            <a:lvl1pPr defTabSz="768095">
              <a:lnSpc>
                <a:spcPct val="90000"/>
              </a:lnSpc>
              <a:defRPr b="1" sz="1932">
                <a:solidFill>
                  <a:schemeClr val="accent5"/>
                </a:solidFill>
              </a:defRPr>
            </a:lvl1pPr>
          </a:lstStyle>
          <a:p>
            <a:pPr/>
            <a:r>
              <a:t>Small Group Discussion: Habits of Successful College Students</a:t>
            </a:r>
          </a:p>
        </p:txBody>
      </p:sp>
      <p:sp>
        <p:nvSpPr>
          <p:cNvPr id="275" name="Google Shape;197;p37"/>
          <p:cNvSpPr txBox="1"/>
          <p:nvPr>
            <p:ph type="body" idx="1"/>
          </p:nvPr>
        </p:nvSpPr>
        <p:spPr>
          <a:xfrm>
            <a:off x="729450" y="1380724"/>
            <a:ext cx="7688699" cy="3611402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buSzTx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Open </a:t>
            </a:r>
            <a:r>
              <a:rPr i="1"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3" invalidUrl="" action="" tgtFrame="" tooltip="" history="1" highlightClick="0" endSnd="0"/>
              </a:rPr>
              <a:t>The Companion </a:t>
            </a:r>
            <a:r>
              <a:rPr>
                <a:solidFill>
                  <a:schemeClr val="accent6"/>
                </a:solidFill>
              </a:rPr>
              <a:t>t</a:t>
            </a:r>
            <a:r>
              <a:t>o page 31. Review the activity “Track your Learning Process”.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SzTx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Identify a group scribe and a speaker.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SzTx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Review the “Track your Learning Process” grid on page 31.</a:t>
            </a:r>
          </a:p>
          <a:p>
            <a:pPr>
              <a:lnSpc>
                <a:spcPct val="100000"/>
              </a:lnSpc>
              <a:spcBef>
                <a:spcPts val="1200"/>
              </a:spcBef>
              <a:buFontTx/>
              <a:buAutoNum type="arabicPeriod" startAt="1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Share which of the practices you did not know successful college students used.</a:t>
            </a:r>
          </a:p>
          <a:p>
            <a:pPr>
              <a:lnSpc>
                <a:spcPct val="100000"/>
              </a:lnSpc>
              <a:buFontTx/>
              <a:buAutoNum type="arabicPeriod" startAt="1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Share which of the practices you believe will be difficult for you to do on a regular basis and explain why you believe it will be difficult.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buSzTx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When you return to the larger group, copy and paste the notes into the chat, in one minute, summarize your small group discussion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02;p38"/>
          <p:cNvSpPr txBox="1"/>
          <p:nvPr>
            <p:ph type="title"/>
          </p:nvPr>
        </p:nvSpPr>
        <p:spPr>
          <a:xfrm>
            <a:off x="480750" y="1764950"/>
            <a:ext cx="8222099" cy="907500"/>
          </a:xfrm>
          <a:prstGeom prst="rect">
            <a:avLst/>
          </a:prstGeom>
        </p:spPr>
        <p:txBody>
          <a:bodyPr/>
          <a:lstStyle>
            <a:lvl1pPr>
              <a:defRPr b="1" sz="4300">
                <a:solidFill>
                  <a:schemeClr val="accent5"/>
                </a:solidFill>
              </a:defRPr>
            </a:lvl1pPr>
          </a:lstStyle>
          <a:p>
            <a:pPr/>
            <a:r>
              <a:t>Asking Effective Questions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07;p39" descr="Google Shape;207;p3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3325" y="671863"/>
            <a:ext cx="8940650" cy="3799776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Google Shape;208;p39"/>
          <p:cNvSpPr txBox="1"/>
          <p:nvPr>
            <p:ph type="title"/>
          </p:nvPr>
        </p:nvSpPr>
        <p:spPr>
          <a:xfrm>
            <a:off x="5436599" y="1322449"/>
            <a:ext cx="3564600" cy="1518602"/>
          </a:xfrm>
          <a:prstGeom prst="rect">
            <a:avLst/>
          </a:prstGeom>
        </p:spPr>
        <p:txBody>
          <a:bodyPr anchor="t"/>
          <a:lstStyle/>
          <a:p>
            <a:pPr algn="l">
              <a:defRPr sz="21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“Asking Questions is a good way to find things out.” </a:t>
            </a:r>
          </a:p>
          <a:p>
            <a:pPr algn="r">
              <a:defRPr sz="21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defRPr>
            </a:pPr>
            <a:r>
              <a:t>--Big Bird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13;p40"/>
          <p:cNvSpPr txBox="1"/>
          <p:nvPr>
            <p:ph type="title"/>
          </p:nvPr>
        </p:nvSpPr>
        <p:spPr>
          <a:xfrm>
            <a:off x="387899" y="458024"/>
            <a:ext cx="8368202" cy="686102"/>
          </a:xfrm>
          <a:prstGeom prst="rect">
            <a:avLst/>
          </a:prstGeom>
        </p:spPr>
        <p:txBody>
          <a:bodyPr anchor="t"/>
          <a:lstStyle/>
          <a:p>
            <a:pPr defTabSz="365760">
              <a:defRPr b="1" sz="1600">
                <a:solidFill>
                  <a:schemeClr val="accent5"/>
                </a:solidFill>
              </a:defRPr>
            </a:pPr>
            <a:r>
              <a:t>Ask “Effective Questions”... </a:t>
            </a:r>
          </a:p>
          <a:p>
            <a:pPr indent="365760" defTabSz="365760">
              <a:defRPr b="1" sz="1600">
                <a:solidFill>
                  <a:schemeClr val="accent5"/>
                </a:solidFill>
              </a:defRPr>
            </a:pPr>
            <a:r>
              <a:t>What does that even mean?</a:t>
            </a:r>
          </a:p>
        </p:txBody>
      </p:sp>
      <p:sp>
        <p:nvSpPr>
          <p:cNvPr id="287" name="Google Shape;214;p40"/>
          <p:cNvSpPr txBox="1"/>
          <p:nvPr>
            <p:ph type="body" idx="1"/>
          </p:nvPr>
        </p:nvSpPr>
        <p:spPr>
          <a:xfrm>
            <a:off x="729450" y="2439374"/>
            <a:ext cx="7688699" cy="25149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19;p41"/>
          <p:cNvSpPr txBox="1"/>
          <p:nvPr>
            <p:ph type="body" idx="1"/>
          </p:nvPr>
        </p:nvSpPr>
        <p:spPr>
          <a:xfrm>
            <a:off x="729450" y="2439374"/>
            <a:ext cx="7688699" cy="2514901"/>
          </a:xfrm>
          <a:prstGeom prst="rect">
            <a:avLst/>
          </a:prstGeom>
        </p:spPr>
        <p:txBody>
          <a:bodyPr/>
          <a:lstStyle/>
          <a:p>
            <a:pPr indent="-335279">
              <a:lnSpc>
                <a:spcPct val="92000"/>
              </a:lnSpc>
              <a:buSzPct val="100000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Be specific</a:t>
            </a:r>
            <a:endParaRPr sz="2400"/>
          </a:p>
          <a:p>
            <a:pPr lvl="1" marL="914400" indent="-335279">
              <a:lnSpc>
                <a:spcPct val="92000"/>
              </a:lnSpc>
              <a:buSzPct val="100000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What do you want as an outcome?</a:t>
            </a:r>
            <a:endParaRPr sz="2400"/>
          </a:p>
          <a:p>
            <a:pPr indent="-335279">
              <a:lnSpc>
                <a:spcPct val="92000"/>
              </a:lnSpc>
              <a:buSzPct val="100000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Be brief</a:t>
            </a:r>
            <a:endParaRPr sz="2400"/>
          </a:p>
          <a:p>
            <a:pPr lvl="1" marL="914400" indent="-335279">
              <a:lnSpc>
                <a:spcPct val="92000"/>
              </a:lnSpc>
              <a:buSzPct val="100000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Include only relevant information</a:t>
            </a:r>
            <a:endParaRPr sz="2400"/>
          </a:p>
          <a:p>
            <a:pPr indent="-335279">
              <a:lnSpc>
                <a:spcPct val="92000"/>
              </a:lnSpc>
              <a:buSzPct val="100000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Be thorough</a:t>
            </a:r>
            <a:endParaRPr sz="2400"/>
          </a:p>
          <a:p>
            <a:pPr lvl="1" marL="914400" indent="-335279">
              <a:lnSpc>
                <a:spcPct val="92000"/>
              </a:lnSpc>
              <a:buSzPct val="100000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But, don’t leave out supporting information</a:t>
            </a:r>
            <a:endParaRPr sz="2400"/>
          </a:p>
          <a:p>
            <a:pPr indent="-335279">
              <a:lnSpc>
                <a:spcPct val="92000"/>
              </a:lnSpc>
              <a:buSzPct val="100000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Be appreciative</a:t>
            </a:r>
            <a:endParaRPr sz="2400"/>
          </a:p>
          <a:p>
            <a:pPr lvl="1" marL="914400" indent="-335279">
              <a:lnSpc>
                <a:spcPct val="92000"/>
              </a:lnSpc>
              <a:buSzPct val="100000"/>
              <a:defRPr>
                <a:latin typeface="Roboto Slab"/>
                <a:ea typeface="Roboto Slab"/>
                <a:cs typeface="Roboto Slab"/>
                <a:sym typeface="Roboto Slab"/>
              </a:defRPr>
            </a:pPr>
            <a:r>
              <a:t>You will gain an ally </a:t>
            </a:r>
          </a:p>
        </p:txBody>
      </p:sp>
      <p:sp>
        <p:nvSpPr>
          <p:cNvPr id="292" name="Google Shape;220;p41"/>
          <p:cNvSpPr txBox="1"/>
          <p:nvPr>
            <p:ph type="title"/>
          </p:nvPr>
        </p:nvSpPr>
        <p:spPr>
          <a:xfrm>
            <a:off x="540299" y="610424"/>
            <a:ext cx="8368202" cy="686102"/>
          </a:xfrm>
          <a:prstGeom prst="rect">
            <a:avLst/>
          </a:prstGeom>
        </p:spPr>
        <p:txBody>
          <a:bodyPr anchor="t"/>
          <a:lstStyle/>
          <a:p>
            <a:pPr defTabSz="365760">
              <a:defRPr b="1" sz="1600">
                <a:solidFill>
                  <a:schemeClr val="accent5"/>
                </a:solidFill>
              </a:defRPr>
            </a:pPr>
            <a:r>
              <a:t>Ask “Effective Questions”... </a:t>
            </a:r>
          </a:p>
          <a:p>
            <a:pPr indent="365760" defTabSz="365760">
              <a:defRPr b="1" sz="1600">
                <a:solidFill>
                  <a:schemeClr val="accent5"/>
                </a:solidFill>
              </a:defRPr>
            </a:pPr>
            <a:r>
              <a:t>What does that even mean?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25;p42"/>
          <p:cNvSpPr txBox="1"/>
          <p:nvPr>
            <p:ph type="title"/>
          </p:nvPr>
        </p:nvSpPr>
        <p:spPr>
          <a:xfrm>
            <a:off x="480750" y="1764950"/>
            <a:ext cx="8222099" cy="907500"/>
          </a:xfrm>
          <a:prstGeom prst="rect">
            <a:avLst/>
          </a:prstGeom>
        </p:spPr>
        <p:txBody>
          <a:bodyPr/>
          <a:lstStyle>
            <a:lvl1pPr>
              <a:defRPr b="1" sz="4300">
                <a:solidFill>
                  <a:schemeClr val="accent5"/>
                </a:solidFill>
              </a:defRPr>
            </a:lvl1pPr>
          </a:lstStyle>
          <a:p>
            <a:pPr/>
            <a:r>
              <a:t>Asking for Help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30;p43"/>
          <p:cNvSpPr txBox="1"/>
          <p:nvPr>
            <p:ph type="title"/>
          </p:nvPr>
        </p:nvSpPr>
        <p:spPr>
          <a:xfrm>
            <a:off x="804000" y="143724"/>
            <a:ext cx="7688399" cy="767102"/>
          </a:xfrm>
          <a:prstGeom prst="rect">
            <a:avLst/>
          </a:prstGeom>
        </p:spPr>
        <p:txBody>
          <a:bodyPr anchor="t"/>
          <a:lstStyle>
            <a:lvl1pPr algn="l">
              <a:defRPr b="1" sz="3500">
                <a:solidFill>
                  <a:schemeClr val="accent5"/>
                </a:solidFill>
              </a:defRPr>
            </a:lvl1pPr>
          </a:lstStyle>
          <a:p>
            <a:pPr/>
            <a:r>
              <a:t>Asking For Help Is...</a:t>
            </a:r>
          </a:p>
        </p:txBody>
      </p:sp>
      <p:sp>
        <p:nvSpPr>
          <p:cNvPr id="299" name="Google Shape;231;p43"/>
          <p:cNvSpPr txBox="1"/>
          <p:nvPr/>
        </p:nvSpPr>
        <p:spPr>
          <a:xfrm>
            <a:off x="900125" y="1353050"/>
            <a:ext cx="6236400" cy="15088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 marL="457200" indent="-342900">
              <a:buClr>
                <a:srgbClr val="00517C"/>
              </a:buClr>
              <a:buSzPts val="1800"/>
              <a:buFont typeface="Arial"/>
              <a:buChar char="●"/>
              <a:defRPr sz="1800">
                <a:solidFill>
                  <a:srgbClr val="00517C"/>
                </a:solidFill>
              </a:defRPr>
            </a:pPr>
            <a:r>
              <a:t> </a:t>
            </a:r>
          </a:p>
          <a:p>
            <a:pPr marL="457200" indent="-342900">
              <a:buClr>
                <a:srgbClr val="00517C"/>
              </a:buClr>
              <a:buSzPts val="1800"/>
              <a:buFont typeface="Arial"/>
              <a:buChar char="●"/>
              <a:defRPr sz="1800">
                <a:solidFill>
                  <a:srgbClr val="00517C"/>
                </a:solidFill>
              </a:defRPr>
            </a:pPr>
            <a:r>
              <a:t> </a:t>
            </a:r>
          </a:p>
          <a:p>
            <a:pPr marL="457200" indent="-342900">
              <a:buClr>
                <a:srgbClr val="00517C"/>
              </a:buClr>
              <a:buSzPts val="1800"/>
              <a:buFont typeface="Arial"/>
              <a:buChar char="●"/>
              <a:defRPr sz="1800">
                <a:solidFill>
                  <a:srgbClr val="00517C"/>
                </a:solidFill>
              </a:defRPr>
            </a:pPr>
            <a:r>
              <a:t> </a:t>
            </a:r>
          </a:p>
          <a:p>
            <a:pPr marL="457200" indent="-342900">
              <a:buClr>
                <a:srgbClr val="00517C"/>
              </a:buClr>
              <a:buSzPts val="1800"/>
              <a:buFont typeface="Arial"/>
              <a:buChar char="●"/>
              <a:defRPr sz="1800">
                <a:solidFill>
                  <a:srgbClr val="00517C"/>
                </a:solidFill>
              </a:defRPr>
            </a:pPr>
            <a:r>
              <a:t> </a:t>
            </a:r>
          </a:p>
          <a:p>
            <a:pPr marL="457200" indent="-342900">
              <a:buClr>
                <a:srgbClr val="00517C"/>
              </a:buClr>
              <a:buSzPts val="1800"/>
              <a:buFont typeface="Arial"/>
              <a:buChar char="●"/>
              <a:defRPr sz="1800">
                <a:solidFill>
                  <a:srgbClr val="00517C"/>
                </a:solidFill>
              </a:defRPr>
            </a:pPr>
            <a:r>
              <a:t> </a:t>
            </a:r>
          </a:p>
        </p:txBody>
      </p:sp>
      <p:pic>
        <p:nvPicPr>
          <p:cNvPr id="300" name="Google Shape;232;p43" descr="Google Shape;232;p43"/>
          <p:cNvPicPr>
            <a:picLocks noChangeAspect="1"/>
          </p:cNvPicPr>
          <p:nvPr/>
        </p:nvPicPr>
        <p:blipFill>
          <a:blip r:embed="rId2">
            <a:extLst/>
          </a:blip>
          <a:srcRect l="24961" t="38542" r="4605" b="20413"/>
          <a:stretch>
            <a:fillRect/>
          </a:stretch>
        </p:blipFill>
        <p:spPr>
          <a:xfrm>
            <a:off x="622324" y="1616649"/>
            <a:ext cx="7899351" cy="258929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126;p26"/>
          <p:cNvSpPr txBox="1"/>
          <p:nvPr>
            <p:ph type="title"/>
          </p:nvPr>
        </p:nvSpPr>
        <p:spPr>
          <a:xfrm>
            <a:off x="86850" y="1300324"/>
            <a:ext cx="8943300" cy="2183702"/>
          </a:xfrm>
          <a:prstGeom prst="rect">
            <a:avLst/>
          </a:prstGeom>
        </p:spPr>
        <p:txBody>
          <a:bodyPr anchor="ctr"/>
          <a:lstStyle/>
          <a:p>
            <a:pPr>
              <a:defRPr b="1" sz="4100"/>
            </a:pPr>
            <a:r>
              <a:t>Get Your Head In the Game:</a:t>
            </a:r>
          </a:p>
          <a:p>
            <a:pPr>
              <a:defRPr b="1" sz="4100"/>
            </a:pPr>
            <a:r>
              <a:t>Mindset + Self-Advocacy</a:t>
            </a:r>
          </a:p>
        </p:txBody>
      </p:sp>
      <p:sp>
        <p:nvSpPr>
          <p:cNvPr id="230" name="Google Shape;127;p26"/>
          <p:cNvSpPr txBox="1"/>
          <p:nvPr/>
        </p:nvSpPr>
        <p:spPr>
          <a:xfrm>
            <a:off x="1767749" y="3292128"/>
            <a:ext cx="5783402" cy="145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algn="r">
              <a:lnSpc>
                <a:spcPct val="80000"/>
              </a:lnSpc>
              <a:defRPr sz="20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City Tech 101</a:t>
            </a:r>
            <a:endParaRPr sz="2200"/>
          </a:p>
          <a:p>
            <a:pPr algn="r">
              <a:lnSpc>
                <a:spcPct val="80000"/>
              </a:lnSpc>
              <a:defRPr sz="20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Session 5</a:t>
            </a:r>
            <a:endParaRPr sz="2200"/>
          </a:p>
          <a:p>
            <a:pPr algn="r">
              <a:lnSpc>
                <a:spcPct val="80000"/>
              </a:lnSpc>
              <a:defRPr sz="20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endParaRPr sz="2200">
              <a:solidFill>
                <a:schemeClr val="accent5"/>
              </a:solidFill>
            </a:endParaRPr>
          </a:p>
        </p:txBody>
      </p:sp>
      <p:grpSp>
        <p:nvGrpSpPr>
          <p:cNvPr id="233" name="Google Shape;128;p26"/>
          <p:cNvGrpSpPr/>
          <p:nvPr/>
        </p:nvGrpSpPr>
        <p:grpSpPr>
          <a:xfrm>
            <a:off x="86850" y="4448816"/>
            <a:ext cx="1273859" cy="607272"/>
            <a:chOff x="0" y="0"/>
            <a:chExt cx="1273858" cy="607270"/>
          </a:xfrm>
        </p:grpSpPr>
        <p:pic>
          <p:nvPicPr>
            <p:cNvPr id="231" name="Google Shape;129;p26" descr="Google Shape;129;p26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95114" y="-1"/>
              <a:ext cx="483629" cy="2631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2" name="Google Shape;130;p26"/>
            <p:cNvSpPr txBox="1"/>
            <p:nvPr/>
          </p:nvSpPr>
          <p:spPr>
            <a:xfrm>
              <a:off x="-1" y="154955"/>
              <a:ext cx="1273860" cy="452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normAutofit fontScale="100000" lnSpcReduction="0"/>
            </a:bodyPr>
            <a:lstStyle/>
            <a:p>
              <a:pPr algn="just">
                <a:lnSpc>
                  <a:spcPct val="103500"/>
                </a:lnSpc>
                <a:defRPr sz="300">
                  <a:solidFill>
                    <a:srgbClr val="000000"/>
                  </a:solidFill>
                </a:defRPr>
              </a:pPr>
            </a:p>
            <a:p>
              <a:pPr algn="ctr">
                <a:lnSpc>
                  <a:spcPct val="90000"/>
                </a:lnSpc>
                <a:defRPr sz="3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defRPr>
              </a:pPr>
              <a:r>
                <a:t>City Tech 101 by Karen Goodlad and Sarah Paruolo is licensed under a </a:t>
              </a:r>
              <a:r>
                <a:rPr u="sng">
                  <a:solidFill>
                    <a:schemeClr val="accent5"/>
                  </a:solidFill>
                  <a:uFill>
                    <a:solidFill>
                      <a:schemeClr val="accent5"/>
                    </a:solidFill>
                  </a:uFill>
                  <a:hlinkClick r:id="rId3" invalidUrl="" action="" tgtFrame="" tooltip="" history="1" highlightClick="0" endSnd="0"/>
                </a:rPr>
                <a:t>Creative Commons Attribution-NonCommercial-ShareAlike 4.0 International License</a:t>
              </a:r>
              <a:r>
                <a:t>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237;p44"/>
          <p:cNvSpPr txBox="1"/>
          <p:nvPr>
            <p:ph type="title"/>
          </p:nvPr>
        </p:nvSpPr>
        <p:spPr>
          <a:xfrm>
            <a:off x="480750" y="1764950"/>
            <a:ext cx="8222099" cy="907500"/>
          </a:xfrm>
          <a:prstGeom prst="rect">
            <a:avLst/>
          </a:prstGeom>
        </p:spPr>
        <p:txBody>
          <a:bodyPr/>
          <a:lstStyle>
            <a:lvl1pPr>
              <a:defRPr b="1" sz="4300">
                <a:solidFill>
                  <a:schemeClr val="accent5"/>
                </a:solidFill>
              </a:defRPr>
            </a:lvl1pPr>
          </a:lstStyle>
          <a:p>
            <a:pPr/>
            <a:r>
              <a:t>Self-Advocacy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242;p45"/>
          <p:cNvSpPr txBox="1"/>
          <p:nvPr>
            <p:ph type="title"/>
          </p:nvPr>
        </p:nvSpPr>
        <p:spPr>
          <a:xfrm>
            <a:off x="727650" y="403150"/>
            <a:ext cx="7688699" cy="535200"/>
          </a:xfrm>
          <a:prstGeom prst="rect">
            <a:avLst/>
          </a:prstGeom>
        </p:spPr>
        <p:txBody>
          <a:bodyPr anchor="t"/>
          <a:lstStyle>
            <a:lvl1pPr defTabSz="667512">
              <a:defRPr b="1" sz="1825">
                <a:solidFill>
                  <a:schemeClr val="accent5"/>
                </a:solidFill>
              </a:defRPr>
            </a:lvl1pPr>
          </a:lstStyle>
          <a:p>
            <a:pPr/>
            <a:r>
              <a:t>What are some reasons students may complain or file a grievance?</a:t>
            </a:r>
          </a:p>
        </p:txBody>
      </p:sp>
      <p:sp>
        <p:nvSpPr>
          <p:cNvPr id="305" name="Google Shape;243;p45"/>
          <p:cNvSpPr txBox="1"/>
          <p:nvPr>
            <p:ph type="body" idx="1"/>
          </p:nvPr>
        </p:nvSpPr>
        <p:spPr>
          <a:xfrm>
            <a:off x="387899" y="1489823"/>
            <a:ext cx="8368202" cy="3078902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1200"/>
              </a:spcBef>
              <a:buSzTx/>
              <a:buNone/>
            </a:pPr>
          </a:p>
        </p:txBody>
      </p:sp>
      <p:pic>
        <p:nvPicPr>
          <p:cNvPr id="306" name="Google Shape;244;p45" descr="Google Shape;244;p45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rcRect l="7977" t="12497" r="1680" b="25417"/>
          <a:stretch>
            <a:fillRect/>
          </a:stretch>
        </p:blipFill>
        <p:spPr>
          <a:xfrm>
            <a:off x="441525" y="1620474"/>
            <a:ext cx="8260950" cy="31932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249;p46"/>
          <p:cNvSpPr txBox="1"/>
          <p:nvPr>
            <p:ph type="title"/>
          </p:nvPr>
        </p:nvSpPr>
        <p:spPr>
          <a:xfrm>
            <a:off x="277199" y="1583850"/>
            <a:ext cx="4045201" cy="1482301"/>
          </a:xfrm>
          <a:prstGeom prst="rect">
            <a:avLst/>
          </a:prstGeom>
        </p:spPr>
        <p:txBody>
          <a:bodyPr/>
          <a:lstStyle>
            <a:lvl1pPr>
              <a:defRPr b="1" sz="4900">
                <a:solidFill>
                  <a:schemeClr val="accent6"/>
                </a:solidFill>
              </a:defRPr>
            </a:lvl1pPr>
          </a:lstStyle>
          <a:p>
            <a:pPr/>
            <a:r>
              <a:t>Recap</a:t>
            </a:r>
          </a:p>
        </p:txBody>
      </p:sp>
      <p:sp>
        <p:nvSpPr>
          <p:cNvPr id="309" name="Google Shape;250;p46"/>
          <p:cNvSpPr txBox="1"/>
          <p:nvPr>
            <p:ph type="body" sz="half" idx="1"/>
          </p:nvPr>
        </p:nvSpPr>
        <p:spPr>
          <a:xfrm>
            <a:off x="4939500" y="724199"/>
            <a:ext cx="3837000" cy="3695101"/>
          </a:xfrm>
          <a:prstGeom prst="rect">
            <a:avLst/>
          </a:prstGeom>
        </p:spPr>
        <p:txBody>
          <a:bodyPr anchor="ctr"/>
          <a:lstStyle/>
          <a:p>
            <a:pPr marL="0" indent="457200" algn="l">
              <a:lnSpc>
                <a:spcPct val="104999"/>
              </a:lnSpc>
              <a:defRPr sz="1800">
                <a:solidFill>
                  <a:srgbClr val="FFFFFF"/>
                </a:solidFill>
              </a:defRPr>
            </a:pPr>
            <a:endParaRPr sz="170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indent="-349250" algn="l">
              <a:lnSpc>
                <a:spcPct val="90000"/>
              </a:lnSpc>
              <a:spcBef>
                <a:spcPts val="1200"/>
              </a:spcBef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“Not Yet” Grade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Growth Mindset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Habits of Successful College Students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Asking Effective Questions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Asking for Help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255;p47"/>
          <p:cNvSpPr txBox="1"/>
          <p:nvPr>
            <p:ph type="title"/>
          </p:nvPr>
        </p:nvSpPr>
        <p:spPr>
          <a:xfrm>
            <a:off x="387899" y="458024"/>
            <a:ext cx="8368202" cy="68610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5"/>
                </a:solidFill>
              </a:defRPr>
            </a:lvl1pPr>
          </a:lstStyle>
          <a:p>
            <a:pPr/>
            <a:r>
              <a:t>Before Session 6…</a:t>
            </a:r>
          </a:p>
        </p:txBody>
      </p:sp>
      <p:sp>
        <p:nvSpPr>
          <p:cNvPr id="312" name="Google Shape;256;p47"/>
          <p:cNvSpPr txBox="1"/>
          <p:nvPr>
            <p:ph type="body" idx="1"/>
          </p:nvPr>
        </p:nvSpPr>
        <p:spPr>
          <a:xfrm>
            <a:off x="387899" y="1312425"/>
            <a:ext cx="8368202" cy="3696001"/>
          </a:xfrm>
          <a:prstGeom prst="rect">
            <a:avLst/>
          </a:prstGeom>
        </p:spPr>
        <p:txBody>
          <a:bodyPr/>
          <a:lstStyle/>
          <a:p>
            <a:pPr indent="-317500">
              <a:buSzPts val="1400"/>
              <a:defRPr b="1" sz="14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Complete Reflection on OpenLab by replying to Reflection #5 Post.</a:t>
            </a:r>
          </a:p>
          <a:p>
            <a:pPr marL="0" indent="0">
              <a:buSzTx/>
              <a:buNone/>
            </a:pPr>
            <a:endParaRPr b="1" sz="1400">
              <a:latin typeface="Roboto Slab"/>
              <a:ea typeface="Roboto Slab"/>
              <a:cs typeface="Roboto Slab"/>
              <a:sym typeface="Roboto Slab"/>
            </a:endParaRPr>
          </a:p>
          <a:p>
            <a:pPr marL="0" indent="914400">
              <a:buSzTx/>
              <a:buNone/>
              <a:defRPr b="1" sz="14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Reflection #5</a:t>
            </a:r>
          </a:p>
          <a:p>
            <a:pPr marL="0" indent="914400">
              <a:buSzTx/>
              <a:buNone/>
              <a:defRPr i="1" sz="14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Consider the discussions we had today about mindset and self-advocacy. Share a concept you believe is important and explain what the concept means to you as a college student.</a:t>
            </a:r>
          </a:p>
          <a:p>
            <a:pPr marL="0" indent="914400">
              <a:buSzTx/>
              <a:buNone/>
              <a:defRPr i="1" sz="14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 </a:t>
            </a:r>
          </a:p>
          <a:p>
            <a:pPr marL="0" indent="914400">
              <a:buSzTx/>
              <a:buNone/>
              <a:defRPr i="1" sz="14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Read and comment on another student’s post.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261;p48"/>
          <p:cNvSpPr txBox="1"/>
          <p:nvPr>
            <p:ph type="title"/>
          </p:nvPr>
        </p:nvSpPr>
        <p:spPr>
          <a:xfrm>
            <a:off x="86850" y="1300324"/>
            <a:ext cx="8943300" cy="2183702"/>
          </a:xfrm>
          <a:prstGeom prst="rect">
            <a:avLst/>
          </a:prstGeom>
        </p:spPr>
        <p:txBody>
          <a:bodyPr anchor="ctr"/>
          <a:lstStyle/>
          <a:p>
            <a:pPr>
              <a:defRPr b="1" sz="4100"/>
            </a:pPr>
            <a:r>
              <a:t>Get Your Head In the Game:</a:t>
            </a:r>
          </a:p>
          <a:p>
            <a:pPr>
              <a:defRPr b="1" sz="4100"/>
            </a:pPr>
            <a:r>
              <a:t>Mindset + Self-Advocacy</a:t>
            </a:r>
          </a:p>
        </p:txBody>
      </p:sp>
      <p:sp>
        <p:nvSpPr>
          <p:cNvPr id="315" name="Google Shape;262;p48"/>
          <p:cNvSpPr txBox="1"/>
          <p:nvPr/>
        </p:nvSpPr>
        <p:spPr>
          <a:xfrm>
            <a:off x="1767749" y="3292128"/>
            <a:ext cx="5783402" cy="1457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 algn="r">
              <a:lnSpc>
                <a:spcPct val="80000"/>
              </a:lnSpc>
              <a:defRPr sz="20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City Tech 101</a:t>
            </a:r>
            <a:endParaRPr sz="2200"/>
          </a:p>
          <a:p>
            <a:pPr algn="r">
              <a:lnSpc>
                <a:spcPct val="80000"/>
              </a:lnSpc>
              <a:defRPr sz="200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Session 5</a:t>
            </a:r>
            <a:endParaRPr sz="2200"/>
          </a:p>
        </p:txBody>
      </p:sp>
      <p:grpSp>
        <p:nvGrpSpPr>
          <p:cNvPr id="318" name="Google Shape;263;p48"/>
          <p:cNvGrpSpPr/>
          <p:nvPr/>
        </p:nvGrpSpPr>
        <p:grpSpPr>
          <a:xfrm>
            <a:off x="86850" y="4448816"/>
            <a:ext cx="1273859" cy="607272"/>
            <a:chOff x="0" y="0"/>
            <a:chExt cx="1273858" cy="607270"/>
          </a:xfrm>
        </p:grpSpPr>
        <p:pic>
          <p:nvPicPr>
            <p:cNvPr id="316" name="Google Shape;264;p48" descr="Google Shape;264;p48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95114" y="-1"/>
              <a:ext cx="483629" cy="2631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7" name="Google Shape;265;p48"/>
            <p:cNvSpPr txBox="1"/>
            <p:nvPr/>
          </p:nvSpPr>
          <p:spPr>
            <a:xfrm>
              <a:off x="-1" y="154955"/>
              <a:ext cx="1273860" cy="4523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ctr">
              <a:normAutofit fontScale="100000" lnSpcReduction="0"/>
            </a:bodyPr>
            <a:lstStyle/>
            <a:p>
              <a:pPr algn="just">
                <a:lnSpc>
                  <a:spcPct val="103500"/>
                </a:lnSpc>
                <a:defRPr sz="300">
                  <a:solidFill>
                    <a:srgbClr val="000000"/>
                  </a:solidFill>
                </a:defRPr>
              </a:pPr>
            </a:p>
            <a:p>
              <a:pPr algn="ctr">
                <a:lnSpc>
                  <a:spcPct val="90000"/>
                </a:lnSpc>
                <a:defRPr sz="300">
                  <a:solidFill>
                    <a:srgbClr val="000000"/>
                  </a:solidFill>
                  <a:latin typeface="Roboto"/>
                  <a:ea typeface="Roboto"/>
                  <a:cs typeface="Roboto"/>
                  <a:sym typeface="Roboto"/>
                </a:defRPr>
              </a:pPr>
              <a:r>
                <a:t>City Tech 101 by Karen Goodlad and Sarah Paruolo is licensed under a </a:t>
              </a:r>
              <a:r>
                <a:rPr u="sng">
                  <a:solidFill>
                    <a:schemeClr val="accent5"/>
                  </a:solidFill>
                  <a:uFill>
                    <a:solidFill>
                      <a:schemeClr val="accent5"/>
                    </a:solidFill>
                  </a:uFill>
                  <a:hlinkClick r:id="rId3" invalidUrl="" action="" tgtFrame="" tooltip="" history="1" highlightClick="0" endSnd="0"/>
                </a:rPr>
                <a:t>Creative Commons Attribution-NonCommercial-ShareAlike 4.0 International License</a:t>
              </a:r>
              <a:r>
                <a:t>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135;p27"/>
          <p:cNvSpPr txBox="1"/>
          <p:nvPr>
            <p:ph type="title"/>
          </p:nvPr>
        </p:nvSpPr>
        <p:spPr>
          <a:xfrm>
            <a:off x="277199" y="1583850"/>
            <a:ext cx="4045201" cy="1482301"/>
          </a:xfrm>
          <a:prstGeom prst="rect">
            <a:avLst/>
          </a:prstGeom>
        </p:spPr>
        <p:txBody>
          <a:bodyPr/>
          <a:lstStyle>
            <a:lvl1pPr defTabSz="795527">
              <a:defRPr b="1" sz="4263">
                <a:solidFill>
                  <a:schemeClr val="accent6"/>
                </a:solidFill>
              </a:defRPr>
            </a:lvl1pPr>
          </a:lstStyle>
          <a:p>
            <a:pPr/>
            <a:r>
              <a:t>Today’s Topics</a:t>
            </a:r>
          </a:p>
        </p:txBody>
      </p:sp>
      <p:sp>
        <p:nvSpPr>
          <p:cNvPr id="236" name="Google Shape;136;p27"/>
          <p:cNvSpPr txBox="1"/>
          <p:nvPr>
            <p:ph type="body" sz="half" idx="1"/>
          </p:nvPr>
        </p:nvSpPr>
        <p:spPr>
          <a:xfrm>
            <a:off x="4939500" y="346749"/>
            <a:ext cx="3837000" cy="4072501"/>
          </a:xfrm>
          <a:prstGeom prst="rect">
            <a:avLst/>
          </a:prstGeom>
        </p:spPr>
        <p:txBody>
          <a:bodyPr anchor="ctr"/>
          <a:lstStyle/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“Not Yet” Grade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Growth Mindset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Habits of Successful College Students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Asking Effective Questions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Asking for Help</a:t>
            </a:r>
          </a:p>
          <a:p>
            <a:pPr marL="457200" indent="-349250" algn="l">
              <a:lnSpc>
                <a:spcPct val="90000"/>
              </a:lnSpc>
              <a:buClr>
                <a:schemeClr val="accent5"/>
              </a:buClr>
              <a:buSzPts val="1900"/>
              <a:buFont typeface="Helvetica"/>
              <a:buChar char="★"/>
              <a:defRPr sz="19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Self-Adovacy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141;p28"/>
          <p:cNvSpPr txBox="1"/>
          <p:nvPr>
            <p:ph type="title"/>
          </p:nvPr>
        </p:nvSpPr>
        <p:spPr>
          <a:xfrm>
            <a:off x="387899" y="458024"/>
            <a:ext cx="8368202" cy="686102"/>
          </a:xfrm>
          <a:prstGeom prst="rect">
            <a:avLst/>
          </a:prstGeom>
        </p:spPr>
        <p:txBody>
          <a:bodyPr anchor="t"/>
          <a:lstStyle/>
          <a:p>
            <a:pPr/>
          </a:p>
        </p:txBody>
      </p:sp>
      <p:sp>
        <p:nvSpPr>
          <p:cNvPr id="239" name="Google Shape;142;p28"/>
          <p:cNvSpPr txBox="1"/>
          <p:nvPr>
            <p:ph type="body" idx="1"/>
          </p:nvPr>
        </p:nvSpPr>
        <p:spPr>
          <a:xfrm>
            <a:off x="387899" y="1489823"/>
            <a:ext cx="8368202" cy="3078902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1200"/>
              </a:spcBef>
              <a:buSzTx/>
              <a:buNone/>
            </a:pPr>
          </a:p>
        </p:txBody>
      </p:sp>
      <p:pic>
        <p:nvPicPr>
          <p:cNvPr id="240" name="Google Shape;143;p28" descr="Google Shape;143;p28"/>
          <p:cNvPicPr>
            <a:picLocks noChangeAspect="1"/>
          </p:cNvPicPr>
          <p:nvPr/>
        </p:nvPicPr>
        <p:blipFill>
          <a:blip r:embed="rId3">
            <a:extLst/>
          </a:blip>
          <a:srcRect l="12302" t="23710" r="35790" b="30884"/>
          <a:stretch>
            <a:fillRect/>
          </a:stretch>
        </p:blipFill>
        <p:spPr>
          <a:xfrm>
            <a:off x="12800" y="312025"/>
            <a:ext cx="9144000" cy="44991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148;p29"/>
          <p:cNvSpPr txBox="1"/>
          <p:nvPr>
            <p:ph type="title"/>
          </p:nvPr>
        </p:nvSpPr>
        <p:spPr>
          <a:xfrm>
            <a:off x="480750" y="1764950"/>
            <a:ext cx="8222099" cy="907500"/>
          </a:xfrm>
          <a:prstGeom prst="rect">
            <a:avLst/>
          </a:prstGeom>
        </p:spPr>
        <p:txBody>
          <a:bodyPr/>
          <a:lstStyle>
            <a:lvl1pPr>
              <a:defRPr b="1" sz="4300">
                <a:solidFill>
                  <a:schemeClr val="accent5"/>
                </a:solidFill>
              </a:defRPr>
            </a:lvl1pPr>
          </a:lstStyle>
          <a:p>
            <a:pPr/>
            <a:r>
              <a:t>“Not Yet” Grade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153;p30"/>
          <p:cNvSpPr txBox="1"/>
          <p:nvPr>
            <p:ph type="body" idx="4294967295"/>
          </p:nvPr>
        </p:nvSpPr>
        <p:spPr>
          <a:xfrm>
            <a:off x="751299" y="1314374"/>
            <a:ext cx="7542002" cy="2907302"/>
          </a:xfrm>
          <a:prstGeom prst="rect">
            <a:avLst/>
          </a:prstGeom>
        </p:spPr>
        <p:txBody>
          <a:bodyPr/>
          <a:lstStyle/>
          <a:p>
            <a:pPr marL="0" indent="0" defTabSz="877823">
              <a:buSzTx/>
              <a:buNone/>
              <a:defRPr sz="24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Discuss what a grade of “not yet” would mean to a college student and what steps might the student take to improve the grade.</a:t>
            </a:r>
            <a:endParaRPr sz="3455"/>
          </a:p>
          <a:p>
            <a:pPr marL="438911" indent="-373044" defTabSz="877823">
              <a:spcBef>
                <a:spcPts val="1100"/>
              </a:spcBef>
              <a:buClr>
                <a:srgbClr val="00517C"/>
              </a:buClr>
              <a:buSzPct val="100000"/>
              <a:defRPr sz="1152"/>
            </a:pPr>
            <a:endParaRPr sz="3072">
              <a:solidFill>
                <a:srgbClr val="00517C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indent="877823" defTabSz="877823">
              <a:buSzTx/>
              <a:buNone/>
              <a:defRPr i="1" sz="2304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What if you received a grade of “not yet”?</a:t>
            </a:r>
            <a:endParaRPr sz="3359"/>
          </a:p>
          <a:p>
            <a:pPr marL="0" indent="877823" defTabSz="877823">
              <a:buSzTx/>
              <a:buNone/>
              <a:defRPr i="1" sz="2304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What would you do?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158;p31"/>
          <p:cNvSpPr txBox="1"/>
          <p:nvPr>
            <p:ph type="title"/>
          </p:nvPr>
        </p:nvSpPr>
        <p:spPr>
          <a:xfrm>
            <a:off x="480750" y="1764950"/>
            <a:ext cx="8222099" cy="907500"/>
          </a:xfrm>
          <a:prstGeom prst="rect">
            <a:avLst/>
          </a:prstGeom>
        </p:spPr>
        <p:txBody>
          <a:bodyPr/>
          <a:lstStyle>
            <a:lvl1pPr>
              <a:defRPr b="1" sz="4300">
                <a:solidFill>
                  <a:schemeClr val="accent5"/>
                </a:solidFill>
              </a:defRPr>
            </a:lvl1pPr>
          </a:lstStyle>
          <a:p>
            <a:pPr/>
            <a:r>
              <a:t>Growth Mindset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163;p32"/>
          <p:cNvSpPr txBox="1"/>
          <p:nvPr>
            <p:ph type="title"/>
          </p:nvPr>
        </p:nvSpPr>
        <p:spPr>
          <a:xfrm>
            <a:off x="657200" y="414950"/>
            <a:ext cx="7688699" cy="535201"/>
          </a:xfrm>
          <a:prstGeom prst="rect">
            <a:avLst/>
          </a:prstGeom>
        </p:spPr>
        <p:txBody>
          <a:bodyPr anchor="t"/>
          <a:lstStyle>
            <a:lvl1pPr defTabSz="576072">
              <a:defRPr b="1" sz="2268">
                <a:solidFill>
                  <a:schemeClr val="accent5"/>
                </a:solidFill>
              </a:defRPr>
            </a:lvl1pPr>
          </a:lstStyle>
          <a:p>
            <a:pPr/>
            <a:r>
              <a:t>What is a growth mindset? </a:t>
            </a:r>
          </a:p>
        </p:txBody>
      </p:sp>
      <p:sp>
        <p:nvSpPr>
          <p:cNvPr id="251" name="Google Shape;164;p32"/>
          <p:cNvSpPr txBox="1"/>
          <p:nvPr>
            <p:ph type="body" sz="quarter" idx="1"/>
          </p:nvPr>
        </p:nvSpPr>
        <p:spPr>
          <a:xfrm>
            <a:off x="727650" y="3785799"/>
            <a:ext cx="7688699" cy="1086301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buSzTx/>
              <a:buNone/>
              <a:defRPr b="1" sz="14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Do you want to know more about creating a growth mindset? Here are more resources:</a:t>
            </a:r>
          </a:p>
          <a:p>
            <a:pPr marL="0" indent="457200">
              <a:lnSpc>
                <a:spcPct val="100000"/>
              </a:lnSpc>
              <a:buSzTx/>
              <a:buNone/>
              <a:defRPr sz="1400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rPr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2" invalidUrl="" action="" tgtFrame="" tooltip="" history="1" highlightClick="0" endSnd="0"/>
              </a:rPr>
              <a:t>Mindset</a:t>
            </a:r>
            <a:r>
              <a:rPr u="none"/>
              <a:t>, </a:t>
            </a:r>
            <a:r>
              <a:rPr u="none">
                <a:solidFill>
                  <a:srgbClr val="FFFFFF"/>
                </a:solidFill>
              </a:rPr>
              <a:t>Talks at Google </a:t>
            </a:r>
          </a:p>
          <a:p>
            <a:pPr marL="0" indent="457200">
              <a:lnSpc>
                <a:spcPct val="100000"/>
              </a:lnSpc>
              <a:buSzTx/>
              <a:buNone/>
              <a:defRPr sz="1400" u="sng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rPr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3" invalidUrl="" action="" tgtFrame="" tooltip="" history="1" highlightClick="0" endSnd="0"/>
              </a:rPr>
              <a:t>Assess </a:t>
            </a:r>
            <a:r>
              <a:rPr u="none">
                <a:solidFill>
                  <a:srgbClr val="FFFFFF"/>
                </a:solidFill>
              </a:rPr>
              <a:t>your Mindset</a:t>
            </a:r>
          </a:p>
          <a:p>
            <a:pPr marL="0" indent="457200">
              <a:lnSpc>
                <a:spcPct val="100000"/>
              </a:lnSpc>
              <a:buSzTx/>
              <a:buNone/>
              <a:defRPr sz="1400">
                <a:latin typeface="Roboto Slab"/>
                <a:ea typeface="Roboto Slab"/>
                <a:cs typeface="Roboto Slab"/>
                <a:sym typeface="Roboto Slab"/>
              </a:defRPr>
            </a:pPr>
            <a:r>
              <a:t>A </a:t>
            </a:r>
            <a:r>
              <a:rPr u="sng">
                <a:solidFill>
                  <a:schemeClr val="accent5"/>
                </a:solidFill>
                <a:uFill>
                  <a:solidFill>
                    <a:schemeClr val="accent5"/>
                  </a:solidFill>
                </a:uFill>
                <a:hlinkClick r:id="rId4" invalidUrl="" action="" tgtFrame="" tooltip="" history="1" highlightClick="0" endSnd="0"/>
              </a:rPr>
              <a:t>Summary</a:t>
            </a:r>
            <a:r>
              <a:rPr>
                <a:solidFill>
                  <a:schemeClr val="accent6"/>
                </a:solidFill>
              </a:rPr>
              <a:t> </a:t>
            </a:r>
            <a:r>
              <a:t>of Growth and Fixed Mindset</a:t>
            </a:r>
          </a:p>
        </p:txBody>
      </p:sp>
      <p:pic>
        <p:nvPicPr>
          <p:cNvPr id="252" name="Google Shape;165;p32" descr="Google Shape;165;p32">
            <a:hlinkClick r:id="rId5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6">
            <a:extLst/>
          </a:blip>
          <a:srcRect l="6104" t="27021" r="32784" b="25551"/>
          <a:stretch>
            <a:fillRect/>
          </a:stretch>
        </p:blipFill>
        <p:spPr>
          <a:xfrm>
            <a:off x="2182347" y="1456675"/>
            <a:ext cx="4638399" cy="20248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170;p33"/>
          <p:cNvSpPr txBox="1"/>
          <p:nvPr>
            <p:ph type="title"/>
          </p:nvPr>
        </p:nvSpPr>
        <p:spPr>
          <a:xfrm>
            <a:off x="727649" y="307275"/>
            <a:ext cx="8147102" cy="535200"/>
          </a:xfrm>
          <a:prstGeom prst="rect">
            <a:avLst/>
          </a:prstGeom>
        </p:spPr>
        <p:txBody>
          <a:bodyPr anchor="t"/>
          <a:lstStyle/>
          <a:p>
            <a:pPr defTabSz="365760">
              <a:defRPr b="1" sz="1200">
                <a:solidFill>
                  <a:schemeClr val="accent5"/>
                </a:solidFill>
              </a:defRPr>
            </a:pPr>
            <a:r>
              <a:t>Reflective Questions from #RiseAndGrind:</a:t>
            </a:r>
            <a:endParaRPr sz="1360"/>
          </a:p>
          <a:p>
            <a:pPr algn="ctr" defTabSz="365760">
              <a:defRPr b="1" sz="1080"/>
            </a:pPr>
            <a:r>
              <a:t>Do the questions encourage a Growth or Fixed Mindset?</a:t>
            </a:r>
          </a:p>
        </p:txBody>
      </p:sp>
      <p:sp>
        <p:nvSpPr>
          <p:cNvPr id="255" name="Google Shape;171;p33"/>
          <p:cNvSpPr txBox="1"/>
          <p:nvPr>
            <p:ph type="body" sz="half" idx="1"/>
          </p:nvPr>
        </p:nvSpPr>
        <p:spPr>
          <a:xfrm>
            <a:off x="727650" y="2343774"/>
            <a:ext cx="7688699" cy="2261101"/>
          </a:xfrm>
          <a:prstGeom prst="rect">
            <a:avLst/>
          </a:prstGeom>
        </p:spPr>
        <p:txBody>
          <a:bodyPr/>
          <a:lstStyle/>
          <a:p>
            <a:pPr marL="443484" indent="-332613" defTabSz="886968">
              <a:lnSpc>
                <a:spcPct val="100000"/>
              </a:lnSpc>
              <a:buClr>
                <a:schemeClr val="accent6"/>
              </a:buClr>
              <a:buSzPts val="1700"/>
              <a:defRPr sz="1746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What life experiences have prepared me for college?</a:t>
            </a:r>
          </a:p>
          <a:p>
            <a:pPr marL="443484" indent="-332613" defTabSz="886968">
              <a:lnSpc>
                <a:spcPct val="100000"/>
              </a:lnSpc>
              <a:buClr>
                <a:schemeClr val="accent6"/>
              </a:buClr>
              <a:buSzPts val="1700"/>
              <a:defRPr sz="1746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When I have been faced with a difficult situation, what strategies did I use to find a solution?</a:t>
            </a:r>
          </a:p>
          <a:p>
            <a:pPr marL="443484" indent="-332613" defTabSz="886968">
              <a:lnSpc>
                <a:spcPct val="100000"/>
              </a:lnSpc>
              <a:buClr>
                <a:schemeClr val="accent6"/>
              </a:buClr>
              <a:buSzPts val="1700"/>
              <a:defRPr sz="1746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How will I create positive academic habits for myself?</a:t>
            </a:r>
          </a:p>
          <a:p>
            <a:pPr marL="443484" indent="-332613" defTabSz="886968">
              <a:lnSpc>
                <a:spcPct val="100000"/>
              </a:lnSpc>
              <a:buClr>
                <a:schemeClr val="accent6"/>
              </a:buClr>
              <a:buSzPts val="1700"/>
              <a:defRPr sz="1746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What do I need to know about the resources offered by the college that I can access to help me become a better learner?</a:t>
            </a:r>
          </a:p>
          <a:p>
            <a:pPr marL="443484" indent="-332613" defTabSz="886968">
              <a:lnSpc>
                <a:spcPct val="100000"/>
              </a:lnSpc>
              <a:buClr>
                <a:schemeClr val="accent6"/>
              </a:buClr>
              <a:buSzPts val="1700"/>
              <a:defRPr sz="1746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defRPr>
            </a:pPr>
            <a:r>
              <a:t>In case my original academic plan does not work out, what would be my alternative plan?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00517C"/>
      </a:dk1>
      <a:lt1>
        <a:srgbClr val="FFFFFF"/>
      </a:lt1>
      <a:dk2>
        <a:srgbClr val="A7A7A7"/>
      </a:dk2>
      <a:lt2>
        <a:srgbClr val="535353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0000FF"/>
      </a:hlink>
      <a:folHlink>
        <a:srgbClr val="FF00FF"/>
      </a:folHlink>
    </a:clrScheme>
    <a:fontScheme name="Marina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Mar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17C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0000FF"/>
      </a:hlink>
      <a:folHlink>
        <a:srgbClr val="FF00FF"/>
      </a:folHlink>
    </a:clrScheme>
    <a:fontScheme name="Marina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Mar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517C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