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72" r:id="rId3"/>
    <p:sldId id="257" r:id="rId4"/>
    <p:sldId id="273" r:id="rId5"/>
    <p:sldId id="275" r:id="rId6"/>
    <p:sldId id="279" r:id="rId7"/>
    <p:sldId id="276" r:id="rId8"/>
    <p:sldId id="280" r:id="rId9"/>
    <p:sldId id="258" r:id="rId10"/>
    <p:sldId id="259" r:id="rId11"/>
    <p:sldId id="283" r:id="rId12"/>
    <p:sldId id="278" r:id="rId13"/>
    <p:sldId id="277" r:id="rId14"/>
    <p:sldId id="261" r:id="rId15"/>
    <p:sldId id="269" r:id="rId16"/>
    <p:sldId id="281" r:id="rId17"/>
    <p:sldId id="282" r:id="rId18"/>
    <p:sldId id="264" r:id="rId19"/>
    <p:sldId id="268" r:id="rId20"/>
    <p:sldId id="27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235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5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8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93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78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6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76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5/17/2019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6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11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17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6sqft.com/a-history-of-the-us-open-in-new-york-from-the-west-side-tennis-club-to-arthur-ashe-stadiu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cketlist127.com/goal/visit-flushing-meadows-corona-park" TargetMode="External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stanew2.gotennissource.com/page.lasso?p=ustatours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ucketlist127.com/goal/visit-flushing-meadows-corona-park" TargetMode="External"/><Relationship Id="rId3" Type="http://schemas.openxmlformats.org/officeDocument/2006/relationships/hyperlink" Target="https://www.nycgovparks.org/parks/flushing-meadows-corona-park/highlights/12014" TargetMode="External"/><Relationship Id="rId7" Type="http://schemas.openxmlformats.org/officeDocument/2006/relationships/hyperlink" Target="https://fineartamerica.com/featured/arthur-ashe-tennis-stadium-nishanth-gopinathan.html" TargetMode="External"/><Relationship Id="rId2" Type="http://schemas.openxmlformats.org/officeDocument/2006/relationships/hyperlink" Target="https://www.nyc.com/arts__attractions/arthur_ashe_stadium.113902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6sqft.com/a-history-of-the-us-open-in-new-york-from-the-west-side-tennis-club-to-arthur-ashe-stadium/" TargetMode="External"/><Relationship Id="rId5" Type="http://schemas.openxmlformats.org/officeDocument/2006/relationships/hyperlink" Target="https://moovitapp.com/index/en/public_transit-Arthur_Ashe_Stadium-NYCNJ-site_23160703-121" TargetMode="External"/><Relationship Id="rId4" Type="http://schemas.openxmlformats.org/officeDocument/2006/relationships/hyperlink" Target="https://www.nycgovparks.org/parks/flushing-meadows-corona-par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.mta.info/capital/no7_alt.html" TargetMode="Externa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cgovparks.org/art-and-antiquities/monuments/black-history-month/soul-in-flight" TargetMode="External"/><Relationship Id="rId2" Type="http://schemas.openxmlformats.org/officeDocument/2006/relationships/hyperlink" Target="https://ustanew2.gotennissource.com/page.lasso?p=ustatour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sta.com/en/home/about-usta/who-we-are/midwest/Mission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annica.com/biography/Arthur-Ashe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sta.com/en/home/about-usta/who-we-are/midwest/Missio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37">
            <a:extLst>
              <a:ext uri="{FF2B5EF4-FFF2-40B4-BE49-F238E27FC236}">
                <a16:creationId xmlns:a16="http://schemas.microsoft.com/office/drawing/2014/main" id="{2ED84DD6-8A68-4994-8094-8DDBE89BF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76049D7-366E-4AC9-B689-460CC28F8E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246887"/>
            <a:ext cx="4397755" cy="6377939"/>
          </a:xfrm>
          <a:prstGeom prst="rect">
            <a:avLst/>
          </a:prstGeom>
          <a:solidFill>
            <a:srgbClr val="A6B727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C9E91F8-C4AE-4EB0-8B76-FF3F3FC71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70284" y="4405863"/>
            <a:ext cx="276307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AD45A04-4150-4943-BB06-EEEDDD73B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5A9E542-09D6-41AC-AAB3-2357EB1066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0328" y="646527"/>
            <a:ext cx="3252802" cy="1543414"/>
          </a:xfrm>
        </p:spPr>
        <p:txBody>
          <a:bodyPr>
            <a:noAutofit/>
          </a:bodyPr>
          <a:lstStyle/>
          <a:p>
            <a:r>
              <a:rPr lang="en-US" sz="5400" b="1" dirty="0"/>
              <a:t>ARTHURASHE STADIUM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1580FC-2DE5-4F32-A44B-01FC58A81F6A}"/>
              </a:ext>
            </a:extLst>
          </p:cNvPr>
          <p:cNvSpPr txBox="1"/>
          <p:nvPr/>
        </p:nvSpPr>
        <p:spPr>
          <a:xfrm>
            <a:off x="7587643" y="4668060"/>
            <a:ext cx="3909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Eileen, </a:t>
            </a:r>
            <a:r>
              <a:rPr lang="en-US" sz="2400" dirty="0" err="1">
                <a:solidFill>
                  <a:schemeClr val="bg1"/>
                </a:solidFill>
              </a:rPr>
              <a:t>Nickay</a:t>
            </a:r>
            <a:r>
              <a:rPr lang="en-US" sz="2400" dirty="0">
                <a:solidFill>
                  <a:schemeClr val="bg1"/>
                </a:solidFill>
              </a:rPr>
              <a:t> &amp; Arian</a:t>
            </a:r>
          </a:p>
          <a:p>
            <a:r>
              <a:rPr lang="en-US" sz="2400" dirty="0">
                <a:solidFill>
                  <a:schemeClr val="bg1"/>
                </a:solidFill>
              </a:rPr>
              <a:t>Parks Recreation HMGT4988 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Professor. </a:t>
            </a:r>
            <a:r>
              <a:rPr lang="en-US" sz="2400" dirty="0" err="1">
                <a:solidFill>
                  <a:schemeClr val="bg1"/>
                </a:solidFill>
              </a:rPr>
              <a:t>Krondl</a:t>
            </a: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>
                <a:solidFill>
                  <a:schemeClr val="bg1"/>
                </a:solidFill>
              </a:rPr>
              <a:t>May 17, </a:t>
            </a:r>
            <a:r>
              <a:rPr lang="en-US" sz="2400" dirty="0">
                <a:solidFill>
                  <a:schemeClr val="bg1"/>
                </a:solidFill>
              </a:rPr>
              <a:t>2019</a:t>
            </a:r>
          </a:p>
        </p:txBody>
      </p:sp>
      <p:pic>
        <p:nvPicPr>
          <p:cNvPr id="35" name="Picture 34" descr="A group of people in front of a building&#10;&#10;Description generated with very high confidence">
            <a:extLst>
              <a:ext uri="{FF2B5EF4-FFF2-40B4-BE49-F238E27FC236}">
                <a16:creationId xmlns:a16="http://schemas.microsoft.com/office/drawing/2014/main" id="{4A6F030E-7089-4ACF-BDB8-3F515CABD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70" y="1184284"/>
            <a:ext cx="6361043" cy="477078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A35610B-BA3F-49A0-9493-CEF19C647AAF}"/>
              </a:ext>
            </a:extLst>
          </p:cNvPr>
          <p:cNvSpPr txBox="1"/>
          <p:nvPr/>
        </p:nvSpPr>
        <p:spPr>
          <a:xfrm>
            <a:off x="4843304" y="5962430"/>
            <a:ext cx="352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i="1" dirty="0">
                <a:hlinkClick r:id="rId3"/>
              </a:rPr>
              <a:t>www.6sqft.com</a:t>
            </a:r>
            <a:endParaRPr lang="en-US" i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52B2EB-84C7-47E2-968F-273D195FFB23}"/>
              </a:ext>
            </a:extLst>
          </p:cNvPr>
          <p:cNvSpPr txBox="1"/>
          <p:nvPr/>
        </p:nvSpPr>
        <p:spPr>
          <a:xfrm>
            <a:off x="8101555" y="3297013"/>
            <a:ext cx="339599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Address: 124-02 Roosevelt Ave, Flushing, NY 11368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01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A2EA6A6-CD0C-4CFD-8EC2-AA44F9870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6ABBB0-6EC5-4769-8E75-09C0507D2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8099" y="163149"/>
            <a:ext cx="3912583" cy="1356360"/>
          </a:xfrm>
        </p:spPr>
        <p:txBody>
          <a:bodyPr>
            <a:normAutofit/>
          </a:bodyPr>
          <a:lstStyle/>
          <a:p>
            <a:r>
              <a:rPr lang="en-US" sz="3000" dirty="0"/>
              <a:t>FLUSHING MEADOWS CORONA PARK</a:t>
            </a:r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6FAE5896-AAD6-4B56-9C20-6929A956C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50" y="1438818"/>
            <a:ext cx="6045576" cy="3823826"/>
          </a:xfrm>
          <a:prstGeom prst="rect">
            <a:avLst/>
          </a:prstGeom>
        </p:spPr>
      </p:pic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B40C6BD3-B87A-480B-9DFF-8BC39751F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9231" y="679174"/>
            <a:ext cx="4916551" cy="54996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sz="17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US" sz="1700" b="1" dirty="0">
                <a:solidFill>
                  <a:schemeClr val="tx1"/>
                </a:solidFill>
              </a:rPr>
              <a:t>Facilities:                                     Sites:</a:t>
            </a:r>
          </a:p>
          <a:p>
            <a:r>
              <a:rPr lang="en-US" sz="1700" dirty="0">
                <a:solidFill>
                  <a:schemeClr val="tx1"/>
                </a:solidFill>
              </a:rPr>
              <a:t>Barbecuing Areas                  Queens Zoo	</a:t>
            </a:r>
          </a:p>
          <a:p>
            <a:r>
              <a:rPr lang="en-US" sz="1700" dirty="0">
                <a:solidFill>
                  <a:schemeClr val="tx1"/>
                </a:solidFill>
              </a:rPr>
              <a:t>Baseball Fields                        New York State Pavilion</a:t>
            </a:r>
          </a:p>
          <a:p>
            <a:r>
              <a:rPr lang="en-US" sz="1700" dirty="0">
                <a:solidFill>
                  <a:schemeClr val="tx1"/>
                </a:solidFill>
              </a:rPr>
              <a:t>Basket Courts	                  </a:t>
            </a:r>
            <a:r>
              <a:rPr lang="en-US" sz="1700" dirty="0" err="1">
                <a:solidFill>
                  <a:schemeClr val="tx1"/>
                </a:solidFill>
              </a:rPr>
              <a:t>Unisphere</a:t>
            </a:r>
            <a:endParaRPr lang="en-US" sz="1700" dirty="0">
              <a:solidFill>
                <a:schemeClr val="tx1"/>
              </a:solidFill>
            </a:endParaRPr>
          </a:p>
          <a:p>
            <a:r>
              <a:rPr lang="en-US" sz="1700" dirty="0">
                <a:solidFill>
                  <a:schemeClr val="tx1"/>
                </a:solidFill>
              </a:rPr>
              <a:t>Bicycling &amp; Greenways        Queens Museum</a:t>
            </a:r>
          </a:p>
          <a:p>
            <a:r>
              <a:rPr lang="en-US" sz="1700" dirty="0">
                <a:solidFill>
                  <a:schemeClr val="tx1"/>
                </a:solidFill>
              </a:rPr>
              <a:t>Bathrooms	                  Queens Botanic Garden</a:t>
            </a:r>
          </a:p>
          <a:p>
            <a:r>
              <a:rPr lang="en-US" sz="1700" dirty="0">
                <a:solidFill>
                  <a:schemeClr val="tx1"/>
                </a:solidFill>
              </a:rPr>
              <a:t>Dog-friendly Areas              Flushing Bay Promenade</a:t>
            </a:r>
          </a:p>
          <a:p>
            <a:r>
              <a:rPr lang="en-US" sz="1700" dirty="0">
                <a:solidFill>
                  <a:schemeClr val="tx1"/>
                </a:solidFill>
              </a:rPr>
              <a:t>Fitness Equipment                Citi Field</a:t>
            </a:r>
          </a:p>
          <a:p>
            <a:r>
              <a:rPr lang="en-US" sz="1700" dirty="0">
                <a:solidFill>
                  <a:schemeClr val="tx1"/>
                </a:solidFill>
              </a:rPr>
              <a:t>Football Fields	                New York Hall of Science</a:t>
            </a:r>
          </a:p>
          <a:p>
            <a:r>
              <a:rPr lang="en-US" sz="1700" dirty="0">
                <a:solidFill>
                  <a:schemeClr val="tx1"/>
                </a:solidFill>
              </a:rPr>
              <a:t>Golf Courses</a:t>
            </a:r>
          </a:p>
          <a:p>
            <a:r>
              <a:rPr lang="en-US" sz="1700" dirty="0">
                <a:solidFill>
                  <a:schemeClr val="tx1"/>
                </a:solidFill>
              </a:rPr>
              <a:t>Handball Courts</a:t>
            </a:r>
          </a:p>
          <a:p>
            <a:r>
              <a:rPr lang="en-US" sz="1700" dirty="0">
                <a:solidFill>
                  <a:schemeClr val="tx1"/>
                </a:solidFill>
              </a:rPr>
              <a:t>Playgrounds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0C0AD1-96C0-4DAF-AAC2-2EFAE0F74CF8}"/>
              </a:ext>
            </a:extLst>
          </p:cNvPr>
          <p:cNvSpPr txBox="1"/>
          <p:nvPr/>
        </p:nvSpPr>
        <p:spPr>
          <a:xfrm>
            <a:off x="3406752" y="5262644"/>
            <a:ext cx="324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i="1" dirty="0">
                <a:hlinkClick r:id="rId3"/>
              </a:rPr>
              <a:t>www.bucketlist127.com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3053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08B9CC-A815-4338-BBC2-2123AC5970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53"/>
          <a:stretch/>
        </p:blipFill>
        <p:spPr>
          <a:xfrm>
            <a:off x="1" y="10"/>
            <a:ext cx="6099048" cy="342899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83438F-E24E-41E0-8B3D-070F5ACE49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49" r="2" b="6509"/>
          <a:stretch/>
        </p:blipFill>
        <p:spPr>
          <a:xfrm>
            <a:off x="6092952" y="10"/>
            <a:ext cx="6099048" cy="3428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D605C5-5275-47CF-B52A-A2F3C54BAB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" b="16710"/>
          <a:stretch/>
        </p:blipFill>
        <p:spPr>
          <a:xfrm>
            <a:off x="1" y="3429000"/>
            <a:ext cx="6099048" cy="3429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660001-DFE0-49BA-B141-5E6AD9DAED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21370"/>
          <a:stretch/>
        </p:blipFill>
        <p:spPr>
          <a:xfrm>
            <a:off x="6092952" y="3429000"/>
            <a:ext cx="609904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72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B0186-08C7-46F2-883D-3C5FF8279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267" y="38669"/>
            <a:ext cx="9875520" cy="1356360"/>
          </a:xfrm>
        </p:spPr>
        <p:txBody>
          <a:bodyPr/>
          <a:lstStyle/>
          <a:p>
            <a:r>
              <a:rPr lang="en-US" dirty="0"/>
              <a:t>INFRASTRUCTURE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0524DF-499E-4907-888A-8444C0196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872" y="300328"/>
            <a:ext cx="3705044" cy="7986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06C2B3-75FE-4CE5-A5A7-795879298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793" y="3714534"/>
            <a:ext cx="4710853" cy="28431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64165B-C375-4FE6-835C-8A0530A7F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005" y="979217"/>
            <a:ext cx="4523384" cy="27353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61A09B-B9B5-4239-8D12-86BF96543C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357" y="1078906"/>
            <a:ext cx="5258200" cy="547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59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E0682-E9E5-41B3-B538-C8BBE0B22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290" y="29486"/>
            <a:ext cx="9875520" cy="1356360"/>
          </a:xfrm>
        </p:spPr>
        <p:txBody>
          <a:bodyPr/>
          <a:lstStyle/>
          <a:p>
            <a:r>
              <a:rPr lang="en-US" dirty="0"/>
              <a:t>FACILITIES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EC30A8-6ADB-4EF4-BB33-91B280663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892" y="410454"/>
            <a:ext cx="4858603" cy="27329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E88204-8C6E-4458-AD29-EA2424007E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20" t="-3640" r="38973" b="3640"/>
          <a:stretch/>
        </p:blipFill>
        <p:spPr>
          <a:xfrm>
            <a:off x="8945213" y="319611"/>
            <a:ext cx="2778214" cy="27656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26270A-542C-415B-BC08-F6AD06766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095" y="3143419"/>
            <a:ext cx="8153400" cy="3390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A1754D-160A-491D-8BB3-6D4310BCD866}"/>
              </a:ext>
            </a:extLst>
          </p:cNvPr>
          <p:cNvSpPr txBox="1"/>
          <p:nvPr/>
        </p:nvSpPr>
        <p:spPr>
          <a:xfrm>
            <a:off x="8945213" y="3578087"/>
            <a:ext cx="27782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THINGS</a:t>
            </a:r>
          </a:p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TO </a:t>
            </a:r>
          </a:p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DO</a:t>
            </a:r>
          </a:p>
        </p:txBody>
      </p:sp>
      <p:pic>
        <p:nvPicPr>
          <p:cNvPr id="12" name="Content Placeholder 11" descr="A person hitting a ball with a tennis racket&#10;&#10;Description generated with very high confidence">
            <a:extLst>
              <a:ext uri="{FF2B5EF4-FFF2-40B4-BE49-F238E27FC236}">
                <a16:creationId xmlns:a16="http://schemas.microsoft.com/office/drawing/2014/main" id="{513C2CBE-47DC-45C5-8CB8-838CC46CEC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75985" y="1090901"/>
            <a:ext cx="3418548" cy="1824577"/>
          </a:xfrm>
        </p:spPr>
      </p:pic>
    </p:spTree>
    <p:extLst>
      <p:ext uri="{BB962C8B-B14F-4D97-AF65-F5344CB8AC3E}">
        <p14:creationId xmlns:p14="http://schemas.microsoft.com/office/powerpoint/2010/main" val="2199267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4088C9-A10A-4C2F-8DA6-242798BE5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480" y="0"/>
            <a:ext cx="9875520" cy="135636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TOUR</a:t>
            </a:r>
          </a:p>
        </p:txBody>
      </p:sp>
      <p:pic>
        <p:nvPicPr>
          <p:cNvPr id="7" name="Content Placeholder 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35303758-BE5E-43B4-8D76-D44311940C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2151" y="967409"/>
            <a:ext cx="10777240" cy="4950311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9F543B-2461-4140-8C1B-71B7DC99FB31}"/>
              </a:ext>
            </a:extLst>
          </p:cNvPr>
          <p:cNvSpPr txBox="1"/>
          <p:nvPr/>
        </p:nvSpPr>
        <p:spPr>
          <a:xfrm>
            <a:off x="8097079" y="6192639"/>
            <a:ext cx="394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i="1" dirty="0">
                <a:hlinkClick r:id="rId3"/>
              </a:rPr>
              <a:t>ustanew2.gotennissource.com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13986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7217C-E9BD-41F4-84BF-04EC3A88D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428" y="0"/>
            <a:ext cx="9875520" cy="135636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CONT.</a:t>
            </a:r>
          </a:p>
        </p:txBody>
      </p:sp>
      <p:pic>
        <p:nvPicPr>
          <p:cNvPr id="9" name="Content Placeholder 8" descr="A picture containing indoor&#10;&#10;Description generated with high confidence">
            <a:extLst>
              <a:ext uri="{FF2B5EF4-FFF2-40B4-BE49-F238E27FC236}">
                <a16:creationId xmlns:a16="http://schemas.microsoft.com/office/drawing/2014/main" id="{D71EA90B-95A0-45D0-979B-63A6486C03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3613" y="341141"/>
            <a:ext cx="9104829" cy="6175717"/>
          </a:xfrm>
        </p:spPr>
      </p:pic>
    </p:spTree>
    <p:extLst>
      <p:ext uri="{BB962C8B-B14F-4D97-AF65-F5344CB8AC3E}">
        <p14:creationId xmlns:p14="http://schemas.microsoft.com/office/powerpoint/2010/main" val="1642313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th with trees on the side of a building&#10;&#10;Description generated with very high confidence">
            <a:extLst>
              <a:ext uri="{FF2B5EF4-FFF2-40B4-BE49-F238E27FC236}">
                <a16:creationId xmlns:a16="http://schemas.microsoft.com/office/drawing/2014/main" id="{A483083B-E745-4796-8394-D60CBD5CD1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33" b="11334"/>
          <a:stretch/>
        </p:blipFill>
        <p:spPr>
          <a:xfrm>
            <a:off x="20" y="10"/>
            <a:ext cx="6099028" cy="6857990"/>
          </a:xfrm>
          <a:prstGeom prst="rect">
            <a:avLst/>
          </a:prstGeom>
        </p:spPr>
      </p:pic>
      <p:pic>
        <p:nvPicPr>
          <p:cNvPr id="5" name="Picture 4" descr="A small clock tower in the middle of a road&#10;&#10;Description generated with high confidence">
            <a:extLst>
              <a:ext uri="{FF2B5EF4-FFF2-40B4-BE49-F238E27FC236}">
                <a16:creationId xmlns:a16="http://schemas.microsoft.com/office/drawing/2014/main" id="{B573E016-D23C-4DA0-AB25-05614C58F4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604"/>
          <a:stretch/>
        </p:blipFill>
        <p:spPr>
          <a:xfrm>
            <a:off x="6097524" y="10"/>
            <a:ext cx="6094476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B81BF3D-945D-497A-9AB2-2E7B7F75E8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0555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in a room&#10;&#10;Description generated with very high confidence">
            <a:extLst>
              <a:ext uri="{FF2B5EF4-FFF2-40B4-BE49-F238E27FC236}">
                <a16:creationId xmlns:a16="http://schemas.microsoft.com/office/drawing/2014/main" id="{DCA2C2C4-F6B4-480A-901A-1BB0EB442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67"/>
          <a:stretch/>
        </p:blipFill>
        <p:spPr>
          <a:xfrm>
            <a:off x="20" y="10"/>
            <a:ext cx="6099028" cy="6857990"/>
          </a:xfrm>
          <a:prstGeom prst="rect">
            <a:avLst/>
          </a:prstGeom>
        </p:spPr>
      </p:pic>
      <p:pic>
        <p:nvPicPr>
          <p:cNvPr id="4" name="Picture 3" descr="A large white building&#10;&#10;Description generated with high confidence">
            <a:extLst>
              <a:ext uri="{FF2B5EF4-FFF2-40B4-BE49-F238E27FC236}">
                <a16:creationId xmlns:a16="http://schemas.microsoft.com/office/drawing/2014/main" id="{040A3744-1841-4684-AF59-81C4501732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604"/>
          <a:stretch/>
        </p:blipFill>
        <p:spPr>
          <a:xfrm>
            <a:off x="6099048" y="10"/>
            <a:ext cx="6094476" cy="68579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B81BF3D-945D-497A-9AB2-2E7B7F75E8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6205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B71362F-6305-42A2-8633-285CE3813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1F50C1-F708-485D-B1A9-65873AB21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AF7F52A-561E-4CE4-A251-1565CF80F2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DDF717E-1596-4763-8083-7EDE48E71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16E5FD-1641-417A-B344-1BB57281D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323114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E2FDD887-E5E8-4390-B5F3-464ED7619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520" y="4943094"/>
            <a:ext cx="9966960" cy="14904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6600" b="1" cap="all" dirty="0"/>
              <a:t>STAY CONNECTED</a:t>
            </a:r>
          </a:p>
        </p:txBody>
      </p:sp>
      <p:pic>
        <p:nvPicPr>
          <p:cNvPr id="6" name="Content Placeholder 5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5CB8962-CED4-4812-9F71-8463C0445A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6451" y="925624"/>
            <a:ext cx="2652800" cy="2652800"/>
          </a:xfrm>
          <a:prstGeom prst="rect">
            <a:avLst/>
          </a:prstGeom>
        </p:spPr>
      </p:pic>
      <p:pic>
        <p:nvPicPr>
          <p:cNvPr id="8" name="Picture 7" descr="A close up of a logo&#10;&#10;Description generated with high confidence">
            <a:extLst>
              <a:ext uri="{FF2B5EF4-FFF2-40B4-BE49-F238E27FC236}">
                <a16:creationId xmlns:a16="http://schemas.microsoft.com/office/drawing/2014/main" id="{2B5CC5BF-86D4-4F16-8511-316EFF997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866" y="942503"/>
            <a:ext cx="2791297" cy="2791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000F5F-F075-4DFA-AC07-3148DD90E237}"/>
              </a:ext>
            </a:extLst>
          </p:cNvPr>
          <p:cNvSpPr txBox="1"/>
          <p:nvPr/>
        </p:nvSpPr>
        <p:spPr>
          <a:xfrm>
            <a:off x="7311391" y="4146135"/>
            <a:ext cx="344551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Twitter</a:t>
            </a:r>
          </a:p>
          <a:p>
            <a:r>
              <a:rPr lang="en-US" dirty="0"/>
              <a:t>@USTANTC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E87FF2-B39D-49E6-83A3-6204B7951C12}"/>
              </a:ext>
            </a:extLst>
          </p:cNvPr>
          <p:cNvSpPr txBox="1"/>
          <p:nvPr/>
        </p:nvSpPr>
        <p:spPr>
          <a:xfrm>
            <a:off x="2776451" y="4024450"/>
            <a:ext cx="26527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Facebook</a:t>
            </a:r>
          </a:p>
          <a:p>
            <a:r>
              <a:rPr lang="en-US" b="1" dirty="0"/>
              <a:t>USTA National Tennis Center</a:t>
            </a:r>
          </a:p>
          <a:p>
            <a:r>
              <a:rPr lang="en-US" dirty="0"/>
              <a:t>@USTANTC</a:t>
            </a:r>
          </a:p>
        </p:txBody>
      </p:sp>
    </p:spTree>
    <p:extLst>
      <p:ext uri="{BB962C8B-B14F-4D97-AF65-F5344CB8AC3E}">
        <p14:creationId xmlns:p14="http://schemas.microsoft.com/office/powerpoint/2010/main" val="810804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D26BE-71C5-4E78-9244-5B4788600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0"/>
            <a:ext cx="9875520" cy="1356360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666AC-AF4D-4545-9381-F1EF216FA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722" y="1036982"/>
            <a:ext cx="9872871" cy="5244547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Arthur Ashe Stadium New York City.com : Profile.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2"/>
              </a:rPr>
              <a:t>https://www.nyc.com/arts__attractions/arthur_ashe_stadium.1139025/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Britannica, T. E. (2019, February 02). Arthur Ashe. Retrieved from https://www.britannica.com/biography/Arthur-Ashe</a:t>
            </a: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Flushing Meadows Corona Park.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3"/>
              </a:rPr>
              <a:t>https://www.nycgovparks.org/parks/flushing-meadows-corona-park/highlights/12014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Flushing Meadows Corona Park.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4"/>
              </a:rPr>
              <a:t>https://www.nycgovparks.org/parks/flushing-meadows-corona-park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How to get to Arthur Ashe Stadium in Queens by Subway, Bus or Train.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5"/>
              </a:rPr>
              <a:t>https://moovitapp.com/index/en/public_transit-Arthur_Ashe_Stadium-NYCNJ-site_23160703-121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Schulz, D. (2017, August 28). A History of the US Open in New York: From the West Side Tennis Club to Arthur Ashe Stadium.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6"/>
              </a:rPr>
              <a:t>https://www.6sqft.com/a-history-of-the-us-open-in-new-york-from-the-west-side-tennis-club-to-arthur-ashe-stadium/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Krause, K. M., Art, L. O., &amp; </a:t>
            </a:r>
            <a:r>
              <a:rPr lang="en-US" sz="1600" dirty="0" err="1">
                <a:solidFill>
                  <a:srgbClr val="333333"/>
                </a:solidFill>
                <a:latin typeface="TimesNewRoman"/>
              </a:rPr>
              <a:t>Weigold</a:t>
            </a:r>
            <a:r>
              <a:rPr lang="en-US" sz="1600" dirty="0">
                <a:solidFill>
                  <a:srgbClr val="333333"/>
                </a:solidFill>
                <a:latin typeface="TimesNewRoman"/>
              </a:rPr>
              <a:t>, S. Arthur Ashe Tennis Stadium by Nishanth </a:t>
            </a:r>
            <a:r>
              <a:rPr lang="en-US" sz="1600" dirty="0" err="1">
                <a:solidFill>
                  <a:srgbClr val="333333"/>
                </a:solidFill>
                <a:latin typeface="TimesNewRoman"/>
              </a:rPr>
              <a:t>Gopinathan</a:t>
            </a:r>
            <a:r>
              <a:rPr lang="en-US" sz="1600" dirty="0">
                <a:solidFill>
                  <a:srgbClr val="333333"/>
                </a:solidFill>
                <a:latin typeface="TimesNewRoman"/>
              </a:rPr>
              <a:t>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7"/>
              </a:rPr>
              <a:t>https://fineartamerica.com/featured/arthur-ashe-tennis-stadium-nishanth-gopinathan.html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  <a:p>
            <a:r>
              <a:rPr lang="en-US" sz="1600" dirty="0">
                <a:solidFill>
                  <a:srgbClr val="333333"/>
                </a:solidFill>
                <a:latin typeface="TimesNewRoman"/>
              </a:rPr>
              <a:t>Visit Flushing Meadows Corona Park. Retrieved from </a:t>
            </a:r>
            <a:r>
              <a:rPr lang="en-US" sz="1600" dirty="0">
                <a:solidFill>
                  <a:srgbClr val="333333"/>
                </a:solidFill>
                <a:latin typeface="TimesNewRoman"/>
                <a:hlinkClick r:id="rId8"/>
              </a:rPr>
              <a:t>https://www.bucketlist127.com/goal/visit-flushing-meadows-corona-park</a:t>
            </a:r>
            <a:endParaRPr lang="en-US" sz="1600" dirty="0">
              <a:solidFill>
                <a:srgbClr val="333333"/>
              </a:solidFill>
              <a:latin typeface="TimesNewRoman"/>
            </a:endParaRPr>
          </a:p>
        </p:txBody>
      </p:sp>
    </p:spTree>
    <p:extLst>
      <p:ext uri="{BB962C8B-B14F-4D97-AF65-F5344CB8AC3E}">
        <p14:creationId xmlns:p14="http://schemas.microsoft.com/office/powerpoint/2010/main" val="294418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393E8-052C-4901-ACAA-36B9916DF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-6858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TRANSPORTATION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755962D-62B5-4997-A374-83C709144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6163" y="2644140"/>
            <a:ext cx="6524894" cy="40386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7 Train to Mets-Willets Point</a:t>
            </a:r>
          </a:p>
          <a:p>
            <a:r>
              <a:rPr lang="en-US" sz="2400" dirty="0">
                <a:solidFill>
                  <a:schemeClr val="tx1"/>
                </a:solidFill>
              </a:rPr>
              <a:t>LIRR-#6473|Penn Station</a:t>
            </a:r>
          </a:p>
          <a:p>
            <a:r>
              <a:rPr lang="en-US" sz="2400" dirty="0">
                <a:solidFill>
                  <a:schemeClr val="tx1"/>
                </a:solidFill>
              </a:rPr>
              <a:t>Q23 to 108 Street/51 Avenue</a:t>
            </a:r>
          </a:p>
          <a:p>
            <a:r>
              <a:rPr lang="en-US" sz="2400" dirty="0">
                <a:solidFill>
                  <a:schemeClr val="tx1"/>
                </a:solidFill>
              </a:rPr>
              <a:t>Q58 to Corona Av/51 Av</a:t>
            </a:r>
          </a:p>
          <a:p>
            <a:endParaRPr lang="en-US" dirty="0"/>
          </a:p>
        </p:txBody>
      </p:sp>
      <p:pic>
        <p:nvPicPr>
          <p:cNvPr id="11" name="Picture 10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1F4BA386-FBE7-4DFF-ADA1-EAE8B2E60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055" y="4838387"/>
            <a:ext cx="2790826" cy="1395413"/>
          </a:xfrm>
          <a:prstGeom prst="rect">
            <a:avLst/>
          </a:prstGeom>
        </p:spPr>
      </p:pic>
      <p:pic>
        <p:nvPicPr>
          <p:cNvPr id="15" name="Picture 14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56E0608D-A587-4465-A26D-E344D7213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19" y="994384"/>
            <a:ext cx="7773686" cy="48692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3AADAC9-E319-4E51-93A5-CE7AD7B45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9440" y="335280"/>
            <a:ext cx="1905000" cy="1905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30A880-83A9-4DE2-A3D0-9B892DB655DC}"/>
              </a:ext>
            </a:extLst>
          </p:cNvPr>
          <p:cNvSpPr txBox="1"/>
          <p:nvPr/>
        </p:nvSpPr>
        <p:spPr>
          <a:xfrm>
            <a:off x="305019" y="5863616"/>
            <a:ext cx="4203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http://web.mta.info/capital/no7_alt.html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67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65794-4E9E-453D-9672-9EEFC89A5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563" y="355209"/>
            <a:ext cx="9872871" cy="5918982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NewRoman"/>
              </a:rPr>
              <a:t>“Behind the Scenes Tour.” Retrieved from </a:t>
            </a:r>
            <a:r>
              <a:rPr lang="en-US" dirty="0">
                <a:solidFill>
                  <a:srgbClr val="333333"/>
                </a:solidFill>
                <a:latin typeface="TimesNewRoman"/>
                <a:hlinkClick r:id="rId2"/>
              </a:rPr>
              <a:t>https://ustanew2.gotennissource.com/page.lasso?p=ustatours</a:t>
            </a:r>
            <a:endParaRPr lang="en-US" dirty="0">
              <a:solidFill>
                <a:srgbClr val="333333"/>
              </a:solidFill>
              <a:latin typeface="TimesNewRoman"/>
            </a:endParaRPr>
          </a:p>
          <a:p>
            <a:r>
              <a:rPr lang="en-US" dirty="0">
                <a:solidFill>
                  <a:srgbClr val="333333"/>
                </a:solidFill>
                <a:latin typeface="TimesNewRoman"/>
              </a:rPr>
              <a:t>“Honoring the African-American Experience.” Retrieved from </a:t>
            </a:r>
            <a:r>
              <a:rPr lang="en-US" dirty="0">
                <a:solidFill>
                  <a:srgbClr val="333333"/>
                </a:solidFill>
                <a:latin typeface="TimesNewRoman"/>
                <a:hlinkClick r:id="rId3"/>
              </a:rPr>
              <a:t>https://www.nycgovparks.org/art-and-antiquities/monuments/black-history-month/soul-in-flight</a:t>
            </a:r>
            <a:endParaRPr lang="en-US" dirty="0">
              <a:solidFill>
                <a:srgbClr val="333333"/>
              </a:solidFill>
              <a:latin typeface="TimesNewRoman"/>
            </a:endParaRPr>
          </a:p>
          <a:p>
            <a:r>
              <a:rPr lang="en-US" dirty="0">
                <a:solidFill>
                  <a:srgbClr val="333333"/>
                </a:solidFill>
                <a:latin typeface="TimesNewRoman"/>
              </a:rPr>
              <a:t>“Mission and Goals.” Retrieved from </a:t>
            </a:r>
            <a:r>
              <a:rPr lang="en-US" dirty="0">
                <a:solidFill>
                  <a:srgbClr val="333333"/>
                </a:solidFill>
                <a:latin typeface="TimesNewRoman"/>
                <a:hlinkClick r:id="rId4"/>
              </a:rPr>
              <a:t>https://www.usta.com/en/home/about-usta/who-we-are/midwest/Mission.html</a:t>
            </a:r>
            <a:endParaRPr lang="en-US" dirty="0">
              <a:solidFill>
                <a:srgbClr val="333333"/>
              </a:solidFill>
              <a:latin typeface="TimesNewRoman"/>
            </a:endParaRPr>
          </a:p>
          <a:p>
            <a:r>
              <a:rPr lang="en-US" dirty="0">
                <a:solidFill>
                  <a:srgbClr val="333333"/>
                </a:solidFill>
                <a:latin typeface="TimesNewRoman"/>
              </a:rPr>
              <a:t>Arthur Ashe Stadium Food. (n.d.). Retrieved from https://www.usopen.org/en_US/visit/arthur_ashe_stadium_food.html</a:t>
            </a:r>
          </a:p>
        </p:txBody>
      </p:sp>
    </p:spTree>
    <p:extLst>
      <p:ext uri="{BB962C8B-B14F-4D97-AF65-F5344CB8AC3E}">
        <p14:creationId xmlns:p14="http://schemas.microsoft.com/office/powerpoint/2010/main" val="27036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7E17F4C-B17B-4C32-BE9D-4D29EB648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470" y="-55363"/>
            <a:ext cx="6693061" cy="1356360"/>
          </a:xfrm>
        </p:spPr>
        <p:txBody>
          <a:bodyPr>
            <a:normAutofit/>
          </a:bodyPr>
          <a:lstStyle/>
          <a:p>
            <a:r>
              <a:rPr lang="en-US" dirty="0"/>
              <a:t>HISTORY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756564F-7299-4844-9527-161DBDF74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94" y="829101"/>
            <a:ext cx="4010521" cy="274661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Opened in 1997</a:t>
            </a:r>
          </a:p>
          <a:p>
            <a:r>
              <a:rPr lang="en-US" dirty="0">
                <a:solidFill>
                  <a:schemeClr val="tx1"/>
                </a:solidFill>
              </a:rPr>
              <a:t>USTA</a:t>
            </a:r>
          </a:p>
          <a:p>
            <a:r>
              <a:rPr lang="en-US" dirty="0">
                <a:solidFill>
                  <a:schemeClr val="tx1"/>
                </a:solidFill>
              </a:rPr>
              <a:t>U.S.  Open</a:t>
            </a:r>
          </a:p>
          <a:p>
            <a:r>
              <a:rPr lang="en-US" dirty="0">
                <a:solidFill>
                  <a:schemeClr val="tx1"/>
                </a:solidFill>
              </a:rPr>
              <a:t>Arthur Robert Ashe Jr. (1943-1993)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2" name="Picture 11" descr="A picture containing person, man, outdoor&#10;&#10;Description generated with very high confidence">
            <a:extLst>
              <a:ext uri="{FF2B5EF4-FFF2-40B4-BE49-F238E27FC236}">
                <a16:creationId xmlns:a16="http://schemas.microsoft.com/office/drawing/2014/main" id="{2FAAB41C-6CD9-44CD-83DA-AAA346D30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29" r="1" b="1"/>
          <a:stretch/>
        </p:blipFill>
        <p:spPr>
          <a:xfrm>
            <a:off x="8310622" y="243840"/>
            <a:ext cx="3646837" cy="63779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179029-D94B-4CD8-A5BC-618DB265C308}"/>
              </a:ext>
            </a:extLst>
          </p:cNvPr>
          <p:cNvSpPr txBox="1"/>
          <p:nvPr/>
        </p:nvSpPr>
        <p:spPr>
          <a:xfrm>
            <a:off x="5406887" y="6252447"/>
            <a:ext cx="3273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i="1" dirty="0">
                <a:hlinkClick r:id="rId3"/>
              </a:rPr>
              <a:t>www.britannica.com</a:t>
            </a:r>
            <a:endParaRPr lang="en-US" i="1" dirty="0"/>
          </a:p>
        </p:txBody>
      </p:sp>
      <p:pic>
        <p:nvPicPr>
          <p:cNvPr id="3" name="Picture 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4F3576EC-1958-4B92-8C57-8EADEC788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1500" y="4428350"/>
            <a:ext cx="6329470" cy="2301626"/>
          </a:xfrm>
          <a:prstGeom prst="rect">
            <a:avLst/>
          </a:prstGeom>
        </p:spPr>
      </p:pic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690438CE-469B-4C90-8847-93CB182C1D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0084" y="2441484"/>
            <a:ext cx="2385946" cy="1673476"/>
          </a:xfrm>
          <a:prstGeom prst="rect">
            <a:avLst/>
          </a:prstGeom>
        </p:spPr>
      </p:pic>
      <p:pic>
        <p:nvPicPr>
          <p:cNvPr id="11" name="Picture 10" descr="A person holding a tennis racket&#10;&#10;Description generated with high confidence">
            <a:extLst>
              <a:ext uri="{FF2B5EF4-FFF2-40B4-BE49-F238E27FC236}">
                <a16:creationId xmlns:a16="http://schemas.microsoft.com/office/drawing/2014/main" id="{B57BA036-37EB-493F-94F3-A79C59190B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4895" y="243840"/>
            <a:ext cx="3646838" cy="493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45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F4F60-3327-4BC3-9251-4CD643741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450165"/>
            <a:ext cx="9872871" cy="6246057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sz="3600" dirty="0">
                <a:latin typeface="+mj-lt"/>
              </a:rPr>
              <a:t>MISSION</a:t>
            </a:r>
          </a:p>
          <a:p>
            <a:pPr marL="45720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To Innovate, Promote and Grow the Game of Tennis.</a:t>
            </a:r>
          </a:p>
          <a:p>
            <a:pPr marL="45720" indent="0">
              <a:buNone/>
            </a:pPr>
            <a:endParaRPr lang="en-US" sz="3600" dirty="0">
              <a:latin typeface="+mj-lt"/>
            </a:endParaRPr>
          </a:p>
          <a:p>
            <a:pPr marL="45720" indent="0">
              <a:buNone/>
            </a:pPr>
            <a:r>
              <a:rPr lang="en-US" sz="3600" dirty="0">
                <a:latin typeface="+mj-lt"/>
              </a:rPr>
              <a:t>VISION</a:t>
            </a:r>
          </a:p>
          <a:p>
            <a:pPr marL="45720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Leadership at every level – inspire innovation and create opportunities in tennis.</a:t>
            </a:r>
          </a:p>
          <a:p>
            <a:pPr marL="45720" indent="0">
              <a:buNone/>
            </a:pPr>
            <a:endParaRPr lang="en-US" sz="3600" dirty="0">
              <a:latin typeface="+mj-lt"/>
            </a:endParaRPr>
          </a:p>
          <a:p>
            <a:pPr marL="45720" indent="0">
              <a:buNone/>
            </a:pPr>
            <a:r>
              <a:rPr lang="en-US" sz="3600" dirty="0">
                <a:latin typeface="+mj-lt"/>
              </a:rPr>
              <a:t>VALUE PROPOSITION</a:t>
            </a:r>
          </a:p>
          <a:p>
            <a:pPr marL="45720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To be your trusted resource for tennis.</a:t>
            </a:r>
          </a:p>
          <a:p>
            <a:pPr marL="45720" indent="0">
              <a:buNone/>
            </a:pPr>
            <a:endParaRPr lang="en-US" sz="36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US" sz="3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CF42BE-1C61-4141-AD6A-1D89125297AE}"/>
              </a:ext>
            </a:extLst>
          </p:cNvPr>
          <p:cNvSpPr txBox="1"/>
          <p:nvPr/>
        </p:nvSpPr>
        <p:spPr>
          <a:xfrm>
            <a:off x="9580099" y="6223169"/>
            <a:ext cx="2489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i="1" dirty="0">
                <a:hlinkClick r:id="rId2"/>
              </a:rPr>
              <a:t>www.usta.com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4242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A2EA6A6-CD0C-4CFD-8EC2-AA44F9870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ABE374-D2B4-49F3-A1C3-743A04149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5676" y="-111975"/>
            <a:ext cx="3912583" cy="1356360"/>
          </a:xfrm>
        </p:spPr>
        <p:txBody>
          <a:bodyPr>
            <a:normAutofit/>
          </a:bodyPr>
          <a:lstStyle/>
          <a:p>
            <a:r>
              <a:rPr lang="en-US" sz="3200" dirty="0"/>
              <a:t>DEMOGRAPHICS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C5A3CE-462D-457E-BB59-62488EEE9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589" y="2434577"/>
            <a:ext cx="9558822" cy="40386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C6514-8E45-408F-BDDB-BD3A3BC3A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4115" y="521296"/>
            <a:ext cx="4195704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sz="1600" b="1" dirty="0"/>
          </a:p>
          <a:p>
            <a:r>
              <a:rPr lang="en-US" sz="1600" dirty="0">
                <a:solidFill>
                  <a:schemeClr val="tx1"/>
                </a:solidFill>
              </a:rPr>
              <a:t>Adults 	                   </a:t>
            </a:r>
            <a:r>
              <a:rPr lang="en-US" sz="1600" b="1" dirty="0">
                <a:solidFill>
                  <a:schemeClr val="tx1"/>
                </a:solidFill>
              </a:rPr>
              <a:t>Ages:</a:t>
            </a:r>
            <a:r>
              <a:rPr lang="en-US" sz="1600" dirty="0">
                <a:solidFill>
                  <a:schemeClr val="tx1"/>
                </a:solidFill>
              </a:rPr>
              <a:t> 12-65 &amp; Over </a:t>
            </a:r>
          </a:p>
          <a:p>
            <a:r>
              <a:rPr lang="en-US" sz="1600" dirty="0">
                <a:solidFill>
                  <a:schemeClr val="tx1"/>
                </a:solidFill>
              </a:rPr>
              <a:t>Children                  </a:t>
            </a:r>
            <a:r>
              <a:rPr lang="en-US" sz="1600" b="1" dirty="0">
                <a:solidFill>
                  <a:schemeClr val="tx1"/>
                </a:solidFill>
              </a:rPr>
              <a:t>Gender:</a:t>
            </a:r>
            <a:r>
              <a:rPr lang="en-US" sz="1600" dirty="0">
                <a:solidFill>
                  <a:schemeClr val="tx1"/>
                </a:solidFill>
              </a:rPr>
              <a:t> Female &amp; Male         </a:t>
            </a:r>
          </a:p>
          <a:p>
            <a:r>
              <a:rPr lang="en-US" sz="1600" dirty="0">
                <a:solidFill>
                  <a:schemeClr val="tx1"/>
                </a:solidFill>
              </a:rPr>
              <a:t>Teenagers              </a:t>
            </a:r>
            <a:r>
              <a:rPr lang="en-US" sz="1600" b="1" dirty="0">
                <a:solidFill>
                  <a:schemeClr val="tx1"/>
                </a:solidFill>
              </a:rPr>
              <a:t>Income: </a:t>
            </a:r>
            <a:r>
              <a:rPr lang="en-US" sz="1600" dirty="0">
                <a:solidFill>
                  <a:schemeClr val="tx1"/>
                </a:solidFill>
              </a:rPr>
              <a:t>Middle-high class</a:t>
            </a:r>
            <a:endParaRPr lang="en-US" sz="1600" b="1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Seniors</a:t>
            </a:r>
          </a:p>
          <a:p>
            <a:pPr marL="4572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447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60570-ABDD-4C05-9C17-7861D0D2A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A0E881-EDF6-44AE-83BB-2D6156AB32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453" y="276026"/>
            <a:ext cx="11521093" cy="33798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80316B-3E86-4B9F-9EF7-E98AB7616DEC}"/>
              </a:ext>
            </a:extLst>
          </p:cNvPr>
          <p:cNvSpPr txBox="1"/>
          <p:nvPr/>
        </p:nvSpPr>
        <p:spPr>
          <a:xfrm>
            <a:off x="607220" y="3816691"/>
            <a:ext cx="61687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BB4122-A0AC-46D9-9C77-6BE16A964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758" y="3655893"/>
            <a:ext cx="6168788" cy="20096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B37F13-D09D-4D81-B536-4153FDC9F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453" y="3655893"/>
            <a:ext cx="5338330" cy="240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3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E0A3-8E36-4025-B46B-4F7478BA1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4" y="-137315"/>
            <a:ext cx="9875520" cy="1356360"/>
          </a:xfrm>
        </p:spPr>
        <p:txBody>
          <a:bodyPr/>
          <a:lstStyle/>
          <a:p>
            <a:r>
              <a:rPr lang="en-US" dirty="0"/>
              <a:t>MARKETING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8E945-9725-4F83-8FCF-51AA08FB8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353" y="706379"/>
            <a:ext cx="9872871" cy="4506351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Popular Events:  		</a:t>
            </a:r>
          </a:p>
          <a:p>
            <a:r>
              <a:rPr lang="en-US" sz="1800" dirty="0">
                <a:solidFill>
                  <a:schemeClr val="tx1"/>
                </a:solidFill>
              </a:rPr>
              <a:t>U.S. Open				</a:t>
            </a:r>
          </a:p>
          <a:p>
            <a:r>
              <a:rPr lang="en-US" sz="1800" dirty="0">
                <a:solidFill>
                  <a:schemeClr val="tx1"/>
                </a:solidFill>
              </a:rPr>
              <a:t>U.S. Open Series		</a:t>
            </a:r>
          </a:p>
          <a:p>
            <a:r>
              <a:rPr lang="en-US" sz="1800" dirty="0">
                <a:solidFill>
                  <a:schemeClr val="tx1"/>
                </a:solidFill>
              </a:rPr>
              <a:t>Pro Circuit</a:t>
            </a:r>
          </a:p>
          <a:p>
            <a:r>
              <a:rPr lang="en-US" sz="1800" dirty="0">
                <a:solidFill>
                  <a:schemeClr val="tx1"/>
                </a:solidFill>
              </a:rPr>
              <a:t>Davis Cup</a:t>
            </a:r>
          </a:p>
          <a:p>
            <a:r>
              <a:rPr lang="en-US" sz="1800" dirty="0">
                <a:solidFill>
                  <a:schemeClr val="tx1"/>
                </a:solidFill>
              </a:rPr>
              <a:t>FED Cup</a:t>
            </a:r>
          </a:p>
          <a:p>
            <a:r>
              <a:rPr lang="en-US" sz="1800" dirty="0">
                <a:solidFill>
                  <a:schemeClr val="tx1"/>
                </a:solidFill>
              </a:rPr>
              <a:t>International Team Events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BA826-C16F-4DE5-8536-870B2E3E1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661" y="238034"/>
            <a:ext cx="5321355" cy="3339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A7A11D-5E58-47A5-BC7D-EFE236476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346" y="3658115"/>
            <a:ext cx="5239979" cy="29474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E8674C-7AF3-4EA6-A0B1-B873AB3F7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5182" y="1586127"/>
            <a:ext cx="3368083" cy="432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9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31597B-F83F-4770-9B71-8D0A4A92A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04" y="294709"/>
            <a:ext cx="4176122" cy="29385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15202B-7278-44C0-935C-1DC52EF7F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683" y="260031"/>
            <a:ext cx="4766515" cy="31346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13B4AD-C2DA-4658-B6ED-3ACD63925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2684" y="3612645"/>
            <a:ext cx="4818272" cy="27102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F12852-30B4-4B62-B0C2-94E95F3F06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196" r="37029"/>
          <a:stretch/>
        </p:blipFill>
        <p:spPr>
          <a:xfrm>
            <a:off x="9300956" y="1257092"/>
            <a:ext cx="2704076" cy="38608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807841-503C-4317-9F6B-84BCF9BCF1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804" y="3296356"/>
            <a:ext cx="4176122" cy="313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2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C943D-11AE-425B-802B-2E18EE9BB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87" y="900753"/>
            <a:ext cx="5199926" cy="1443269"/>
          </a:xfrm>
        </p:spPr>
        <p:txBody>
          <a:bodyPr>
            <a:normAutofit/>
          </a:bodyPr>
          <a:lstStyle/>
          <a:p>
            <a:r>
              <a:rPr lang="en-US" sz="4000" dirty="0"/>
              <a:t>MAP</a:t>
            </a:r>
          </a:p>
        </p:txBody>
      </p:sp>
      <p:pic>
        <p:nvPicPr>
          <p:cNvPr id="8" name="Picture 7" descr="A close up of a map&#10;&#10;Description generated with high confidence">
            <a:extLst>
              <a:ext uri="{FF2B5EF4-FFF2-40B4-BE49-F238E27FC236}">
                <a16:creationId xmlns:a16="http://schemas.microsoft.com/office/drawing/2014/main" id="{F96FD66F-F65E-4E15-8B9C-D1503338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496" y="258584"/>
            <a:ext cx="8973246" cy="634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34812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544</Words>
  <Application>Microsoft Office PowerPoint</Application>
  <PresentationFormat>Widescreen</PresentationFormat>
  <Paragraphs>86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TimesNewRoman</vt:lpstr>
      <vt:lpstr>Arial</vt:lpstr>
      <vt:lpstr>Corbel</vt:lpstr>
      <vt:lpstr>Basis</vt:lpstr>
      <vt:lpstr>PowerPoint Presentation</vt:lpstr>
      <vt:lpstr>TRANSPORTATION</vt:lpstr>
      <vt:lpstr>HISTORY</vt:lpstr>
      <vt:lpstr>PowerPoint Presentation</vt:lpstr>
      <vt:lpstr>DEMOGRAPHICS</vt:lpstr>
      <vt:lpstr>PowerPoint Presentation</vt:lpstr>
      <vt:lpstr>MARKETING</vt:lpstr>
      <vt:lpstr>PowerPoint Presentation</vt:lpstr>
      <vt:lpstr>MAP</vt:lpstr>
      <vt:lpstr>FLUSHING MEADOWS CORONA PARK</vt:lpstr>
      <vt:lpstr>PowerPoint Presentation</vt:lpstr>
      <vt:lpstr>INFRASTRUCTURE</vt:lpstr>
      <vt:lpstr>FACILITIES</vt:lpstr>
      <vt:lpstr>TOUR</vt:lpstr>
      <vt:lpstr>CONT.</vt:lpstr>
      <vt:lpstr>PowerPoint Presentation</vt:lpstr>
      <vt:lpstr>PowerPoint Presentation</vt:lpstr>
      <vt:lpstr>STAY CONNECTED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Eileen Latorre</dc:creator>
  <cp:lastModifiedBy>Eileen Latorre</cp:lastModifiedBy>
  <cp:revision>7</cp:revision>
  <cp:lastPrinted>2019-05-18T00:35:44Z</cp:lastPrinted>
  <dcterms:created xsi:type="dcterms:W3CDTF">2019-05-17T00:05:38Z</dcterms:created>
  <dcterms:modified xsi:type="dcterms:W3CDTF">2019-05-18T00:36:08Z</dcterms:modified>
</cp:coreProperties>
</file>