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7" r:id="rId12"/>
    <p:sldId id="268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9F493-661E-4DFD-8C88-A9010B0BE70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72AC9-1879-4AC6-BB36-E38F481E5A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0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EDFC8-F68E-4D44-8DA3-5ACACA40F64C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C3593-EB2C-4CB1-B688-FF4CDD3C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nn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228600"/>
            <a:ext cx="5334000" cy="838200"/>
          </a:xfrm>
          <a:ln w="28575"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</a:t>
            </a:r>
            <a:r>
              <a:rPr lang="en-US" sz="3100" b="1" dirty="0" smtClean="0"/>
              <a:t>INTERNATIONAL DESSERTS</a:t>
            </a:r>
            <a:br>
              <a:rPr lang="en-US" sz="3100" b="1" dirty="0" smtClean="0"/>
            </a:br>
            <a:r>
              <a:rPr lang="en-US" sz="2200" b="1" dirty="0" smtClean="0">
                <a:latin typeface="Algerian" pitchFamily="82" charset="0"/>
              </a:rPr>
              <a:t>Week 8</a:t>
            </a:r>
            <a:endParaRPr lang="en-US" b="1" dirty="0" smtClean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1066800"/>
            <a:ext cx="3429000" cy="4572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lgerian" pitchFamily="82" charset="0"/>
              </a:rPr>
              <a:t> A</a:t>
            </a:r>
            <a:r>
              <a:rPr lang="en-US" sz="2400" b="1" dirty="0" smtClean="0">
                <a:solidFill>
                  <a:schemeClr val="tx1"/>
                </a:solidFill>
                <a:latin typeface="Algerian" pitchFamily="82" charset="0"/>
              </a:rPr>
              <a:t>F</a:t>
            </a:r>
            <a:r>
              <a:rPr lang="en-US" sz="2400" b="1" dirty="0" smtClean="0">
                <a:solidFill>
                  <a:schemeClr val="accent6"/>
                </a:solidFill>
                <a:latin typeface="Algerian" pitchFamily="82" charset="0"/>
              </a:rPr>
              <a:t>R</a:t>
            </a:r>
            <a:r>
              <a:rPr lang="en-US" sz="2400" b="1" dirty="0" smtClean="0">
                <a:solidFill>
                  <a:srgbClr val="0070C0"/>
                </a:solidFill>
                <a:latin typeface="Algerian" pitchFamily="82" charset="0"/>
              </a:rPr>
              <a:t>I</a:t>
            </a:r>
            <a:r>
              <a:rPr lang="en-US" sz="2400" b="1" dirty="0" smtClean="0">
                <a:solidFill>
                  <a:srgbClr val="00B050"/>
                </a:solidFill>
                <a:latin typeface="Algerian" pitchFamily="82" charset="0"/>
              </a:rPr>
              <a:t>C</a:t>
            </a:r>
            <a:r>
              <a:rPr lang="en-US" sz="2400" b="1" dirty="0" smtClean="0">
                <a:solidFill>
                  <a:srgbClr val="C00000"/>
                </a:solidFill>
                <a:latin typeface="Algerian" pitchFamily="82" charset="0"/>
              </a:rPr>
              <a:t>A</a:t>
            </a:r>
            <a:endParaRPr lang="en-US" sz="2400" b="1" dirty="0">
              <a:solidFill>
                <a:srgbClr val="C00000"/>
              </a:solidFill>
              <a:latin typeface="Algerian" pitchFamily="82" charset="0"/>
            </a:endParaRPr>
          </a:p>
        </p:txBody>
      </p:sp>
      <p:pic>
        <p:nvPicPr>
          <p:cNvPr id="5" name="Picture 4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68580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</a:t>
            </a:r>
            <a:r>
              <a:rPr lang="en-US" dirty="0" smtClean="0">
                <a:latin typeface="Arial Black" pitchFamily="34" charset="0"/>
              </a:rPr>
              <a:t>By Felicie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66800" y="152400"/>
            <a:ext cx="6781800" cy="381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Imports that Impact Cuisines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533400"/>
            <a:ext cx="8458200" cy="6248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  <a:prstDash val="lgDashDotDot"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East Africa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Indian influence is evident in the adoption of curries and chapattis into their cuisines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Steamed rice is cooked with spices Persian style with cloves, cinnamon and pomegranate juice.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Northern Africa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because of its proximity to the Mediterranean sea traders and travelers had great influence on their cuisine. Arabs introduced spices like saffron &amp; nutmeg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Phoenicians brought sausages, Carthaginians brought wheat and semolina. Ottoman Turks brought sweet pastries.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Berbers in the region adapted semolina into their couscous.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Southern Africa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Bantu speakers arrived 2000 years ago and brought crop cultivation. French and Dutch has heavy influence in South African cuisine from savory dishes to sweets.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West African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customs and food preparation was influenced by hot spices imported from India and grilled chicken from the British.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Central African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cuisine has also remained traditional with the exception of widespread use of peanuts, chili peppers and cassava which arrived with the slave trade.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hn\Desktop\MAKn.jpg"/>
          <p:cNvPicPr>
            <a:picLocks noChangeAspect="1" noChangeArrowheads="1"/>
          </p:cNvPicPr>
          <p:nvPr/>
        </p:nvPicPr>
        <p:blipFill>
          <a:blip r:embed="rId2"/>
          <a:srcRect t="1606" r="3614" b="2008"/>
          <a:stretch>
            <a:fillRect/>
          </a:stretch>
        </p:blipFill>
        <p:spPr bwMode="auto">
          <a:xfrm>
            <a:off x="533400" y="1371600"/>
            <a:ext cx="2103120" cy="210312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57200" y="3505200"/>
            <a:ext cx="2168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 . African  Makroud</a:t>
            </a:r>
            <a:endParaRPr lang="en-US" b="1" dirty="0"/>
          </a:p>
        </p:txBody>
      </p:sp>
      <p:pic>
        <p:nvPicPr>
          <p:cNvPr id="1027" name="Picture 3" descr="C:\Users\john\Desktop\PUFF.jpg"/>
          <p:cNvPicPr>
            <a:picLocks noChangeAspect="1" noChangeArrowheads="1"/>
          </p:cNvPicPr>
          <p:nvPr/>
        </p:nvPicPr>
        <p:blipFill>
          <a:blip r:embed="rId3"/>
          <a:srcRect t="7863" r="-1134" b="7217"/>
          <a:stretch>
            <a:fillRect/>
          </a:stretch>
        </p:blipFill>
        <p:spPr bwMode="auto">
          <a:xfrm>
            <a:off x="6324600" y="1295400"/>
            <a:ext cx="2103120" cy="2184008"/>
          </a:xfrm>
          <a:prstGeom prst="rect">
            <a:avLst/>
          </a:prstGeom>
          <a:noFill/>
          <a:ln w="19050"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19800" y="3505200"/>
            <a:ext cx="289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W. African Banana Puff Puff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505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/>
              <a:t>East African Vitumbua</a:t>
            </a:r>
          </a:p>
        </p:txBody>
      </p:sp>
      <p:pic>
        <p:nvPicPr>
          <p:cNvPr id="9" name="Picture 8" descr="C:\Users\john\Desktop\download.jpg"/>
          <p:cNvPicPr>
            <a:picLocks noChangeAspect="1" noChangeArrowheads="1"/>
          </p:cNvPicPr>
          <p:nvPr/>
        </p:nvPicPr>
        <p:blipFill>
          <a:blip r:embed="rId4"/>
          <a:srcRect l="11058" r="7115"/>
          <a:stretch>
            <a:fillRect/>
          </a:stretch>
        </p:blipFill>
        <p:spPr bwMode="auto">
          <a:xfrm rot="20275781">
            <a:off x="3274760" y="1528445"/>
            <a:ext cx="2377440" cy="16706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Users\john\Desktop\ko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114800"/>
            <a:ext cx="2560320" cy="1928772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228600" y="6096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b="1" dirty="0" smtClean="0"/>
              <a:t>South Africa  Koeksusters </a:t>
            </a:r>
            <a:endParaRPr lang="en-US" b="1" dirty="0"/>
          </a:p>
        </p:txBody>
      </p:sp>
      <p:pic>
        <p:nvPicPr>
          <p:cNvPr id="1029" name="Picture 5" descr="C:\Users\john\Desktop\loz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3962400"/>
            <a:ext cx="2758440" cy="206883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3" name="TextBox 12"/>
          <p:cNvSpPr txBox="1"/>
          <p:nvPr/>
        </p:nvSpPr>
        <p:spPr>
          <a:xfrm>
            <a:off x="6096000" y="6096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b="1" dirty="0" smtClean="0"/>
              <a:t>Central African Loz</a:t>
            </a:r>
            <a:endParaRPr lang="en-US" b="1" dirty="0"/>
          </a:p>
        </p:txBody>
      </p:sp>
      <p:pic>
        <p:nvPicPr>
          <p:cNvPr id="1030" name="Picture 6" descr="C:\Users\john\Desktop\Somali-biscuits2.jpg"/>
          <p:cNvPicPr>
            <a:picLocks noChangeAspect="1" noChangeArrowheads="1"/>
          </p:cNvPicPr>
          <p:nvPr/>
        </p:nvPicPr>
        <p:blipFill>
          <a:blip r:embed="rId7"/>
          <a:srcRect l="4055" t="7237" r="51345" b="14963"/>
          <a:stretch>
            <a:fillRect/>
          </a:stretch>
        </p:blipFill>
        <p:spPr bwMode="auto">
          <a:xfrm>
            <a:off x="3581400" y="4038601"/>
            <a:ext cx="1554480" cy="1981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TextBox 14"/>
          <p:cNvSpPr txBox="1"/>
          <p:nvPr/>
        </p:nvSpPr>
        <p:spPr>
          <a:xfrm>
            <a:off x="3352800" y="6096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Somali Buskud Biscuits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38400" y="152400"/>
            <a:ext cx="4495800" cy="584775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 Dessert </a:t>
            </a:r>
            <a:r>
              <a:rPr lang="en-US" sz="3200" b="1" dirty="0"/>
              <a:t>Traditions 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152400"/>
            <a:ext cx="365760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r>
              <a:rPr lang="en-US" sz="2000" dirty="0" smtClean="0">
                <a:latin typeface="Algerian" pitchFamily="82" charset="0"/>
              </a:rPr>
              <a:t>Breads of Africa</a:t>
            </a:r>
            <a:endParaRPr lang="en-US" sz="2000" dirty="0">
              <a:latin typeface="Algerian" pitchFamily="82" charset="0"/>
            </a:endParaRPr>
          </a:p>
        </p:txBody>
      </p:sp>
      <p:pic>
        <p:nvPicPr>
          <p:cNvPr id="3075" name="Picture 3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838200"/>
            <a:ext cx="2390775" cy="1550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john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838200"/>
            <a:ext cx="2466975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943600" y="25146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East African Injeria</a:t>
            </a:r>
          </a:p>
          <a:p>
            <a:r>
              <a:rPr lang="en-US" dirty="0" smtClean="0"/>
              <a:t>Sourdough risen flat bread. Made out of teff flour, it is slightly spongy in texture.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25146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South African Mealie Bread. </a:t>
            </a:r>
            <a:r>
              <a:rPr lang="en-US" dirty="0" smtClean="0"/>
              <a:t>Corn bread made with a steamed pudding with basil and smoked paprika.</a:t>
            </a:r>
            <a:endParaRPr lang="en-US" dirty="0"/>
          </a:p>
        </p:txBody>
      </p:sp>
      <p:pic>
        <p:nvPicPr>
          <p:cNvPr id="3078" name="Picture 6" descr="C:\Users\john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733800"/>
            <a:ext cx="2286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28600" y="57150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North African Ragaif</a:t>
            </a:r>
          </a:p>
          <a:p>
            <a:r>
              <a:rPr lang="en-US" dirty="0" smtClean="0"/>
              <a:t>Flat bread stretched for elasticity. Kerchief folded.</a:t>
            </a:r>
            <a:endParaRPr lang="en-US" dirty="0"/>
          </a:p>
        </p:txBody>
      </p:sp>
      <p:pic>
        <p:nvPicPr>
          <p:cNvPr id="3079" name="Picture 7" descr="C:\Users\john\Desktop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3733800"/>
            <a:ext cx="2143125" cy="1904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2971800" y="57150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West African Tapalapa</a:t>
            </a:r>
          </a:p>
          <a:p>
            <a:r>
              <a:rPr lang="en-US" dirty="0" smtClean="0"/>
              <a:t>Made with wheat, millet and cowpea flour with maize added.</a:t>
            </a:r>
            <a:endParaRPr lang="en-US" dirty="0"/>
          </a:p>
        </p:txBody>
      </p:sp>
      <p:pic>
        <p:nvPicPr>
          <p:cNvPr id="3080" name="Picture 8" descr="C:\Users\john\Desktop\images.jpg"/>
          <p:cNvPicPr>
            <a:picLocks noChangeAspect="1" noChangeArrowheads="1"/>
          </p:cNvPicPr>
          <p:nvPr/>
        </p:nvPicPr>
        <p:blipFill>
          <a:blip r:embed="rId6"/>
          <a:srcRect t="4372" r="1091" b="8197"/>
          <a:stretch>
            <a:fillRect/>
          </a:stretch>
        </p:blipFill>
        <p:spPr bwMode="auto">
          <a:xfrm>
            <a:off x="228600" y="838200"/>
            <a:ext cx="2590800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228600" y="2514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North African Msemmen. </a:t>
            </a:r>
            <a:r>
              <a:rPr lang="en-US" dirty="0" smtClean="0"/>
              <a:t>Fried bread crispy outside. There is sweet and savory version.</a:t>
            </a:r>
            <a:endParaRPr lang="en-US" dirty="0"/>
          </a:p>
        </p:txBody>
      </p:sp>
      <p:pic>
        <p:nvPicPr>
          <p:cNvPr id="1026" name="Picture 2" descr="C:\Users\john\Desktop\imag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4191000"/>
            <a:ext cx="2133600" cy="1414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 flipH="1">
            <a:off x="6019800" y="5715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</a:t>
            </a:r>
            <a:r>
              <a:rPr lang="en-US" b="1" dirty="0" smtClean="0">
                <a:solidFill>
                  <a:srgbClr val="FF0000"/>
                </a:solidFill>
              </a:rPr>
              <a:t> Teff</a:t>
            </a:r>
          </a:p>
          <a:p>
            <a:r>
              <a:rPr lang="en-US" dirty="0" smtClean="0"/>
              <a:t>Low carb super grain.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228600"/>
            <a:ext cx="4191000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lgerian" pitchFamily="82" charset="0"/>
              </a:rPr>
              <a:t>          </a:t>
            </a:r>
            <a:r>
              <a:rPr lang="en-US" sz="2000" dirty="0" smtClean="0">
                <a:solidFill>
                  <a:schemeClr val="bg1"/>
                </a:solidFill>
                <a:latin typeface="Algerian" pitchFamily="82" charset="0"/>
              </a:rPr>
              <a:t>Holiday  Desserts</a:t>
            </a:r>
            <a:endParaRPr lang="en-US" sz="20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6" name="Picture 2" descr="C:\Users\john\Desktop\Holiday-Desserts-Maamoul.jpg"/>
          <p:cNvPicPr>
            <a:picLocks noChangeAspect="1" noChangeArrowheads="1"/>
          </p:cNvPicPr>
          <p:nvPr/>
        </p:nvPicPr>
        <p:blipFill>
          <a:blip r:embed="rId2" cstate="print"/>
          <a:srcRect l="18000" t="18629" r="18400" b="27037"/>
          <a:stretch>
            <a:fillRect/>
          </a:stretch>
        </p:blipFill>
        <p:spPr bwMode="auto">
          <a:xfrm>
            <a:off x="381000" y="762000"/>
            <a:ext cx="260604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2400" y="2971800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   North Africa  Maamoul</a:t>
            </a:r>
          </a:p>
          <a:p>
            <a:endParaRPr lang="en-US" dirty="0" smtClean="0"/>
          </a:p>
          <a:p>
            <a:r>
              <a:rPr lang="en-US" dirty="0" smtClean="0"/>
              <a:t>Is a Moroccan dessert typically eaten around Eid. It is made with ghee, whole milk, orange blossom, water and vegetable oil. </a:t>
            </a:r>
            <a:endParaRPr lang="en-US" dirty="0"/>
          </a:p>
        </p:txBody>
      </p:sp>
      <p:pic>
        <p:nvPicPr>
          <p:cNvPr id="1028" name="Picture 4" descr="C:\Users\john\Desktop\Holiday-Desserts-Coconut-Ice.jpg"/>
          <p:cNvPicPr>
            <a:picLocks noChangeAspect="1" noChangeArrowheads="1"/>
          </p:cNvPicPr>
          <p:nvPr/>
        </p:nvPicPr>
        <p:blipFill>
          <a:blip r:embed="rId3" cstate="print"/>
          <a:srcRect l="19000" t="5172" r="15000" b="6672"/>
          <a:stretch>
            <a:fillRect/>
          </a:stretch>
        </p:blipFill>
        <p:spPr bwMode="auto">
          <a:xfrm>
            <a:off x="5105400" y="762000"/>
            <a:ext cx="2255493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876800" y="29718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South African coconut ice</a:t>
            </a:r>
          </a:p>
          <a:p>
            <a:endParaRPr lang="en-US" dirty="0" smtClean="0"/>
          </a:p>
          <a:p>
            <a:r>
              <a:rPr lang="en-US" dirty="0" smtClean="0"/>
              <a:t>This prominent Christmas item in south African homes is made with desiccated coconut, icing sugar and condensed milk. Served ice cold.</a:t>
            </a:r>
            <a:endParaRPr lang="en-US" dirty="0"/>
          </a:p>
        </p:txBody>
      </p:sp>
      <p:pic>
        <p:nvPicPr>
          <p:cNvPr id="2050" name="Picture 2" descr="C:\Users\john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782429"/>
            <a:ext cx="2057400" cy="1618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john\Desktop\Holiday-Desserts-Umm-Ali.jpg"/>
          <p:cNvPicPr>
            <a:picLocks noChangeAspect="1" noChangeArrowheads="1"/>
          </p:cNvPicPr>
          <p:nvPr/>
        </p:nvPicPr>
        <p:blipFill>
          <a:blip r:embed="rId5" cstate="print"/>
          <a:srcRect l="3303" t="7393" r="22368" b="15839"/>
          <a:stretch>
            <a:fillRect/>
          </a:stretch>
        </p:blipFill>
        <p:spPr bwMode="auto">
          <a:xfrm>
            <a:off x="685800" y="4876800"/>
            <a:ext cx="2136058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85800" y="6477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b="1" dirty="0" smtClean="0">
                <a:solidFill>
                  <a:srgbClr val="FF0000"/>
                </a:solidFill>
              </a:rPr>
              <a:t>Umm Ali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6400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Christmas Trifle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4343400" cy="4572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lgerian" pitchFamily="82" charset="0"/>
              </a:rPr>
              <a:t>  Holiday Desserts</a:t>
            </a:r>
            <a:endParaRPr lang="en-US" sz="20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2050" name="Picture 2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8201"/>
            <a:ext cx="219075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2400" y="3124200"/>
            <a:ext cx="2667000" cy="3215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West African Shuku Shuku</a:t>
            </a:r>
          </a:p>
          <a:p>
            <a:endParaRPr lang="en-US" dirty="0" smtClean="0"/>
          </a:p>
          <a:p>
            <a:r>
              <a:rPr lang="en-US" dirty="0" smtClean="0"/>
              <a:t>Shuku Shuku is a great tasty Nigerian sweet that doubles as a snack and dessert. It is made with shredded coconut, milk, eggs, sugar and bread crumbs. This can be fried or baked. This is popular with kids.</a:t>
            </a:r>
            <a:endParaRPr lang="en-US" dirty="0"/>
          </a:p>
        </p:txBody>
      </p:sp>
      <p:pic>
        <p:nvPicPr>
          <p:cNvPr id="2051" name="Picture 3" descr="C:\Users\john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838200"/>
            <a:ext cx="2143125" cy="2057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819400" y="3124200"/>
            <a:ext cx="297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East African Coupe Mt. Kenya</a:t>
            </a:r>
          </a:p>
          <a:p>
            <a:endParaRPr lang="en-US" dirty="0" smtClean="0"/>
          </a:p>
          <a:p>
            <a:r>
              <a:rPr lang="en-US" dirty="0" smtClean="0"/>
              <a:t>This delicious  mango flavored dessert is made with mangoes, heavy cream , flavored with lemons and sweetened with condensed milk. This dessert is topped with a pineapple rum sauce </a:t>
            </a:r>
          </a:p>
        </p:txBody>
      </p:sp>
      <p:pic>
        <p:nvPicPr>
          <p:cNvPr id="2052" name="Picture 4" descr="C:\Users\john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838200"/>
            <a:ext cx="2961033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019800" y="3124200"/>
            <a:ext cx="281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Central African Beignet</a:t>
            </a:r>
          </a:p>
          <a:p>
            <a:endParaRPr lang="en-US" dirty="0" smtClean="0"/>
          </a:p>
          <a:p>
            <a:r>
              <a:rPr lang="en-US" dirty="0" smtClean="0"/>
              <a:t>Is a favorite banana fritters treat throughout central Africa. It is made by dipping sliced bananas in a sweet batter and fried.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1524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lgerian" pitchFamily="82" charset="0"/>
              </a:rPr>
              <a:t>        </a:t>
            </a:r>
            <a:r>
              <a:rPr lang="en-US" sz="2800" dirty="0" smtClean="0">
                <a:latin typeface="Algerian" pitchFamily="82" charset="0"/>
              </a:rPr>
              <a:t>Specialties</a:t>
            </a:r>
            <a:endParaRPr lang="en-US" sz="2800" dirty="0">
              <a:latin typeface="Algerian" pitchFamily="82" charset="0"/>
            </a:endParaRPr>
          </a:p>
        </p:txBody>
      </p:sp>
      <p:pic>
        <p:nvPicPr>
          <p:cNvPr id="4099" name="Picture 3" descr="C:\Users\john\Desktop\images.jpg"/>
          <p:cNvPicPr>
            <a:picLocks noChangeAspect="1" noChangeArrowheads="1"/>
          </p:cNvPicPr>
          <p:nvPr/>
        </p:nvPicPr>
        <p:blipFill>
          <a:blip r:embed="rId2"/>
          <a:srcRect r="1538" b="1031"/>
          <a:stretch>
            <a:fillRect/>
          </a:stretch>
        </p:blipFill>
        <p:spPr bwMode="auto">
          <a:xfrm>
            <a:off x="381000" y="758190"/>
            <a:ext cx="2057400" cy="15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2400" y="23622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North Africa Shakshuka</a:t>
            </a:r>
          </a:p>
          <a:p>
            <a:r>
              <a:rPr lang="en-US" dirty="0" smtClean="0"/>
              <a:t>Tender pieces of lamb or chicken, cooked in special spices and herbs.</a:t>
            </a:r>
            <a:endParaRPr lang="en-US" dirty="0"/>
          </a:p>
        </p:txBody>
      </p:sp>
      <p:pic>
        <p:nvPicPr>
          <p:cNvPr id="4100" name="Picture 4" descr="C:\Users\john\Desktop\download (2).jpg"/>
          <p:cNvPicPr>
            <a:picLocks noChangeAspect="1" noChangeArrowheads="1"/>
          </p:cNvPicPr>
          <p:nvPr/>
        </p:nvPicPr>
        <p:blipFill>
          <a:blip r:embed="rId3"/>
          <a:srcRect l="-6250" t="5958" r="12500" b="7164"/>
          <a:stretch>
            <a:fillRect/>
          </a:stretch>
        </p:blipFill>
        <p:spPr bwMode="auto">
          <a:xfrm>
            <a:off x="3200400" y="777240"/>
            <a:ext cx="1981200" cy="1584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895600" y="24384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South African Bobotie</a:t>
            </a:r>
          </a:p>
          <a:p>
            <a:r>
              <a:rPr lang="en-US" dirty="0" smtClean="0"/>
              <a:t>Curried meat &amp; fruit              with a creamy topping.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2438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West African Jollof  Rice</a:t>
            </a:r>
          </a:p>
          <a:p>
            <a:r>
              <a:rPr lang="en-US" dirty="0" smtClean="0"/>
              <a:t>This flavorful rice dish is cooked in a spicy tomato puree.</a:t>
            </a:r>
            <a:endParaRPr lang="en-US" dirty="0"/>
          </a:p>
        </p:txBody>
      </p:sp>
      <p:pic>
        <p:nvPicPr>
          <p:cNvPr id="4104" name="Picture 8" descr="C:\Users\john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7459" y="762000"/>
            <a:ext cx="2198616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5" name="Picture 9" descr="C:\Users\john\Desktop\images.jpg"/>
          <p:cNvPicPr>
            <a:picLocks noChangeAspect="1" noChangeArrowheads="1"/>
          </p:cNvPicPr>
          <p:nvPr/>
        </p:nvPicPr>
        <p:blipFill>
          <a:blip r:embed="rId5"/>
          <a:srcRect t="14953" r="1695"/>
          <a:stretch>
            <a:fillRect/>
          </a:stretch>
        </p:blipFill>
        <p:spPr bwMode="auto">
          <a:xfrm>
            <a:off x="762000" y="3810000"/>
            <a:ext cx="2209800" cy="1822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04800" y="5715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East African Ugali with beef</a:t>
            </a:r>
          </a:p>
          <a:p>
            <a:r>
              <a:rPr lang="en-US" dirty="0" smtClean="0"/>
              <a:t>A starchy polenta-like side dish.      </a:t>
            </a:r>
            <a:endParaRPr lang="en-US" dirty="0"/>
          </a:p>
        </p:txBody>
      </p:sp>
      <p:pic>
        <p:nvPicPr>
          <p:cNvPr id="4106" name="Picture 10" descr="C:\Users\john\Desktop\images.jpg"/>
          <p:cNvPicPr>
            <a:picLocks noChangeAspect="1" noChangeArrowheads="1"/>
          </p:cNvPicPr>
          <p:nvPr/>
        </p:nvPicPr>
        <p:blipFill>
          <a:blip r:embed="rId6"/>
          <a:srcRect l="10526" t="8000" r="15790" b="12000"/>
          <a:stretch>
            <a:fillRect/>
          </a:stretch>
        </p:blipFill>
        <p:spPr bwMode="auto">
          <a:xfrm>
            <a:off x="5105400" y="3733800"/>
            <a:ext cx="256032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724400" y="5638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Central African Muamba Galina</a:t>
            </a:r>
          </a:p>
          <a:p>
            <a:r>
              <a:rPr lang="en-US" dirty="0" smtClean="0"/>
              <a:t>Traditional dish made with cassava flour and palm oil.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4038600" cy="609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         References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914400"/>
            <a:ext cx="7086600" cy="57085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US" dirty="0" smtClean="0"/>
              <a:t>Imma. (2018, September 5) Desserts. Retrieved</a:t>
            </a:r>
          </a:p>
          <a:p>
            <a:pPr marL="342900" indent="-342900"/>
            <a:r>
              <a:rPr lang="en-US" dirty="0" smtClean="0"/>
              <a:t>       from https://www.africanbites.com</a:t>
            </a:r>
          </a:p>
          <a:p>
            <a:endParaRPr lang="en-US" dirty="0" smtClean="0"/>
          </a:p>
          <a:p>
            <a:pPr marL="342900" indent="-342900">
              <a:buAutoNum type="arabicPlain" startAt="2"/>
            </a:pPr>
            <a:r>
              <a:rPr lang="en-US" dirty="0" smtClean="0"/>
              <a:t>Adainoo, B. (2018, April 4) </a:t>
            </a:r>
            <a:r>
              <a:rPr lang="en-US" i="1" dirty="0" smtClean="0"/>
              <a:t>Stay well now. </a:t>
            </a:r>
            <a:r>
              <a:rPr lang="en-US" dirty="0" smtClean="0"/>
              <a:t>Retrieved             </a:t>
            </a:r>
          </a:p>
          <a:p>
            <a:pPr marL="342900" indent="-342900"/>
            <a:r>
              <a:rPr lang="en-US" dirty="0" smtClean="0"/>
              <a:t>       from https://www.staywellnow.com</a:t>
            </a:r>
          </a:p>
          <a:p>
            <a:endParaRPr lang="en-US" i="1" dirty="0" smtClean="0"/>
          </a:p>
          <a:p>
            <a:pPr marL="342900" indent="-342900">
              <a:buAutoNum type="arabicPlain" startAt="3"/>
            </a:pPr>
            <a:r>
              <a:rPr lang="en-US" i="1" dirty="0" smtClean="0"/>
              <a:t>Desserts From Africa </a:t>
            </a:r>
            <a:r>
              <a:rPr lang="en-US" dirty="0" smtClean="0"/>
              <a:t>(2018, March 21). Retrieved </a:t>
            </a:r>
          </a:p>
          <a:p>
            <a:r>
              <a:rPr lang="en-US" dirty="0" smtClean="0"/>
              <a:t>        from https://www.demand africa.com</a:t>
            </a:r>
          </a:p>
          <a:p>
            <a:endParaRPr lang="en-US" dirty="0" smtClean="0"/>
          </a:p>
          <a:p>
            <a:pPr marL="342900" indent="-342900">
              <a:buAutoNum type="arabicPlain" startAt="4"/>
            </a:pPr>
            <a:r>
              <a:rPr lang="en-US" dirty="0" smtClean="0"/>
              <a:t>Hobbs, J. (2017, July 12). </a:t>
            </a:r>
            <a:r>
              <a:rPr lang="en-US" i="1" dirty="0" smtClean="0"/>
              <a:t>Africa’s favorite dishes</a:t>
            </a:r>
            <a:r>
              <a:rPr lang="en-US" dirty="0" smtClean="0"/>
              <a:t>. Retrieved from </a:t>
            </a:r>
            <a:r>
              <a:rPr lang="en-US" dirty="0" smtClean="0">
                <a:hlinkClick r:id="rId2"/>
              </a:rPr>
              <a:t>https://www.cnn.com</a:t>
            </a:r>
            <a:endParaRPr lang="en-US" dirty="0" smtClean="0"/>
          </a:p>
          <a:p>
            <a:pPr marL="342900" indent="-342900">
              <a:buAutoNum type="arabicPlain" startAt="4"/>
            </a:pPr>
            <a:endParaRPr lang="en-US" dirty="0" smtClean="0"/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209800"/>
            <a:ext cx="2819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BURUNDI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COMOROS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DJIBOUTI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ERITREA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ETHIOPIA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KENYA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MADAGASCAR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MALAWI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MAURITIUS</a:t>
            </a:r>
          </a:p>
        </p:txBody>
      </p:sp>
      <p:pic>
        <p:nvPicPr>
          <p:cNvPr id="4" name="Picture 5" descr="C:\Users\john\Desktop\east africa\download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438400"/>
            <a:ext cx="1588169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8" descr="C:\Users\john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438400"/>
            <a:ext cx="2181225" cy="20955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6" descr="C:\Users\john\Desktop\east africa\downloa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800600"/>
            <a:ext cx="1833563" cy="1222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7" descr="C:\Users\john\Desktop\east africa\download (3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2514600"/>
            <a:ext cx="1371600" cy="914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971800" y="152400"/>
            <a:ext cx="335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EASTERN AFRICA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267200" y="1447800"/>
            <a:ext cx="150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DIVERSITY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48400" y="2895600"/>
            <a:ext cx="609600" cy="152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657600"/>
            <a:ext cx="411480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ANGOLA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CAMAROON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CHAD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CONGO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EQUATORIAL GUINEA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GABON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dirty="0" smtClean="0"/>
              <a:t>SAO TOME AND PRINCIPE</a:t>
            </a:r>
          </a:p>
        </p:txBody>
      </p:sp>
      <p:pic>
        <p:nvPicPr>
          <p:cNvPr id="3" name="Picture 4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2209800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6" descr="C:\Users\john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200400"/>
            <a:ext cx="2168525" cy="1447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C:\Users\john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4800600"/>
            <a:ext cx="1905000" cy="1785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24200" y="381000"/>
            <a:ext cx="26997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MIDDLE </a:t>
            </a:r>
            <a:r>
              <a:rPr lang="en-US" sz="3200" b="1" dirty="0" smtClean="0"/>
              <a:t>AFRICA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124200"/>
            <a:ext cx="5029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ALGERIA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EGYPT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LIBYAN ARAB JAMAHIRIYA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MOROCCO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SUDAN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TUNISIA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</a:rPr>
              <a:t>WESERN SAHARA</a:t>
            </a:r>
          </a:p>
        </p:txBody>
      </p:sp>
      <p:pic>
        <p:nvPicPr>
          <p:cNvPr id="3" name="Picture 6" descr="C:\Users\john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95400"/>
            <a:ext cx="2209800" cy="2514600"/>
          </a:xfrm>
          <a:prstGeom prst="rect">
            <a:avLst/>
          </a:prstGeom>
          <a:noFill/>
          <a:ln w="6350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pic>
        <p:nvPicPr>
          <p:cNvPr id="4" name="Picture 5" descr="C:\Users\john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4343400"/>
            <a:ext cx="2362200" cy="19050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9600" y="381000"/>
            <a:ext cx="3870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NORTHERN AFRICA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962400"/>
            <a:ext cx="32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BOTSWANA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LESOTHO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NAMBIA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SOUTH AFRICA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SWAZILAND</a:t>
            </a:r>
          </a:p>
        </p:txBody>
      </p:sp>
      <p:pic>
        <p:nvPicPr>
          <p:cNvPr id="3" name="Picture 4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914400"/>
            <a:ext cx="2895600" cy="298621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5" descr="C:\Users\john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914400"/>
            <a:ext cx="2895600" cy="3048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6" descr="C:\Users\john\Desktop\Holiday-Desserts-Coconut-I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191000"/>
            <a:ext cx="2895600" cy="2362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Rectangle 5"/>
          <p:cNvSpPr/>
          <p:nvPr/>
        </p:nvSpPr>
        <p:spPr>
          <a:xfrm>
            <a:off x="457200" y="0"/>
            <a:ext cx="4058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SOUTHERN AFRICA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914400"/>
            <a:ext cx="3048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BENIN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BURKINA FASO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CAPE VERDE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COTE D</a:t>
            </a:r>
            <a:r>
              <a:rPr lang="ja-JP" altLang="en-US" sz="2800" smtClean="0">
                <a:latin typeface="+mj-lt"/>
              </a:rPr>
              <a:t>’</a:t>
            </a:r>
            <a:r>
              <a:rPr lang="en-US" altLang="ja-JP" sz="2800" dirty="0" smtClean="0">
                <a:latin typeface="+mj-lt"/>
              </a:rPr>
              <a:t>IVOIRE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GAMBIA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GHANA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GUINEA-BISSAU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LIBERIA</a:t>
            </a:r>
            <a:endParaRPr lang="en-US" sz="2400" dirty="0" smtClean="0">
              <a:latin typeface="+mj-lt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TOGO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SENEGAL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MALI 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+mj-lt"/>
              </a:rPr>
              <a:t>MAURITANIA</a:t>
            </a:r>
          </a:p>
        </p:txBody>
      </p:sp>
      <p:pic>
        <p:nvPicPr>
          <p:cNvPr id="4" name="Picture 5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533400"/>
            <a:ext cx="3200400" cy="302667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8" descr="C:\Users\john\Desktop\farida-tweeet-1-750x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657600"/>
            <a:ext cx="3124200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04800" y="228600"/>
            <a:ext cx="318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WESTERN AFRICA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19200" y="152400"/>
            <a:ext cx="67056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lgDashDotDot"/>
          </a:ln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Natural Food Sources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609600"/>
            <a:ext cx="8534400" cy="609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prstDash val="lgDashDotDot"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East Africa -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Wheat, Sorghum, Millet, Pulses, Cassava, Plantains and coconut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North Africa-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Vegetables, Fruits, Dates, Cereals and Lentils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Middle Africa-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Cassava, Rice, Plantains, Coffee,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b="1" dirty="0" smtClean="0"/>
              <a:t>G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inger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sugar cane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West Africa-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Cocoa, Peanut, Sorghum, Millet, Rice, Coffee and Cassava, Yams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South Africa-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Maize, Wheat, Cane, Fruits, Citrus</a:t>
            </a:r>
            <a:r>
              <a:rPr lang="en-US" sz="3200" b="1" dirty="0" smtClean="0"/>
              <a:t> and livestock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0"/>
            <a:ext cx="5791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   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Some Natural Food Sources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10" name="Picture 2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2479675" cy="21336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pic>
        <p:nvPicPr>
          <p:cNvPr id="11" name="Picture 5" descr="C:\Users\john\Desktop\download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581400"/>
            <a:ext cx="4114800" cy="230822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pic>
        <p:nvPicPr>
          <p:cNvPr id="12" name="Picture 6" descr="C:\Users\john\Desktop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81400"/>
            <a:ext cx="3886200" cy="22860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pic>
        <p:nvPicPr>
          <p:cNvPr id="13" name="Picture 8" descr="C:\Users\john\Desktop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533400"/>
            <a:ext cx="2819400" cy="211137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600" y="2819400"/>
            <a:ext cx="2438400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     </a:t>
            </a:r>
            <a:r>
              <a:rPr lang="en-US" dirty="0" smtClean="0"/>
              <a:t>           </a:t>
            </a:r>
            <a:r>
              <a:rPr lang="en-US" b="1" dirty="0" smtClean="0"/>
              <a:t>Maize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67400" y="2819400"/>
            <a:ext cx="2667000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       </a:t>
            </a:r>
            <a:r>
              <a:rPr lang="en-US" dirty="0" smtClean="0"/>
              <a:t>       </a:t>
            </a:r>
            <a:r>
              <a:rPr lang="en-US" b="1" dirty="0" smtClean="0"/>
              <a:t> </a:t>
            </a:r>
            <a:r>
              <a:rPr lang="en-US" b="1" dirty="0"/>
              <a:t>Plantains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6172200"/>
            <a:ext cx="3657600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/>
              <a:t>         Fresh </a:t>
            </a:r>
            <a:r>
              <a:rPr lang="en-US" b="1" dirty="0"/>
              <a:t>Fruits Vegetables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0" y="6172200"/>
            <a:ext cx="3962400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/>
              <a:t>            Tubers(yams</a:t>
            </a:r>
            <a:r>
              <a:rPr lang="en-US" b="1" dirty="0"/>
              <a:t>) &amp; Coconuts</a:t>
            </a:r>
          </a:p>
        </p:txBody>
      </p:sp>
      <p:pic>
        <p:nvPicPr>
          <p:cNvPr id="18" name="Picture 9" descr="C:\Users\john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33400"/>
            <a:ext cx="2714625" cy="21336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895600" y="2819400"/>
            <a:ext cx="2667000" cy="36933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/>
              <a:t>        Livestock </a:t>
            </a:r>
            <a:r>
              <a:rPr lang="en-US" b="1" dirty="0"/>
              <a:t>(Cattle)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95400" y="228600"/>
            <a:ext cx="5562600" cy="411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Cultural Influences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609600"/>
            <a:ext cx="8610600" cy="6096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C:\Users\joh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2438400" cy="18288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pic>
        <p:nvPicPr>
          <p:cNvPr id="5" name="Picture 8" descr="C:\Users\john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700338" cy="18288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pic>
        <p:nvPicPr>
          <p:cNvPr id="6" name="Picture 9" descr="C:\Users\john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581400"/>
            <a:ext cx="3886200" cy="251460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  <p:pic>
        <p:nvPicPr>
          <p:cNvPr id="7" name="Picture 10" descr="C:\Users\john\Desktop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581400"/>
            <a:ext cx="3733800" cy="25146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pic>
        <p:nvPicPr>
          <p:cNvPr id="8" name="Picture 11" descr="C:\Users\john\Desktop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914400"/>
            <a:ext cx="2619375" cy="1828800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2971800"/>
            <a:ext cx="2438400" cy="3810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  </a:t>
            </a:r>
            <a:r>
              <a:rPr lang="en-US" dirty="0" smtClean="0"/>
              <a:t>        </a:t>
            </a:r>
            <a:r>
              <a:rPr lang="en-US" b="1" dirty="0"/>
              <a:t>Arts &amp; Craft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2971800"/>
            <a:ext cx="266700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        Exports </a:t>
            </a:r>
            <a:r>
              <a:rPr lang="en-US" b="1" dirty="0"/>
              <a:t>of grains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2971800"/>
            <a:ext cx="274320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   </a:t>
            </a:r>
            <a:r>
              <a:rPr lang="en-US" b="1" dirty="0"/>
              <a:t>  </a:t>
            </a:r>
            <a:r>
              <a:rPr lang="en-US" b="1" dirty="0" smtClean="0"/>
              <a:t>           Cuisines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6248400"/>
            <a:ext cx="388620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/>
              <a:t>             </a:t>
            </a:r>
            <a:r>
              <a:rPr lang="en-US" b="1" dirty="0" smtClean="0"/>
              <a:t>               </a:t>
            </a:r>
            <a:r>
              <a:rPr lang="en-US" b="1" dirty="0"/>
              <a:t>Fashion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6248400"/>
            <a:ext cx="381000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/>
              <a:t>               </a:t>
            </a:r>
            <a:r>
              <a:rPr lang="en-US" b="1" dirty="0" smtClean="0"/>
              <a:t>              Dance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</TotalTime>
  <Words>813</Words>
  <Application>Microsoft Office PowerPoint</Application>
  <PresentationFormat>On-screen Show (4:3)</PresentationFormat>
  <Paragraphs>147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Algerian</vt:lpstr>
      <vt:lpstr>Arial</vt:lpstr>
      <vt:lpstr>Arial Black</vt:lpstr>
      <vt:lpstr>Calibri</vt:lpstr>
      <vt:lpstr>Times New Roman</vt:lpstr>
      <vt:lpstr>Wingdings</vt:lpstr>
      <vt:lpstr>Office Theme</vt:lpstr>
      <vt:lpstr>  INTERNATIONAL DESSERTS Week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Holiday Desserts</vt:lpstr>
      <vt:lpstr>PowerPoint Presentation</vt:lpstr>
      <vt:lpstr>         References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DESSERTS  Week 7</dc:title>
  <dc:creator>john &amp; Felicie</dc:creator>
  <cp:lastModifiedBy>Faculty</cp:lastModifiedBy>
  <cp:revision>12</cp:revision>
  <dcterms:created xsi:type="dcterms:W3CDTF">2018-10-06T02:49:16Z</dcterms:created>
  <dcterms:modified xsi:type="dcterms:W3CDTF">2018-10-29T20:33:29Z</dcterms:modified>
</cp:coreProperties>
</file>