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embeddedFontLst>
    <p:embeddedFont>
      <p:font typeface="Impact" panose="020B0806030902050204" pitchFamily="34" charset="0"/>
      <p:regular r:id="rId47"/>
    </p:embeddedFont>
    <p:embeddedFont>
      <p:font typeface="Roboto" panose="02000000000000000000" pitchFamily="2" charset="0"/>
      <p:regular r:id="rId48"/>
      <p:bold r:id="rId49"/>
      <p:italic r:id="rId50"/>
      <p:boldItalic r:id="rId51"/>
    </p:embeddedFont>
    <p:embeddedFont>
      <p:font typeface="Roboto Slab" panose="020B0604020202020204" charset="0"/>
      <p:regular r:id="rId52"/>
      <p:bold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7.fntdata"/><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2.fntdata"/><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font" Target="fonts/font5.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3.fntdata"/><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1ace63ccd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1ace63ccd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3" name="Google Shape;173;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What does it mean to take control of your own learning?</a:t>
            </a:r>
            <a:endParaRPr/>
          </a:p>
          <a:p>
            <a:pPr marL="0" lvl="0" indent="0" algn="l" rtl="0">
              <a:lnSpc>
                <a:spcPct val="100000"/>
              </a:lnSpc>
              <a:spcBef>
                <a:spcPts val="0"/>
              </a:spcBef>
              <a:spcAft>
                <a:spcPts val="0"/>
              </a:spcAft>
              <a:buSzPts val="1100"/>
              <a:buNone/>
            </a:pPr>
            <a:r>
              <a:rPr lang="en"/>
              <a:t>Q: Why is this important?</a:t>
            </a:r>
            <a:endParaRPr/>
          </a:p>
          <a:p>
            <a:pPr marL="0" lvl="0" indent="0" algn="l" rtl="0">
              <a:lnSpc>
                <a:spcPct val="100000"/>
              </a:lnSpc>
              <a:spcBef>
                <a:spcPts val="0"/>
              </a:spcBef>
              <a:spcAft>
                <a:spcPts val="0"/>
              </a:spcAft>
              <a:buSzPts val="1100"/>
              <a:buNone/>
            </a:pPr>
            <a:r>
              <a:rPr lang="en"/>
              <a:t>Q: How does this present as being different from how you learned in high school?</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0" name="Google Shape;18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Open students up to the idea that they don’t actually know HOW they learn things.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usually say something like… “At this point in your lives most of you have been professional students for at least 12 years. We expect professionals in most fields to be experts at their craft. Examples like a carpenter, a plumber, a pilot, etc. Are you an expert at learning? How could you not be? Is it possible you learned how to learn but have no idea that you did?”</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This leads into why we need to understand how our brains work, and how we actually learn-- especially since it is now in their hands.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5" name="Google Shape;18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Introduce the idea that people learn in different ways, know how you learn makes a huge difference in how easy you find school/studying.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Give them 10 minutes to take the quiz.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Show the array of results.</a:t>
            </a:r>
            <a:endParaRPr/>
          </a:p>
          <a:p>
            <a:pPr marL="0" lvl="0" indent="0" algn="l" rtl="0">
              <a:lnSpc>
                <a:spcPct val="100000"/>
              </a:lnSpc>
              <a:spcBef>
                <a:spcPts val="0"/>
              </a:spcBef>
              <a:spcAft>
                <a:spcPts val="0"/>
              </a:spcAft>
              <a:buSzPts val="1100"/>
              <a:buNone/>
            </a:pPr>
            <a:r>
              <a:rPr lang="en"/>
              <a:t>Q: Who is surprised with their results? Who thinks that their results make a lot of sense?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 do not take the time to go into depth on each one of these. I introduce what each major type means and point out one of the strategies for each on the following slide. Encourage them to go back and look at these. Encourage them to do further internet research-- lots of study tips out there based on learning style.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3" name="Google Shape;203;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Prompt students to understand that do get new results, they have to be willing to try new things.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like to share this example: When introducing new food to a child, you have to make them try it 20 times before accepting that they really don’t like the food. Not to torture them, but because our bodies are trained to be suspicious of new things. Translate this to learning.</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Trying to integrate new study methods and routines will not be simple. You are going to have to push yourself for a while before it feels natural/right/comfortable.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 basic plan that can be tailored to fit your own learning style. It is the structure of constant and cyclic learning/studying.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Two biggest advantages:</a:t>
            </a:r>
            <a:endParaRPr/>
          </a:p>
          <a:p>
            <a:pPr marL="457200" lvl="0" indent="-298450" algn="l" rtl="0">
              <a:lnSpc>
                <a:spcPct val="100000"/>
              </a:lnSpc>
              <a:spcBef>
                <a:spcPts val="0"/>
              </a:spcBef>
              <a:spcAft>
                <a:spcPts val="0"/>
              </a:spcAft>
              <a:buSzPts val="1100"/>
              <a:buAutoNum type="arabicParenR"/>
            </a:pPr>
            <a:r>
              <a:rPr lang="en"/>
              <a:t>No cramming! (Which also means no panicking, no all nighters, no tears, no  surprises…)</a:t>
            </a:r>
            <a:endParaRPr/>
          </a:p>
          <a:p>
            <a:pPr marL="457200" lvl="0" indent="-298450" algn="l" rtl="0">
              <a:lnSpc>
                <a:spcPct val="100000"/>
              </a:lnSpc>
              <a:spcBef>
                <a:spcPts val="0"/>
              </a:spcBef>
              <a:spcAft>
                <a:spcPts val="0"/>
              </a:spcAft>
              <a:buSzPts val="1100"/>
              <a:buAutoNum type="arabicParenR"/>
            </a:pPr>
            <a:r>
              <a:rPr lang="en"/>
              <a:t>Early warning signs when you are falling behind or getting confused-- the sooner you know you need help, the more that help can do for you!</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don’t think most students truly follow this plan BUT I do think it gets thinking about how much studying needs to happen and how often. It also includes many basic practices that are students do not currently use.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4" name="Google Shape;244;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Overview</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Importance of cycle</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4" name="Google Shape;264;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Is there really a need to do the reading before class if the professor is just going to discuss it during class?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2" name="Google Shape;272;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They all learn some form of annotating in ENG 1101, so this can just be an introduction to the idea.</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3" name="Google Shape;283;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Why attend class if attendance doesn’t matter and all the powerpoints presentations are posted online?</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Emphasize that in many classes their professors will not give them ANY guidance on how to take notes or what to write down.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Always take notes, even if you don’t go back to them. The process of taking notes helps you to better remember the content.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Taking notes digitally vs. by hand--- all studies show by hand is MUCH better for learning and retention.</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is short 5 minutes of review-- just to remember what you went over and see what you are still struggling with. Maybe send a quick email to a professor with a specific question you realize you never asked in class.</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7" name="Google Shape;307;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is the part they are most resistant to. Explain importance of regular practice. I like to compare to sports, dance, art, etc.</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Google Shape;315;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1ace63ccd_0_2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1ace63ccd_0_2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0" name="Google Shape;320;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is your early detection system!</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Students have been told about time management so many times, they think they understand it, but most do not. Trying to show them here that time management is at a whole new level in college and they will have a really hard time being successful if they don’t get this under control right away.</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3" name="Google Shape;333;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Quick discussion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Sample Qs</a:t>
            </a:r>
            <a:endParaRPr/>
          </a:p>
          <a:p>
            <a:pPr marL="457200" lvl="0" indent="-298450" algn="l" rtl="0">
              <a:lnSpc>
                <a:spcPct val="100000"/>
              </a:lnSpc>
              <a:spcBef>
                <a:spcPts val="0"/>
              </a:spcBef>
              <a:spcAft>
                <a:spcPts val="0"/>
              </a:spcAft>
              <a:buSzPts val="1100"/>
              <a:buChar char="-"/>
            </a:pPr>
            <a:r>
              <a:rPr lang="en"/>
              <a:t>What time did you have to be at high school?</a:t>
            </a:r>
            <a:endParaRPr/>
          </a:p>
          <a:p>
            <a:pPr marL="457200" lvl="0" indent="-298450" algn="l" rtl="0">
              <a:lnSpc>
                <a:spcPct val="100000"/>
              </a:lnSpc>
              <a:spcBef>
                <a:spcPts val="0"/>
              </a:spcBef>
              <a:spcAft>
                <a:spcPts val="0"/>
              </a:spcAft>
              <a:buSzPts val="1100"/>
              <a:buChar char="-"/>
            </a:pPr>
            <a:r>
              <a:rPr lang="en"/>
              <a:t>What time did you leave?</a:t>
            </a:r>
            <a:endParaRPr/>
          </a:p>
          <a:p>
            <a:pPr marL="457200" lvl="0" indent="-298450" algn="l" rtl="0">
              <a:lnSpc>
                <a:spcPct val="100000"/>
              </a:lnSpc>
              <a:spcBef>
                <a:spcPts val="0"/>
              </a:spcBef>
              <a:spcAft>
                <a:spcPts val="0"/>
              </a:spcAft>
              <a:buSzPts val="1100"/>
              <a:buChar char="-"/>
            </a:pPr>
            <a:r>
              <a:rPr lang="en"/>
              <a:t>Did you have free time during the day?</a:t>
            </a:r>
            <a:endParaRPr/>
          </a:p>
          <a:p>
            <a:pPr marL="457200" lvl="0" indent="-298450" algn="l" rtl="0">
              <a:lnSpc>
                <a:spcPct val="100000"/>
              </a:lnSpc>
              <a:spcBef>
                <a:spcPts val="0"/>
              </a:spcBef>
              <a:spcAft>
                <a:spcPts val="0"/>
              </a:spcAft>
              <a:buSzPts val="1100"/>
              <a:buChar char="-"/>
            </a:pPr>
            <a:r>
              <a:rPr lang="en"/>
              <a:t>Did you have time in between classes?</a:t>
            </a:r>
            <a:endParaRPr/>
          </a:p>
          <a:p>
            <a:pPr marL="457200" lvl="0" indent="-298450" algn="l" rtl="0">
              <a:lnSpc>
                <a:spcPct val="100000"/>
              </a:lnSpc>
              <a:spcBef>
                <a:spcPts val="0"/>
              </a:spcBef>
              <a:spcAft>
                <a:spcPts val="0"/>
              </a:spcAft>
              <a:buSzPts val="1100"/>
              <a:buChar char="-"/>
            </a:pPr>
            <a:r>
              <a:rPr lang="en"/>
              <a:t>Did you have homework due everyday?</a:t>
            </a:r>
            <a:endParaRPr/>
          </a:p>
          <a:p>
            <a:pPr marL="457200" lvl="0" indent="-298450" algn="l" rtl="0">
              <a:lnSpc>
                <a:spcPct val="100000"/>
              </a:lnSpc>
              <a:spcBef>
                <a:spcPts val="0"/>
              </a:spcBef>
              <a:spcAft>
                <a:spcPts val="0"/>
              </a:spcAft>
              <a:buSzPts val="1100"/>
              <a:buChar char="-"/>
            </a:pPr>
            <a:r>
              <a:rPr lang="en"/>
              <a:t>Did your teachers know the schedules in your other classes (at least for major exams)?</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1" name="Google Shape;341;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Showing them that their schedules are very misleading in terms of time they need for school.</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7" name="Google Shape;347;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Have them guess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3" name="Google Shape;353;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We want them to feel a little overwhelmed--- giving them a real feel for the amount of work they need to do to succeed.</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0" name="Google Shape;360;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Very important to highlight for one hour in class, budget two hours for outside work.</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Explain connection between credits and hours.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Q: How many credits are you taking this/next semester? How many hours will that mean you devote to school each week?</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7" name="Google Shape;367;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Not all hours are created equal. Open Google Doc or Zoom Whiteboard to DEMO math.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Link is to a similar activity in The Companion that they can do later on their own.</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4" name="Google Shape;374;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What is self care? Why talk about it during our Rise And Grind session?</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9" name="Google Shape;379;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OPTIONAL</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Sharing images and words of what self-care means to/looks like for them</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Where do you do your homework and study? Why? Do you think that is the best place to do it? Why/Why not?</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4" name="Google Shape;384;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People tend to focus on the first type, but the second type is also VERY important</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131ace63ccd_0_4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131ace63ccd_0_4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131ace63ccd_0_3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131ace63ccd_0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131ace63ccd_0_4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6" name="Google Shape;406;g131ace63ccd_0_4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4" name="Google Shape;14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Quiet v. Noise</a:t>
            </a:r>
            <a:endParaRPr/>
          </a:p>
          <a:p>
            <a:pPr marL="0" lvl="0" indent="0" algn="l" rtl="0">
              <a:lnSpc>
                <a:spcPct val="100000"/>
              </a:lnSpc>
              <a:spcBef>
                <a:spcPts val="0"/>
              </a:spcBef>
              <a:spcAft>
                <a:spcPts val="0"/>
              </a:spcAft>
              <a:buSzPts val="1100"/>
              <a:buNone/>
            </a:pPr>
            <a:r>
              <a:rPr lang="en"/>
              <a:t>Distractions</a:t>
            </a:r>
            <a:endParaRPr/>
          </a:p>
          <a:p>
            <a:pPr marL="0" lvl="0" indent="0" algn="l" rtl="0">
              <a:lnSpc>
                <a:spcPct val="100000"/>
              </a:lnSpc>
              <a:spcBef>
                <a:spcPts val="0"/>
              </a:spcBef>
              <a:spcAft>
                <a:spcPts val="0"/>
              </a:spcAft>
              <a:buSzPts val="1100"/>
              <a:buNone/>
            </a:pPr>
            <a:r>
              <a:rPr lang="en"/>
              <a:t>Comfort-- but not too much</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Specific spaces</a:t>
            </a:r>
            <a:endParaRPr/>
          </a:p>
          <a:p>
            <a:pPr marL="0" lvl="0" indent="0" algn="l" rtl="0">
              <a:lnSpc>
                <a:spcPct val="100000"/>
              </a:lnSpc>
              <a:spcBef>
                <a:spcPts val="0"/>
              </a:spcBef>
              <a:spcAft>
                <a:spcPts val="0"/>
              </a:spcAft>
              <a:buSzPts val="1100"/>
              <a:buNone/>
            </a:pPr>
            <a:r>
              <a:rPr lang="en"/>
              <a:t>What kind of access will you have this/next semester?</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0" name="Google Shape;15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Online/Remote Learning-- difficulties and advantages</a:t>
            </a:r>
            <a:endParaRPr/>
          </a:p>
          <a:p>
            <a:pPr marL="0" lvl="0" indent="0" algn="l" rtl="0">
              <a:lnSpc>
                <a:spcPct val="100000"/>
              </a:lnSpc>
              <a:spcBef>
                <a:spcPts val="0"/>
              </a:spcBef>
              <a:spcAft>
                <a:spcPts val="0"/>
              </a:spcAft>
              <a:buSzPts val="1100"/>
              <a:buNone/>
            </a:pPr>
            <a:r>
              <a:rPr lang="en"/>
              <a:t>Armed with the knowledge of past 2.5 years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Even if in person, will all your work be done at school? Do you need a space at home to work?</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Importance of making space</a:t>
            </a:r>
            <a:endParaRPr/>
          </a:p>
          <a:p>
            <a:pPr marL="0" lvl="0" indent="0" algn="l" rtl="0">
              <a:lnSpc>
                <a:spcPct val="100000"/>
              </a:lnSpc>
              <a:spcBef>
                <a:spcPts val="0"/>
              </a:spcBef>
              <a:spcAft>
                <a:spcPts val="0"/>
              </a:spcAft>
              <a:buSzPts val="1100"/>
              <a:buNone/>
            </a:pPr>
            <a:r>
              <a:rPr lang="en"/>
              <a:t>Creating the right atmosphere and routine</a:t>
            </a:r>
            <a:endParaRPr/>
          </a:p>
          <a:p>
            <a:pPr marL="0" lvl="0" indent="0" algn="l" rtl="0">
              <a:lnSpc>
                <a:spcPct val="100000"/>
              </a:lnSpc>
              <a:spcBef>
                <a:spcPts val="0"/>
              </a:spcBef>
              <a:spcAft>
                <a:spcPts val="0"/>
              </a:spcAft>
              <a:buSzPts val="1100"/>
              <a:buNone/>
            </a:pPr>
            <a:r>
              <a:rPr lang="en"/>
              <a:t>Train your brain to know that this is a space for work</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Peer Mentors can float between groups</a:t>
            </a:r>
            <a:endParaRPr/>
          </a:p>
          <a:p>
            <a:pPr marL="0" lvl="0" indent="0" algn="l" rtl="0">
              <a:lnSpc>
                <a:spcPct val="100000"/>
              </a:lnSpc>
              <a:spcBef>
                <a:spcPts val="0"/>
              </a:spcBef>
              <a:spcAft>
                <a:spcPts val="0"/>
              </a:spcAft>
              <a:buSzPts val="1100"/>
              <a:buNone/>
            </a:pPr>
            <a:r>
              <a:rPr lang="en"/>
              <a:t>No more than 4 students to a group</a:t>
            </a:r>
            <a:endParaRPr/>
          </a:p>
          <a:p>
            <a:pPr marL="0" lvl="0" indent="0" algn="l" rtl="0">
              <a:lnSpc>
                <a:spcPct val="100000"/>
              </a:lnSpc>
              <a:spcBef>
                <a:spcPts val="0"/>
              </a:spcBef>
              <a:spcAft>
                <a:spcPts val="0"/>
              </a:spcAft>
              <a:buSzPts val="1100"/>
              <a:buNone/>
            </a:pPr>
            <a:r>
              <a:rPr lang="en"/>
              <a:t>Remind them to take a screenshot of the slide before they go into the breakout rooms so that they have the Qs and directions</a:t>
            </a:r>
            <a:endParaRPr/>
          </a:p>
          <a:p>
            <a:pPr marL="0" lvl="0" indent="0" algn="l" rtl="0">
              <a:lnSpc>
                <a:spcPct val="100000"/>
              </a:lnSpc>
              <a:spcBef>
                <a:spcPts val="0"/>
              </a:spcBef>
              <a:spcAft>
                <a:spcPts val="0"/>
              </a:spcAft>
              <a:buSzPts val="1100"/>
              <a:buNone/>
            </a:pPr>
            <a:r>
              <a:rPr lang="en"/>
              <a:t>Come back and discuss.</a:t>
            </a:r>
            <a:endParaRPr/>
          </a:p>
          <a:p>
            <a:pPr marL="0" lvl="0" indent="0" algn="l" rtl="0">
              <a:lnSpc>
                <a:spcPct val="100000"/>
              </a:lnSpc>
              <a:spcBef>
                <a:spcPts val="0"/>
              </a:spcBef>
              <a:spcAft>
                <a:spcPts val="0"/>
              </a:spcAft>
              <a:buSzPts val="1100"/>
              <a:buNone/>
            </a:pPr>
            <a:r>
              <a:rPr lang="en"/>
              <a:t>HIGHLIGHT the lived experiential knowledge of students, they are advantages-- not deficits</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8" name="Google Shape;16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1"/>
        <p:cNvGrpSpPr/>
        <p:nvPr/>
      </p:nvGrpSpPr>
      <p:grpSpPr>
        <a:xfrm>
          <a:off x="0" y="0"/>
          <a:ext cx="0" cy="0"/>
          <a:chOff x="0" y="0"/>
          <a:chExt cx="0" cy="0"/>
        </a:xfrm>
      </p:grpSpPr>
      <p:cxnSp>
        <p:nvCxnSpPr>
          <p:cNvPr id="52" name="Google Shape;52;p1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53" name="Google Shape;53;p11"/>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4" name="Google Shape;54;p11"/>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2"/>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2" name="Google Shape;9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
        <p:cNvGrpSpPr/>
        <p:nvPr/>
      </p:nvGrpSpPr>
      <p:grpSpPr>
        <a:xfrm>
          <a:off x="0" y="0"/>
          <a:ext cx="0" cy="0"/>
          <a:chOff x="0" y="0"/>
          <a:chExt cx="0" cy="0"/>
        </a:xfrm>
      </p:grpSpPr>
      <p:sp>
        <p:nvSpPr>
          <p:cNvPr id="97" name="Google Shape;97;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
        <p:cNvGrpSpPr/>
        <p:nvPr/>
      </p:nvGrpSpPr>
      <p:grpSpPr>
        <a:xfrm>
          <a:off x="0" y="0"/>
          <a:ext cx="0" cy="0"/>
          <a:chOff x="0" y="0"/>
          <a:chExt cx="0" cy="0"/>
        </a:xfrm>
      </p:grpSpPr>
      <p:sp>
        <p:nvSpPr>
          <p:cNvPr id="104" name="Google Shape;104;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5" name="Google Shape;10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sp>
        <p:nvSpPr>
          <p:cNvPr id="107" name="Google Shape;107;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9" name="Google Shape;109;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0" name="Google Shape;11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1"/>
        <p:cNvGrpSpPr/>
        <p:nvPr/>
      </p:nvGrpSpPr>
      <p:grpSpPr>
        <a:xfrm>
          <a:off x="0" y="0"/>
          <a:ext cx="0" cy="0"/>
          <a:chOff x="0" y="0"/>
          <a:chExt cx="0" cy="0"/>
        </a:xfrm>
      </p:grpSpPr>
      <p:sp>
        <p:nvSpPr>
          <p:cNvPr id="112" name="Google Shape;11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3" name="Google Shape;33;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4"/>
        <p:cNvGrpSpPr/>
        <p:nvPr/>
      </p:nvGrpSpPr>
      <p:grpSpPr>
        <a:xfrm>
          <a:off x="0" y="0"/>
          <a:ext cx="0" cy="0"/>
          <a:chOff x="0" y="0"/>
          <a:chExt cx="0" cy="0"/>
        </a:xfrm>
      </p:grpSpPr>
      <p:sp>
        <p:nvSpPr>
          <p:cNvPr id="35" name="Google Shape;35;p7"/>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6" name="Google Shape;36;p7"/>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37" name="Google Shape;37;p7"/>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38" name="Google Shape;38;p7"/>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39" name="Google Shape;39;p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1"/>
        <p:cNvGrpSpPr/>
        <p:nvPr/>
      </p:nvGrpSpPr>
      <p:grpSpPr>
        <a:xfrm>
          <a:off x="0" y="0"/>
          <a:ext cx="0" cy="0"/>
          <a:chOff x="0" y="0"/>
          <a:chExt cx="0" cy="0"/>
        </a:xfrm>
      </p:grpSpPr>
      <p:sp>
        <p:nvSpPr>
          <p:cNvPr id="42" name="Google Shape;42;p8"/>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8"/>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44" name="Google Shape;44;p8"/>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5" name="Google Shape;45;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6"/>
        <p:cNvGrpSpPr/>
        <p:nvPr/>
      </p:nvGrpSpPr>
      <p:grpSpPr>
        <a:xfrm>
          <a:off x="0" y="0"/>
          <a:ext cx="0" cy="0"/>
          <a:chOff x="0" y="0"/>
          <a:chExt cx="0" cy="0"/>
        </a:xfrm>
      </p:grpSpPr>
      <p:sp>
        <p:nvSpPr>
          <p:cNvPr id="47" name="Google Shape;4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8"/>
        <p:cNvGrpSpPr/>
        <p:nvPr/>
      </p:nvGrpSpPr>
      <p:grpSpPr>
        <a:xfrm>
          <a:off x="0" y="0"/>
          <a:ext cx="0" cy="0"/>
          <a:chOff x="0" y="0"/>
          <a:chExt cx="0" cy="0"/>
        </a:xfrm>
      </p:grpSpPr>
      <p:sp>
        <p:nvSpPr>
          <p:cNvPr id="49" name="Google Shape;49;p1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50" name="Google Shape;5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www.learningstylequiz.com/"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s://fyp.citytech.cuny.edu/media/2020/06/The-Companion-online.pdf" TargetMode="External"/><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Semester Summer 2022 </a:t>
            </a:r>
            <a:endParaRPr dirty="0"/>
          </a:p>
          <a:p>
            <a:pPr marL="0" lvl="0" indent="0" algn="ctr" rtl="0">
              <a:spcBef>
                <a:spcPts val="0"/>
              </a:spcBef>
              <a:spcAft>
                <a:spcPts val="0"/>
              </a:spcAft>
              <a:buNone/>
            </a:pPr>
            <a:r>
              <a:rPr lang="en" dirty="0"/>
              <a:t>Professor Glenda Perreira</a:t>
            </a:r>
            <a:endParaRPr dirty="0"/>
          </a:p>
          <a:p>
            <a:pPr marL="0" lvl="0" indent="0" algn="ctr" rtl="0">
              <a:spcBef>
                <a:spcPts val="0"/>
              </a:spcBef>
              <a:spcAft>
                <a:spcPts val="0"/>
              </a:spcAft>
              <a:buNone/>
            </a:pPr>
            <a:r>
              <a:rPr lang="en" dirty="0"/>
              <a:t> Email gperreira@citytech.cuny.edu</a:t>
            </a:r>
            <a:endParaRPr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4"/>
          <p:cNvSpPr txBox="1">
            <a:spLocks noGrp="1"/>
          </p:cNvSpPr>
          <p:nvPr>
            <p:ph type="title"/>
          </p:nvPr>
        </p:nvSpPr>
        <p:spPr>
          <a:xfrm>
            <a:off x="250550" y="1600950"/>
            <a:ext cx="4045200" cy="17892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Increased Personal Responsibility</a:t>
            </a:r>
            <a:endParaRPr b="1">
              <a:solidFill>
                <a:schemeClr val="accent5"/>
              </a:solidFill>
            </a:endParaRPr>
          </a:p>
        </p:txBody>
      </p:sp>
      <p:sp>
        <p:nvSpPr>
          <p:cNvPr id="176" name="Google Shape;176;p3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ctr" rtl="0">
              <a:lnSpc>
                <a:spcPct val="115000"/>
              </a:lnSpc>
              <a:spcBef>
                <a:spcPts val="0"/>
              </a:spcBef>
              <a:spcAft>
                <a:spcPts val="1200"/>
              </a:spcAft>
              <a:buSzPts val="1800"/>
              <a:buNone/>
            </a:pPr>
            <a:r>
              <a:rPr lang="en" sz="2800" b="1">
                <a:latin typeface="Roboto Slab"/>
                <a:ea typeface="Roboto Slab"/>
                <a:cs typeface="Roboto Slab"/>
                <a:sym typeface="Roboto Slab"/>
              </a:rPr>
              <a:t>Taking Control of Your Own Learning</a:t>
            </a:r>
            <a:endParaRPr sz="2800" b="1">
              <a:latin typeface="Roboto Slab"/>
              <a:ea typeface="Roboto Slab"/>
              <a:cs typeface="Roboto Slab"/>
              <a:sym typeface="Roboto Slab"/>
            </a:endParaRPr>
          </a:p>
        </p:txBody>
      </p:sp>
      <p:sp>
        <p:nvSpPr>
          <p:cNvPr id="177" name="Google Shape;177;p34"/>
          <p:cNvSpPr txBox="1"/>
          <p:nvPr/>
        </p:nvSpPr>
        <p:spPr>
          <a:xfrm>
            <a:off x="4307625" y="2272700"/>
            <a:ext cx="599400" cy="954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000"/>
              <a:buFont typeface="Arial"/>
              <a:buNone/>
            </a:pPr>
            <a:r>
              <a:rPr lang="en" sz="5000" b="0" i="0" u="none" strike="noStrike" cap="none">
                <a:solidFill>
                  <a:schemeClr val="accent6"/>
                </a:solidFill>
                <a:latin typeface="Impact"/>
                <a:ea typeface="Impact"/>
                <a:cs typeface="Impact"/>
                <a:sym typeface="Impact"/>
              </a:rPr>
              <a:t>=</a:t>
            </a:r>
            <a:endParaRPr sz="6100" b="0" i="0" u="none" strike="noStrike" cap="none">
              <a:solidFill>
                <a:schemeClr val="accent6"/>
              </a:solidFill>
              <a:latin typeface="Impact"/>
              <a:ea typeface="Impact"/>
              <a:cs typeface="Impact"/>
              <a:sym typeface="Impac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5"/>
          <p:cNvSpPr txBox="1">
            <a:spLocks noGrp="1"/>
          </p:cNvSpPr>
          <p:nvPr>
            <p:ph type="title"/>
          </p:nvPr>
        </p:nvSpPr>
        <p:spPr>
          <a:xfrm>
            <a:off x="465025" y="167250"/>
            <a:ext cx="8520600" cy="4692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000"/>
              <a:buNone/>
            </a:pPr>
            <a:r>
              <a:rPr lang="en" b="1">
                <a:solidFill>
                  <a:schemeClr val="accent5"/>
                </a:solidFill>
              </a:rPr>
              <a:t>How do you learn something new?</a:t>
            </a:r>
            <a:endParaRPr b="1">
              <a:solidFill>
                <a:schemeClr val="accent5"/>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6"/>
                </a:solidFill>
              </a:rPr>
              <a:t>How do you practice a new skill?</a:t>
            </a:r>
            <a:endParaRPr b="1">
              <a:solidFill>
                <a:schemeClr val="accent6"/>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5"/>
                </a:solidFill>
              </a:rPr>
              <a:t>How do you know that you understand </a:t>
            </a:r>
            <a:endParaRPr b="1">
              <a:solidFill>
                <a:schemeClr val="accent5"/>
              </a:solidFill>
            </a:endParaRPr>
          </a:p>
          <a:p>
            <a:pPr marL="0" lvl="0" indent="0" algn="ctr" rtl="0">
              <a:lnSpc>
                <a:spcPct val="100000"/>
              </a:lnSpc>
              <a:spcBef>
                <a:spcPts val="0"/>
              </a:spcBef>
              <a:spcAft>
                <a:spcPts val="0"/>
              </a:spcAft>
              <a:buSzPts val="3000"/>
              <a:buNone/>
            </a:pPr>
            <a:r>
              <a:rPr lang="en" b="1">
                <a:solidFill>
                  <a:schemeClr val="accent5"/>
                </a:solidFill>
              </a:rPr>
              <a:t>a new concept?</a:t>
            </a:r>
            <a:endParaRPr b="1">
              <a:solidFill>
                <a:schemeClr val="accent5"/>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6"/>
                </a:solidFill>
              </a:rPr>
              <a:t>How do you know that you can apply </a:t>
            </a:r>
            <a:endParaRPr b="1">
              <a:solidFill>
                <a:schemeClr val="accent6"/>
              </a:solidFill>
            </a:endParaRPr>
          </a:p>
          <a:p>
            <a:pPr marL="0" lvl="0" indent="0" algn="ctr" rtl="0">
              <a:lnSpc>
                <a:spcPct val="100000"/>
              </a:lnSpc>
              <a:spcBef>
                <a:spcPts val="0"/>
              </a:spcBef>
              <a:spcAft>
                <a:spcPts val="0"/>
              </a:spcAft>
              <a:buSzPts val="3000"/>
              <a:buNone/>
            </a:pPr>
            <a:r>
              <a:rPr lang="en" b="1">
                <a:solidFill>
                  <a:schemeClr val="accent6"/>
                </a:solidFill>
              </a:rPr>
              <a:t>a new idea?</a:t>
            </a:r>
            <a:endParaRPr b="1">
              <a:solidFill>
                <a:schemeClr val="accent6"/>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6"/>
          <p:cNvSpPr txBox="1">
            <a:spLocks noGrp="1"/>
          </p:cNvSpPr>
          <p:nvPr>
            <p:ph type="title"/>
          </p:nvPr>
        </p:nvSpPr>
        <p:spPr>
          <a:xfrm>
            <a:off x="482275" y="0"/>
            <a:ext cx="7774500" cy="40857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 b="1">
                <a:solidFill>
                  <a:schemeClr val="accent5"/>
                </a:solidFill>
              </a:rPr>
              <a:t>Learning Style Quiz</a:t>
            </a:r>
            <a:endParaRPr b="1">
              <a:solidFill>
                <a:schemeClr val="accent5"/>
              </a:solidFill>
            </a:endParaRPr>
          </a:p>
        </p:txBody>
      </p:sp>
      <p:sp>
        <p:nvSpPr>
          <p:cNvPr id="188" name="Google Shape;188;p36"/>
          <p:cNvSpPr txBox="1">
            <a:spLocks noGrp="1"/>
          </p:cNvSpPr>
          <p:nvPr>
            <p:ph type="body" idx="4294967295"/>
          </p:nvPr>
        </p:nvSpPr>
        <p:spPr>
          <a:xfrm>
            <a:off x="109225" y="1994375"/>
            <a:ext cx="8520600" cy="30999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sz="2600" b="1" u="sng">
                <a:latin typeface="Roboto Slab"/>
                <a:ea typeface="Roboto Slab"/>
                <a:cs typeface="Roboto Slab"/>
                <a:sym typeface="Roboto Slab"/>
                <a:hlinkClick r:id="rId3"/>
              </a:rPr>
              <a:t>http://www.learningstylequiz.com/</a:t>
            </a:r>
            <a:endParaRPr sz="26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Learning Style Quiz</a:t>
            </a:r>
            <a:endParaRPr b="1">
              <a:solidFill>
                <a:schemeClr val="accent5"/>
              </a:solidFill>
            </a:endParaRPr>
          </a:p>
        </p:txBody>
      </p:sp>
      <p:sp>
        <p:nvSpPr>
          <p:cNvPr id="194" name="Google Shape;194;p37"/>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sz="2600" b="1">
                <a:latin typeface="Roboto Slab"/>
                <a:ea typeface="Roboto Slab"/>
                <a:cs typeface="Roboto Slab"/>
                <a:sym typeface="Roboto Slab"/>
              </a:rPr>
              <a:t>Poll/Share</a:t>
            </a:r>
            <a:endParaRPr sz="2600" b="1">
              <a:latin typeface="Roboto Slab"/>
              <a:ea typeface="Roboto Slab"/>
              <a:cs typeface="Roboto Slab"/>
              <a:sym typeface="Roboto Slab"/>
            </a:endParaRPr>
          </a:p>
          <a:p>
            <a:pPr marL="0" lvl="0" indent="0" algn="ctr" rtl="0">
              <a:lnSpc>
                <a:spcPct val="100000"/>
              </a:lnSpc>
              <a:spcBef>
                <a:spcPts val="0"/>
              </a:spcBef>
              <a:spcAft>
                <a:spcPts val="0"/>
              </a:spcAft>
              <a:buSzPts val="1800"/>
              <a:buNone/>
            </a:pPr>
            <a:r>
              <a:rPr lang="en" sz="2600" b="1">
                <a:latin typeface="Roboto Slab"/>
                <a:ea typeface="Roboto Slab"/>
                <a:cs typeface="Roboto Slab"/>
                <a:sym typeface="Roboto Slab"/>
              </a:rPr>
              <a:t>What type of learner are you?</a:t>
            </a:r>
            <a:endParaRPr sz="26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8"/>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rmAutofit fontScale="90000"/>
          </a:bodyPr>
          <a:lstStyle/>
          <a:p>
            <a:pPr marL="0" lvl="0" indent="0" algn="ctr" rtl="0">
              <a:lnSpc>
                <a:spcPct val="100000"/>
              </a:lnSpc>
              <a:spcBef>
                <a:spcPts val="0"/>
              </a:spcBef>
              <a:spcAft>
                <a:spcPts val="0"/>
              </a:spcAft>
              <a:buSzPct val="111111"/>
              <a:buNone/>
            </a:pPr>
            <a:r>
              <a:rPr lang="en" b="1"/>
              <a:t>Kinesthetic</a:t>
            </a:r>
            <a:endParaRPr b="1"/>
          </a:p>
        </p:txBody>
      </p:sp>
      <p:sp>
        <p:nvSpPr>
          <p:cNvPr id="200" name="Google Shape;200;p38"/>
          <p:cNvSpPr txBox="1">
            <a:spLocks noGrp="1"/>
          </p:cNvSpPr>
          <p:nvPr>
            <p:ph type="body" idx="1"/>
          </p:nvPr>
        </p:nvSpPr>
        <p:spPr>
          <a:xfrm>
            <a:off x="116550" y="3166150"/>
            <a:ext cx="8520600" cy="13008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800"/>
              <a:buNone/>
            </a:pPr>
            <a:r>
              <a:rPr lang="en" sz="2500">
                <a:solidFill>
                  <a:schemeClr val="accent6"/>
                </a:solidFill>
                <a:latin typeface="Roboto Slab"/>
                <a:ea typeface="Roboto Slab"/>
                <a:cs typeface="Roboto Slab"/>
                <a:sym typeface="Roboto Slab"/>
              </a:rPr>
              <a:t>Learn by doing</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Kinesthetic</a:t>
            </a:r>
            <a:endParaRPr b="1">
              <a:solidFill>
                <a:schemeClr val="accent5"/>
              </a:solidFill>
            </a:endParaRPr>
          </a:p>
        </p:txBody>
      </p:sp>
      <p:sp>
        <p:nvSpPr>
          <p:cNvPr id="206" name="Google Shape;206;p39"/>
          <p:cNvSpPr txBox="1">
            <a:spLocks noGrp="1"/>
          </p:cNvSpPr>
          <p:nvPr>
            <p:ph type="body" idx="1"/>
          </p:nvPr>
        </p:nvSpPr>
        <p:spPr>
          <a:xfrm>
            <a:off x="311700" y="1245650"/>
            <a:ext cx="8520600" cy="3483900"/>
          </a:xfrm>
          <a:prstGeom prst="rect">
            <a:avLst/>
          </a:prstGeom>
          <a:noFill/>
          <a:ln>
            <a:noFill/>
          </a:ln>
        </p:spPr>
        <p:txBody>
          <a:bodyPr spcFirstLastPara="1" wrap="square" lIns="91425" tIns="91425" rIns="91425" bIns="91425" anchor="t" anchorCtr="0">
            <a:noAutofit/>
          </a:bodyPr>
          <a:lstStyle/>
          <a:p>
            <a:pPr marL="0" lvl="0" indent="0" algn="l" rtl="0">
              <a:lnSpc>
                <a:spcPct val="163636"/>
              </a:lnSpc>
              <a:spcBef>
                <a:spcPts val="0"/>
              </a:spcBef>
              <a:spcAft>
                <a:spcPts val="0"/>
              </a:spcAft>
              <a:buSzPts val="1800"/>
              <a:buNone/>
            </a:pPr>
            <a:r>
              <a:rPr lang="en" sz="1050">
                <a:latin typeface="Roboto Slab"/>
                <a:ea typeface="Roboto Slab"/>
                <a:cs typeface="Roboto Slab"/>
                <a:sym typeface="Roboto Slab"/>
              </a:rPr>
              <a:t>Like to touch, taste, smell, and be active within the lesson in order to best process and remember </a:t>
            </a:r>
            <a:endParaRPr sz="1050">
              <a:latin typeface="Roboto Slab"/>
              <a:ea typeface="Roboto Slab"/>
              <a:cs typeface="Roboto Slab"/>
              <a:sym typeface="Roboto Slab"/>
            </a:endParaRPr>
          </a:p>
          <a:p>
            <a:pPr marL="0" lvl="0" indent="0" algn="l" rtl="0">
              <a:lnSpc>
                <a:spcPct val="163636"/>
              </a:lnSpc>
              <a:spcBef>
                <a:spcPts val="1500"/>
              </a:spcBef>
              <a:spcAft>
                <a:spcPts val="0"/>
              </a:spcAft>
              <a:buSzPts val="1800"/>
              <a:buNone/>
            </a:pPr>
            <a:r>
              <a:rPr lang="en" sz="1050">
                <a:latin typeface="Roboto Slab"/>
                <a:ea typeface="Roboto Slab"/>
                <a:cs typeface="Roboto Slab"/>
                <a:sym typeface="Roboto Slab"/>
              </a:rPr>
              <a:t>Need a deep dive to be fully engaged with the material and learn from experiencing</a:t>
            </a:r>
            <a:endParaRPr sz="1050">
              <a:latin typeface="Roboto Slab"/>
              <a:ea typeface="Roboto Slab"/>
              <a:cs typeface="Roboto Slab"/>
              <a:sym typeface="Roboto Slab"/>
            </a:endParaRPr>
          </a:p>
          <a:p>
            <a:pPr marL="0" lvl="0" indent="0" algn="l" rtl="0">
              <a:lnSpc>
                <a:spcPct val="171428"/>
              </a:lnSpc>
              <a:spcBef>
                <a:spcPts val="1500"/>
              </a:spcBef>
              <a:spcAft>
                <a:spcPts val="0"/>
              </a:spcAft>
              <a:buSzPts val="1800"/>
              <a:buNone/>
            </a:pPr>
            <a:r>
              <a:rPr lang="en" sz="1050">
                <a:latin typeface="Roboto Slab"/>
                <a:ea typeface="Roboto Slab"/>
                <a:cs typeface="Roboto Slab"/>
                <a:sym typeface="Roboto Slab"/>
              </a:rPr>
              <a:t>Tips for optimizing the kinesthetic  learning experience:</a:t>
            </a:r>
            <a:endParaRPr sz="1050">
              <a:latin typeface="Roboto Slab"/>
              <a:ea typeface="Roboto Slab"/>
              <a:cs typeface="Roboto Slab"/>
              <a:sym typeface="Roboto Slab"/>
            </a:endParaRPr>
          </a:p>
          <a:p>
            <a:pPr marL="457200" lvl="0" indent="-295275" algn="l" rtl="0">
              <a:lnSpc>
                <a:spcPct val="171428"/>
              </a:lnSpc>
              <a:spcBef>
                <a:spcPts val="800"/>
              </a:spcBef>
              <a:spcAft>
                <a:spcPts val="0"/>
              </a:spcAft>
              <a:buClr>
                <a:schemeClr val="dk2"/>
              </a:buClr>
              <a:buSzPts val="1050"/>
              <a:buFont typeface="Roboto Slab"/>
              <a:buChar char="●"/>
            </a:pPr>
            <a:r>
              <a:rPr lang="en" sz="1050">
                <a:latin typeface="Roboto Slab"/>
                <a:ea typeface="Roboto Slab"/>
                <a:cs typeface="Roboto Slab"/>
                <a:sym typeface="Roboto Slab"/>
              </a:rPr>
              <a:t>Make activities as active as possible. When learning a new language, engage in conversation regularly.</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Background music or other audio stimulation tends to help kinesthetic learners engage with and retain information.</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Highlight key points and/or draw sketches of the material.</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Take your time when working through a lesson to make sure you are fully engaged with what is being taught.</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Sensual stimuli such as foods, drinks, and physical objects that the learner can touch or interact with can be of immense help.</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Make complex tasks visual and interactive.</a:t>
            </a:r>
            <a:endParaRPr sz="1050">
              <a:latin typeface="Roboto Slab"/>
              <a:ea typeface="Roboto Slab"/>
              <a:cs typeface="Roboto Slab"/>
              <a:sym typeface="Roboto Slab"/>
            </a:endParaRPr>
          </a:p>
          <a:p>
            <a:pPr marL="0" lvl="0" indent="0" algn="r" rtl="0">
              <a:lnSpc>
                <a:spcPct val="171428"/>
              </a:lnSpc>
              <a:spcBef>
                <a:spcPts val="800"/>
              </a:spcBef>
              <a:spcAft>
                <a:spcPts val="0"/>
              </a:spcAft>
              <a:buSzPts val="1800"/>
              <a:buNone/>
            </a:pPr>
            <a:r>
              <a:rPr lang="en" sz="1050">
                <a:latin typeface="Roboto Slab"/>
                <a:ea typeface="Roboto Slab"/>
                <a:cs typeface="Roboto Slab"/>
                <a:sym typeface="Roboto Slab"/>
              </a:rPr>
              <a:t>(source: learningstylequiz.com)</a:t>
            </a:r>
            <a:endParaRPr sz="1050">
              <a:latin typeface="Roboto Slab"/>
              <a:ea typeface="Roboto Slab"/>
              <a:cs typeface="Roboto Slab"/>
              <a:sym typeface="Roboto Slab"/>
            </a:endParaRPr>
          </a:p>
          <a:p>
            <a:pPr marL="0" lvl="0" indent="0" algn="l" rtl="0">
              <a:lnSpc>
                <a:spcPct val="115000"/>
              </a:lnSpc>
              <a:spcBef>
                <a:spcPts val="800"/>
              </a:spcBef>
              <a:spcAft>
                <a:spcPts val="1200"/>
              </a:spcAft>
              <a:buSzPts val="1800"/>
              <a:buNone/>
            </a:pPr>
            <a:endParaRPr>
              <a:latin typeface="Roboto Slab"/>
              <a:ea typeface="Roboto Slab"/>
              <a:cs typeface="Roboto Slab"/>
              <a:sym typeface="Roboto Slab"/>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0"/>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rmAutofit fontScale="90000"/>
          </a:bodyPr>
          <a:lstStyle/>
          <a:p>
            <a:pPr marL="0" lvl="0" indent="0" algn="ctr" rtl="0">
              <a:lnSpc>
                <a:spcPct val="100000"/>
              </a:lnSpc>
              <a:spcBef>
                <a:spcPts val="0"/>
              </a:spcBef>
              <a:spcAft>
                <a:spcPts val="0"/>
              </a:spcAft>
              <a:buSzPct val="111111"/>
              <a:buNone/>
            </a:pPr>
            <a:r>
              <a:rPr lang="en" b="1"/>
              <a:t>Visual</a:t>
            </a:r>
            <a:endParaRPr b="1"/>
          </a:p>
        </p:txBody>
      </p:sp>
      <p:sp>
        <p:nvSpPr>
          <p:cNvPr id="212" name="Google Shape;212;p40"/>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800"/>
              <a:buNone/>
            </a:pPr>
            <a:r>
              <a:rPr lang="en" sz="2500">
                <a:solidFill>
                  <a:schemeClr val="accent6"/>
                </a:solidFill>
                <a:latin typeface="Roboto Slab"/>
                <a:ea typeface="Roboto Slab"/>
                <a:cs typeface="Roboto Slab"/>
                <a:sym typeface="Roboto Slab"/>
              </a:rPr>
              <a:t>Learn by seeing</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4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99502"/>
              <a:buNone/>
            </a:pPr>
            <a:r>
              <a:rPr lang="en" sz="3350" b="1">
                <a:solidFill>
                  <a:schemeClr val="accent5"/>
                </a:solidFill>
              </a:rPr>
              <a:t>Visual</a:t>
            </a:r>
            <a:endParaRPr sz="5300" b="1">
              <a:solidFill>
                <a:schemeClr val="accent5"/>
              </a:solidFill>
            </a:endParaRPr>
          </a:p>
        </p:txBody>
      </p:sp>
      <p:sp>
        <p:nvSpPr>
          <p:cNvPr id="218" name="Google Shape;218;p41"/>
          <p:cNvSpPr txBox="1">
            <a:spLocks noGrp="1"/>
          </p:cNvSpPr>
          <p:nvPr>
            <p:ph type="body" idx="1"/>
          </p:nvPr>
        </p:nvSpPr>
        <p:spPr>
          <a:xfrm>
            <a:off x="373800" y="1316850"/>
            <a:ext cx="8701200" cy="3099900"/>
          </a:xfrm>
          <a:prstGeom prst="rect">
            <a:avLst/>
          </a:prstGeom>
          <a:noFill/>
          <a:ln>
            <a:noFill/>
          </a:ln>
        </p:spPr>
        <p:txBody>
          <a:bodyPr spcFirstLastPara="1" wrap="square" lIns="91425" tIns="91425" rIns="91425" bIns="91425" anchor="t" anchorCtr="0">
            <a:noAutofit/>
          </a:bodyPr>
          <a:lstStyle/>
          <a:p>
            <a:pPr marL="0" lvl="0" indent="0" algn="l" rtl="0">
              <a:lnSpc>
                <a:spcPct val="171428"/>
              </a:lnSpc>
              <a:spcBef>
                <a:spcPts val="0"/>
              </a:spcBef>
              <a:spcAft>
                <a:spcPts val="0"/>
              </a:spcAft>
              <a:buSzPts val="1800"/>
              <a:buNone/>
            </a:pPr>
            <a:r>
              <a:rPr lang="en" sz="1050">
                <a:latin typeface="Roboto Slab"/>
                <a:ea typeface="Roboto Slab"/>
                <a:cs typeface="Roboto Slab"/>
                <a:sym typeface="Roboto Slab"/>
              </a:rPr>
              <a:t>Process information through writing and reading, good at taking notes. </a:t>
            </a:r>
            <a:endParaRPr sz="1050">
              <a:latin typeface="Roboto Slab"/>
              <a:ea typeface="Roboto Slab"/>
              <a:cs typeface="Roboto Slab"/>
              <a:sym typeface="Roboto Slab"/>
            </a:endParaRPr>
          </a:p>
          <a:p>
            <a:pPr marL="0" lvl="0" indent="0" algn="l" rtl="0">
              <a:lnSpc>
                <a:spcPct val="171428"/>
              </a:lnSpc>
              <a:spcBef>
                <a:spcPts val="800"/>
              </a:spcBef>
              <a:spcAft>
                <a:spcPts val="0"/>
              </a:spcAft>
              <a:buSzPts val="1800"/>
              <a:buNone/>
            </a:pPr>
            <a:r>
              <a:rPr lang="en" sz="1050">
                <a:latin typeface="Roboto Slab"/>
                <a:ea typeface="Roboto Slab"/>
                <a:cs typeface="Roboto Slab"/>
                <a:sym typeface="Roboto Slab"/>
              </a:rPr>
              <a:t>Memorize by taking a mental picture and using the image to process.</a:t>
            </a:r>
            <a:endParaRPr sz="1050">
              <a:latin typeface="Roboto Slab"/>
              <a:ea typeface="Roboto Slab"/>
              <a:cs typeface="Roboto Slab"/>
              <a:sym typeface="Roboto Slab"/>
            </a:endParaRPr>
          </a:p>
          <a:p>
            <a:pPr marL="0" lvl="0" indent="0" algn="l" rtl="0">
              <a:lnSpc>
                <a:spcPct val="115000"/>
              </a:lnSpc>
              <a:spcBef>
                <a:spcPts val="800"/>
              </a:spcBef>
              <a:spcAft>
                <a:spcPts val="0"/>
              </a:spcAft>
              <a:buSzPts val="1800"/>
              <a:buNone/>
            </a:pPr>
            <a:r>
              <a:rPr lang="en" sz="1050">
                <a:latin typeface="Roboto Slab"/>
                <a:ea typeface="Roboto Slab"/>
                <a:cs typeface="Roboto Slab"/>
                <a:sym typeface="Roboto Slab"/>
              </a:rPr>
              <a:t>Tips for optimizing the visual learning experience:</a:t>
            </a:r>
            <a:endParaRPr sz="1050">
              <a:latin typeface="Roboto Slab"/>
              <a:ea typeface="Roboto Slab"/>
              <a:cs typeface="Roboto Slab"/>
              <a:sym typeface="Roboto Slab"/>
            </a:endParaRPr>
          </a:p>
          <a:p>
            <a:pPr marL="0" lvl="0" indent="0" algn="l" rtl="0">
              <a:lnSpc>
                <a:spcPct val="115000"/>
              </a:lnSpc>
              <a:spcBef>
                <a:spcPts val="0"/>
              </a:spcBef>
              <a:spcAft>
                <a:spcPts val="0"/>
              </a:spcAft>
              <a:buSzPts val="1800"/>
              <a:buNone/>
            </a:pP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Use attachments such as maps, itineraries, articles, and photos to process and memorize information, and be able to recall it later.</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Take notes – whether that be text, drawing, or charts. Always make sure you’re taking something with you at the end of a lesson!</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Go through notes and ask questions – then modify as needed.</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Pay attention to pauses in a lesson – great opportunities to ensure you have everything jotted down or drawn out.</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Minimize audible or visual distractions.</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Draw sketches/take notes in the margins of a page, in white space below paragraphs, or anywhere there’s room.</a:t>
            </a:r>
            <a:endParaRPr sz="1050">
              <a:latin typeface="Roboto Slab"/>
              <a:ea typeface="Roboto Slab"/>
              <a:cs typeface="Roboto Slab"/>
              <a:sym typeface="Roboto Slab"/>
            </a:endParaRPr>
          </a:p>
          <a:p>
            <a:pPr marL="0" lvl="0" indent="0" algn="r" rtl="0">
              <a:lnSpc>
                <a:spcPct val="171428"/>
              </a:lnSpc>
              <a:spcBef>
                <a:spcPts val="800"/>
              </a:spcBef>
              <a:spcAft>
                <a:spcPts val="0"/>
              </a:spcAft>
              <a:buSzPts val="1800"/>
              <a:buNone/>
            </a:pPr>
            <a:r>
              <a:rPr lang="en" sz="1050">
                <a:latin typeface="Roboto Slab"/>
                <a:ea typeface="Roboto Slab"/>
                <a:cs typeface="Roboto Slab"/>
                <a:sym typeface="Roboto Slab"/>
              </a:rPr>
              <a:t>(source: learningstylequiz.com)</a:t>
            </a:r>
            <a:endParaRPr sz="1050">
              <a:latin typeface="Roboto Slab"/>
              <a:ea typeface="Roboto Slab"/>
              <a:cs typeface="Roboto Slab"/>
              <a:sym typeface="Roboto Slab"/>
            </a:endParaRPr>
          </a:p>
          <a:p>
            <a:pPr marL="457200" lvl="0" indent="0" algn="l" rtl="0">
              <a:lnSpc>
                <a:spcPct val="171428"/>
              </a:lnSpc>
              <a:spcBef>
                <a:spcPts val="800"/>
              </a:spcBef>
              <a:spcAft>
                <a:spcPts val="0"/>
              </a:spcAft>
              <a:buSzPts val="1800"/>
              <a:buNone/>
            </a:pPr>
            <a:endParaRPr sz="1050">
              <a:latin typeface="Roboto Slab"/>
              <a:ea typeface="Roboto Slab"/>
              <a:cs typeface="Roboto Slab"/>
              <a:sym typeface="Roboto Slab"/>
            </a:endParaRPr>
          </a:p>
          <a:p>
            <a:pPr marL="0" lvl="0" indent="0" algn="l" rtl="0">
              <a:lnSpc>
                <a:spcPct val="171428"/>
              </a:lnSpc>
              <a:spcBef>
                <a:spcPts val="800"/>
              </a:spcBef>
              <a:spcAft>
                <a:spcPts val="0"/>
              </a:spcAft>
              <a:buSzPts val="1800"/>
              <a:buNone/>
            </a:pPr>
            <a:endParaRPr sz="1050">
              <a:solidFill>
                <a:srgbClr val="777777"/>
              </a:solidFill>
              <a:latin typeface="Roboto Slab"/>
              <a:ea typeface="Roboto Slab"/>
              <a:cs typeface="Roboto Slab"/>
              <a:sym typeface="Roboto Slab"/>
            </a:endParaRPr>
          </a:p>
          <a:p>
            <a:pPr marL="0" lvl="0" indent="0" algn="l" rtl="0">
              <a:lnSpc>
                <a:spcPct val="115000"/>
              </a:lnSpc>
              <a:spcBef>
                <a:spcPts val="800"/>
              </a:spcBef>
              <a:spcAft>
                <a:spcPts val="1200"/>
              </a:spcAft>
              <a:buSzPts val="1800"/>
              <a:buNone/>
            </a:pPr>
            <a:endParaRPr sz="2107">
              <a:latin typeface="Roboto Slab"/>
              <a:ea typeface="Roboto Slab"/>
              <a:cs typeface="Roboto Slab"/>
              <a:sym typeface="Roboto Sla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2"/>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rmAutofit fontScale="90000"/>
          </a:bodyPr>
          <a:lstStyle/>
          <a:p>
            <a:pPr marL="0" lvl="0" indent="0" algn="ctr" rtl="0">
              <a:lnSpc>
                <a:spcPct val="100000"/>
              </a:lnSpc>
              <a:spcBef>
                <a:spcPts val="0"/>
              </a:spcBef>
              <a:spcAft>
                <a:spcPts val="0"/>
              </a:spcAft>
              <a:buSzPct val="111111"/>
              <a:buNone/>
            </a:pPr>
            <a:r>
              <a:rPr lang="en" b="1"/>
              <a:t>Auditory</a:t>
            </a:r>
            <a:endParaRPr b="1"/>
          </a:p>
        </p:txBody>
      </p:sp>
      <p:sp>
        <p:nvSpPr>
          <p:cNvPr id="224" name="Google Shape;224;p42"/>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800"/>
              <a:buNone/>
            </a:pPr>
            <a:r>
              <a:rPr lang="en" sz="2500">
                <a:solidFill>
                  <a:schemeClr val="accent6"/>
                </a:solidFill>
                <a:latin typeface="Roboto Slab"/>
                <a:ea typeface="Roboto Slab"/>
                <a:cs typeface="Roboto Slab"/>
                <a:sym typeface="Roboto Slab"/>
              </a:rPr>
              <a:t>Learn by listening</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4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a:t>Auditory</a:t>
            </a:r>
            <a:endParaRPr/>
          </a:p>
        </p:txBody>
      </p:sp>
      <p:sp>
        <p:nvSpPr>
          <p:cNvPr id="230" name="Google Shape;230;p4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Autofit/>
          </a:bodyPr>
          <a:lstStyle/>
          <a:p>
            <a:pPr marL="0" lvl="0" indent="0" algn="l" rtl="0">
              <a:lnSpc>
                <a:spcPct val="163636"/>
              </a:lnSpc>
              <a:spcBef>
                <a:spcPts val="0"/>
              </a:spcBef>
              <a:spcAft>
                <a:spcPts val="0"/>
              </a:spcAft>
              <a:buSzPts val="1800"/>
              <a:buNone/>
            </a:pPr>
            <a:r>
              <a:rPr lang="en" sz="1050">
                <a:latin typeface="Roboto Slab"/>
                <a:ea typeface="Roboto Slab"/>
                <a:cs typeface="Roboto Slab"/>
                <a:sym typeface="Roboto Slab"/>
              </a:rPr>
              <a:t>Often talk out loud to themselves, helps process thoughts and ideas. </a:t>
            </a:r>
            <a:endParaRPr sz="1050">
              <a:latin typeface="Roboto Slab"/>
              <a:ea typeface="Roboto Slab"/>
              <a:cs typeface="Roboto Slab"/>
              <a:sym typeface="Roboto Slab"/>
            </a:endParaRPr>
          </a:p>
          <a:p>
            <a:pPr marL="0" lvl="0" indent="0" algn="l" rtl="0">
              <a:lnSpc>
                <a:spcPct val="163636"/>
              </a:lnSpc>
              <a:spcBef>
                <a:spcPts val="1500"/>
              </a:spcBef>
              <a:spcAft>
                <a:spcPts val="0"/>
              </a:spcAft>
              <a:buSzPts val="1800"/>
              <a:buNone/>
            </a:pPr>
            <a:r>
              <a:rPr lang="en" sz="1050">
                <a:latin typeface="Roboto Slab"/>
                <a:ea typeface="Roboto Slab"/>
                <a:cs typeface="Roboto Slab"/>
                <a:sym typeface="Roboto Slab"/>
              </a:rPr>
              <a:t>Can struggle with remembering what they read, or putting their thoughts to paper.</a:t>
            </a:r>
            <a:endParaRPr sz="1050">
              <a:latin typeface="Roboto Slab"/>
              <a:ea typeface="Roboto Slab"/>
              <a:cs typeface="Roboto Slab"/>
              <a:sym typeface="Roboto Slab"/>
            </a:endParaRPr>
          </a:p>
          <a:p>
            <a:pPr marL="0" lvl="0" indent="0" algn="l" rtl="0">
              <a:lnSpc>
                <a:spcPct val="163636"/>
              </a:lnSpc>
              <a:spcBef>
                <a:spcPts val="1500"/>
              </a:spcBef>
              <a:spcAft>
                <a:spcPts val="0"/>
              </a:spcAft>
              <a:buSzPts val="1800"/>
              <a:buNone/>
            </a:pPr>
            <a:r>
              <a:rPr lang="en" sz="1050">
                <a:latin typeface="Roboto Slab"/>
                <a:ea typeface="Roboto Slab"/>
                <a:cs typeface="Roboto Slab"/>
                <a:sym typeface="Roboto Slab"/>
              </a:rPr>
              <a:t>Tips for optimizing the auditory learning experience:</a:t>
            </a:r>
            <a:endParaRPr sz="1050">
              <a:latin typeface="Roboto Slab"/>
              <a:ea typeface="Roboto Slab"/>
              <a:cs typeface="Roboto Slab"/>
              <a:sym typeface="Roboto Slab"/>
            </a:endParaRPr>
          </a:p>
          <a:p>
            <a:pPr marL="457200" lvl="0" indent="-295275" algn="l" rtl="0">
              <a:lnSpc>
                <a:spcPct val="171428"/>
              </a:lnSpc>
              <a:spcBef>
                <a:spcPts val="1500"/>
              </a:spcBef>
              <a:spcAft>
                <a:spcPts val="0"/>
              </a:spcAft>
              <a:buClr>
                <a:schemeClr val="dk2"/>
              </a:buClr>
              <a:buSzPts val="1050"/>
              <a:buFont typeface="Roboto Slab"/>
              <a:buChar char="●"/>
            </a:pPr>
            <a:r>
              <a:rPr lang="en" sz="1050">
                <a:latin typeface="Roboto Slab"/>
                <a:ea typeface="Roboto Slab"/>
                <a:cs typeface="Roboto Slab"/>
                <a:sym typeface="Roboto Slab"/>
              </a:rPr>
              <a:t>Finish study sessions or classes with a summary, for a chance to recap. </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Listen to readings when possible (audio books, text speak programs, podcasts, etc.)</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Inclusive brainstorming and small group discussion allow ideas to spoken and written simultaneously helping to express ideas and remember them.</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Study groups and partnered work help things stick more easily. The more conversational, the better! </a:t>
            </a:r>
            <a:endParaRPr sz="105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a:latin typeface="Roboto Slab"/>
                <a:ea typeface="Roboto Slab"/>
                <a:cs typeface="Roboto Slab"/>
                <a:sym typeface="Roboto Slab"/>
              </a:rPr>
              <a:t>Talk to professors during office hours to reinforce ideas from class.</a:t>
            </a:r>
            <a:endParaRPr sz="1050">
              <a:latin typeface="Roboto Slab"/>
              <a:ea typeface="Roboto Slab"/>
              <a:cs typeface="Roboto Slab"/>
              <a:sym typeface="Roboto Slab"/>
            </a:endParaRPr>
          </a:p>
          <a:p>
            <a:pPr marL="0" lvl="0" indent="0" algn="r" rtl="0">
              <a:lnSpc>
                <a:spcPct val="171428"/>
              </a:lnSpc>
              <a:spcBef>
                <a:spcPts val="800"/>
              </a:spcBef>
              <a:spcAft>
                <a:spcPts val="0"/>
              </a:spcAft>
              <a:buSzPts val="1800"/>
              <a:buNone/>
            </a:pPr>
            <a:r>
              <a:rPr lang="en" sz="1050">
                <a:latin typeface="Roboto Slab"/>
                <a:ea typeface="Roboto Slab"/>
                <a:cs typeface="Roboto Slab"/>
                <a:sym typeface="Roboto Slab"/>
              </a:rPr>
              <a:t>(source: learningstylequiz.com)</a:t>
            </a:r>
            <a:endParaRPr sz="1050">
              <a:latin typeface="Roboto Slab"/>
              <a:ea typeface="Roboto Slab"/>
              <a:cs typeface="Roboto Slab"/>
              <a:sym typeface="Roboto Slab"/>
            </a:endParaRPr>
          </a:p>
          <a:p>
            <a:pPr marL="0" lvl="0" indent="0" algn="l" rtl="0">
              <a:lnSpc>
                <a:spcPct val="115000"/>
              </a:lnSpc>
              <a:spcBef>
                <a:spcPts val="800"/>
              </a:spcBef>
              <a:spcAft>
                <a:spcPts val="1200"/>
              </a:spcAft>
              <a:buSzPts val="1800"/>
              <a:buNone/>
            </a:pPr>
            <a:endParaRPr>
              <a:latin typeface="Roboto Slab"/>
              <a:ea typeface="Roboto Slab"/>
              <a:cs typeface="Roboto Slab"/>
              <a:sym typeface="Roboto Sla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600" b="1"/>
              <a:t>#RiseAndGrind</a:t>
            </a:r>
            <a:endParaRPr sz="5600" b="1"/>
          </a:p>
        </p:txBody>
      </p:sp>
      <p:sp>
        <p:nvSpPr>
          <p:cNvPr id="127" name="Google Shape;127;p26"/>
          <p:cNvSpPr txBox="1"/>
          <p:nvPr/>
        </p:nvSpPr>
        <p:spPr>
          <a:xfrm>
            <a:off x="808431" y="2647295"/>
            <a:ext cx="6528034" cy="1637625"/>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08/17/2022</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4"/>
          <p:cNvSpPr txBox="1">
            <a:spLocks noGrp="1"/>
          </p:cNvSpPr>
          <p:nvPr>
            <p:ph type="title"/>
          </p:nvPr>
        </p:nvSpPr>
        <p:spPr>
          <a:xfrm>
            <a:off x="265500" y="0"/>
            <a:ext cx="4045200" cy="51435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800"/>
              <a:buNone/>
            </a:pPr>
            <a:r>
              <a:rPr lang="en" sz="5500" b="1">
                <a:solidFill>
                  <a:schemeClr val="accent6"/>
                </a:solidFill>
              </a:rPr>
              <a:t>BE</a:t>
            </a:r>
            <a:br>
              <a:rPr lang="en" sz="5500" b="1">
                <a:solidFill>
                  <a:schemeClr val="accent6"/>
                </a:solidFill>
              </a:rPr>
            </a:br>
            <a:r>
              <a:rPr lang="en" sz="5500" b="1">
                <a:solidFill>
                  <a:schemeClr val="accent6"/>
                </a:solidFill>
              </a:rPr>
              <a:t>OPEN</a:t>
            </a:r>
            <a:br>
              <a:rPr lang="en" sz="5500" b="1">
                <a:solidFill>
                  <a:schemeClr val="accent6"/>
                </a:solidFill>
              </a:rPr>
            </a:br>
            <a:r>
              <a:rPr lang="en" sz="5500" b="1">
                <a:solidFill>
                  <a:schemeClr val="accent6"/>
                </a:solidFill>
              </a:rPr>
              <a:t>TO</a:t>
            </a:r>
            <a:br>
              <a:rPr lang="en" sz="5500" b="1">
                <a:solidFill>
                  <a:schemeClr val="accent6"/>
                </a:solidFill>
              </a:rPr>
            </a:br>
            <a:r>
              <a:rPr lang="en" sz="5500" b="1">
                <a:solidFill>
                  <a:schemeClr val="accent6"/>
                </a:solidFill>
              </a:rPr>
              <a:t>CHANGE!</a:t>
            </a:r>
            <a:endParaRPr sz="5500" b="1">
              <a:solidFill>
                <a:schemeClr val="accent6"/>
              </a:solidFill>
            </a:endParaRPr>
          </a:p>
        </p:txBody>
      </p:sp>
      <p:sp>
        <p:nvSpPr>
          <p:cNvPr id="236" name="Google Shape;236;p4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b="1">
                <a:latin typeface="Roboto Slab"/>
                <a:ea typeface="Roboto Slab"/>
                <a:cs typeface="Roboto Slab"/>
                <a:sym typeface="Roboto Slab"/>
              </a:rPr>
              <a:t>The definition of insanity is doing them same thing over and over, but expecting different results.</a:t>
            </a: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endParaRPr b="1">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r>
              <a:rPr lang="en" b="1">
                <a:latin typeface="Roboto Slab"/>
                <a:ea typeface="Roboto Slab"/>
                <a:cs typeface="Roboto Slab"/>
                <a:sym typeface="Roboto Slab"/>
              </a:rPr>
              <a:t>If you want different results, you have to do things differently.</a:t>
            </a:r>
            <a:endParaRPr b="1">
              <a:latin typeface="Roboto Slab"/>
              <a:ea typeface="Roboto Slab"/>
              <a:cs typeface="Roboto Slab"/>
              <a:sym typeface="Roboto Slab"/>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990"/>
              <a:buNone/>
            </a:pPr>
            <a:r>
              <a:rPr lang="en" sz="5820" b="1">
                <a:solidFill>
                  <a:schemeClr val="accent6"/>
                </a:solidFill>
              </a:rPr>
              <a:t>The Study Cycle</a:t>
            </a:r>
            <a:endParaRPr sz="5820" b="1">
              <a:solidFill>
                <a:schemeClr val="accent6"/>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6"/>
          <p:cNvSpPr/>
          <p:nvPr/>
        </p:nvSpPr>
        <p:spPr>
          <a:xfrm>
            <a:off x="1978700" y="759225"/>
            <a:ext cx="2244300" cy="2174400"/>
          </a:xfrm>
          <a:prstGeom prst="ellipse">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 name="Google Shape;247;p46"/>
          <p:cNvSpPr txBox="1"/>
          <p:nvPr/>
        </p:nvSpPr>
        <p:spPr>
          <a:xfrm>
            <a:off x="2097200" y="11846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5</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Assess</a:t>
            </a:r>
            <a:endParaRPr sz="3700" b="0" i="0" u="none" strike="noStrike" cap="none">
              <a:solidFill>
                <a:schemeClr val="dk1"/>
              </a:solidFill>
              <a:latin typeface="Impact"/>
              <a:ea typeface="Impact"/>
              <a:cs typeface="Impact"/>
              <a:sym typeface="Impact"/>
            </a:endParaRPr>
          </a:p>
        </p:txBody>
      </p:sp>
      <p:sp>
        <p:nvSpPr>
          <p:cNvPr id="248" name="Google Shape;248;p46"/>
          <p:cNvSpPr/>
          <p:nvPr/>
        </p:nvSpPr>
        <p:spPr>
          <a:xfrm>
            <a:off x="3040250" y="2933625"/>
            <a:ext cx="2244300" cy="2174400"/>
          </a:xfrm>
          <a:prstGeom prst="ellipse">
            <a:avLst/>
          </a:prstGeom>
          <a:solidFill>
            <a:srgbClr val="FF67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 name="Google Shape;249;p46"/>
          <p:cNvSpPr txBox="1"/>
          <p:nvPr/>
        </p:nvSpPr>
        <p:spPr>
          <a:xfrm>
            <a:off x="3158750" y="335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4</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Study</a:t>
            </a:r>
            <a:endParaRPr sz="3700" b="0" i="0" u="none" strike="noStrike" cap="none">
              <a:solidFill>
                <a:schemeClr val="dk1"/>
              </a:solidFill>
              <a:latin typeface="Impact"/>
              <a:ea typeface="Impact"/>
              <a:cs typeface="Impact"/>
              <a:sym typeface="Impact"/>
            </a:endParaRPr>
          </a:p>
        </p:txBody>
      </p:sp>
      <p:sp>
        <p:nvSpPr>
          <p:cNvPr id="250" name="Google Shape;250;p46"/>
          <p:cNvSpPr/>
          <p:nvPr/>
        </p:nvSpPr>
        <p:spPr>
          <a:xfrm>
            <a:off x="5673275" y="2933625"/>
            <a:ext cx="2244300" cy="2174400"/>
          </a:xfrm>
          <a:prstGeom prst="ellipse">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 name="Google Shape;251;p46"/>
          <p:cNvSpPr txBox="1"/>
          <p:nvPr/>
        </p:nvSpPr>
        <p:spPr>
          <a:xfrm>
            <a:off x="5791775" y="335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3 </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Review</a:t>
            </a:r>
            <a:endParaRPr sz="3700" b="0" i="0" u="none" strike="noStrike" cap="none">
              <a:solidFill>
                <a:schemeClr val="dk1"/>
              </a:solidFill>
              <a:latin typeface="Impact"/>
              <a:ea typeface="Impact"/>
              <a:cs typeface="Impact"/>
              <a:sym typeface="Impact"/>
            </a:endParaRPr>
          </a:p>
        </p:txBody>
      </p:sp>
      <p:sp>
        <p:nvSpPr>
          <p:cNvPr id="252" name="Google Shape;252;p46"/>
          <p:cNvSpPr/>
          <p:nvPr/>
        </p:nvSpPr>
        <p:spPr>
          <a:xfrm>
            <a:off x="6861938" y="759225"/>
            <a:ext cx="2244300" cy="2174400"/>
          </a:xfrm>
          <a:prstGeom prst="ellipse">
            <a:avLst/>
          </a:prstGeom>
          <a:solidFill>
            <a:srgbClr val="3C78D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p46"/>
          <p:cNvSpPr txBox="1"/>
          <p:nvPr/>
        </p:nvSpPr>
        <p:spPr>
          <a:xfrm>
            <a:off x="6980438" y="11846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2</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Attend</a:t>
            </a:r>
            <a:endParaRPr sz="3700" b="0" i="0" u="none" strike="noStrike" cap="none">
              <a:solidFill>
                <a:schemeClr val="dk1"/>
              </a:solidFill>
              <a:latin typeface="Impact"/>
              <a:ea typeface="Impact"/>
              <a:cs typeface="Impact"/>
              <a:sym typeface="Impact"/>
            </a:endParaRPr>
          </a:p>
        </p:txBody>
      </p:sp>
      <p:sp>
        <p:nvSpPr>
          <p:cNvPr id="254" name="Google Shape;254;p46"/>
          <p:cNvSpPr/>
          <p:nvPr/>
        </p:nvSpPr>
        <p:spPr>
          <a:xfrm>
            <a:off x="4420325" y="35475"/>
            <a:ext cx="2244300" cy="2174400"/>
          </a:xfrm>
          <a:prstGeom prst="ellipse">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46"/>
          <p:cNvSpPr txBox="1"/>
          <p:nvPr/>
        </p:nvSpPr>
        <p:spPr>
          <a:xfrm>
            <a:off x="4538825" y="46087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1</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Prepare</a:t>
            </a:r>
            <a:endParaRPr sz="3700" b="0" i="0" u="none" strike="noStrike" cap="none">
              <a:solidFill>
                <a:schemeClr val="dk1"/>
              </a:solidFill>
              <a:latin typeface="Impact"/>
              <a:ea typeface="Impact"/>
              <a:cs typeface="Impact"/>
              <a:sym typeface="Impact"/>
            </a:endParaRPr>
          </a:p>
        </p:txBody>
      </p:sp>
      <p:sp>
        <p:nvSpPr>
          <p:cNvPr id="256" name="Google Shape;256;p46"/>
          <p:cNvSpPr/>
          <p:nvPr/>
        </p:nvSpPr>
        <p:spPr>
          <a:xfrm rot="2703882">
            <a:off x="6816469" y="514444"/>
            <a:ext cx="563635" cy="520572"/>
          </a:xfrm>
          <a:prstGeom prst="bentArrow">
            <a:avLst>
              <a:gd name="adj1" fmla="val 20063"/>
              <a:gd name="adj2" fmla="val 20812"/>
              <a:gd name="adj3" fmla="val 25000"/>
              <a:gd name="adj4" fmla="val 39756"/>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A551"/>
              </a:solidFill>
              <a:latin typeface="Arial"/>
              <a:ea typeface="Arial"/>
              <a:cs typeface="Arial"/>
              <a:sym typeface="Arial"/>
            </a:endParaRPr>
          </a:p>
        </p:txBody>
      </p:sp>
      <p:sp>
        <p:nvSpPr>
          <p:cNvPr id="257" name="Google Shape;257;p46"/>
          <p:cNvSpPr/>
          <p:nvPr/>
        </p:nvSpPr>
        <p:spPr>
          <a:xfrm rot="9440275">
            <a:off x="7877975" y="3073809"/>
            <a:ext cx="563723" cy="520501"/>
          </a:xfrm>
          <a:prstGeom prst="bentArrow">
            <a:avLst>
              <a:gd name="adj1" fmla="val 20063"/>
              <a:gd name="adj2" fmla="val 20812"/>
              <a:gd name="adj3" fmla="val 25000"/>
              <a:gd name="adj4" fmla="val 39756"/>
            </a:avLst>
          </a:prstGeom>
          <a:solidFill>
            <a:srgbClr val="0088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p46"/>
          <p:cNvSpPr/>
          <p:nvPr/>
        </p:nvSpPr>
        <p:spPr>
          <a:xfrm rot="-4475704">
            <a:off x="2551184" y="3013894"/>
            <a:ext cx="563547" cy="520447"/>
          </a:xfrm>
          <a:prstGeom prst="bentArrow">
            <a:avLst>
              <a:gd name="adj1" fmla="val 20063"/>
              <a:gd name="adj2" fmla="val 20812"/>
              <a:gd name="adj3" fmla="val 25000"/>
              <a:gd name="adj4" fmla="val 39756"/>
            </a:avLst>
          </a:prstGeom>
          <a:solidFill>
            <a:srgbClr val="FF67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p46"/>
          <p:cNvSpPr/>
          <p:nvPr/>
        </p:nvSpPr>
        <p:spPr>
          <a:xfrm rot="1629899">
            <a:off x="3814462" y="497734"/>
            <a:ext cx="563788" cy="520578"/>
          </a:xfrm>
          <a:prstGeom prst="bentArrow">
            <a:avLst>
              <a:gd name="adj1" fmla="val 20063"/>
              <a:gd name="adj2" fmla="val 20812"/>
              <a:gd name="adj3" fmla="val 25000"/>
              <a:gd name="adj4" fmla="val 39756"/>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46"/>
          <p:cNvSpPr/>
          <p:nvPr/>
        </p:nvSpPr>
        <p:spPr>
          <a:xfrm rot="-8096118">
            <a:off x="5203069" y="4464194"/>
            <a:ext cx="563635" cy="520572"/>
          </a:xfrm>
          <a:prstGeom prst="bentArrow">
            <a:avLst>
              <a:gd name="adj1" fmla="val 20063"/>
              <a:gd name="adj2" fmla="val 20812"/>
              <a:gd name="adj3" fmla="val 25000"/>
              <a:gd name="adj4" fmla="val 39756"/>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1" name="Google Shape;261;p46"/>
          <p:cNvSpPr txBox="1"/>
          <p:nvPr/>
        </p:nvSpPr>
        <p:spPr>
          <a:xfrm>
            <a:off x="137075" y="51225"/>
            <a:ext cx="7344300" cy="708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400"/>
              <a:buFont typeface="Arial"/>
              <a:buNone/>
            </a:pPr>
            <a:r>
              <a:rPr lang="en" sz="3400" b="1" i="0" u="none" strike="noStrike" cap="none">
                <a:solidFill>
                  <a:schemeClr val="accent5"/>
                </a:solidFill>
                <a:latin typeface="Roboto Slab"/>
                <a:ea typeface="Roboto Slab"/>
                <a:cs typeface="Roboto Slab"/>
                <a:sym typeface="Roboto Slab"/>
              </a:rPr>
              <a:t>The Study Cycle</a:t>
            </a:r>
            <a:endParaRPr sz="3400" b="1" i="0" u="none" strike="noStrike" cap="none">
              <a:solidFill>
                <a:schemeClr val="accent5"/>
              </a:solidFill>
              <a:latin typeface="Roboto Slab"/>
              <a:ea typeface="Roboto Slab"/>
              <a:cs typeface="Roboto Slab"/>
              <a:sym typeface="Roboto Sla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7"/>
          <p:cNvSpPr txBox="1">
            <a:spLocks noGrp="1"/>
          </p:cNvSpPr>
          <p:nvPr>
            <p:ph type="title"/>
          </p:nvPr>
        </p:nvSpPr>
        <p:spPr>
          <a:xfrm>
            <a:off x="311700" y="939125"/>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                            Prepare </a:t>
            </a:r>
            <a:r>
              <a:rPr lang="en" b="1" i="1">
                <a:solidFill>
                  <a:schemeClr val="accent5"/>
                </a:solidFill>
              </a:rPr>
              <a:t>Before</a:t>
            </a:r>
            <a:r>
              <a:rPr lang="en" b="1">
                <a:solidFill>
                  <a:schemeClr val="accent5"/>
                </a:solidFill>
              </a:rPr>
              <a:t> Class</a:t>
            </a:r>
            <a:endParaRPr b="1">
              <a:solidFill>
                <a:schemeClr val="accent5"/>
              </a:solidFill>
            </a:endParaRPr>
          </a:p>
        </p:txBody>
      </p:sp>
      <p:sp>
        <p:nvSpPr>
          <p:cNvPr id="267" name="Google Shape;267;p47"/>
          <p:cNvSpPr txBox="1">
            <a:spLocks noGrp="1"/>
          </p:cNvSpPr>
          <p:nvPr>
            <p:ph type="body" idx="1"/>
          </p:nvPr>
        </p:nvSpPr>
        <p:spPr>
          <a:xfrm>
            <a:off x="2334450" y="2258025"/>
            <a:ext cx="6448500" cy="23106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Complete assigned reading </a:t>
            </a:r>
            <a:r>
              <a:rPr lang="en" i="1">
                <a:latin typeface="Roboto Slab"/>
                <a:ea typeface="Roboto Slab"/>
                <a:cs typeface="Roboto Slab"/>
                <a:sym typeface="Roboto Slab"/>
              </a:rPr>
              <a:t>before</a:t>
            </a:r>
            <a:r>
              <a:rPr lang="en">
                <a:latin typeface="Roboto Slab"/>
                <a:ea typeface="Roboto Slab"/>
                <a:cs typeface="Roboto Slab"/>
                <a:sym typeface="Roboto Slab"/>
              </a:rPr>
              <a:t> class</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Annotate readings</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Come up with questions to ask in class</a:t>
            </a:r>
            <a:endParaRPr>
              <a:latin typeface="Roboto Slab"/>
              <a:ea typeface="Roboto Slab"/>
              <a:cs typeface="Roboto Slab"/>
              <a:sym typeface="Roboto Slab"/>
            </a:endParaRPr>
          </a:p>
        </p:txBody>
      </p:sp>
      <p:sp>
        <p:nvSpPr>
          <p:cNvPr id="268" name="Google Shape;268;p47"/>
          <p:cNvSpPr/>
          <p:nvPr/>
        </p:nvSpPr>
        <p:spPr>
          <a:xfrm>
            <a:off x="139375" y="83625"/>
            <a:ext cx="2244300" cy="2174400"/>
          </a:xfrm>
          <a:prstGeom prst="ellipse">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9" name="Google Shape;269;p47"/>
          <p:cNvSpPr txBox="1"/>
          <p:nvPr/>
        </p:nvSpPr>
        <p:spPr>
          <a:xfrm>
            <a:off x="257875" y="50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1</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Prepare</a:t>
            </a:r>
            <a:endParaRPr sz="3700" b="0" i="0" u="none" strike="noStrike" cap="none">
              <a:solidFill>
                <a:schemeClr val="dk1"/>
              </a:solidFill>
              <a:latin typeface="Impact"/>
              <a:ea typeface="Impact"/>
              <a:cs typeface="Impact"/>
              <a:sym typeface="Impac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8"/>
          <p:cNvSpPr txBox="1">
            <a:spLocks noGrp="1"/>
          </p:cNvSpPr>
          <p:nvPr>
            <p:ph type="title"/>
          </p:nvPr>
        </p:nvSpPr>
        <p:spPr>
          <a:xfrm>
            <a:off x="405225" y="168700"/>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                            Annotating Readings</a:t>
            </a:r>
            <a:endParaRPr b="1">
              <a:solidFill>
                <a:schemeClr val="accent5"/>
              </a:solidFill>
            </a:endParaRPr>
          </a:p>
        </p:txBody>
      </p:sp>
      <p:sp>
        <p:nvSpPr>
          <p:cNvPr id="275" name="Google Shape;275;p48"/>
          <p:cNvSpPr/>
          <p:nvPr/>
        </p:nvSpPr>
        <p:spPr>
          <a:xfrm>
            <a:off x="139375" y="83625"/>
            <a:ext cx="2244300" cy="2174400"/>
          </a:xfrm>
          <a:prstGeom prst="ellipse">
            <a:avLst/>
          </a:prstGeom>
          <a:solidFill>
            <a:srgbClr val="93C47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6" name="Google Shape;276;p48"/>
          <p:cNvSpPr txBox="1"/>
          <p:nvPr/>
        </p:nvSpPr>
        <p:spPr>
          <a:xfrm>
            <a:off x="257875" y="50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lt1"/>
                </a:solidFill>
                <a:latin typeface="Impact"/>
                <a:ea typeface="Impact"/>
                <a:cs typeface="Impact"/>
                <a:sym typeface="Impact"/>
              </a:rPr>
              <a:t>1</a:t>
            </a:r>
            <a:endParaRPr sz="3700" b="0" i="0" u="none" strike="noStrike" cap="none">
              <a:solidFill>
                <a:schemeClr val="lt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lt1"/>
                </a:solidFill>
                <a:latin typeface="Impact"/>
                <a:ea typeface="Impact"/>
                <a:cs typeface="Impact"/>
                <a:sym typeface="Impact"/>
              </a:rPr>
              <a:t>Prepare</a:t>
            </a:r>
            <a:endParaRPr sz="3700" b="0" i="0" u="none" strike="noStrike" cap="none">
              <a:solidFill>
                <a:schemeClr val="lt1"/>
              </a:solidFill>
              <a:latin typeface="Impact"/>
              <a:ea typeface="Impact"/>
              <a:cs typeface="Impact"/>
              <a:sym typeface="Impact"/>
            </a:endParaRPr>
          </a:p>
        </p:txBody>
      </p:sp>
      <p:sp>
        <p:nvSpPr>
          <p:cNvPr id="277" name="Google Shape;277;p48"/>
          <p:cNvSpPr txBox="1"/>
          <p:nvPr/>
        </p:nvSpPr>
        <p:spPr>
          <a:xfrm>
            <a:off x="745500" y="2325300"/>
            <a:ext cx="4094100" cy="2818200"/>
          </a:xfrm>
          <a:prstGeom prst="rect">
            <a:avLst/>
          </a:prstGeom>
          <a:solidFill>
            <a:schemeClr val="lt1"/>
          </a:solidFill>
          <a:ln>
            <a:noFill/>
          </a:ln>
        </p:spPr>
        <p:txBody>
          <a:bodyPr spcFirstLastPara="1" wrap="square" lIns="91425" tIns="91425" rIns="91425" bIns="91425" anchor="t" anchorCtr="0">
            <a:spAutoFit/>
          </a:bodyPr>
          <a:lstStyle/>
          <a:p>
            <a:pPr marL="596900" marR="0" lvl="0" indent="-342900" algn="l" rtl="0">
              <a:lnSpc>
                <a:spcPct val="115000"/>
              </a:lnSpc>
              <a:spcBef>
                <a:spcPts val="180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More than highlighting</a:t>
            </a:r>
            <a:endParaRPr sz="1900" b="0" i="0" u="none" strike="noStrike" cap="none">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Note key ideas</a:t>
            </a:r>
            <a:endParaRPr sz="1900" b="0" i="0" u="none" strike="noStrike" cap="none">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Mark unfamiliar words</a:t>
            </a:r>
            <a:endParaRPr sz="1900" b="0" i="0" u="none" strike="noStrike" cap="none">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Ask questions</a:t>
            </a:r>
            <a:endParaRPr sz="1900" b="0" i="0" u="none" strike="noStrike" cap="none">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Add mini-summaries</a:t>
            </a:r>
            <a:endParaRPr sz="1900" b="0" i="0" u="none" strike="noStrike" cap="none">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a:solidFill>
                  <a:schemeClr val="dk1"/>
                </a:solidFill>
                <a:highlight>
                  <a:schemeClr val="lt1"/>
                </a:highlight>
                <a:latin typeface="Roboto Slab"/>
                <a:ea typeface="Roboto Slab"/>
                <a:cs typeface="Roboto Slab"/>
                <a:sym typeface="Roboto Slab"/>
              </a:rPr>
              <a:t>Make your own system</a:t>
            </a:r>
            <a:endParaRPr sz="1900" b="0" i="0" u="none" strike="noStrike" cap="none">
              <a:solidFill>
                <a:schemeClr val="dk1"/>
              </a:solidFill>
              <a:highlight>
                <a:schemeClr val="lt1"/>
              </a:highlight>
              <a:latin typeface="Roboto Slab"/>
              <a:ea typeface="Roboto Slab"/>
              <a:cs typeface="Roboto Slab"/>
              <a:sym typeface="Roboto Slab"/>
            </a:endParaRPr>
          </a:p>
          <a:p>
            <a:pPr marL="0" marR="0" lvl="0" indent="0" algn="l" rtl="0">
              <a:lnSpc>
                <a:spcPct val="100000"/>
              </a:lnSpc>
              <a:spcBef>
                <a:spcPts val="1800"/>
              </a:spcBef>
              <a:spcAft>
                <a:spcPts val="0"/>
              </a:spcAft>
              <a:buClr>
                <a:srgbClr val="000000"/>
              </a:buClr>
              <a:buSzPts val="2500"/>
              <a:buFont typeface="Arial"/>
              <a:buNone/>
            </a:pPr>
            <a:endParaRPr sz="2500" b="0" i="0" u="none" strike="noStrike" cap="none">
              <a:solidFill>
                <a:schemeClr val="dk1"/>
              </a:solidFill>
              <a:latin typeface="Roboto Slab"/>
              <a:ea typeface="Roboto Slab"/>
              <a:cs typeface="Roboto Slab"/>
              <a:sym typeface="Roboto Slab"/>
            </a:endParaRPr>
          </a:p>
        </p:txBody>
      </p:sp>
      <p:pic>
        <p:nvPicPr>
          <p:cNvPr id="278" name="Google Shape;278;p48"/>
          <p:cNvPicPr preferRelativeResize="0"/>
          <p:nvPr/>
        </p:nvPicPr>
        <p:blipFill rotWithShape="1">
          <a:blip r:embed="rId3">
            <a:alphaModFix/>
          </a:blip>
          <a:srcRect l="9812"/>
          <a:stretch/>
        </p:blipFill>
        <p:spPr>
          <a:xfrm>
            <a:off x="4839600" y="902200"/>
            <a:ext cx="3801350" cy="4009600"/>
          </a:xfrm>
          <a:prstGeom prst="rect">
            <a:avLst/>
          </a:prstGeom>
          <a:noFill/>
          <a:ln w="19050" cap="flat" cmpd="sng">
            <a:solidFill>
              <a:schemeClr val="dk2"/>
            </a:solidFill>
            <a:prstDash val="solid"/>
            <a:round/>
            <a:headEnd type="none" w="sm" len="sm"/>
            <a:tailEnd type="none" w="sm" len="sm"/>
          </a:ln>
        </p:spPr>
      </p:pic>
      <p:sp>
        <p:nvSpPr>
          <p:cNvPr id="279" name="Google Shape;279;p48"/>
          <p:cNvSpPr/>
          <p:nvPr/>
        </p:nvSpPr>
        <p:spPr>
          <a:xfrm>
            <a:off x="139375" y="83625"/>
            <a:ext cx="2244300" cy="2174400"/>
          </a:xfrm>
          <a:prstGeom prst="ellipse">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0" name="Google Shape;280;p48"/>
          <p:cNvSpPr txBox="1"/>
          <p:nvPr/>
        </p:nvSpPr>
        <p:spPr>
          <a:xfrm>
            <a:off x="257875" y="50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1</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Prepare</a:t>
            </a:r>
            <a:endParaRPr sz="3700" b="0" i="0" u="none" strike="noStrike" cap="none">
              <a:solidFill>
                <a:schemeClr val="dk1"/>
              </a:solidFill>
              <a:latin typeface="Impact"/>
              <a:ea typeface="Impact"/>
              <a:cs typeface="Impact"/>
              <a:sym typeface="Impac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9"/>
          <p:cNvSpPr txBox="1">
            <a:spLocks noGrp="1"/>
          </p:cNvSpPr>
          <p:nvPr>
            <p:ph type="title"/>
          </p:nvPr>
        </p:nvSpPr>
        <p:spPr>
          <a:xfrm>
            <a:off x="2825950" y="797900"/>
            <a:ext cx="56028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4"/>
                </a:solidFill>
              </a:rPr>
              <a:t>Attend Class</a:t>
            </a:r>
            <a:endParaRPr b="1">
              <a:solidFill>
                <a:schemeClr val="accent4"/>
              </a:solidFill>
            </a:endParaRPr>
          </a:p>
        </p:txBody>
      </p:sp>
      <p:sp>
        <p:nvSpPr>
          <p:cNvPr id="286" name="Google Shape;286;p49"/>
          <p:cNvSpPr/>
          <p:nvPr/>
        </p:nvSpPr>
        <p:spPr>
          <a:xfrm>
            <a:off x="311688" y="372500"/>
            <a:ext cx="2244300" cy="2174400"/>
          </a:xfrm>
          <a:prstGeom prst="ellipse">
            <a:avLst/>
          </a:prstGeom>
          <a:solidFill>
            <a:srgbClr val="3C78D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7" name="Google Shape;287;p49"/>
          <p:cNvSpPr txBox="1"/>
          <p:nvPr/>
        </p:nvSpPr>
        <p:spPr>
          <a:xfrm>
            <a:off x="430188"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2</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Attend</a:t>
            </a:r>
            <a:endParaRPr sz="3700" b="0" i="0" u="none" strike="noStrike" cap="none">
              <a:solidFill>
                <a:schemeClr val="dk1"/>
              </a:solidFill>
              <a:latin typeface="Impact"/>
              <a:ea typeface="Impact"/>
              <a:cs typeface="Impact"/>
              <a:sym typeface="Impact"/>
            </a:endParaRPr>
          </a:p>
        </p:txBody>
      </p:sp>
      <p:sp>
        <p:nvSpPr>
          <p:cNvPr id="288" name="Google Shape;288;p49"/>
          <p:cNvSpPr txBox="1"/>
          <p:nvPr/>
        </p:nvSpPr>
        <p:spPr>
          <a:xfrm>
            <a:off x="2870800" y="2153100"/>
            <a:ext cx="5352900" cy="1939500"/>
          </a:xfrm>
          <a:prstGeom prst="rect">
            <a:avLst/>
          </a:prstGeom>
          <a:noFill/>
          <a:ln>
            <a:noFill/>
          </a:ln>
        </p:spPr>
        <p:txBody>
          <a:bodyPr spcFirstLastPara="1" wrap="square" lIns="91425" tIns="91425" rIns="91425" bIns="91425" anchor="t" anchorCtr="0">
            <a:spAutoFit/>
          </a:bodyPr>
          <a:lstStyle/>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Be on time</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Create a workspace at home</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Choose a good seat in the classroom </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Be an active learner</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Ask + answer questions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Take notes</a:t>
            </a:r>
            <a:endParaRPr sz="19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0"/>
          <p:cNvSpPr txBox="1">
            <a:spLocks noGrp="1"/>
          </p:cNvSpPr>
          <p:nvPr>
            <p:ph type="title"/>
          </p:nvPr>
        </p:nvSpPr>
        <p:spPr>
          <a:xfrm>
            <a:off x="2825950" y="797900"/>
            <a:ext cx="56028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4"/>
                </a:solidFill>
              </a:rPr>
              <a:t>Taking Notes</a:t>
            </a:r>
            <a:endParaRPr b="1">
              <a:solidFill>
                <a:schemeClr val="accent4"/>
              </a:solidFill>
            </a:endParaRPr>
          </a:p>
        </p:txBody>
      </p:sp>
      <p:sp>
        <p:nvSpPr>
          <p:cNvPr id="294" name="Google Shape;294;p50"/>
          <p:cNvSpPr txBox="1"/>
          <p:nvPr/>
        </p:nvSpPr>
        <p:spPr>
          <a:xfrm>
            <a:off x="2314575" y="1825800"/>
            <a:ext cx="6829500" cy="2816700"/>
          </a:xfrm>
          <a:prstGeom prst="rect">
            <a:avLst/>
          </a:prstGeom>
          <a:noFill/>
          <a:ln>
            <a:noFill/>
          </a:ln>
        </p:spPr>
        <p:txBody>
          <a:bodyPr spcFirstLastPara="1" wrap="square" lIns="91425" tIns="91425" rIns="91425" bIns="91425" anchor="t" anchorCtr="0">
            <a:spAutoFit/>
          </a:bodyPr>
          <a:lstStyle/>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Take notes on paper, by hand</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Do not try to write down every word the professor says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Recreate charts and diagrams carefully</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Underline/Highlight key words and phrases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Leave extra spaces on the page, making it easy to go back and add missing pieces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At the top of each page, write the class and date</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Stay organized!</a:t>
            </a:r>
            <a:endParaRPr sz="1900" b="0" i="0" u="none" strike="noStrike" cap="none">
              <a:solidFill>
                <a:schemeClr val="dk1"/>
              </a:solidFill>
              <a:latin typeface="Roboto Slab"/>
              <a:ea typeface="Roboto Slab"/>
              <a:cs typeface="Roboto Slab"/>
              <a:sym typeface="Roboto Slab"/>
            </a:endParaRPr>
          </a:p>
        </p:txBody>
      </p:sp>
      <p:sp>
        <p:nvSpPr>
          <p:cNvPr id="295" name="Google Shape;295;p50"/>
          <p:cNvSpPr/>
          <p:nvPr/>
        </p:nvSpPr>
        <p:spPr>
          <a:xfrm>
            <a:off x="311688" y="372500"/>
            <a:ext cx="2244300" cy="2174400"/>
          </a:xfrm>
          <a:prstGeom prst="ellipse">
            <a:avLst/>
          </a:prstGeom>
          <a:solidFill>
            <a:srgbClr val="3C78D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6" name="Google Shape;296;p50"/>
          <p:cNvSpPr txBox="1"/>
          <p:nvPr/>
        </p:nvSpPr>
        <p:spPr>
          <a:xfrm>
            <a:off x="430188"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2</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Attend</a:t>
            </a:r>
            <a:endParaRPr sz="3700" b="0" i="0" u="none" strike="noStrike" cap="none">
              <a:solidFill>
                <a:schemeClr val="dk1"/>
              </a:solidFill>
              <a:latin typeface="Impact"/>
              <a:ea typeface="Impact"/>
              <a:cs typeface="Impact"/>
              <a:sym typeface="Impac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51"/>
          <p:cNvSpPr txBox="1">
            <a:spLocks noGrp="1"/>
          </p:cNvSpPr>
          <p:nvPr>
            <p:ph type="title"/>
          </p:nvPr>
        </p:nvSpPr>
        <p:spPr>
          <a:xfrm>
            <a:off x="623400" y="1092950"/>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a:t>          Rev       </a:t>
            </a:r>
            <a:r>
              <a:rPr lang="en">
                <a:solidFill>
                  <a:srgbClr val="CC0000"/>
                </a:solidFill>
              </a:rPr>
              <a:t>   Review </a:t>
            </a:r>
            <a:r>
              <a:rPr lang="en" b="1" i="1">
                <a:solidFill>
                  <a:srgbClr val="CC0000"/>
                </a:solidFill>
              </a:rPr>
              <a:t>After</a:t>
            </a:r>
            <a:r>
              <a:rPr lang="en" i="1">
                <a:solidFill>
                  <a:srgbClr val="CC0000"/>
                </a:solidFill>
              </a:rPr>
              <a:t> </a:t>
            </a:r>
            <a:r>
              <a:rPr lang="en">
                <a:solidFill>
                  <a:srgbClr val="CC0000"/>
                </a:solidFill>
              </a:rPr>
              <a:t>Class</a:t>
            </a:r>
            <a:endParaRPr>
              <a:solidFill>
                <a:srgbClr val="CC0000"/>
              </a:solidFill>
            </a:endParaRPr>
          </a:p>
        </p:txBody>
      </p:sp>
      <p:sp>
        <p:nvSpPr>
          <p:cNvPr id="302" name="Google Shape;302;p51"/>
          <p:cNvSpPr/>
          <p:nvPr/>
        </p:nvSpPr>
        <p:spPr>
          <a:xfrm>
            <a:off x="311700" y="372500"/>
            <a:ext cx="2244300" cy="2174400"/>
          </a:xfrm>
          <a:prstGeom prst="ellipse">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3" name="Google Shape;303;p51"/>
          <p:cNvSpPr txBox="1"/>
          <p:nvPr/>
        </p:nvSpPr>
        <p:spPr>
          <a:xfrm>
            <a:off x="430200"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3 </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Review</a:t>
            </a:r>
            <a:endParaRPr sz="3700" b="0" i="0" u="none" strike="noStrike" cap="none">
              <a:solidFill>
                <a:schemeClr val="dk1"/>
              </a:solidFill>
              <a:latin typeface="Impact"/>
              <a:ea typeface="Impact"/>
              <a:cs typeface="Impact"/>
              <a:sym typeface="Impact"/>
            </a:endParaRPr>
          </a:p>
        </p:txBody>
      </p:sp>
      <p:sp>
        <p:nvSpPr>
          <p:cNvPr id="304" name="Google Shape;304;p51"/>
          <p:cNvSpPr txBox="1"/>
          <p:nvPr/>
        </p:nvSpPr>
        <p:spPr>
          <a:xfrm>
            <a:off x="2478225" y="2121500"/>
            <a:ext cx="6499500" cy="2524200"/>
          </a:xfrm>
          <a:prstGeom prst="rect">
            <a:avLst/>
          </a:prstGeom>
          <a:noFill/>
          <a:ln>
            <a:noFill/>
          </a:ln>
        </p:spPr>
        <p:txBody>
          <a:bodyPr spcFirstLastPara="1" wrap="square" lIns="91425" tIns="91425" rIns="91425" bIns="91425" anchor="t" anchorCtr="0">
            <a:spAutoFit/>
          </a:bodyPr>
          <a:lstStyle/>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As soon as class ends, review your notes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Fill in gaps and missing pieces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Write down questions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Mark parts that are still confusing</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Go back to readings to search for answers</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Compare notes with a classmate</a:t>
            </a:r>
            <a:endParaRPr sz="1900" b="0" i="0" u="none" strike="noStrike" cap="none">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a:solidFill>
                  <a:schemeClr val="dk1"/>
                </a:solidFill>
                <a:latin typeface="Roboto Slab"/>
                <a:ea typeface="Roboto Slab"/>
                <a:cs typeface="Roboto Slab"/>
                <a:sym typeface="Roboto Slab"/>
              </a:rPr>
              <a:t>Ask your professor questions, in office hours or at beginning of next class</a:t>
            </a:r>
            <a:endParaRPr sz="19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52"/>
          <p:cNvSpPr txBox="1">
            <a:spLocks noGrp="1"/>
          </p:cNvSpPr>
          <p:nvPr>
            <p:ph type="title"/>
          </p:nvPr>
        </p:nvSpPr>
        <p:spPr>
          <a:xfrm>
            <a:off x="311700" y="940675"/>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rgbClr val="FF6700"/>
                </a:solidFill>
              </a:rPr>
              <a:t>                              Study Every Day</a:t>
            </a:r>
            <a:endParaRPr b="1">
              <a:solidFill>
                <a:srgbClr val="FF6700"/>
              </a:solidFill>
            </a:endParaRPr>
          </a:p>
        </p:txBody>
      </p:sp>
      <p:sp>
        <p:nvSpPr>
          <p:cNvPr id="310" name="Google Shape;310;p52"/>
          <p:cNvSpPr txBox="1">
            <a:spLocks noGrp="1"/>
          </p:cNvSpPr>
          <p:nvPr>
            <p:ph type="body" idx="1"/>
          </p:nvPr>
        </p:nvSpPr>
        <p:spPr>
          <a:xfrm>
            <a:off x="2437500" y="1956875"/>
            <a:ext cx="6610500" cy="28125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Repetition is key--even 10-15 minutes a day will make a huge difference</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Ask yourself questions about the material, such as ‘why’, ‘how’, and ‘what if…’ </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Don’t just memorize, try to understand the material</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Make connections to help you remember</a:t>
            </a:r>
            <a:endParaRPr>
              <a:latin typeface="Roboto Slab"/>
              <a:ea typeface="Roboto Slab"/>
              <a:cs typeface="Roboto Slab"/>
              <a:sym typeface="Roboto Slab"/>
            </a:endParaRPr>
          </a:p>
        </p:txBody>
      </p:sp>
      <p:sp>
        <p:nvSpPr>
          <p:cNvPr id="311" name="Google Shape;311;p52"/>
          <p:cNvSpPr/>
          <p:nvPr/>
        </p:nvSpPr>
        <p:spPr>
          <a:xfrm>
            <a:off x="311700" y="372500"/>
            <a:ext cx="2244300" cy="2174400"/>
          </a:xfrm>
          <a:prstGeom prst="ellipse">
            <a:avLst/>
          </a:prstGeom>
          <a:solidFill>
            <a:srgbClr val="FF67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2" name="Google Shape;312;p52"/>
          <p:cNvSpPr txBox="1"/>
          <p:nvPr/>
        </p:nvSpPr>
        <p:spPr>
          <a:xfrm>
            <a:off x="430200"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4</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Study</a:t>
            </a:r>
            <a:endParaRPr sz="3700" b="0" i="0" u="none" strike="noStrike" cap="none">
              <a:solidFill>
                <a:schemeClr val="dk1"/>
              </a:solidFill>
              <a:latin typeface="Impact"/>
              <a:ea typeface="Impact"/>
              <a:cs typeface="Impact"/>
              <a:sym typeface="Impac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6"/>
        <p:cNvGrpSpPr/>
        <p:nvPr/>
      </p:nvGrpSpPr>
      <p:grpSpPr>
        <a:xfrm>
          <a:off x="0" y="0"/>
          <a:ext cx="0" cy="0"/>
          <a:chOff x="0" y="0"/>
          <a:chExt cx="0" cy="0"/>
        </a:xfrm>
      </p:grpSpPr>
      <p:pic>
        <p:nvPicPr>
          <p:cNvPr id="317" name="Google Shape;317;p53"/>
          <p:cNvPicPr preferRelativeResize="0"/>
          <p:nvPr/>
        </p:nvPicPr>
        <p:blipFill>
          <a:blip r:embed="rId3">
            <a:alphaModFix/>
          </a:blip>
          <a:stretch>
            <a:fillRect/>
          </a:stretch>
        </p:blipFill>
        <p:spPr>
          <a:xfrm>
            <a:off x="2135425" y="58975"/>
            <a:ext cx="5008325" cy="50083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Creating Workspaces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Styles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The Study Cycle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Your New Schedule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Time Management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Self-Care</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54"/>
          <p:cNvSpPr txBox="1">
            <a:spLocks noGrp="1"/>
          </p:cNvSpPr>
          <p:nvPr>
            <p:ph type="title"/>
          </p:nvPr>
        </p:nvSpPr>
        <p:spPr>
          <a:xfrm>
            <a:off x="1238725" y="910775"/>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6"/>
                </a:solidFill>
              </a:rPr>
              <a:t>                   Assess Your Learning</a:t>
            </a:r>
            <a:endParaRPr b="1">
              <a:solidFill>
                <a:schemeClr val="accent6"/>
              </a:solidFill>
            </a:endParaRPr>
          </a:p>
        </p:txBody>
      </p:sp>
      <p:sp>
        <p:nvSpPr>
          <p:cNvPr id="323" name="Google Shape;323;p54"/>
          <p:cNvSpPr/>
          <p:nvPr/>
        </p:nvSpPr>
        <p:spPr>
          <a:xfrm>
            <a:off x="311700" y="372500"/>
            <a:ext cx="2244300" cy="2174400"/>
          </a:xfrm>
          <a:prstGeom prst="ellipse">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54"/>
          <p:cNvSpPr txBox="1"/>
          <p:nvPr/>
        </p:nvSpPr>
        <p:spPr>
          <a:xfrm>
            <a:off x="430200"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5</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Assess</a:t>
            </a:r>
            <a:endParaRPr sz="3700" b="0" i="0" u="none" strike="noStrike" cap="none">
              <a:solidFill>
                <a:schemeClr val="dk1"/>
              </a:solidFill>
              <a:latin typeface="Impact"/>
              <a:ea typeface="Impact"/>
              <a:cs typeface="Impact"/>
              <a:sym typeface="Impact"/>
            </a:endParaRPr>
          </a:p>
        </p:txBody>
      </p:sp>
      <p:sp>
        <p:nvSpPr>
          <p:cNvPr id="325" name="Google Shape;325;p54"/>
          <p:cNvSpPr txBox="1"/>
          <p:nvPr/>
        </p:nvSpPr>
        <p:spPr>
          <a:xfrm>
            <a:off x="2653575" y="1753475"/>
            <a:ext cx="6219000" cy="3063000"/>
          </a:xfrm>
          <a:prstGeom prst="rect">
            <a:avLst/>
          </a:prstGeom>
          <a:noFill/>
          <a:ln>
            <a:noFill/>
          </a:ln>
        </p:spPr>
        <p:txBody>
          <a:bodyPr spcFirstLastPara="1" wrap="square" lIns="91425" tIns="91425" rIns="91425" bIns="91425" anchor="t" anchorCtr="0">
            <a:spAutoFit/>
          </a:bodyPr>
          <a:lstStyle/>
          <a:p>
            <a:pPr marL="457200" marR="0" lvl="0"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Check in with yourself weekly by asking:</a:t>
            </a:r>
            <a:endParaRPr sz="1700" b="0" i="0" u="none" strike="noStrike" cap="none">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How are my classes going?</a:t>
            </a:r>
            <a:endParaRPr sz="1700" b="0" i="0" u="none" strike="noStrike" cap="none">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Am I satisfied with my grades?</a:t>
            </a:r>
            <a:endParaRPr sz="1700" b="0" i="0" u="none" strike="noStrike" cap="none">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Am I sticking to my Study Cycle routine?</a:t>
            </a:r>
            <a:endParaRPr sz="1700" b="0" i="0" u="none" strike="noStrike" cap="none">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Do I need to make changes to my routine or methods?</a:t>
            </a:r>
            <a:endParaRPr sz="1700" b="0" i="0" u="none" strike="noStrike" cap="none">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Do I need extra help?</a:t>
            </a:r>
            <a:endParaRPr sz="1700" b="0" i="0" u="none" strike="noStrike" cap="none">
              <a:solidFill>
                <a:schemeClr val="dk1"/>
              </a:solidFill>
              <a:latin typeface="Roboto Slab"/>
              <a:ea typeface="Roboto Slab"/>
              <a:cs typeface="Roboto Slab"/>
              <a:sym typeface="Roboto Slab"/>
            </a:endParaRPr>
          </a:p>
          <a:p>
            <a:pPr marL="457200" marR="0" lvl="0"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Test yourself often by asking: Do I understand this enough to teach it to someone else? (Also, try to actually teach it to someone else!)</a:t>
            </a:r>
            <a:endParaRPr sz="1700" b="0" i="0" u="none" strike="noStrike" cap="none">
              <a:solidFill>
                <a:schemeClr val="dk1"/>
              </a:solidFill>
              <a:latin typeface="Roboto Slab"/>
              <a:ea typeface="Roboto Slab"/>
              <a:cs typeface="Roboto Slab"/>
              <a:sym typeface="Roboto Slab"/>
            </a:endParaRPr>
          </a:p>
          <a:p>
            <a:pPr marL="457200" marR="0" lvl="0" indent="-336550" algn="l" rtl="0">
              <a:lnSpc>
                <a:spcPct val="10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Don’t get stuck or frustrated-- get help.</a:t>
            </a:r>
            <a:endParaRPr sz="17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Your Time, Your Success</a:t>
            </a:r>
            <a:endParaRPr b="1">
              <a:solidFill>
                <a:schemeClr val="accent5"/>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56"/>
          <p:cNvSpPr txBox="1">
            <a:spLocks noGrp="1"/>
          </p:cNvSpPr>
          <p:nvPr>
            <p:ph type="title"/>
          </p:nvPr>
        </p:nvSpPr>
        <p:spPr>
          <a:xfrm>
            <a:off x="311700" y="74750"/>
            <a:ext cx="8520600" cy="8517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sz="3600" b="1">
                <a:solidFill>
                  <a:schemeClr val="accent6"/>
                </a:solidFill>
              </a:rPr>
              <a:t>A Typical FY College Schedule</a:t>
            </a:r>
            <a:endParaRPr sz="3600" b="1">
              <a:solidFill>
                <a:schemeClr val="accent6"/>
              </a:solidFill>
            </a:endParaRPr>
          </a:p>
        </p:txBody>
      </p:sp>
      <p:sp>
        <p:nvSpPr>
          <p:cNvPr id="336" name="Google Shape;336;p56"/>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400"/>
              <a:buNone/>
            </a:pPr>
            <a:r>
              <a:rPr lang="en" b="1"/>
              <a:t>IMAGE</a:t>
            </a:r>
            <a:endParaRPr b="1"/>
          </a:p>
        </p:txBody>
      </p:sp>
      <p:sp>
        <p:nvSpPr>
          <p:cNvPr id="337" name="Google Shape;337;p56"/>
          <p:cNvSpPr txBox="1">
            <a:spLocks noGrp="1"/>
          </p:cNvSpPr>
          <p:nvPr>
            <p:ph type="body" idx="2"/>
          </p:nvPr>
        </p:nvSpPr>
        <p:spPr>
          <a:xfrm>
            <a:off x="5382725" y="1373175"/>
            <a:ext cx="3673800" cy="3099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sz="1700">
                <a:latin typeface="Roboto Slab"/>
                <a:ea typeface="Roboto Slab"/>
                <a:cs typeface="Roboto Slab"/>
                <a:sym typeface="Roboto Slab"/>
              </a:rPr>
              <a:t>What does this schedule look like compared to your HS schedule?</a:t>
            </a:r>
            <a:endParaRPr sz="1700">
              <a:latin typeface="Roboto Slab"/>
              <a:ea typeface="Roboto Slab"/>
              <a:cs typeface="Roboto Slab"/>
              <a:sym typeface="Roboto Slab"/>
            </a:endParaRPr>
          </a:p>
          <a:p>
            <a:pPr marL="0" lvl="0" indent="0" algn="l" rtl="0">
              <a:lnSpc>
                <a:spcPct val="115000"/>
              </a:lnSpc>
              <a:spcBef>
                <a:spcPts val="1200"/>
              </a:spcBef>
              <a:spcAft>
                <a:spcPts val="0"/>
              </a:spcAft>
              <a:buSzPts val="1400"/>
              <a:buNone/>
            </a:pPr>
            <a:endParaRPr sz="1700">
              <a:latin typeface="Roboto Slab"/>
              <a:ea typeface="Roboto Slab"/>
              <a:cs typeface="Roboto Slab"/>
              <a:sym typeface="Roboto Slab"/>
            </a:endParaRPr>
          </a:p>
          <a:p>
            <a:pPr marL="0" lvl="0" indent="0" algn="l" rtl="0">
              <a:lnSpc>
                <a:spcPct val="115000"/>
              </a:lnSpc>
              <a:spcBef>
                <a:spcPts val="1200"/>
              </a:spcBef>
              <a:spcAft>
                <a:spcPts val="1200"/>
              </a:spcAft>
              <a:buSzPts val="1400"/>
              <a:buNone/>
            </a:pPr>
            <a:r>
              <a:rPr lang="en" sz="1700">
                <a:latin typeface="Roboto Slab"/>
                <a:ea typeface="Roboto Slab"/>
                <a:cs typeface="Roboto Slab"/>
                <a:sym typeface="Roboto Slab"/>
              </a:rPr>
              <a:t>What assumptions might you make based on those differences?</a:t>
            </a:r>
            <a:endParaRPr sz="1700">
              <a:latin typeface="Roboto Slab"/>
              <a:ea typeface="Roboto Slab"/>
              <a:cs typeface="Roboto Slab"/>
              <a:sym typeface="Roboto Slab"/>
            </a:endParaRPr>
          </a:p>
        </p:txBody>
      </p:sp>
      <p:pic>
        <p:nvPicPr>
          <p:cNvPr id="338" name="Google Shape;338;p56"/>
          <p:cNvPicPr preferRelativeResize="0"/>
          <p:nvPr/>
        </p:nvPicPr>
        <p:blipFill rotWithShape="1">
          <a:blip r:embed="rId3">
            <a:alphaModFix/>
          </a:blip>
          <a:srcRect r="16534"/>
          <a:stretch/>
        </p:blipFill>
        <p:spPr>
          <a:xfrm>
            <a:off x="311700" y="1016725"/>
            <a:ext cx="4520700" cy="381277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57"/>
          <p:cNvSpPr txBox="1">
            <a:spLocks noGrp="1"/>
          </p:cNvSpPr>
          <p:nvPr>
            <p:ph type="title"/>
          </p:nvPr>
        </p:nvSpPr>
        <p:spPr>
          <a:xfrm>
            <a:off x="295400" y="1557200"/>
            <a:ext cx="4045200" cy="17892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Do you really have all that free time now??</a:t>
            </a:r>
            <a:endParaRPr b="1"/>
          </a:p>
        </p:txBody>
      </p:sp>
      <p:sp>
        <p:nvSpPr>
          <p:cNvPr id="344" name="Google Shape;344;p5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ctr" rtl="0">
              <a:lnSpc>
                <a:spcPct val="150000"/>
              </a:lnSpc>
              <a:spcBef>
                <a:spcPts val="0"/>
              </a:spcBef>
              <a:spcAft>
                <a:spcPts val="0"/>
              </a:spcAft>
              <a:buClr>
                <a:srgbClr val="000000"/>
              </a:buClr>
              <a:buSzPts val="5200"/>
              <a:buFont typeface="Arial"/>
              <a:buNone/>
            </a:pPr>
            <a:r>
              <a:rPr lang="en" sz="2100" b="1">
                <a:solidFill>
                  <a:schemeClr val="accent5"/>
                </a:solidFill>
                <a:latin typeface="Roboto Slab"/>
                <a:ea typeface="Roboto Slab"/>
                <a:cs typeface="Roboto Slab"/>
                <a:sym typeface="Roboto Slab"/>
              </a:rPr>
              <a:t>One of the hardest parts of college is BALANCING everything—your courses,your assignments, and the rest of your life.</a:t>
            </a:r>
            <a:endParaRPr b="1">
              <a:solidFill>
                <a:schemeClr val="accent5"/>
              </a:solidFill>
              <a:latin typeface="Roboto Slab"/>
              <a:ea typeface="Roboto Slab"/>
              <a:cs typeface="Roboto Slab"/>
              <a:sym typeface="Roboto Sla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58"/>
          <p:cNvSpPr txBox="1">
            <a:spLocks noGrp="1"/>
          </p:cNvSpPr>
          <p:nvPr>
            <p:ph type="title"/>
          </p:nvPr>
        </p:nvSpPr>
        <p:spPr>
          <a:xfrm>
            <a:off x="523325" y="432300"/>
            <a:ext cx="8520600" cy="7335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900" b="1">
                <a:solidFill>
                  <a:schemeClr val="accent5"/>
                </a:solidFill>
              </a:rPr>
              <a:t>Question</a:t>
            </a:r>
            <a:endParaRPr sz="3900" b="1">
              <a:solidFill>
                <a:schemeClr val="accent5"/>
              </a:solidFill>
            </a:endParaRPr>
          </a:p>
        </p:txBody>
      </p:sp>
      <p:sp>
        <p:nvSpPr>
          <p:cNvPr id="350" name="Google Shape;350;p58"/>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Clr>
                <a:srgbClr val="000000"/>
              </a:buClr>
              <a:buSzPts val="5778"/>
              <a:buFont typeface="Arial"/>
              <a:buNone/>
            </a:pPr>
            <a:r>
              <a:rPr lang="en" sz="3600">
                <a:highlight>
                  <a:schemeClr val="lt1"/>
                </a:highlight>
                <a:latin typeface="Roboto Slab"/>
                <a:ea typeface="Roboto Slab"/>
                <a:cs typeface="Roboto Slab"/>
                <a:sym typeface="Roboto Slab"/>
              </a:rPr>
              <a:t>How many hours will you spend </a:t>
            </a:r>
            <a:endParaRPr sz="3600">
              <a:highlight>
                <a:schemeClr val="lt1"/>
              </a:highlight>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ts val="5778"/>
              <a:buFont typeface="Arial"/>
              <a:buNone/>
            </a:pPr>
            <a:r>
              <a:rPr lang="en" sz="3600">
                <a:highlight>
                  <a:schemeClr val="lt1"/>
                </a:highlight>
                <a:latin typeface="Roboto Slab"/>
                <a:ea typeface="Roboto Slab"/>
                <a:cs typeface="Roboto Slab"/>
                <a:sym typeface="Roboto Slab"/>
              </a:rPr>
              <a:t>in class and doing work for class in one semester?</a:t>
            </a:r>
            <a:endParaRPr>
              <a:latin typeface="Roboto Slab"/>
              <a:ea typeface="Roboto Slab"/>
              <a:cs typeface="Roboto Slab"/>
              <a:sym typeface="Roboto Slab"/>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5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400" b="1">
                <a:solidFill>
                  <a:schemeClr val="accent5"/>
                </a:solidFill>
              </a:rPr>
              <a:t>Answer:</a:t>
            </a:r>
            <a:endParaRPr sz="3400" b="1">
              <a:solidFill>
                <a:schemeClr val="accent5"/>
              </a:solidFill>
            </a:endParaRPr>
          </a:p>
        </p:txBody>
      </p:sp>
      <p:sp>
        <p:nvSpPr>
          <p:cNvPr id="356" name="Google Shape;356;p59"/>
          <p:cNvSpPr txBox="1">
            <a:spLocks noGrp="1"/>
          </p:cNvSpPr>
          <p:nvPr>
            <p:ph type="body" idx="1"/>
          </p:nvPr>
        </p:nvSpPr>
        <p:spPr>
          <a:xfrm>
            <a:off x="311700" y="1468825"/>
            <a:ext cx="8520600" cy="11028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400"/>
              <a:buNone/>
            </a:pPr>
            <a:r>
              <a:rPr lang="en" sz="3700" b="1">
                <a:solidFill>
                  <a:schemeClr val="accent6"/>
                </a:solidFill>
                <a:latin typeface="Roboto Slab"/>
                <a:ea typeface="Roboto Slab"/>
                <a:cs typeface="Roboto Slab"/>
                <a:sym typeface="Roboto Slab"/>
              </a:rPr>
              <a:t>Over 600 hours!</a:t>
            </a:r>
            <a:endParaRPr sz="3700" b="1">
              <a:solidFill>
                <a:schemeClr val="accent6"/>
              </a:solidFill>
              <a:latin typeface="Roboto Slab"/>
              <a:ea typeface="Roboto Slab"/>
              <a:cs typeface="Roboto Slab"/>
              <a:sym typeface="Roboto Slab"/>
            </a:endParaRPr>
          </a:p>
        </p:txBody>
      </p:sp>
      <p:sp>
        <p:nvSpPr>
          <p:cNvPr id="357" name="Google Shape;357;p59"/>
          <p:cNvSpPr txBox="1">
            <a:spLocks noGrp="1"/>
          </p:cNvSpPr>
          <p:nvPr>
            <p:ph type="body" idx="2"/>
          </p:nvPr>
        </p:nvSpPr>
        <p:spPr>
          <a:xfrm>
            <a:off x="1945100" y="2818575"/>
            <a:ext cx="5393400" cy="3099900"/>
          </a:xfrm>
          <a:prstGeom prst="rect">
            <a:avLst/>
          </a:prstGeom>
          <a:noFill/>
          <a:ln>
            <a:noFill/>
          </a:ln>
        </p:spPr>
        <p:txBody>
          <a:bodyPr spcFirstLastPara="1" wrap="square" lIns="91425" tIns="91425" rIns="91425" bIns="91425" anchor="t" anchorCtr="0">
            <a:normAutofit/>
          </a:bodyPr>
          <a:lstStyle/>
          <a:p>
            <a:pPr marL="0" lvl="0" indent="0" algn="ctr" rtl="0">
              <a:lnSpc>
                <a:spcPct val="150000"/>
              </a:lnSpc>
              <a:spcBef>
                <a:spcPts val="0"/>
              </a:spcBef>
              <a:spcAft>
                <a:spcPts val="0"/>
              </a:spcAft>
              <a:buClr>
                <a:srgbClr val="000000"/>
              </a:buClr>
              <a:buSzPts val="2800"/>
              <a:buFont typeface="Arial"/>
              <a:buNone/>
            </a:pPr>
            <a:r>
              <a:rPr lang="en" sz="1800" b="1">
                <a:latin typeface="Roboto Slab"/>
                <a:ea typeface="Roboto Slab"/>
                <a:cs typeface="Roboto Slab"/>
                <a:sym typeface="Roboto Slab"/>
              </a:rPr>
              <a:t>That’s a lot of hours!</a:t>
            </a:r>
            <a:endParaRPr sz="1800" b="1">
              <a:latin typeface="Roboto Slab"/>
              <a:ea typeface="Roboto Slab"/>
              <a:cs typeface="Roboto Slab"/>
              <a:sym typeface="Roboto Slab"/>
            </a:endParaRPr>
          </a:p>
          <a:p>
            <a:pPr marL="0" lvl="0" indent="0" algn="ctr" rtl="0">
              <a:lnSpc>
                <a:spcPct val="150000"/>
              </a:lnSpc>
              <a:spcBef>
                <a:spcPts val="0"/>
              </a:spcBef>
              <a:spcAft>
                <a:spcPts val="0"/>
              </a:spcAft>
              <a:buClr>
                <a:srgbClr val="000000"/>
              </a:buClr>
              <a:buSzPts val="2800"/>
              <a:buFont typeface="Arial"/>
              <a:buNone/>
            </a:pPr>
            <a:r>
              <a:rPr lang="en" sz="1800" b="1">
                <a:latin typeface="Roboto Slab"/>
                <a:ea typeface="Roboto Slab"/>
                <a:cs typeface="Roboto Slab"/>
                <a:sym typeface="Roboto Slab"/>
              </a:rPr>
              <a:t>Let’s break it down week by week.</a:t>
            </a:r>
            <a:endParaRPr b="1">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60"/>
          <p:cNvSpPr txBox="1">
            <a:spLocks noGrp="1"/>
          </p:cNvSpPr>
          <p:nvPr>
            <p:ph type="title"/>
          </p:nvPr>
        </p:nvSpPr>
        <p:spPr>
          <a:xfrm>
            <a:off x="354675" y="213700"/>
            <a:ext cx="4045200" cy="17892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800"/>
              <a:buNone/>
            </a:pPr>
            <a:r>
              <a:rPr lang="en" b="1">
                <a:solidFill>
                  <a:schemeClr val="accent5"/>
                </a:solidFill>
              </a:rPr>
              <a:t>The Breakdown</a:t>
            </a:r>
            <a:endParaRPr b="1">
              <a:solidFill>
                <a:schemeClr val="accent5"/>
              </a:solidFill>
            </a:endParaRPr>
          </a:p>
        </p:txBody>
      </p:sp>
      <p:sp>
        <p:nvSpPr>
          <p:cNvPr id="363" name="Google Shape;363;p60"/>
          <p:cNvSpPr txBox="1">
            <a:spLocks noGrp="1"/>
          </p:cNvSpPr>
          <p:nvPr>
            <p:ph type="body" idx="4294967295"/>
          </p:nvPr>
        </p:nvSpPr>
        <p:spPr>
          <a:xfrm>
            <a:off x="4638600" y="658500"/>
            <a:ext cx="4332300" cy="3826500"/>
          </a:xfrm>
          <a:prstGeom prst="rect">
            <a:avLst/>
          </a:prstGeom>
          <a:noFill/>
          <a:ln>
            <a:noFill/>
          </a:ln>
        </p:spPr>
        <p:txBody>
          <a:bodyPr spcFirstLastPara="1" wrap="square" lIns="91425" tIns="91425" rIns="91425" bIns="91425" anchor="t" anchorCtr="0">
            <a:normAutofit fontScale="92500" lnSpcReduction="10000"/>
          </a:bodyPr>
          <a:lstStyle/>
          <a:p>
            <a:pPr marL="0" lvl="0" indent="0" algn="ctr" rtl="0">
              <a:lnSpc>
                <a:spcPct val="115000"/>
              </a:lnSpc>
              <a:spcBef>
                <a:spcPts val="0"/>
              </a:spcBef>
              <a:spcAft>
                <a:spcPts val="0"/>
              </a:spcAft>
              <a:buClr>
                <a:srgbClr val="000000"/>
              </a:buClr>
              <a:buSzPct val="58805"/>
              <a:buFont typeface="Arial"/>
              <a:buNone/>
            </a:pPr>
            <a:endParaRPr sz="18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15 credits = roughly 15 hours in class each week </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for each hour in class, budget 2 hours for homework and studying</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15 credits = roughly 30 hours of work outside of class each week</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891"/>
              <a:buFont typeface="Arial"/>
              <a:buNone/>
            </a:pPr>
            <a:r>
              <a:rPr lang="en" sz="1600" b="1">
                <a:latin typeface="Roboto Slab"/>
                <a:ea typeface="Roboto Slab"/>
                <a:cs typeface="Roboto Slab"/>
                <a:sym typeface="Roboto Slab"/>
              </a:rPr>
              <a:t>so when taking 15 credits, you should expect to spend about 45 hours each week just on school</a:t>
            </a:r>
            <a:endParaRPr b="1">
              <a:latin typeface="Roboto Slab"/>
              <a:ea typeface="Roboto Slab"/>
              <a:cs typeface="Roboto Slab"/>
              <a:sym typeface="Roboto Slab"/>
            </a:endParaRPr>
          </a:p>
        </p:txBody>
      </p:sp>
      <p:sp>
        <p:nvSpPr>
          <p:cNvPr id="364" name="Google Shape;364;p60"/>
          <p:cNvSpPr txBox="1">
            <a:spLocks noGrp="1"/>
          </p:cNvSpPr>
          <p:nvPr>
            <p:ph type="subTitle" idx="1"/>
          </p:nvPr>
        </p:nvSpPr>
        <p:spPr>
          <a:xfrm>
            <a:off x="354675" y="1739650"/>
            <a:ext cx="4045200" cy="2435400"/>
          </a:xfrm>
          <a:prstGeom prst="rect">
            <a:avLst/>
          </a:prstGeom>
          <a:noFill/>
          <a:ln>
            <a:noFill/>
          </a:ln>
        </p:spPr>
        <p:txBody>
          <a:bodyPr spcFirstLastPara="1" wrap="square" lIns="91425" tIns="91425" rIns="91425" bIns="91425" anchor="t" anchorCtr="0">
            <a:normAutofit lnSpcReduction="20000"/>
          </a:bodyPr>
          <a:lstStyle/>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15 credits each semester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many classes are 3 credits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often, 15 credits means </a:t>
            </a:r>
            <a:endParaRPr sz="1600" b="1">
              <a:solidFill>
                <a:schemeClr val="accent6"/>
              </a:solidFill>
              <a:latin typeface="Roboto Slab"/>
              <a:ea typeface="Roboto Slab"/>
              <a:cs typeface="Roboto Slab"/>
              <a:sym typeface="Roboto Slab"/>
            </a:endParaRPr>
          </a:p>
          <a:p>
            <a:pPr marL="457200" lvl="0" indent="0" algn="l" rtl="0">
              <a:lnSpc>
                <a:spcPct val="150000"/>
              </a:lnSpc>
              <a:spcBef>
                <a:spcPts val="0"/>
              </a:spcBef>
              <a:spcAft>
                <a:spcPts val="0"/>
              </a:spcAft>
              <a:buSzPts val="2100"/>
              <a:buNone/>
            </a:pPr>
            <a:r>
              <a:rPr lang="en" sz="1600" b="1">
                <a:solidFill>
                  <a:schemeClr val="accent6"/>
                </a:solidFill>
                <a:latin typeface="Roboto Slab"/>
                <a:ea typeface="Roboto Slab"/>
                <a:cs typeface="Roboto Slab"/>
                <a:sym typeface="Roboto Slab"/>
              </a:rPr>
              <a:t>5 courses (but not always)</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 credit = approximately 1 hour in class each week</a:t>
            </a:r>
            <a:endParaRPr sz="1600"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61"/>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800"/>
              <a:buNone/>
            </a:pPr>
            <a:r>
              <a:rPr lang="en" sz="4500" b="1">
                <a:solidFill>
                  <a:schemeClr val="accent5"/>
                </a:solidFill>
              </a:rPr>
              <a:t>Math Time!</a:t>
            </a:r>
            <a:endParaRPr sz="4500" b="1">
              <a:solidFill>
                <a:schemeClr val="accent5"/>
              </a:solidFill>
            </a:endParaRPr>
          </a:p>
        </p:txBody>
      </p:sp>
      <p:sp>
        <p:nvSpPr>
          <p:cNvPr id="370" name="Google Shape;370;p61"/>
          <p:cNvSpPr txBox="1">
            <a:spLocks noGrp="1"/>
          </p:cNvSpPr>
          <p:nvPr>
            <p:ph type="subTitle" idx="1"/>
          </p:nvPr>
        </p:nvSpPr>
        <p:spPr>
          <a:xfrm>
            <a:off x="265500" y="3166876"/>
            <a:ext cx="4045200" cy="13455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a:solidFill>
                  <a:schemeClr val="accent6"/>
                </a:solidFill>
                <a:latin typeface="Roboto Slab"/>
                <a:ea typeface="Roboto Slab"/>
                <a:cs typeface="Roboto Slab"/>
                <a:sym typeface="Roboto Slab"/>
              </a:rPr>
              <a:t>(But don’t worry, you can use your calculator for this.)</a:t>
            </a:r>
            <a:endParaRPr>
              <a:solidFill>
                <a:schemeClr val="accent6"/>
              </a:solidFill>
              <a:latin typeface="Roboto Slab"/>
              <a:ea typeface="Roboto Slab"/>
              <a:cs typeface="Roboto Slab"/>
              <a:sym typeface="Roboto Slab"/>
            </a:endParaRPr>
          </a:p>
        </p:txBody>
      </p:sp>
      <p:sp>
        <p:nvSpPr>
          <p:cNvPr id="371" name="Google Shape;371;p61"/>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b="1">
                <a:latin typeface="Roboto Slab"/>
                <a:ea typeface="Roboto Slab"/>
                <a:cs typeface="Roboto Slab"/>
                <a:sym typeface="Roboto Slab"/>
              </a:rPr>
              <a:t>How many hours a week do you spend doing…</a:t>
            </a: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sz="1500" b="1" u="sng">
                <a:latin typeface="Roboto Slab"/>
                <a:ea typeface="Roboto Slab"/>
                <a:cs typeface="Roboto Slab"/>
                <a:sym typeface="Roboto Slab"/>
                <a:hlinkClick r:id="rId3"/>
              </a:rPr>
              <a:t>https://fyp.citytech.cuny.edu/media/2020/06/The-Companion-online.pdf</a:t>
            </a:r>
            <a:endParaRPr sz="1400" b="1">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b="1">
              <a:solidFill>
                <a:schemeClr val="accent6"/>
              </a:solidFill>
              <a:latin typeface="Roboto Slab"/>
              <a:ea typeface="Roboto Slab"/>
              <a:cs typeface="Roboto Slab"/>
              <a:sym typeface="Roboto Slab"/>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6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990"/>
              <a:buNone/>
            </a:pPr>
            <a:r>
              <a:rPr lang="en" sz="5020" b="1">
                <a:solidFill>
                  <a:schemeClr val="accent5"/>
                </a:solidFill>
              </a:rPr>
              <a:t>Be Good to Yourself!</a:t>
            </a:r>
            <a:endParaRPr sz="5020" b="1">
              <a:solidFill>
                <a:schemeClr val="accent5"/>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63"/>
          <p:cNvSpPr txBox="1">
            <a:spLocks noGrp="1"/>
          </p:cNvSpPr>
          <p:nvPr>
            <p:ph type="title"/>
          </p:nvPr>
        </p:nvSpPr>
        <p:spPr>
          <a:xfrm>
            <a:off x="1831500" y="2054725"/>
            <a:ext cx="5678100" cy="1177800"/>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00000"/>
              </a:lnSpc>
              <a:spcBef>
                <a:spcPts val="0"/>
              </a:spcBef>
              <a:spcAft>
                <a:spcPts val="0"/>
              </a:spcAft>
              <a:buSzPct val="111111"/>
              <a:buNone/>
            </a:pPr>
            <a:r>
              <a:rPr lang="en" b="1">
                <a:solidFill>
                  <a:schemeClr val="accent5"/>
                </a:solidFill>
              </a:rPr>
              <a:t>Self-Care JamBoard</a:t>
            </a:r>
            <a:endParaRPr b="1">
              <a:solidFill>
                <a:schemeClr val="accent5"/>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title"/>
          </p:nvPr>
        </p:nvSpPr>
        <p:spPr>
          <a:xfrm>
            <a:off x="2521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Learning Spaces,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Learning Places</a:t>
            </a:r>
            <a:endParaRPr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6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000"/>
              <a:buNone/>
            </a:pPr>
            <a:r>
              <a:rPr lang="en" sz="4000" b="1">
                <a:solidFill>
                  <a:schemeClr val="accent6"/>
                </a:solidFill>
              </a:rPr>
              <a:t>Two Types of Self-Care</a:t>
            </a:r>
            <a:endParaRPr sz="4000" b="1">
              <a:solidFill>
                <a:schemeClr val="accent6"/>
              </a:solidFill>
            </a:endParaRPr>
          </a:p>
        </p:txBody>
      </p:sp>
      <p:sp>
        <p:nvSpPr>
          <p:cNvPr id="387" name="Google Shape;387;p64"/>
          <p:cNvSpPr txBox="1">
            <a:spLocks noGrp="1"/>
          </p:cNvSpPr>
          <p:nvPr>
            <p:ph type="body" idx="1"/>
          </p:nvPr>
        </p:nvSpPr>
        <p:spPr>
          <a:xfrm>
            <a:off x="311700" y="1690925"/>
            <a:ext cx="3999900" cy="1089900"/>
          </a:xfrm>
          <a:prstGeom prst="rect">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0"/>
              </a:spcAft>
              <a:buSzPts val="1400"/>
              <a:buNone/>
            </a:pPr>
            <a:r>
              <a:rPr lang="en" sz="1900" b="1" u="sng">
                <a:solidFill>
                  <a:schemeClr val="accent5"/>
                </a:solidFill>
                <a:latin typeface="Roboto Slab"/>
                <a:ea typeface="Roboto Slab"/>
                <a:cs typeface="Roboto Slab"/>
                <a:sym typeface="Roboto Slab"/>
              </a:rPr>
              <a:t>INDULGE + RELAX</a:t>
            </a:r>
            <a:endParaRPr sz="1900" b="1" u="sng">
              <a:solidFill>
                <a:schemeClr val="accent5"/>
              </a:solidFill>
              <a:latin typeface="Roboto Slab"/>
              <a:ea typeface="Roboto Slab"/>
              <a:cs typeface="Roboto Slab"/>
              <a:sym typeface="Roboto Slab"/>
            </a:endParaRPr>
          </a:p>
          <a:p>
            <a:pPr marL="0" lvl="0" indent="0" algn="ctr" rtl="0">
              <a:lnSpc>
                <a:spcPct val="115000"/>
              </a:lnSpc>
              <a:spcBef>
                <a:spcPts val="1200"/>
              </a:spcBef>
              <a:spcAft>
                <a:spcPts val="1200"/>
              </a:spcAft>
              <a:buSzPts val="1400"/>
              <a:buNone/>
            </a:pPr>
            <a:r>
              <a:rPr lang="en" sz="1900">
                <a:solidFill>
                  <a:schemeClr val="accent5"/>
                </a:solidFill>
                <a:latin typeface="Roboto Slab"/>
                <a:ea typeface="Roboto Slab"/>
                <a:cs typeface="Roboto Slab"/>
                <a:sym typeface="Roboto Slab"/>
              </a:rPr>
              <a:t>Feels good right now.</a:t>
            </a:r>
            <a:endParaRPr sz="1900">
              <a:solidFill>
                <a:schemeClr val="accent5"/>
              </a:solidFill>
              <a:latin typeface="Roboto Slab"/>
              <a:ea typeface="Roboto Slab"/>
              <a:cs typeface="Roboto Slab"/>
              <a:sym typeface="Roboto Slab"/>
            </a:endParaRPr>
          </a:p>
        </p:txBody>
      </p:sp>
      <p:sp>
        <p:nvSpPr>
          <p:cNvPr id="388" name="Google Shape;388;p64"/>
          <p:cNvSpPr txBox="1">
            <a:spLocks noGrp="1"/>
          </p:cNvSpPr>
          <p:nvPr>
            <p:ph type="body" idx="2"/>
          </p:nvPr>
        </p:nvSpPr>
        <p:spPr>
          <a:xfrm>
            <a:off x="4832400" y="1690925"/>
            <a:ext cx="3999900" cy="10899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0"/>
              </a:spcAft>
              <a:buSzPts val="1400"/>
              <a:buNone/>
            </a:pPr>
            <a:r>
              <a:rPr lang="en" sz="1800" b="1" u="sng">
                <a:latin typeface="Roboto Slab"/>
                <a:ea typeface="Roboto Slab"/>
                <a:cs typeface="Roboto Slab"/>
                <a:sym typeface="Roboto Slab"/>
              </a:rPr>
              <a:t>RESPONSIBLE + RATIONAL</a:t>
            </a:r>
            <a:endParaRPr sz="1800" b="1" u="sng">
              <a:latin typeface="Roboto Slab"/>
              <a:ea typeface="Roboto Slab"/>
              <a:cs typeface="Roboto Slab"/>
              <a:sym typeface="Roboto Slab"/>
            </a:endParaRPr>
          </a:p>
          <a:p>
            <a:pPr marL="0" lvl="0" indent="0" algn="ctr" rtl="0">
              <a:lnSpc>
                <a:spcPct val="115000"/>
              </a:lnSpc>
              <a:spcBef>
                <a:spcPts val="1200"/>
              </a:spcBef>
              <a:spcAft>
                <a:spcPts val="1200"/>
              </a:spcAft>
              <a:buSzPts val="1400"/>
              <a:buNone/>
            </a:pPr>
            <a:r>
              <a:rPr lang="en" sz="1800">
                <a:latin typeface="Roboto Slab"/>
                <a:ea typeface="Roboto Slab"/>
                <a:cs typeface="Roboto Slab"/>
                <a:sym typeface="Roboto Slab"/>
              </a:rPr>
              <a:t>Your future self will thank you.</a:t>
            </a:r>
            <a:endParaRPr sz="1800">
              <a:latin typeface="Roboto Slab"/>
              <a:ea typeface="Roboto Slab"/>
              <a:cs typeface="Roboto Slab"/>
              <a:sym typeface="Roboto Slab"/>
            </a:endParaRPr>
          </a:p>
        </p:txBody>
      </p:sp>
      <p:sp>
        <p:nvSpPr>
          <p:cNvPr id="389" name="Google Shape;389;p64"/>
          <p:cNvSpPr/>
          <p:nvPr/>
        </p:nvSpPr>
        <p:spPr>
          <a:xfrm rot="2095651">
            <a:off x="3063653" y="1057014"/>
            <a:ext cx="327488" cy="521057"/>
          </a:xfrm>
          <a:prstGeom prst="downArrow">
            <a:avLst>
              <a:gd name="adj1" fmla="val 50000"/>
              <a:gd name="adj2" fmla="val 50000"/>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0" name="Google Shape;390;p64"/>
          <p:cNvSpPr/>
          <p:nvPr/>
        </p:nvSpPr>
        <p:spPr>
          <a:xfrm rot="-1989089">
            <a:off x="5390447" y="1057241"/>
            <a:ext cx="327509" cy="520637"/>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1" name="Google Shape;391;p64"/>
          <p:cNvSpPr txBox="1"/>
          <p:nvPr/>
        </p:nvSpPr>
        <p:spPr>
          <a:xfrm>
            <a:off x="25" y="3565375"/>
            <a:ext cx="9144000" cy="6465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000"/>
              <a:buFont typeface="Arial"/>
              <a:buNone/>
            </a:pPr>
            <a:r>
              <a:rPr lang="en" sz="3000" b="0" i="1" u="none" strike="noStrike" cap="none">
                <a:solidFill>
                  <a:schemeClr val="accent6"/>
                </a:solidFill>
                <a:latin typeface="Roboto Slab"/>
                <a:ea typeface="Roboto Slab"/>
                <a:cs typeface="Roboto Slab"/>
                <a:sym typeface="Roboto Slab"/>
              </a:rPr>
              <a:t>Both types are important and necessary!!</a:t>
            </a:r>
            <a:endParaRPr sz="3000" b="0" i="1"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65"/>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397" name="Google Shape;397;p65"/>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Creating Workspaces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Styles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The Study Cycle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Your New Schedule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Time Management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Self-Care</a:t>
            </a:r>
            <a:endParaRPr>
              <a:solidFill>
                <a:schemeClr val="accent5"/>
              </a:solidFill>
              <a:latin typeface="Roboto Slab"/>
              <a:ea typeface="Roboto Slab"/>
              <a:cs typeface="Roboto Slab"/>
              <a:sym typeface="Roboto Slab"/>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6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4…</a:t>
            </a:r>
            <a:endParaRPr b="1">
              <a:solidFill>
                <a:schemeClr val="accent5"/>
              </a:solidFill>
            </a:endParaRPr>
          </a:p>
        </p:txBody>
      </p:sp>
      <p:sp>
        <p:nvSpPr>
          <p:cNvPr id="403" name="Google Shape;403;p66"/>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sz="1400" b="1">
                <a:latin typeface="Roboto Slab"/>
                <a:ea typeface="Roboto Slab"/>
                <a:cs typeface="Roboto Slab"/>
                <a:sym typeface="Roboto Slab"/>
              </a:rPr>
              <a:t>Complete Reflection on OpenLab by replying to Reflection #3 Post.</a:t>
            </a:r>
            <a:endParaRPr sz="1400" b="1">
              <a:latin typeface="Roboto Slab"/>
              <a:ea typeface="Roboto Slab"/>
              <a:cs typeface="Roboto Slab"/>
              <a:sym typeface="Roboto Slab"/>
            </a:endParaRPr>
          </a:p>
          <a:p>
            <a:pPr marL="0" lvl="0" indent="0" algn="l" rtl="0">
              <a:spcBef>
                <a:spcPts val="0"/>
              </a:spcBef>
              <a:spcAft>
                <a:spcPts val="0"/>
              </a:spcAft>
              <a:buNone/>
            </a:pPr>
            <a:endParaRPr sz="1400" b="1">
              <a:latin typeface="Roboto Slab"/>
              <a:ea typeface="Roboto Slab"/>
              <a:cs typeface="Roboto Slab"/>
              <a:sym typeface="Roboto Slab"/>
            </a:endParaRPr>
          </a:p>
          <a:p>
            <a:pPr marL="0" lvl="0" indent="0" algn="l" rtl="0">
              <a:spcBef>
                <a:spcPts val="0"/>
              </a:spcBef>
              <a:spcAft>
                <a:spcPts val="0"/>
              </a:spcAft>
              <a:buNone/>
            </a:pPr>
            <a:endParaRPr sz="1400" b="1">
              <a:latin typeface="Roboto Slab"/>
              <a:ea typeface="Roboto Slab"/>
              <a:cs typeface="Roboto Slab"/>
              <a:sym typeface="Roboto Slab"/>
            </a:endParaRPr>
          </a:p>
          <a:p>
            <a:pPr marL="457200" lvl="0" indent="0" algn="l" rtl="0">
              <a:spcBef>
                <a:spcPts val="0"/>
              </a:spcBef>
              <a:spcAft>
                <a:spcPts val="0"/>
              </a:spcAft>
              <a:buNone/>
            </a:pPr>
            <a:r>
              <a:rPr lang="en" sz="1400" b="1">
                <a:solidFill>
                  <a:schemeClr val="accent6"/>
                </a:solidFill>
                <a:latin typeface="Roboto Slab"/>
                <a:ea typeface="Roboto Slab"/>
                <a:cs typeface="Roboto Slab"/>
                <a:sym typeface="Roboto Slab"/>
              </a:rPr>
              <a:t>Reflection #3</a:t>
            </a:r>
            <a:endParaRPr sz="1400" b="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Read the following quote by Dr. Pamela Brown, Provost and Vice President for Academic Affairs: </a:t>
            </a: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“Learning is a source of hope for a better future. It requires hard work and sacrifice which can be even more difficult in challenging times. Your time in college is also your opportunity to connect with others, lift your spirit, enrich your life, and develop the skills and knowledge to make a difference in your community.” </a:t>
            </a: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 </a:t>
            </a: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Choose a question below and write a reflection in the comment box below this post. </a:t>
            </a:r>
            <a:endParaRPr sz="1400" i="1">
              <a:solidFill>
                <a:schemeClr val="accent6"/>
              </a:solidFill>
              <a:latin typeface="Roboto Slab"/>
              <a:ea typeface="Roboto Slab"/>
              <a:cs typeface="Roboto Slab"/>
              <a:sym typeface="Roboto Slab"/>
            </a:endParaRPr>
          </a:p>
          <a:p>
            <a:pPr marL="1828800" marR="182279" lvl="0" indent="-304164" algn="l" rtl="0">
              <a:spcBef>
                <a:spcPts val="0"/>
              </a:spcBef>
              <a:spcAft>
                <a:spcPts val="0"/>
              </a:spcAft>
              <a:buClr>
                <a:schemeClr val="accent6"/>
              </a:buClr>
              <a:buSzPct val="100000"/>
              <a:buFont typeface="Roboto Slab"/>
              <a:buChar char="❖"/>
            </a:pPr>
            <a:r>
              <a:rPr lang="en" sz="1400" i="1">
                <a:solidFill>
                  <a:schemeClr val="accent6"/>
                </a:solidFill>
                <a:latin typeface="Roboto Slab"/>
                <a:ea typeface="Roboto Slab"/>
                <a:cs typeface="Roboto Slab"/>
                <a:sym typeface="Roboto Slab"/>
              </a:rPr>
              <a:t>What life experiences have prepared me for college? </a:t>
            </a:r>
            <a:endParaRPr sz="1400" i="1">
              <a:solidFill>
                <a:schemeClr val="accent6"/>
              </a:solidFill>
              <a:latin typeface="Roboto Slab"/>
              <a:ea typeface="Roboto Slab"/>
              <a:cs typeface="Roboto Slab"/>
              <a:sym typeface="Roboto Slab"/>
            </a:endParaRPr>
          </a:p>
          <a:p>
            <a:pPr marL="1828800" marR="182279" lvl="0" indent="-304164" algn="l" rtl="0">
              <a:spcBef>
                <a:spcPts val="0"/>
              </a:spcBef>
              <a:spcAft>
                <a:spcPts val="0"/>
              </a:spcAft>
              <a:buClr>
                <a:schemeClr val="accent6"/>
              </a:buClr>
              <a:buSzPct val="100000"/>
              <a:buFont typeface="Roboto Slab"/>
              <a:buChar char="❖"/>
            </a:pPr>
            <a:r>
              <a:rPr lang="en" sz="1400" i="1">
                <a:solidFill>
                  <a:schemeClr val="accent6"/>
                </a:solidFill>
                <a:latin typeface="Roboto Slab"/>
                <a:ea typeface="Roboto Slab"/>
                <a:cs typeface="Roboto Slab"/>
                <a:sym typeface="Roboto Slab"/>
              </a:rPr>
              <a:t>When I have been faced with a difficult situation, what strategies did I use to find a solution? </a:t>
            </a:r>
            <a:endParaRPr sz="1400" i="1">
              <a:solidFill>
                <a:schemeClr val="accent6"/>
              </a:solidFill>
              <a:latin typeface="Roboto Slab"/>
              <a:ea typeface="Roboto Slab"/>
              <a:cs typeface="Roboto Slab"/>
              <a:sym typeface="Roboto Slab"/>
            </a:endParaRPr>
          </a:p>
          <a:p>
            <a:pPr marL="1828800" marR="182279" lvl="0" indent="-304164" algn="l" rtl="0">
              <a:spcBef>
                <a:spcPts val="0"/>
              </a:spcBef>
              <a:spcAft>
                <a:spcPts val="0"/>
              </a:spcAft>
              <a:buClr>
                <a:schemeClr val="accent6"/>
              </a:buClr>
              <a:buSzPct val="100000"/>
              <a:buFont typeface="Roboto Slab"/>
              <a:buChar char="❖"/>
            </a:pPr>
            <a:r>
              <a:rPr lang="en" sz="1400" i="1">
                <a:solidFill>
                  <a:schemeClr val="accent6"/>
                </a:solidFill>
                <a:latin typeface="Roboto Slab"/>
                <a:ea typeface="Roboto Slab"/>
                <a:cs typeface="Roboto Slab"/>
                <a:sym typeface="Roboto Slab"/>
              </a:rPr>
              <a:t>How will I create positive academic habits for myself? </a:t>
            </a: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 </a:t>
            </a:r>
            <a:endParaRPr sz="1400" i="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Read and comment on another student’s post. These are your classmates, encourage them to work towards their goals.</a:t>
            </a:r>
            <a:endParaRPr>
              <a:latin typeface="Roboto Slab"/>
              <a:ea typeface="Roboto Slab"/>
              <a:cs typeface="Roboto Slab"/>
              <a:sym typeface="Roboto Slab"/>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67"/>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600" b="1"/>
              <a:t>#RiseAndGrind</a:t>
            </a:r>
            <a:endParaRPr sz="5600" b="1"/>
          </a:p>
        </p:txBody>
      </p:sp>
      <p:sp>
        <p:nvSpPr>
          <p:cNvPr id="409" name="Google Shape;409;p67"/>
          <p:cNvSpPr txBox="1"/>
          <p:nvPr/>
        </p:nvSpPr>
        <p:spPr>
          <a:xfrm>
            <a:off x="168030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08/17/2022</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410" name="Google Shape;410;p67"/>
          <p:cNvGrpSpPr/>
          <p:nvPr/>
        </p:nvGrpSpPr>
        <p:grpSpPr>
          <a:xfrm>
            <a:off x="86851" y="4448817"/>
            <a:ext cx="1273858" cy="607271"/>
            <a:chOff x="86851" y="4297675"/>
            <a:chExt cx="1881900" cy="758425"/>
          </a:xfrm>
        </p:grpSpPr>
        <p:pic>
          <p:nvPicPr>
            <p:cNvPr id="411" name="Google Shape;411;p67"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412" name="Google Shape;412;p67"/>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On City Tech Campus</a:t>
            </a:r>
            <a:endParaRPr b="1">
              <a:solidFill>
                <a:schemeClr val="accent5"/>
              </a:solidFill>
            </a:endParaRPr>
          </a:p>
        </p:txBody>
      </p:sp>
      <p:sp>
        <p:nvSpPr>
          <p:cNvPr id="147" name="Google Shape;147;p29"/>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classroom</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lab</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library</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computer lab</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other spaces</a:t>
            </a:r>
            <a:endParaRPr sz="2000" b="1">
              <a:latin typeface="Roboto Slab"/>
              <a:ea typeface="Roboto Slab"/>
              <a:cs typeface="Roboto Slab"/>
              <a:sym typeface="Roboto Sla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Working Remotely</a:t>
            </a:r>
            <a:endParaRPr b="1">
              <a:solidFill>
                <a:schemeClr val="accent5"/>
              </a:solidFill>
            </a:endParaRPr>
          </a:p>
        </p:txBody>
      </p:sp>
      <p:sp>
        <p:nvSpPr>
          <p:cNvPr id="153" name="Google Shape;153;p30"/>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home</a:t>
            </a:r>
            <a:endParaRPr sz="2100" b="1">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own space</a:t>
            </a:r>
            <a:endParaRPr sz="2100" b="1">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personal classroom</a:t>
            </a:r>
            <a:endParaRPr sz="2100" b="1">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Create Your Own Workspace</a:t>
            </a:r>
            <a:endParaRPr b="1">
              <a:solidFill>
                <a:schemeClr val="accent5"/>
              </a:solidFill>
            </a:endParaRPr>
          </a:p>
        </p:txBody>
      </p:sp>
      <p:sp>
        <p:nvSpPr>
          <p:cNvPr id="159" name="Google Shape;159;p31"/>
          <p:cNvSpPr txBox="1">
            <a:spLocks noGrp="1"/>
          </p:cNvSpPr>
          <p:nvPr>
            <p:ph type="body" idx="1"/>
          </p:nvPr>
        </p:nvSpPr>
        <p:spPr>
          <a:xfrm>
            <a:off x="311700" y="1468825"/>
            <a:ext cx="8520600" cy="34218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Limit distractions and noise</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Set up computer/tablet on a desk or table, not your lap</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Sit in a chair, rather than a couch or bed</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Have a notebook and pens/pencils nearby</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Make sure there is plenty of light</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Hang a calendar or weekly schedule </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Post To Do list </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Post pictures, images, and/or motivational quotes</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Add a plant for increased oxygen</a:t>
            </a:r>
            <a:endParaRPr sz="1800" b="1">
              <a:latin typeface="Roboto Slab"/>
              <a:ea typeface="Roboto Slab"/>
              <a:cs typeface="Roboto Slab"/>
              <a:sym typeface="Roboto Slab"/>
            </a:endParaRPr>
          </a:p>
          <a:p>
            <a:pPr marL="457200" lvl="0" indent="0" algn="l" rtl="0">
              <a:lnSpc>
                <a:spcPct val="115000"/>
              </a:lnSpc>
              <a:spcBef>
                <a:spcPts val="1200"/>
              </a:spcBef>
              <a:spcAft>
                <a:spcPts val="1200"/>
              </a:spcAft>
              <a:buSzPts val="1400"/>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32"/>
          <p:cNvSpPr txBox="1">
            <a:spLocks noGrp="1"/>
          </p:cNvSpPr>
          <p:nvPr>
            <p:ph type="title"/>
          </p:nvPr>
        </p:nvSpPr>
        <p:spPr>
          <a:xfrm>
            <a:off x="525325" y="488625"/>
            <a:ext cx="3621600" cy="4085700"/>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00000"/>
              </a:lnSpc>
              <a:spcBef>
                <a:spcPts val="0"/>
              </a:spcBef>
              <a:spcAft>
                <a:spcPts val="0"/>
              </a:spcAft>
              <a:buSzPct val="111111"/>
              <a:buNone/>
            </a:pPr>
            <a:r>
              <a:rPr lang="en" b="1">
                <a:solidFill>
                  <a:schemeClr val="accent6"/>
                </a:solidFill>
              </a:rPr>
              <a:t>Small Group Discussions:</a:t>
            </a:r>
            <a:endParaRPr b="1">
              <a:solidFill>
                <a:schemeClr val="accent6"/>
              </a:solidFill>
            </a:endParaRPr>
          </a:p>
          <a:p>
            <a:pPr marL="0" lvl="0" indent="0" algn="r" rtl="0">
              <a:lnSpc>
                <a:spcPct val="100000"/>
              </a:lnSpc>
              <a:spcBef>
                <a:spcPts val="0"/>
              </a:spcBef>
              <a:spcAft>
                <a:spcPts val="0"/>
              </a:spcAft>
              <a:buSzPct val="125667"/>
              <a:buNone/>
            </a:pPr>
            <a:r>
              <a:rPr lang="en" sz="4244" b="1">
                <a:solidFill>
                  <a:schemeClr val="accent5"/>
                </a:solidFill>
              </a:rPr>
              <a:t>Online Learning</a:t>
            </a:r>
            <a:endParaRPr sz="4244" b="1">
              <a:solidFill>
                <a:schemeClr val="accent5"/>
              </a:solidFill>
            </a:endParaRPr>
          </a:p>
          <a:p>
            <a:pPr marL="0" lvl="0" indent="0" algn="r" rtl="0">
              <a:lnSpc>
                <a:spcPct val="100000"/>
              </a:lnSpc>
              <a:spcBef>
                <a:spcPts val="0"/>
              </a:spcBef>
              <a:spcAft>
                <a:spcPts val="0"/>
              </a:spcAft>
              <a:buSzPct val="125667"/>
              <a:buNone/>
            </a:pPr>
            <a:r>
              <a:rPr lang="en" sz="4244" b="1">
                <a:solidFill>
                  <a:schemeClr val="accent5"/>
                </a:solidFill>
              </a:rPr>
              <a:t>Challenges</a:t>
            </a:r>
            <a:endParaRPr sz="4244" b="1">
              <a:solidFill>
                <a:schemeClr val="accent5"/>
              </a:solidFill>
            </a:endParaRPr>
          </a:p>
        </p:txBody>
      </p:sp>
      <p:sp>
        <p:nvSpPr>
          <p:cNvPr id="165" name="Google Shape;165;p32"/>
          <p:cNvSpPr txBox="1"/>
          <p:nvPr/>
        </p:nvSpPr>
        <p:spPr>
          <a:xfrm>
            <a:off x="4572000" y="584500"/>
            <a:ext cx="4382400" cy="4063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Roboto Slab"/>
                <a:ea typeface="Roboto Slab"/>
                <a:cs typeface="Roboto Slab"/>
                <a:sym typeface="Roboto Slab"/>
              </a:rPr>
              <a:t>Question #1: </a:t>
            </a:r>
            <a:r>
              <a:rPr lang="en" sz="1400" b="0" i="0" u="none" strike="noStrike" cap="none">
                <a:solidFill>
                  <a:schemeClr val="dk1"/>
                </a:solidFill>
                <a:latin typeface="Roboto Slab"/>
                <a:ea typeface="Roboto Slab"/>
                <a:cs typeface="Roboto Slab"/>
                <a:sym typeface="Roboto Slab"/>
              </a:rPr>
              <a:t>What are some challenges you face while taking classes online/studying at home?</a:t>
            </a:r>
            <a:endParaRPr sz="14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Roboto Slab"/>
                <a:ea typeface="Roboto Slab"/>
                <a:cs typeface="Roboto Slab"/>
                <a:sym typeface="Roboto Slab"/>
              </a:rPr>
              <a:t>Question #2: </a:t>
            </a:r>
            <a:r>
              <a:rPr lang="en" sz="1400" b="0" i="0" u="none" strike="noStrike" cap="none">
                <a:solidFill>
                  <a:schemeClr val="dk1"/>
                </a:solidFill>
                <a:latin typeface="Roboto Slab"/>
                <a:ea typeface="Roboto Slab"/>
                <a:cs typeface="Roboto Slab"/>
                <a:sym typeface="Roboto Slab"/>
              </a:rPr>
              <a:t>What are some potential solutions for these challenges?</a:t>
            </a:r>
            <a:endParaRPr sz="14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chemeClr val="dk1"/>
                </a:solidFill>
                <a:latin typeface="Roboto Slab"/>
                <a:ea typeface="Roboto Slab"/>
                <a:cs typeface="Roboto Slab"/>
                <a:sym typeface="Roboto Slab"/>
              </a:rPr>
              <a:t>Directions:</a:t>
            </a:r>
            <a:endParaRPr sz="1400" b="1" i="0" u="none" strike="noStrike" cap="none">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5-7 minutes to discuss questions in breakout rooms</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Assign scribe to take notes while you all discuss (GoogleDoc to share with group)</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Assign reporter to share answers to question #1 with full class</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Assign reporter to share answers to question #2 with full class</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We will come back as group to discuss-- be prepared!</a:t>
            </a:r>
            <a:endParaRPr sz="14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3"/>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Learning Styles</a:t>
            </a:r>
            <a:endParaRPr b="1">
              <a:solidFill>
                <a:schemeClr val="accent5"/>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2939</Words>
  <Application>Microsoft Office PowerPoint</Application>
  <PresentationFormat>On-screen Show (16:9)</PresentationFormat>
  <Paragraphs>353</Paragraphs>
  <Slides>43</Slides>
  <Notes>43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43</vt:i4>
      </vt:variant>
    </vt:vector>
  </HeadingPairs>
  <TitlesOfParts>
    <vt:vector size="49" baseType="lpstr">
      <vt:lpstr>Roboto</vt:lpstr>
      <vt:lpstr>Roboto Slab</vt:lpstr>
      <vt:lpstr>Arial</vt:lpstr>
      <vt:lpstr>Impact</vt:lpstr>
      <vt:lpstr>Marina</vt:lpstr>
      <vt:lpstr>Marina</vt:lpstr>
      <vt:lpstr>City Tech 101</vt:lpstr>
      <vt:lpstr>#RiseAndGrind</vt:lpstr>
      <vt:lpstr>Today’s Topics</vt:lpstr>
      <vt:lpstr>Learning Spaces,  Learning Places</vt:lpstr>
      <vt:lpstr>On City Tech Campus</vt:lpstr>
      <vt:lpstr>Working Remotely</vt:lpstr>
      <vt:lpstr>Create Your Own Workspace</vt:lpstr>
      <vt:lpstr>Small Group Discussions: Online Learning Challenges</vt:lpstr>
      <vt:lpstr>Learning Styles</vt:lpstr>
      <vt:lpstr>Increased Personal Responsibility</vt:lpstr>
      <vt:lpstr>How do you learn something new?  How do you practice a new skill?  How do you know that you understand  a new concept?  How do you know that you can apply  a new idea?</vt:lpstr>
      <vt:lpstr>Learning Style Quiz</vt:lpstr>
      <vt:lpstr>Learning Style Quiz</vt:lpstr>
      <vt:lpstr>Kinesthetic</vt:lpstr>
      <vt:lpstr>Kinesthetic</vt:lpstr>
      <vt:lpstr>Visual</vt:lpstr>
      <vt:lpstr>Visual</vt:lpstr>
      <vt:lpstr>Auditory</vt:lpstr>
      <vt:lpstr>Auditory</vt:lpstr>
      <vt:lpstr>BE OPEN TO CHANGE!</vt:lpstr>
      <vt:lpstr>The Study Cycle</vt:lpstr>
      <vt:lpstr>PowerPoint Presentation</vt:lpstr>
      <vt:lpstr>                            Prepare Before Class</vt:lpstr>
      <vt:lpstr>                            Annotating Readings</vt:lpstr>
      <vt:lpstr>Attend Class</vt:lpstr>
      <vt:lpstr>Taking Notes</vt:lpstr>
      <vt:lpstr>          Rev          Review After Class</vt:lpstr>
      <vt:lpstr>                              Study Every Day</vt:lpstr>
      <vt:lpstr>PowerPoint Presentation</vt:lpstr>
      <vt:lpstr>                   Assess Your Learning</vt:lpstr>
      <vt:lpstr>Your Time, Your Success</vt:lpstr>
      <vt:lpstr>A Typical FY College Schedule</vt:lpstr>
      <vt:lpstr>Do you really have all that free time now??</vt:lpstr>
      <vt:lpstr>Question</vt:lpstr>
      <vt:lpstr>Answer:</vt:lpstr>
      <vt:lpstr>The Breakdown</vt:lpstr>
      <vt:lpstr>Math Time!</vt:lpstr>
      <vt:lpstr>Be Good to Yourself!</vt:lpstr>
      <vt:lpstr>Self-Care JamBoard</vt:lpstr>
      <vt:lpstr>Two Types of Self-Care</vt:lpstr>
      <vt:lpstr>Today’s Topics</vt:lpstr>
      <vt:lpstr>Before Session 4…</vt:lpstr>
      <vt:lpstr>#RiseAndGrind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GMAP</dc:creator>
  <cp:lastModifiedBy>Professor Perreira</cp:lastModifiedBy>
  <cp:revision>2</cp:revision>
  <dcterms:modified xsi:type="dcterms:W3CDTF">2022-08-16T22:05:51Z</dcterms:modified>
</cp:coreProperties>
</file>