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Default Extension="vml" ContentType="application/vnd.openxmlformats-officedocument.vmlDrawing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10"/>
  </p:notesMasterIdLst>
  <p:sldIdLst>
    <p:sldId id="256" r:id="rId2"/>
    <p:sldId id="257" r:id="rId3"/>
    <p:sldId id="259" r:id="rId4"/>
    <p:sldId id="260" r:id="rId5"/>
    <p:sldId id="261" r:id="rId6"/>
    <p:sldId id="264" r:id="rId7"/>
    <p:sldId id="262" r:id="rId8"/>
    <p:sldId id="265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14" autoAdjust="0"/>
    <p:restoredTop sz="81857" autoAdjust="0"/>
  </p:normalViewPr>
  <p:slideViewPr>
    <p:cSldViewPr snapToGrid="0">
      <p:cViewPr varScale="1">
        <p:scale>
          <a:sx n="48" d="100"/>
          <a:sy n="48" d="100"/>
        </p:scale>
        <p:origin x="-1140" y="-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9C03218-DB7F-4B7F-AACF-5F581CA42679}" type="datetimeFigureOut">
              <a:rPr lang="en-US" smtClean="0"/>
              <a:t>12/17/2015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7A22727-6249-49AE-B3D3-D950F9C9BF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60786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A22727-6249-49AE-B3D3-D950F9C9BF2A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674956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A22727-6249-49AE-B3D3-D950F9C9BF2A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685365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A22727-6249-49AE-B3D3-D950F9C9BF2A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643216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A22727-6249-49AE-B3D3-D950F9C9BF2A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643216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A22727-6249-49AE-B3D3-D950F9C9BF2A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25673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609601"/>
            <a:ext cx="8676222" cy="3200400"/>
          </a:xfrm>
        </p:spPr>
        <p:txBody>
          <a:bodyPr anchor="b">
            <a:normAutofit/>
          </a:bodyPr>
          <a:lstStyle>
            <a:lvl1pPr algn="ctr">
              <a:defRPr sz="4800">
                <a:effectLst>
                  <a:glow rad="38100">
                    <a:schemeClr val="bg1">
                      <a:lumMod val="65000"/>
                      <a:lumOff val="35000"/>
                      <a:alpha val="50000"/>
                    </a:schemeClr>
                  </a:glow>
                  <a:outerShdw blurRad="28575" dist="31750" dir="132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76222" cy="1905000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4732865"/>
            <a:ext cx="99060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979612" y="932112"/>
            <a:ext cx="8225944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3" y="5299603"/>
            <a:ext cx="9906000" cy="493712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12/17/2015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2" y="609601"/>
            <a:ext cx="9905999" cy="3124199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343400"/>
            <a:ext cx="9906000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836612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accent1"/>
                </a:solidFill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accent1"/>
                </a:solidFill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609601"/>
            <a:ext cx="9296398" cy="2743199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343400"/>
            <a:ext cx="9906000" cy="14478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buNone/>
              <a:defRPr lang="en-US" sz="20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2" y="3308581"/>
            <a:ext cx="9906000" cy="14688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0" y="4777381"/>
            <a:ext cx="9906001" cy="860400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defRPr lang="en-US" sz="20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836612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accent1"/>
                </a:solidFill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accent1"/>
                </a:solidFill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609601"/>
            <a:ext cx="9296398" cy="2743199"/>
          </a:xfrm>
        </p:spPr>
        <p:txBody>
          <a:bodyPr anchor="ctr">
            <a:normAutofit/>
          </a:bodyPr>
          <a:lstStyle>
            <a:lvl1pPr algn="l">
              <a:defRPr sz="3200" b="0" cap="all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41412" y="3886200"/>
            <a:ext cx="9906000" cy="8890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775200"/>
            <a:ext cx="9906000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2" y="609601"/>
            <a:ext cx="9905999" cy="2743199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41412" y="3505200"/>
            <a:ext cx="99060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all" dirty="0">
                <a:ln w="3175" cmpd="sng">
                  <a:noFill/>
                </a:ln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343400"/>
            <a:ext cx="9906000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609599"/>
            <a:ext cx="2210514" cy="518160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1412" y="609600"/>
            <a:ext cx="7543800" cy="5181600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51013" y="3308581"/>
            <a:ext cx="8686800" cy="1468800"/>
          </a:xfrm>
        </p:spPr>
        <p:txBody>
          <a:bodyPr anchor="b"/>
          <a:lstStyle>
            <a:lvl1pPr algn="r">
              <a:defRPr sz="40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51011" y="4777381"/>
            <a:ext cx="8686801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1412" y="2666999"/>
            <a:ext cx="4876800" cy="31242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0612" y="2667000"/>
            <a:ext cx="4876800" cy="3124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12/17/2015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29280" y="2658533"/>
            <a:ext cx="4588931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1412" y="3243262"/>
            <a:ext cx="4876800" cy="2547937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43133" y="2667000"/>
            <a:ext cx="4604280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0612" y="3243262"/>
            <a:ext cx="4876801" cy="2547937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12/17/2015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12/17/2015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12/17/2015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600200"/>
            <a:ext cx="3549121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03812" y="609601"/>
            <a:ext cx="5943601" cy="51816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2971800"/>
            <a:ext cx="3549121" cy="182880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12/17/2015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600200"/>
            <a:ext cx="5334001" cy="13716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33733" y="-18288"/>
            <a:ext cx="3276599" cy="6903720"/>
          </a:xfr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080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2971800"/>
            <a:ext cx="5334001" cy="1828800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399212" y="5883275"/>
            <a:ext cx="914400" cy="365125"/>
          </a:xfrm>
        </p:spPr>
        <p:txBody>
          <a:bodyPr/>
          <a:lstStyle/>
          <a:p>
            <a:fld id="{B61BEF0D-F0BB-DE4B-95CE-6DB70DBA9567}" type="datetimeFigureOut">
              <a:rPr lang="en-US" dirty="0"/>
              <a:pPr/>
              <a:t>12/17/2015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41412" y="5883275"/>
            <a:ext cx="510540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42612" y="5883275"/>
            <a:ext cx="3225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3" y="2666999"/>
            <a:ext cx="9905998" cy="31242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837612" y="5883275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1" i="0">
                <a:solidFill>
                  <a:schemeClr val="tx1">
                    <a:lumMod val="75000"/>
                  </a:schemeClr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12/17/2015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41412" y="5883275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="1" i="0">
                <a:solidFill>
                  <a:schemeClr val="tx1">
                    <a:lumMod val="75000"/>
                  </a:schemeClr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2" y="5883275"/>
            <a:ext cx="5511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1" i="0">
                <a:solidFill>
                  <a:schemeClr val="tx1">
                    <a:lumMod val="75000"/>
                  </a:schemeClr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1" r:id="rId9"/>
    <p:sldLayoutId id="2147483657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58" r:id="rId16"/>
    <p:sldLayoutId id="2147483659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 cap="all">
          <a:ln w="3175" cmpd="sng">
            <a:noFill/>
          </a:ln>
          <a:gradFill flip="none" rotWithShape="1">
            <a:gsLst>
              <a:gs pos="0">
                <a:schemeClr val="tx1"/>
              </a:gs>
              <a:gs pos="100000">
                <a:schemeClr val="tx1">
                  <a:lumMod val="6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65000"/>
                <a:lumOff val="35000"/>
                <a:alpha val="40000"/>
              </a:schemeClr>
            </a:glow>
            <a:outerShdw blurRad="28575" dist="38100" dir="1404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20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8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6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4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4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2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2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2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2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6.jpg"/><Relationship Id="rId5" Type="http://schemas.openxmlformats.org/officeDocument/2006/relationships/image" Target="../media/image5.emf"/><Relationship Id="rId4" Type="http://schemas.openxmlformats.org/officeDocument/2006/relationships/package" Target="../embeddings/Microsoft_Excel_Worksheet1.xlsx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Project 2:</a:t>
            </a:r>
            <a:br>
              <a:rPr lang="en-US" dirty="0" smtClean="0"/>
            </a:br>
            <a:r>
              <a:rPr lang="en-US" dirty="0" smtClean="0"/>
              <a:t>human factors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IND2313: Industrial Design I</a:t>
            </a:r>
          </a:p>
          <a:p>
            <a:r>
              <a:rPr lang="en-US" dirty="0" smtClean="0"/>
              <a:t>Ezra Stabler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98080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456" y="0"/>
            <a:ext cx="9905998" cy="821635"/>
          </a:xfrm>
        </p:spPr>
        <p:txBody>
          <a:bodyPr/>
          <a:lstStyle/>
          <a:p>
            <a:pPr algn="ctr"/>
            <a:r>
              <a:rPr lang="en-US" dirty="0" smtClean="0"/>
              <a:t>Concept sketch: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4019" y="821635"/>
            <a:ext cx="7792872" cy="6026488"/>
          </a:xfrm>
        </p:spPr>
      </p:pic>
    </p:spTree>
    <p:extLst>
      <p:ext uri="{BB962C8B-B14F-4D97-AF65-F5344CB8AC3E}">
        <p14:creationId xmlns:p14="http://schemas.microsoft.com/office/powerpoint/2010/main" val="22749287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1170" y="0"/>
            <a:ext cx="9905998" cy="662609"/>
          </a:xfrm>
        </p:spPr>
        <p:txBody>
          <a:bodyPr/>
          <a:lstStyle/>
          <a:p>
            <a:pPr algn="ctr"/>
            <a:r>
              <a:rPr lang="en-US" dirty="0" smtClean="0"/>
              <a:t>Utilize </a:t>
            </a:r>
            <a:r>
              <a:rPr lang="en-US" dirty="0" err="1" smtClean="0"/>
              <a:t>anthroprometic</a:t>
            </a:r>
            <a:r>
              <a:rPr lang="en-US" dirty="0" smtClean="0"/>
              <a:t> data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1870" y="662609"/>
            <a:ext cx="5035541" cy="6157203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5287" y="662609"/>
            <a:ext cx="5211882" cy="61953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92838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0"/>
            <a:ext cx="9905998" cy="733245"/>
          </a:xfrm>
        </p:spPr>
        <p:txBody>
          <a:bodyPr/>
          <a:lstStyle/>
          <a:p>
            <a:pPr algn="ctr"/>
            <a:r>
              <a:rPr lang="en-US" dirty="0" smtClean="0"/>
              <a:t>Calculating the dimensions</a:t>
            </a:r>
            <a:endParaRPr lang="en-US" dirty="0"/>
          </a:p>
        </p:txBody>
      </p:sp>
      <p:graphicFrame>
        <p:nvGraphicFramePr>
          <p:cNvPr id="8" name="Content Placeholder 7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59734641"/>
              </p:ext>
            </p:extLst>
          </p:nvPr>
        </p:nvGraphicFramePr>
        <p:xfrm>
          <a:off x="-1" y="1011238"/>
          <a:ext cx="8718331" cy="291762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9" name="Worksheet" r:id="rId4" imgW="6972300" imgH="2333715" progId="Excel.Sheet.12">
                  <p:embed/>
                </p:oleObj>
              </mc:Choice>
              <mc:Fallback>
                <p:oleObj name="Worksheet" r:id="rId4" imgW="6972300" imgH="2333715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-1" y="1011238"/>
                        <a:ext cx="8718331" cy="291762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9" name="Content Placeholder 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45153" y="717082"/>
            <a:ext cx="6543671" cy="61409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20183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07472" y="0"/>
            <a:ext cx="8229224" cy="1398480"/>
          </a:xfrm>
        </p:spPr>
        <p:txBody>
          <a:bodyPr/>
          <a:lstStyle/>
          <a:p>
            <a:pPr algn="ctr"/>
            <a:r>
              <a:rPr lang="en-US" dirty="0" smtClean="0"/>
              <a:t>Base </a:t>
            </a:r>
            <a:r>
              <a:rPr lang="en-US" dirty="0" smtClean="0"/>
              <a:t>deck 3d </a:t>
            </a:r>
            <a:r>
              <a:rPr lang="en-US" dirty="0" smtClean="0"/>
              <a:t>rendering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9794" y="1172817"/>
            <a:ext cx="9900259" cy="5685183"/>
          </a:xfrm>
        </p:spPr>
      </p:pic>
    </p:spTree>
    <p:extLst>
      <p:ext uri="{BB962C8B-B14F-4D97-AF65-F5344CB8AC3E}">
        <p14:creationId xmlns:p14="http://schemas.microsoft.com/office/powerpoint/2010/main" val="14278729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18853" y="0"/>
            <a:ext cx="5825756" cy="1331843"/>
          </a:xfrm>
        </p:spPr>
        <p:txBody>
          <a:bodyPr/>
          <a:lstStyle/>
          <a:p>
            <a:pPr algn="ctr"/>
            <a:r>
              <a:rPr lang="en-US" dirty="0" smtClean="0"/>
              <a:t>Design strategy utilized:</a:t>
            </a:r>
            <a:br>
              <a:rPr lang="en-US" dirty="0" smtClean="0"/>
            </a:br>
            <a:r>
              <a:rPr lang="en-US" dirty="0" smtClean="0"/>
              <a:t>Affordances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13652" y="3733800"/>
            <a:ext cx="6578348" cy="31242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3733800"/>
            <a:ext cx="5719001" cy="3124200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" y="1232453"/>
            <a:ext cx="5719000" cy="2501348"/>
          </a:xfrm>
        </p:spPr>
        <p:txBody>
          <a:bodyPr>
            <a:normAutofit/>
          </a:bodyPr>
          <a:lstStyle/>
          <a:p>
            <a:r>
              <a:rPr lang="en-US" sz="2400" dirty="0" smtClean="0"/>
              <a:t>Grasping affordance for handle:</a:t>
            </a:r>
          </a:p>
          <a:p>
            <a:pPr marL="0" indent="0">
              <a:buNone/>
            </a:pPr>
            <a:r>
              <a:rPr lang="en-US" sz="2400" dirty="0"/>
              <a:t> </a:t>
            </a:r>
            <a:r>
              <a:rPr lang="en-US" sz="2400" dirty="0" smtClean="0"/>
              <a:t>   matches profile of hand</a:t>
            </a:r>
            <a:endParaRPr lang="en-US" sz="2400" dirty="0"/>
          </a:p>
        </p:txBody>
      </p:sp>
      <p:sp>
        <p:nvSpPr>
          <p:cNvPr id="9" name="TextBox 8"/>
          <p:cNvSpPr txBox="1"/>
          <p:nvPr/>
        </p:nvSpPr>
        <p:spPr>
          <a:xfrm>
            <a:off x="5719000" y="1252330"/>
            <a:ext cx="647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6043326" y="1252330"/>
            <a:ext cx="5719000" cy="250134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Char char="•"/>
              <a:defRPr sz="2000" kern="1200" cap="small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580000" scaled="0"/>
                  <a:tileRect/>
                </a:gra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Char char="•"/>
              <a:defRPr sz="1800" kern="1200" cap="small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580000" scaled="0"/>
                  <a:tileRect/>
                </a:gra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Char char="•"/>
              <a:defRPr sz="1600" kern="1200" cap="small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580000" scaled="0"/>
                  <a:tileRect/>
                </a:gra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Char char="•"/>
              <a:defRPr sz="1400" kern="1200" cap="small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580000" scaled="0"/>
                  <a:tileRect/>
                </a:gra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Char char="•"/>
              <a:defRPr sz="1400" kern="1200" cap="small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580000" scaled="0"/>
                  <a:tileRect/>
                </a:gra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small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580000" scaled="0"/>
                  <a:tileRect/>
                </a:gra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small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580000" scaled="0"/>
                  <a:tileRect/>
                </a:gra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small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580000" scaled="0"/>
                  <a:tileRect/>
                </a:gra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small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580000" scaled="0"/>
                  <a:tileRect/>
                </a:gra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 smtClean="0"/>
              <a:t>Gripping affordance for deck:</a:t>
            </a:r>
          </a:p>
          <a:p>
            <a:pPr marL="0" indent="0">
              <a:buNone/>
            </a:pPr>
            <a:r>
              <a:rPr lang="en-US" sz="2400" dirty="0"/>
              <a:t> </a:t>
            </a:r>
            <a:r>
              <a:rPr lang="en-US" sz="2400" dirty="0" smtClean="0"/>
              <a:t>   matches profile of foot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96013959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Additional Considerations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Weight reduction</a:t>
            </a:r>
          </a:p>
          <a:p>
            <a:r>
              <a:rPr lang="en-US" dirty="0" smtClean="0"/>
              <a:t>Vibration reduction</a:t>
            </a:r>
          </a:p>
          <a:p>
            <a:r>
              <a:rPr lang="en-US" dirty="0" smtClean="0"/>
              <a:t>One design to fit all vs. customized to each customer</a:t>
            </a:r>
          </a:p>
          <a:p>
            <a:endParaRPr lang="en-US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1" y="1232453"/>
            <a:ext cx="5719000" cy="250134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Char char="•"/>
              <a:defRPr sz="2000" kern="1200" cap="small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580000" scaled="0"/>
                  <a:tileRect/>
                </a:gra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Char char="•"/>
              <a:defRPr sz="1800" kern="1200" cap="small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580000" scaled="0"/>
                  <a:tileRect/>
                </a:gra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Char char="•"/>
              <a:defRPr sz="1600" kern="1200" cap="small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580000" scaled="0"/>
                  <a:tileRect/>
                </a:gra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Char char="•"/>
              <a:defRPr sz="1400" kern="1200" cap="small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580000" scaled="0"/>
                  <a:tileRect/>
                </a:gra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Char char="•"/>
              <a:defRPr sz="1400" kern="1200" cap="small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580000" scaled="0"/>
                  <a:tileRect/>
                </a:gra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small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580000" scaled="0"/>
                  <a:tileRect/>
                </a:gra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small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580000" scaled="0"/>
                  <a:tileRect/>
                </a:gra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small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580000" scaled="0"/>
                  <a:tileRect/>
                </a:gra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small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580000" scaled="0"/>
                  <a:tileRect/>
                </a:gra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smtClean="0"/>
              <a:t>Grasping afforance for handle: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93622046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dirty="0" smtClean="0"/>
              <a:t>Thank you for your time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2800" dirty="0" smtClean="0"/>
              <a:t>Feel free to ask any questions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67449969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sh">
  <a:themeElements>
    <a:clrScheme name="Mesh">
      <a:dk1>
        <a:sysClr val="windowText" lastClr="000000"/>
      </a:dk1>
      <a:lt1>
        <a:sysClr val="window" lastClr="FFFFFF"/>
      </a:lt1>
      <a:dk2>
        <a:srgbClr val="363D46"/>
      </a:dk2>
      <a:lt2>
        <a:srgbClr val="EBEBEB"/>
      </a:lt2>
      <a:accent1>
        <a:srgbClr val="6F6F6F"/>
      </a:accent1>
      <a:accent2>
        <a:srgbClr val="BFBFA5"/>
      </a:accent2>
      <a:accent3>
        <a:srgbClr val="DCD084"/>
      </a:accent3>
      <a:accent4>
        <a:srgbClr val="E7BF5F"/>
      </a:accent4>
      <a:accent5>
        <a:srgbClr val="E9A039"/>
      </a:accent5>
      <a:accent6>
        <a:srgbClr val="CF7133"/>
      </a:accent6>
      <a:hlink>
        <a:srgbClr val="F28943"/>
      </a:hlink>
      <a:folHlink>
        <a:srgbClr val="F1B76C"/>
      </a:folHlink>
    </a:clrScheme>
    <a:fontScheme name="Mesh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Mesh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84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50800" dist="25400" dir="13500000">
              <a:srgbClr val="000000">
                <a:alpha val="5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>
            <a:bevelT w="25400" h="25400" prst="slope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28000"/>
                <a:satMod val="94000"/>
                <a:lumMod val="20000"/>
              </a:schemeClr>
              <a:schemeClr val="phClr">
                <a:tint val="94000"/>
                <a:shade val="84000"/>
                <a:satMod val="148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Mesh" id="{789EC3FE-34FD-429C-9918-760025E6C145}" vid="{B8BE45C0-8141-4D58-8C71-A009BC26FBBB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TM03457485[[fn=Mesh]]</Template>
  <TotalTime>61</TotalTime>
  <Words>85</Words>
  <Application>Microsoft Office PowerPoint</Application>
  <PresentationFormat>Custom</PresentationFormat>
  <Paragraphs>24</Paragraphs>
  <Slides>8</Slides>
  <Notes>5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0" baseType="lpstr">
      <vt:lpstr>Mesh</vt:lpstr>
      <vt:lpstr>Microsoft Excel Worksheet</vt:lpstr>
      <vt:lpstr>Project 2: human factors</vt:lpstr>
      <vt:lpstr>Concept sketch:</vt:lpstr>
      <vt:lpstr>Utilize anthroprometic data</vt:lpstr>
      <vt:lpstr>Calculating the dimensions</vt:lpstr>
      <vt:lpstr>Base deck 3d rendering</vt:lpstr>
      <vt:lpstr>Design strategy utilized: Affordances</vt:lpstr>
      <vt:lpstr>Additional Considerations</vt:lpstr>
      <vt:lpstr>Thank you for your time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Project 2: human factors</dc:title>
  <dc:creator>Ezra Stabler</dc:creator>
  <cp:lastModifiedBy>Labs</cp:lastModifiedBy>
  <cp:revision>8</cp:revision>
  <dcterms:created xsi:type="dcterms:W3CDTF">2015-12-17T18:15:47Z</dcterms:created>
  <dcterms:modified xsi:type="dcterms:W3CDTF">2015-12-17T20:27:48Z</dcterms:modified>
</cp:coreProperties>
</file>