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docProps/core.xml" ContentType="application/vnd.openxmlformats-package.core-properties+xml"/>
  <Override PartName="/ppt/slides/slide3.xml" ContentType="application/vnd.openxmlformats-officedocument.presentationml.slide+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s/slide8.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s/slide4.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60" r:id="rId1"/>
  </p:sldMasterIdLst>
  <p:notesMasterIdLst>
    <p:notesMasterId r:id="rId11"/>
  </p:notesMasterIdLst>
  <p:handoutMasterIdLst>
    <p:handoutMasterId r:id="rId12"/>
  </p:handoutMasterIdLst>
  <p:sldIdLst>
    <p:sldId id="256" r:id="rId2"/>
    <p:sldId id="486" r:id="rId3"/>
    <p:sldId id="506" r:id="rId4"/>
    <p:sldId id="507" r:id="rId5"/>
    <p:sldId id="508" r:id="rId6"/>
    <p:sldId id="509" r:id="rId7"/>
    <p:sldId id="510" r:id="rId8"/>
    <p:sldId id="511" r:id="rId9"/>
    <p:sldId id="512" r:id="rId10"/>
  </p:sldIdLst>
  <p:sldSz cx="9144000" cy="5715000" type="screen16x1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29AB38"/>
    <a:srgbClr val="31C14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69" autoAdjust="0"/>
    <p:restoredTop sz="88424" autoAdjust="0"/>
  </p:normalViewPr>
  <p:slideViewPr>
    <p:cSldViewPr>
      <p:cViewPr varScale="1">
        <p:scale>
          <a:sx n="163" d="100"/>
          <a:sy n="163" d="100"/>
        </p:scale>
        <p:origin x="-776" y="-96"/>
      </p:cViewPr>
      <p:guideLst>
        <p:guide orient="horz" pos="1800"/>
        <p:guide pos="2880"/>
      </p:guideLst>
    </p:cSldViewPr>
  </p:slideViewPr>
  <p:notesTextViewPr>
    <p:cViewPr>
      <p:scale>
        <a:sx n="100" d="100"/>
        <a:sy n="100" d="100"/>
      </p:scale>
      <p:origin x="0" y="0"/>
    </p:cViewPr>
  </p:notesTextViewPr>
  <p:sorterViewPr>
    <p:cViewPr>
      <p:scale>
        <a:sx n="66" d="100"/>
        <a:sy n="66" d="100"/>
      </p:scale>
      <p:origin x="0" y="12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9FEC5A64-52E7-4B7A-91A1-3EE77B41C565}" type="datetimeFigureOut">
              <a:rPr lang="en-US" smtClean="0"/>
              <a:pPr/>
              <a:t>2/27/12</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65D7DDEE-9975-492B-BC23-FBEA2AA62C0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84A70364-8A43-4EB9-9987-A1B64701A508}" type="datetimeFigureOut">
              <a:rPr lang="en-US" smtClean="0"/>
              <a:pPr/>
              <a:t>2/27/12</a:t>
            </a:fld>
            <a:endParaRPr lang="en-US"/>
          </a:p>
        </p:txBody>
      </p:sp>
      <p:sp>
        <p:nvSpPr>
          <p:cNvPr id="4" name="Slide Image Placeholder 3"/>
          <p:cNvSpPr>
            <a:spLocks noGrp="1" noRot="1" noChangeAspect="1"/>
          </p:cNvSpPr>
          <p:nvPr>
            <p:ph type="sldImg" idx="2"/>
          </p:nvPr>
        </p:nvSpPr>
        <p:spPr>
          <a:xfrm>
            <a:off x="777875" y="720725"/>
            <a:ext cx="575945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F0B6330C-17B4-45E8-B41F-BA5C131FD47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720725"/>
            <a:ext cx="57594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B6330C-17B4-45E8-B41F-BA5C131FD47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71600" y="1775355"/>
            <a:ext cx="7086600" cy="574146"/>
          </a:xfrm>
        </p:spPr>
        <p:txBody>
          <a:bodyPr>
            <a:normAutofit/>
          </a:bodyPr>
          <a:lstStyle>
            <a:lvl1pPr algn="l">
              <a:defRPr sz="2800" baseline="0"/>
            </a:lvl1pPr>
          </a:lstStyle>
          <a:p>
            <a:r>
              <a:rPr lang="en-US" dirty="0" smtClean="0"/>
              <a:t>SLIDE TITLE IN ALL CAPS</a:t>
            </a:r>
            <a:endParaRPr lang="en-US" dirty="0"/>
          </a:p>
        </p:txBody>
      </p:sp>
      <p:sp>
        <p:nvSpPr>
          <p:cNvPr id="3" name="Subtitle 2"/>
          <p:cNvSpPr>
            <a:spLocks noGrp="1"/>
          </p:cNvSpPr>
          <p:nvPr>
            <p:ph type="subTitle" idx="1"/>
          </p:nvPr>
        </p:nvSpPr>
        <p:spPr>
          <a:xfrm>
            <a:off x="1371600" y="2349500"/>
            <a:ext cx="7086600" cy="508000"/>
          </a:xfrm>
        </p:spPr>
        <p:txBody>
          <a:bodyPr/>
          <a:lstStyle>
            <a:lvl1pPr marL="0" indent="0" algn="l">
              <a:buNone/>
              <a:defRPr sz="2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71600" y="127265"/>
            <a:ext cx="7315200" cy="596635"/>
          </a:xfrm>
        </p:spPr>
        <p:txBody>
          <a:bodyPr>
            <a:normAutofit/>
          </a:bodyPr>
          <a:lstStyle>
            <a:lvl1pPr algn="l">
              <a:defRPr sz="2600"/>
            </a:lvl1pPr>
          </a:lstStyle>
          <a:p>
            <a:r>
              <a:rPr lang="en-US" dirty="0" smtClean="0"/>
              <a:t>SLIDE TITLE IN ALL CAPS</a:t>
            </a:r>
            <a:endParaRPr lang="en-US" dirty="0"/>
          </a:p>
        </p:txBody>
      </p:sp>
      <p:sp>
        <p:nvSpPr>
          <p:cNvPr id="3" name="Content Placeholder 2"/>
          <p:cNvSpPr>
            <a:spLocks noGrp="1"/>
          </p:cNvSpPr>
          <p:nvPr>
            <p:ph idx="1"/>
          </p:nvPr>
        </p:nvSpPr>
        <p:spPr>
          <a:xfrm>
            <a:off x="1371600" y="1016000"/>
            <a:ext cx="7315200" cy="4089136"/>
          </a:xfrm>
        </p:spPr>
        <p:txBody>
          <a:bodyPr>
            <a:normAutofit/>
          </a:bodyPr>
          <a:lstStyle>
            <a:lvl1pPr>
              <a:defRPr sz="18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7"/>
          <p:cNvSpPr>
            <a:spLocks noGrp="1"/>
          </p:cNvSpPr>
          <p:nvPr>
            <p:ph type="body" sz="quarter" idx="13" hasCustomPrompt="1"/>
          </p:nvPr>
        </p:nvSpPr>
        <p:spPr>
          <a:xfrm>
            <a:off x="228600" y="901700"/>
            <a:ext cx="1143000" cy="2717800"/>
          </a:xfrm>
        </p:spPr>
        <p:txBody>
          <a:bodyPr lIns="0">
            <a:normAutofit/>
          </a:bodyPr>
          <a:lstStyle>
            <a:lvl1pPr marL="0" indent="0">
              <a:buNone/>
              <a:defRPr sz="950" b="0" i="0" baseline="0">
                <a:solidFill>
                  <a:schemeClr val="bg1"/>
                </a:solidFill>
                <a:latin typeface="News Gothic MT"/>
                <a:cs typeface="News Gothic MT"/>
              </a:defRPr>
            </a:lvl1pPr>
            <a:lvl2pPr marL="228600" indent="-228600">
              <a:defRPr sz="1100"/>
            </a:lvl2pPr>
            <a:lvl3pPr marL="228600" indent="-228600">
              <a:defRPr sz="1100"/>
            </a:lvl3pPr>
            <a:lvl4pPr>
              <a:defRPr sz="1100"/>
            </a:lvl4pPr>
            <a:lvl5pPr>
              <a:defRPr sz="1100"/>
            </a:lvl5pPr>
          </a:lstStyle>
          <a:p>
            <a:pPr lvl="0"/>
            <a:r>
              <a:rPr lang="en-US" dirty="0" smtClean="0"/>
              <a:t>LECTURE OUTLINE IN ALL CAPS.  CURRENT TOPIC IN WHITE, ALL OTHERS IN GRAY</a:t>
            </a:r>
          </a:p>
        </p:txBody>
      </p:sp>
      <p:sp>
        <p:nvSpPr>
          <p:cNvPr id="9" name="TextBox 8"/>
          <p:cNvSpPr txBox="1"/>
          <p:nvPr userDrawn="1"/>
        </p:nvSpPr>
        <p:spPr>
          <a:xfrm>
            <a:off x="0" y="2"/>
            <a:ext cx="1295400" cy="477054"/>
          </a:xfrm>
          <a:prstGeom prst="rect">
            <a:avLst/>
          </a:prstGeom>
          <a:noFill/>
        </p:spPr>
        <p:txBody>
          <a:bodyPr wrap="square" rtlCol="0">
            <a:spAutoFit/>
          </a:bodyPr>
          <a:lstStyle/>
          <a:p>
            <a:r>
              <a:rPr lang="en-US" sz="1000" b="1" i="0" dirty="0" smtClean="0">
                <a:solidFill>
                  <a:schemeClr val="bg1"/>
                </a:solidFill>
                <a:latin typeface="News Gothic MT"/>
                <a:cs typeface="News Gothic MT"/>
              </a:rPr>
              <a:t>LECTURE THREE</a:t>
            </a:r>
          </a:p>
          <a:p>
            <a:pPr>
              <a:spcBef>
                <a:spcPts val="600"/>
              </a:spcBef>
            </a:pPr>
            <a:r>
              <a:rPr lang="en-US" sz="1000" b="1" i="0" dirty="0" smtClean="0">
                <a:solidFill>
                  <a:schemeClr val="bg1"/>
                </a:solidFill>
                <a:latin typeface="News Gothic MT"/>
                <a:cs typeface="News Gothic MT"/>
              </a:rPr>
              <a:t>MICROCLIMATE</a:t>
            </a:r>
            <a:endParaRPr lang="en-US" sz="1000" b="1" i="0" dirty="0">
              <a:solidFill>
                <a:schemeClr val="bg1"/>
              </a:solidFill>
              <a:latin typeface="News Gothic MT"/>
              <a:cs typeface="News Gothic MT"/>
            </a:endParaRPr>
          </a:p>
        </p:txBody>
      </p:sp>
      <p:sp>
        <p:nvSpPr>
          <p:cNvPr id="8" name="Rectangle 7"/>
          <p:cNvSpPr/>
          <p:nvPr userDrawn="1"/>
        </p:nvSpPr>
        <p:spPr>
          <a:xfrm>
            <a:off x="0" y="4615071"/>
            <a:ext cx="1280160" cy="1061829"/>
          </a:xfrm>
          <a:prstGeom prst="rect">
            <a:avLst/>
          </a:prstGeom>
          <a:noFill/>
        </p:spPr>
        <p:txBody>
          <a:bodyPr wrap="square" lIns="91440" tIns="45720" rIns="91440" bIns="45720">
            <a:spAutoFit/>
          </a:bodyPr>
          <a:lstStyle/>
          <a:p>
            <a:pPr algn="l"/>
            <a:r>
              <a:rPr lang="en-US" sz="900" b="1" i="0" cap="none" spc="0" dirty="0" smtClean="0">
                <a:ln w="12700">
                  <a:noFill/>
                  <a:prstDash val="solid"/>
                </a:ln>
                <a:solidFill>
                  <a:schemeClr val="bg1"/>
                </a:solidFill>
                <a:effectLst/>
                <a:latin typeface="News Gothic MT"/>
                <a:cs typeface="News Gothic MT"/>
              </a:rPr>
              <a:t>ARCH 1250</a:t>
            </a:r>
          </a:p>
          <a:p>
            <a:pPr algn="l"/>
            <a:r>
              <a:rPr lang="en-US" sz="900" b="1" i="0" cap="none" spc="0" dirty="0" smtClean="0">
                <a:ln w="12700">
                  <a:noFill/>
                  <a:prstDash val="solid"/>
                </a:ln>
                <a:solidFill>
                  <a:schemeClr val="bg1"/>
                </a:solidFill>
                <a:effectLst/>
                <a:latin typeface="News Gothic MT"/>
                <a:cs typeface="News Gothic MT"/>
              </a:rPr>
              <a:t>APPLIED</a:t>
            </a:r>
            <a:r>
              <a:rPr lang="en-US" sz="900" b="1" i="0" cap="none" spc="0" baseline="0" dirty="0" smtClean="0">
                <a:ln w="12700">
                  <a:noFill/>
                  <a:prstDash val="solid"/>
                </a:ln>
                <a:solidFill>
                  <a:schemeClr val="bg1"/>
                </a:solidFill>
                <a:effectLst/>
                <a:latin typeface="News Gothic MT"/>
                <a:cs typeface="News Gothic MT"/>
              </a:rPr>
              <a:t> </a:t>
            </a:r>
            <a:r>
              <a:rPr lang="en-US" sz="900" b="1" i="0" cap="none" spc="0" dirty="0" smtClean="0">
                <a:ln w="12700">
                  <a:noFill/>
                  <a:prstDash val="solid"/>
                </a:ln>
                <a:solidFill>
                  <a:schemeClr val="bg1"/>
                </a:solidFill>
                <a:effectLst/>
                <a:latin typeface="News Gothic MT"/>
                <a:cs typeface="News Gothic MT"/>
              </a:rPr>
              <a:t>ENVIRONMENTAL</a:t>
            </a:r>
            <a:r>
              <a:rPr lang="en-US" sz="900" b="1" i="0" cap="none" spc="0" baseline="0" dirty="0" smtClean="0">
                <a:ln w="12700">
                  <a:noFill/>
                  <a:prstDash val="solid"/>
                </a:ln>
                <a:solidFill>
                  <a:schemeClr val="bg1"/>
                </a:solidFill>
                <a:effectLst/>
                <a:latin typeface="News Gothic MT"/>
                <a:cs typeface="News Gothic MT"/>
              </a:rPr>
              <a:t> </a:t>
            </a:r>
            <a:r>
              <a:rPr lang="en-US" sz="900" b="1" i="0" cap="none" spc="0" dirty="0" smtClean="0">
                <a:ln w="12700">
                  <a:noFill/>
                  <a:prstDash val="solid"/>
                </a:ln>
                <a:solidFill>
                  <a:schemeClr val="bg1"/>
                </a:solidFill>
                <a:effectLst/>
                <a:latin typeface="News Gothic MT"/>
                <a:cs typeface="News Gothic MT"/>
              </a:rPr>
              <a:t>STUDIES</a:t>
            </a:r>
          </a:p>
          <a:p>
            <a:pPr algn="l"/>
            <a:endParaRPr lang="en-US" sz="900" b="1" i="0" cap="none" spc="0" dirty="0" smtClean="0">
              <a:ln w="12700">
                <a:noFill/>
                <a:prstDash val="solid"/>
              </a:ln>
              <a:solidFill>
                <a:schemeClr val="bg1"/>
              </a:solidFill>
              <a:effectLst/>
              <a:latin typeface="News Gothic MT"/>
              <a:cs typeface="News Gothic MT"/>
            </a:endParaRPr>
          </a:p>
          <a:p>
            <a:pPr algn="l"/>
            <a:r>
              <a:rPr lang="en-US" sz="900" b="1" i="0" cap="none" spc="0" dirty="0" smtClean="0">
                <a:ln w="12700">
                  <a:noFill/>
                  <a:prstDash val="solid"/>
                </a:ln>
                <a:solidFill>
                  <a:schemeClr val="bg1"/>
                </a:solidFill>
                <a:effectLst/>
                <a:latin typeface="News Gothic MT"/>
                <a:cs typeface="News Gothic MT"/>
              </a:rPr>
              <a:t>NYC</a:t>
            </a:r>
            <a:r>
              <a:rPr lang="en-US" sz="900" b="1" i="0" cap="none" spc="0" baseline="0" dirty="0" smtClean="0">
                <a:ln w="12700">
                  <a:noFill/>
                  <a:prstDash val="solid"/>
                </a:ln>
                <a:solidFill>
                  <a:schemeClr val="bg1"/>
                </a:solidFill>
                <a:effectLst/>
                <a:latin typeface="News Gothic MT"/>
                <a:cs typeface="News Gothic MT"/>
              </a:rPr>
              <a:t> </a:t>
            </a:r>
            <a:r>
              <a:rPr lang="en-US" sz="900" b="1" i="0" cap="none" spc="0" dirty="0" smtClean="0">
                <a:ln w="12700">
                  <a:noFill/>
                  <a:prstDash val="solid"/>
                </a:ln>
                <a:solidFill>
                  <a:schemeClr val="bg1"/>
                </a:solidFill>
                <a:effectLst/>
                <a:latin typeface="News Gothic MT"/>
                <a:cs typeface="News Gothic MT"/>
              </a:rPr>
              <a:t>COLLEGE</a:t>
            </a:r>
          </a:p>
          <a:p>
            <a:pPr algn="l"/>
            <a:r>
              <a:rPr lang="en-US" sz="900" b="1" i="0" cap="none" spc="0" dirty="0" smtClean="0">
                <a:ln w="12700">
                  <a:noFill/>
                  <a:prstDash val="solid"/>
                </a:ln>
                <a:solidFill>
                  <a:schemeClr val="bg1"/>
                </a:solidFill>
                <a:effectLst/>
                <a:latin typeface="News Gothic MT"/>
                <a:cs typeface="News Gothic MT"/>
              </a:rPr>
              <a:t>OF TECHNOLOGY</a:t>
            </a:r>
            <a:endParaRPr lang="en-US" sz="900" b="1" i="0" cap="none" spc="0" dirty="0">
              <a:ln w="12700">
                <a:noFill/>
                <a:prstDash val="solid"/>
              </a:ln>
              <a:solidFill>
                <a:schemeClr val="bg1"/>
              </a:solidFill>
              <a:effectLst/>
              <a:latin typeface="News Gothic MT"/>
              <a:cs typeface="News Gothic MT"/>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90500"/>
            <a:ext cx="7543800" cy="698500"/>
          </a:xfrm>
          <a:prstGeom prst="rect">
            <a:avLst/>
          </a:prstGeom>
        </p:spPr>
        <p:txBody>
          <a:bodyPr vert="horz" lIns="91440" tIns="45720" rIns="91440" bIns="45720" rtlCol="0" anchor="ctr">
            <a:normAutofit/>
          </a:bodyPr>
          <a:lstStyle/>
          <a:p>
            <a:r>
              <a:rPr lang="en-US" dirty="0" smtClean="0"/>
              <a:t>SLIDE TITLE IN ALL CAPS</a:t>
            </a:r>
            <a:endParaRPr lang="en-US" dirty="0"/>
          </a:p>
        </p:txBody>
      </p:sp>
      <p:sp>
        <p:nvSpPr>
          <p:cNvPr id="3" name="Text Placeholder 2"/>
          <p:cNvSpPr>
            <a:spLocks noGrp="1"/>
          </p:cNvSpPr>
          <p:nvPr>
            <p:ph type="body" idx="1"/>
          </p:nvPr>
        </p:nvSpPr>
        <p:spPr>
          <a:xfrm>
            <a:off x="1371600" y="889000"/>
            <a:ext cx="7543800" cy="42161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descr="microclimate banner.jpg"/>
          <p:cNvPicPr>
            <a:picLocks noChangeAspect="1"/>
          </p:cNvPicPr>
          <p:nvPr userDrawn="1"/>
        </p:nvPicPr>
        <p:blipFill>
          <a:blip r:embed="rId4"/>
          <a:stretch>
            <a:fillRect/>
          </a:stretch>
        </p:blipFill>
        <p:spPr>
          <a:xfrm>
            <a:off x="0" y="0"/>
            <a:ext cx="1304925" cy="5715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hf sldNum="0" hdr="0" dt="0"/>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571500"/>
            <a:ext cx="7543800" cy="2529946"/>
          </a:xfrm>
        </p:spPr>
        <p:txBody>
          <a:bodyPr>
            <a:normAutofit/>
          </a:bodyPr>
          <a:lstStyle/>
          <a:p>
            <a:r>
              <a:rPr lang="en-US" sz="2600" dirty="0" smtClean="0"/>
              <a:t>ARCH 1250</a:t>
            </a:r>
            <a:br>
              <a:rPr lang="en-US" sz="2600" dirty="0" smtClean="0"/>
            </a:br>
            <a:r>
              <a:rPr lang="en-US" sz="2600" dirty="0" smtClean="0"/>
              <a:t>APPLIED ENVIRONMENTAL STUDIES</a:t>
            </a:r>
            <a:br>
              <a:rPr lang="en-US" sz="2600" dirty="0" smtClean="0"/>
            </a:br>
            <a:r>
              <a:rPr lang="en-US" sz="2600" dirty="0" smtClean="0"/>
              <a:t/>
            </a:r>
            <a:br>
              <a:rPr lang="en-US" sz="2600" dirty="0" smtClean="0"/>
            </a:br>
            <a:r>
              <a:rPr lang="en-US" sz="2600" dirty="0" smtClean="0"/>
              <a:t>CLASS FOUR</a:t>
            </a:r>
            <a:br>
              <a:rPr lang="en-US" sz="2600" dirty="0" smtClean="0"/>
            </a:br>
            <a:r>
              <a:rPr lang="en-US" sz="2600" dirty="0" smtClean="0"/>
              <a:t>MICROCLIMATE</a:t>
            </a:r>
            <a:endParaRPr lang="en-US" sz="2600" dirty="0"/>
          </a:p>
        </p:txBody>
      </p:sp>
      <p:sp>
        <p:nvSpPr>
          <p:cNvPr id="3" name="Content Placeholder 2"/>
          <p:cNvSpPr txBox="1">
            <a:spLocks/>
          </p:cNvSpPr>
          <p:nvPr/>
        </p:nvSpPr>
        <p:spPr>
          <a:xfrm>
            <a:off x="5562600" y="3683000"/>
            <a:ext cx="3429000" cy="1003300"/>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John Seitz, RA, LEED AP</a:t>
            </a:r>
          </a:p>
          <a:p>
            <a:pPr marL="342900" marR="0" lvl="0" indent="-342900" defTabSz="914400" rtl="0" eaLnBrk="1" fontAlgn="auto" latinLnBrk="0" hangingPunct="1">
              <a:lnSpc>
                <a:spcPct val="100000"/>
              </a:lnSpc>
              <a:spcAft>
                <a:spcPts val="0"/>
              </a:spcAft>
              <a:buClrTx/>
              <a:buSzTx/>
              <a:buFont typeface="Arial" pitchFamily="34" charset="0"/>
              <a:buNone/>
              <a:tabLst/>
              <a:defRPr/>
            </a:pPr>
            <a:r>
              <a:rPr kumimoji="0" lang="en-US" b="0" i="0" u="none" strike="noStrike" kern="1200" cap="none" spc="0" normalizeH="0" baseline="0" noProof="0" dirty="0" smtClean="0">
                <a:ln>
                  <a:noFill/>
                </a:ln>
                <a:solidFill>
                  <a:schemeClr val="tx1"/>
                </a:solidFill>
                <a:effectLst/>
                <a:uLnTx/>
                <a:uFillTx/>
                <a:latin typeface="+mn-lt"/>
                <a:ea typeface="+mn-ea"/>
                <a:cs typeface="+mn-cs"/>
              </a:rPr>
              <a:t>Adjunct Assistant Professor</a:t>
            </a:r>
          </a:p>
          <a:p>
            <a:pPr marL="342900" marR="0" lvl="0" indent="-342900" defTabSz="914400" rtl="0" eaLnBrk="1" fontAlgn="auto" latinLnBrk="0" hangingPunct="1">
              <a:lnSpc>
                <a:spcPct val="100000"/>
              </a:lnSpc>
              <a:spcAft>
                <a:spcPts val="0"/>
              </a:spcAft>
              <a:buClrTx/>
              <a:buSzTx/>
              <a:buFont typeface="Arial" pitchFamily="34" charset="0"/>
              <a:buChar char="•"/>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defTabSz="914400" rtl="0" eaLnBrk="1" fontAlgn="auto" latinLnBrk="0" hangingPunct="1">
              <a:lnSpc>
                <a:spcPct val="100000"/>
              </a:lnSpc>
              <a:spcAft>
                <a:spcPts val="0"/>
              </a:spcAft>
              <a:buClrTx/>
              <a:buSzTx/>
              <a:buFont typeface="Arial" pitchFamily="34" charset="0"/>
              <a:buChar char="•"/>
              <a:tabLst/>
              <a:defRPr/>
            </a:pP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4" descr="SunChart-40NL"/>
          <p:cNvPicPr>
            <a:picLocks noChangeAspect="1" noChangeArrowheads="1"/>
          </p:cNvPicPr>
          <p:nvPr/>
        </p:nvPicPr>
        <p:blipFill>
          <a:blip r:embed="rId3"/>
          <a:srcRect/>
          <a:stretch>
            <a:fillRect/>
          </a:stretch>
        </p:blipFill>
        <p:spPr bwMode="auto">
          <a:xfrm>
            <a:off x="1345962" y="0"/>
            <a:ext cx="7798038" cy="5715000"/>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Content Placeholder 2"/>
          <p:cNvSpPr txBox="1">
            <a:spLocks/>
          </p:cNvSpPr>
          <p:nvPr/>
        </p:nvSpPr>
        <p:spPr>
          <a:xfrm>
            <a:off x="1447800" y="190500"/>
            <a:ext cx="74676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dirty="0" smtClean="0">
                <a:latin typeface="News Gothic MT"/>
                <a:cs typeface="News Gothic MT"/>
              </a:rPr>
              <a:t>Sun a</a:t>
            </a:r>
            <a:r>
              <a:rPr lang="en-US" sz="2000" noProof="0" dirty="0" err="1" smtClean="0">
                <a:latin typeface="News Gothic MT"/>
                <a:cs typeface="News Gothic MT"/>
              </a:rPr>
              <a:t>ngle</a:t>
            </a:r>
            <a:r>
              <a:rPr lang="en-US" sz="2000" noProof="0" dirty="0" smtClean="0">
                <a:latin typeface="News Gothic MT"/>
                <a:cs typeface="News Gothic MT"/>
              </a:rPr>
              <a:t> and buildings</a:t>
            </a:r>
            <a:endParaRPr kumimoji="0" lang="en-US" sz="20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schemeClr val="tx1"/>
              </a:solidFill>
              <a:effectLst/>
              <a:uLnTx/>
              <a:uFillTx/>
              <a:latin typeface="News Gothic MT"/>
              <a:ea typeface="+mn-ea"/>
              <a:cs typeface="News Gothic MT"/>
            </a:endParaRPr>
          </a:p>
        </p:txBody>
      </p:sp>
      <p:sp>
        <p:nvSpPr>
          <p:cNvPr id="11" name="Text Box 7"/>
          <p:cNvSpPr txBox="1">
            <a:spLocks noChangeArrowheads="1"/>
          </p:cNvSpPr>
          <p:nvPr/>
        </p:nvSpPr>
        <p:spPr bwMode="auto">
          <a:xfrm>
            <a:off x="1752600" y="800100"/>
            <a:ext cx="2438400" cy="3416320"/>
          </a:xfrm>
          <a:prstGeom prst="rect">
            <a:avLst/>
          </a:prstGeom>
          <a:noFill/>
          <a:ln w="9525">
            <a:noFill/>
            <a:miter lim="800000"/>
            <a:headEnd/>
            <a:tailEnd/>
          </a:ln>
          <a:effectLst/>
        </p:spPr>
        <p:txBody>
          <a:bodyPr wrap="square">
            <a:prstTxWarp prst="textNoShape">
              <a:avLst/>
            </a:prstTxWarp>
            <a:spAutoFit/>
          </a:bodyPr>
          <a:lstStyle/>
          <a:p>
            <a:pPr algn="l">
              <a:spcBef>
                <a:spcPct val="50000"/>
              </a:spcBef>
            </a:pPr>
            <a:r>
              <a:rPr lang="en-US" dirty="0" smtClean="0"/>
              <a:t>Seasonal changes in sun angles allow us to shape buildings to maximize opportunities for all year daylight capture and cold season passive heating, while shading to protect against the hot summer sun.</a:t>
            </a:r>
            <a:endParaRPr lang="en-US" dirty="0"/>
          </a:p>
        </p:txBody>
      </p:sp>
      <p:pic>
        <p:nvPicPr>
          <p:cNvPr id="7" name="Picture 7" descr="south"/>
          <p:cNvPicPr>
            <a:picLocks noChangeAspect="1" noChangeArrowheads="1"/>
          </p:cNvPicPr>
          <p:nvPr/>
        </p:nvPicPr>
        <p:blipFill>
          <a:blip r:embed="rId3"/>
          <a:srcRect l="7091" r="3575"/>
          <a:stretch>
            <a:fillRect/>
          </a:stretch>
        </p:blipFill>
        <p:spPr bwMode="auto">
          <a:xfrm>
            <a:off x="5181600" y="876300"/>
            <a:ext cx="3733800" cy="36411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Content Placeholder 2"/>
          <p:cNvSpPr txBox="1">
            <a:spLocks/>
          </p:cNvSpPr>
          <p:nvPr/>
        </p:nvSpPr>
        <p:spPr>
          <a:xfrm>
            <a:off x="1447800" y="190500"/>
            <a:ext cx="74676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000" noProof="0" dirty="0" smtClean="0">
                <a:latin typeface="News Gothic MT"/>
                <a:cs typeface="News Gothic MT"/>
              </a:rPr>
              <a:t>Wind and </a:t>
            </a:r>
            <a:r>
              <a:rPr lang="en-US" sz="2000" dirty="0" smtClean="0">
                <a:latin typeface="News Gothic MT"/>
                <a:cs typeface="News Gothic MT"/>
              </a:rPr>
              <a:t>site planning</a:t>
            </a:r>
            <a:endParaRPr kumimoji="0" lang="en-US" sz="20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000" b="0" i="0" u="none" strike="noStrike" kern="1200" cap="none" spc="0" normalizeH="0" baseline="0" noProof="0" dirty="0">
              <a:ln>
                <a:noFill/>
              </a:ln>
              <a:solidFill>
                <a:schemeClr val="tx1"/>
              </a:solidFill>
              <a:effectLst/>
              <a:uLnTx/>
              <a:uFillTx/>
              <a:latin typeface="News Gothic MT"/>
              <a:ea typeface="+mn-ea"/>
              <a:cs typeface="News Gothic MT"/>
            </a:endParaRPr>
          </a:p>
        </p:txBody>
      </p:sp>
      <p:sp>
        <p:nvSpPr>
          <p:cNvPr id="10" name="Text Box 7"/>
          <p:cNvSpPr txBox="1">
            <a:spLocks noChangeArrowheads="1"/>
          </p:cNvSpPr>
          <p:nvPr/>
        </p:nvSpPr>
        <p:spPr bwMode="auto">
          <a:xfrm>
            <a:off x="1752600" y="800100"/>
            <a:ext cx="2590800" cy="1754327"/>
          </a:xfrm>
          <a:prstGeom prst="rect">
            <a:avLst/>
          </a:prstGeom>
          <a:noFill/>
          <a:ln w="9525">
            <a:noFill/>
            <a:miter lim="800000"/>
            <a:headEnd/>
            <a:tailEnd/>
          </a:ln>
          <a:effectLst/>
        </p:spPr>
        <p:txBody>
          <a:bodyPr wrap="square">
            <a:prstTxWarp prst="textNoShape">
              <a:avLst/>
            </a:prstTxWarp>
            <a:spAutoFit/>
          </a:bodyPr>
          <a:lstStyle/>
          <a:p>
            <a:pPr algn="l">
              <a:spcBef>
                <a:spcPct val="50000"/>
              </a:spcBef>
            </a:pPr>
            <a:r>
              <a:rPr lang="en-US" dirty="0" smtClean="0"/>
              <a:t>Trees and site plantings may be used to deflect winds, sheltering both outdoor spaces and buildings.</a:t>
            </a:r>
            <a:endParaRPr lang="en-US" dirty="0"/>
          </a:p>
        </p:txBody>
      </p:sp>
      <p:pic>
        <p:nvPicPr>
          <p:cNvPr id="11" name="Picture 7" descr="trees provide"/>
          <p:cNvPicPr>
            <a:picLocks noChangeAspect="1" noChangeArrowheads="1"/>
          </p:cNvPicPr>
          <p:nvPr/>
        </p:nvPicPr>
        <p:blipFill>
          <a:blip r:embed="rId3"/>
          <a:srcRect l="1785" b="14578"/>
          <a:stretch>
            <a:fillRect/>
          </a:stretch>
        </p:blipFill>
        <p:spPr bwMode="auto">
          <a:xfrm>
            <a:off x="3313429" y="3086100"/>
            <a:ext cx="5601971" cy="2480570"/>
          </a:xfrm>
          <a:prstGeom prst="rect">
            <a:avLst/>
          </a:prstGeom>
          <a:noFill/>
        </p:spPr>
      </p:pic>
      <p:pic>
        <p:nvPicPr>
          <p:cNvPr id="15" name="Picture 7" descr="winds affected"/>
          <p:cNvPicPr>
            <a:picLocks noChangeAspect="1" noChangeArrowheads="1"/>
          </p:cNvPicPr>
          <p:nvPr/>
        </p:nvPicPr>
        <p:blipFill>
          <a:blip r:embed="rId4"/>
          <a:srcRect r="50893" b="13190"/>
          <a:stretch>
            <a:fillRect/>
          </a:stretch>
        </p:blipFill>
        <p:spPr bwMode="auto">
          <a:xfrm>
            <a:off x="5371577" y="363537"/>
            <a:ext cx="3317035" cy="26463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Rectangle 10"/>
          <p:cNvSpPr/>
          <p:nvPr/>
        </p:nvSpPr>
        <p:spPr>
          <a:xfrm>
            <a:off x="0" y="800100"/>
            <a:ext cx="9144000" cy="399135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Content Placeholder 2"/>
          <p:cNvSpPr txBox="1">
            <a:spLocks/>
          </p:cNvSpPr>
          <p:nvPr/>
        </p:nvSpPr>
        <p:spPr>
          <a:xfrm>
            <a:off x="152400" y="952500"/>
            <a:ext cx="1981200" cy="990600"/>
          </a:xfrm>
          <a:prstGeom prst="rect">
            <a:avLst/>
          </a:prstGeom>
        </p:spPr>
        <p:txBody>
          <a:bodyPr vert="horz" lIns="91440" tIns="45720" rIns="91440" bIns="45720" rtlCol="0">
            <a:normAutofit/>
          </a:bodyPr>
          <a:lstStyle/>
          <a:p>
            <a:pPr marR="0" lvl="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400" noProof="0" dirty="0" smtClean="0">
                <a:latin typeface="News Gothic MT"/>
                <a:cs typeface="News Gothic MT"/>
              </a:rPr>
              <a:t>Bioclimatic Chart</a:t>
            </a:r>
            <a:endParaRPr kumimoji="0" lang="en-US" sz="24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News Gothic MT"/>
              <a:ea typeface="+mn-ea"/>
              <a:cs typeface="News Gothic MT"/>
            </a:endParaRPr>
          </a:p>
        </p:txBody>
      </p:sp>
      <p:pic>
        <p:nvPicPr>
          <p:cNvPr id="10" name="Picture 9" descr="bioclimatic chart.jpg"/>
          <p:cNvPicPr>
            <a:picLocks noChangeAspect="1"/>
          </p:cNvPicPr>
          <p:nvPr/>
        </p:nvPicPr>
        <p:blipFill>
          <a:blip r:embed="rId3"/>
          <a:stretch>
            <a:fillRect/>
          </a:stretch>
        </p:blipFill>
        <p:spPr>
          <a:xfrm>
            <a:off x="2286000" y="0"/>
            <a:ext cx="6734175" cy="5715000"/>
          </a:xfrm>
          <a:prstGeom prst="rect">
            <a:avLst/>
          </a:prstGeom>
        </p:spPr>
      </p:pic>
      <p:sp>
        <p:nvSpPr>
          <p:cNvPr id="5" name="Content Placeholder 2"/>
          <p:cNvSpPr txBox="1">
            <a:spLocks/>
          </p:cNvSpPr>
          <p:nvPr/>
        </p:nvSpPr>
        <p:spPr>
          <a:xfrm>
            <a:off x="152400" y="3695700"/>
            <a:ext cx="2133600" cy="1066800"/>
          </a:xfrm>
          <a:prstGeom prst="rect">
            <a:avLst/>
          </a:prstGeom>
        </p:spPr>
        <p:txBody>
          <a:bodyPr vert="horz" lIns="91440" tIns="45720" rIns="91440" bIns="45720" rtlCol="0">
            <a:noAutofit/>
          </a:bodyPr>
          <a:lstStyle/>
          <a:p>
            <a:pPr marL="0" marR="0" lvl="0" indent="0" algn="l" defTabSz="914400" rtl="0" eaLnBrk="1" fontAlgn="auto" latinLnBrk="0" hangingPunct="1">
              <a:spcBef>
                <a:spcPct val="20000"/>
              </a:spcBef>
              <a:spcAft>
                <a:spcPts val="0"/>
              </a:spcAft>
              <a:buClrTx/>
              <a:buSzTx/>
              <a:buFont typeface="Arial" pitchFamily="34" charset="0"/>
              <a:buNone/>
              <a:tabLst>
                <a:tab pos="1371600" algn="l"/>
              </a:tabLst>
              <a:defRPr/>
            </a:pPr>
            <a:r>
              <a:rPr lang="en-US" sz="1400" kern="0" dirty="0" err="1" smtClean="0"/>
              <a:t>BioClimatic</a:t>
            </a:r>
            <a:r>
              <a:rPr lang="en-US" sz="1400" kern="0" dirty="0" smtClean="0"/>
              <a:t> Chart, from Victor </a:t>
            </a:r>
            <a:r>
              <a:rPr lang="en-US" sz="1400" kern="0" dirty="0" err="1" smtClean="0"/>
              <a:t>Olgyay’s</a:t>
            </a:r>
            <a:r>
              <a:rPr lang="en-US" sz="1400" kern="0" dirty="0" smtClean="0"/>
              <a:t>, </a:t>
            </a:r>
            <a:r>
              <a:rPr lang="en-US" sz="1400" i="1" kern="0" dirty="0" smtClean="0"/>
              <a:t>Design With Climate</a:t>
            </a:r>
            <a:r>
              <a:rPr lang="en-US" sz="1400" kern="0" dirty="0" smtClean="0"/>
              <a:t>, 1963</a:t>
            </a:r>
            <a:endParaRPr kumimoji="0" lang="en-US" sz="1400" b="0" i="0" u="none" strike="noStrike" kern="19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50000"/>
              </a:lnSpc>
              <a:spcBef>
                <a:spcPts val="600"/>
              </a:spcBef>
              <a:spcAft>
                <a:spcPts val="0"/>
              </a:spcAft>
              <a:buClrTx/>
              <a:buSzTx/>
              <a:buFont typeface="Arial" pitchFamily="34" charset="0"/>
              <a:buChar char="•"/>
              <a:tabLst/>
              <a:defRPr/>
            </a:pPr>
            <a:endParaRPr kumimoji="0" lang="en-US" sz="1400" b="0" i="0" u="none" strike="noStrike" kern="1200" cap="none" spc="0" normalizeH="0" baseline="0" noProof="0" dirty="0">
              <a:ln>
                <a:noFill/>
              </a:ln>
              <a:solidFill>
                <a:schemeClr val="tx1"/>
              </a:solidFill>
              <a:effectLst/>
              <a:uLnTx/>
              <a:uFillTx/>
              <a:latin typeface="News Gothic MT"/>
              <a:ea typeface="+mn-ea"/>
              <a:cs typeface="News Gothic M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0" y="0"/>
            <a:ext cx="9144000" cy="5715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Olgyay 01.jpg"/>
          <p:cNvPicPr>
            <a:picLocks noChangeAspect="1"/>
          </p:cNvPicPr>
          <p:nvPr/>
        </p:nvPicPr>
        <p:blipFill>
          <a:blip r:embed="rId3"/>
          <a:stretch>
            <a:fillRect/>
          </a:stretch>
        </p:blipFill>
        <p:spPr>
          <a:xfrm>
            <a:off x="228600" y="388620"/>
            <a:ext cx="4297680" cy="4297680"/>
          </a:xfrm>
          <a:prstGeom prst="rect">
            <a:avLst/>
          </a:prstGeom>
        </p:spPr>
      </p:pic>
      <p:pic>
        <p:nvPicPr>
          <p:cNvPr id="9" name="Picture 8" descr="Olgyay 02.jpg"/>
          <p:cNvPicPr>
            <a:picLocks noChangeAspect="1"/>
          </p:cNvPicPr>
          <p:nvPr/>
        </p:nvPicPr>
        <p:blipFill>
          <a:blip r:embed="rId4"/>
          <a:stretch>
            <a:fillRect/>
          </a:stretch>
        </p:blipFill>
        <p:spPr>
          <a:xfrm>
            <a:off x="4648200" y="388620"/>
            <a:ext cx="4297680" cy="4297680"/>
          </a:xfrm>
          <a:prstGeom prst="rect">
            <a:avLst/>
          </a:prstGeom>
        </p:spPr>
      </p:pic>
      <p:sp>
        <p:nvSpPr>
          <p:cNvPr id="10" name="Text Box 7"/>
          <p:cNvSpPr txBox="1">
            <a:spLocks noChangeArrowheads="1"/>
          </p:cNvSpPr>
          <p:nvPr/>
        </p:nvSpPr>
        <p:spPr bwMode="auto">
          <a:xfrm>
            <a:off x="3048000" y="4762500"/>
            <a:ext cx="1447800" cy="215444"/>
          </a:xfrm>
          <a:prstGeom prst="rect">
            <a:avLst/>
          </a:prstGeom>
          <a:noFill/>
          <a:ln w="9525">
            <a:noFill/>
            <a:miter lim="800000"/>
            <a:headEnd/>
            <a:tailEnd/>
          </a:ln>
          <a:effectLst/>
        </p:spPr>
        <p:txBody>
          <a:bodyPr wrap="square" lIns="0" tIns="0" rIns="0" bIns="0">
            <a:spAutoFit/>
          </a:bodyPr>
          <a:lstStyle/>
          <a:p>
            <a:pPr algn="ctr">
              <a:spcBef>
                <a:spcPct val="50000"/>
              </a:spcBef>
            </a:pPr>
            <a:r>
              <a:rPr lang="en-US" sz="1400" dirty="0" smtClean="0">
                <a:latin typeface="News Gothic MT"/>
                <a:cs typeface="News Gothic MT"/>
              </a:rPr>
              <a:t>New York, NY</a:t>
            </a:r>
          </a:p>
        </p:txBody>
      </p:sp>
      <p:sp>
        <p:nvSpPr>
          <p:cNvPr id="11" name="Text Box 7"/>
          <p:cNvSpPr txBox="1">
            <a:spLocks noChangeArrowheads="1"/>
          </p:cNvSpPr>
          <p:nvPr/>
        </p:nvSpPr>
        <p:spPr bwMode="auto">
          <a:xfrm>
            <a:off x="7467600" y="4762500"/>
            <a:ext cx="1447800" cy="215444"/>
          </a:xfrm>
          <a:prstGeom prst="rect">
            <a:avLst/>
          </a:prstGeom>
          <a:noFill/>
          <a:ln w="9525">
            <a:noFill/>
            <a:miter lim="800000"/>
            <a:headEnd/>
            <a:tailEnd/>
          </a:ln>
          <a:effectLst/>
        </p:spPr>
        <p:txBody>
          <a:bodyPr wrap="square" lIns="0" tIns="0" rIns="0" bIns="0">
            <a:spAutoFit/>
          </a:bodyPr>
          <a:lstStyle/>
          <a:p>
            <a:pPr algn="ctr">
              <a:spcBef>
                <a:spcPct val="50000"/>
              </a:spcBef>
            </a:pPr>
            <a:r>
              <a:rPr lang="en-US" sz="1400" dirty="0" smtClean="0">
                <a:latin typeface="News Gothic MT"/>
                <a:cs typeface="News Gothic MT"/>
              </a:rPr>
              <a:t>Phoenix, AZ</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7299960" y="4838700"/>
            <a:ext cx="1447800" cy="215444"/>
          </a:xfrm>
          <a:prstGeom prst="rect">
            <a:avLst/>
          </a:prstGeom>
          <a:noFill/>
          <a:ln w="9525">
            <a:noFill/>
            <a:miter lim="800000"/>
            <a:headEnd/>
            <a:tailEnd/>
          </a:ln>
          <a:effectLst/>
        </p:spPr>
        <p:txBody>
          <a:bodyPr wrap="square" lIns="0" tIns="0" rIns="0" bIns="0">
            <a:spAutoFit/>
          </a:bodyPr>
          <a:lstStyle/>
          <a:p>
            <a:pPr algn="ctr">
              <a:spcBef>
                <a:spcPct val="50000"/>
              </a:spcBef>
            </a:pPr>
            <a:r>
              <a:rPr lang="en-US" sz="1400" dirty="0" smtClean="0">
                <a:latin typeface="News Gothic MT"/>
                <a:cs typeface="News Gothic MT"/>
              </a:rPr>
              <a:t>Miami, FL</a:t>
            </a:r>
          </a:p>
        </p:txBody>
      </p:sp>
      <p:pic>
        <p:nvPicPr>
          <p:cNvPr id="12" name="Picture 11" descr="Olgyay 03.jpg"/>
          <p:cNvPicPr>
            <a:picLocks noChangeAspect="1"/>
          </p:cNvPicPr>
          <p:nvPr/>
        </p:nvPicPr>
        <p:blipFill>
          <a:blip r:embed="rId3"/>
          <a:stretch>
            <a:fillRect/>
          </a:stretch>
        </p:blipFill>
        <p:spPr>
          <a:xfrm>
            <a:off x="4312920" y="495300"/>
            <a:ext cx="4297680" cy="429768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Placeholder 3"/>
          <p:cNvSpPr>
            <a:spLocks noGrp="1"/>
          </p:cNvSpPr>
          <p:nvPr>
            <p:ph type="body" sz="quarter" idx="13"/>
          </p:nvPr>
        </p:nvSpPr>
        <p:spPr>
          <a:xfrm>
            <a:off x="152400" y="901700"/>
            <a:ext cx="1143000" cy="2717800"/>
          </a:xfrm>
        </p:spPr>
        <p:txBody>
          <a:bodyPr>
            <a:normAutofit/>
          </a:bodyPr>
          <a:lstStyle/>
          <a:p>
            <a:pPr>
              <a:spcBef>
                <a:spcPts val="500"/>
              </a:spcBef>
            </a:pPr>
            <a:r>
              <a:rPr lang="en-US" dirty="0" smtClean="0">
                <a:solidFill>
                  <a:schemeClr val="bg1">
                    <a:lumMod val="85000"/>
                  </a:schemeClr>
                </a:solidFill>
              </a:rPr>
              <a:t>ENERGY FUNDAMENTALS</a:t>
            </a:r>
          </a:p>
          <a:p>
            <a:pPr>
              <a:spcBef>
                <a:spcPts val="500"/>
              </a:spcBef>
            </a:pPr>
            <a:r>
              <a:rPr lang="en-US" b="1" dirty="0" smtClean="0">
                <a:solidFill>
                  <a:schemeClr val="tx1"/>
                </a:solidFill>
              </a:rPr>
              <a:t>REDUCING DEMAND</a:t>
            </a:r>
          </a:p>
          <a:p>
            <a:pPr>
              <a:spcBef>
                <a:spcPts val="500"/>
              </a:spcBef>
            </a:pPr>
            <a:r>
              <a:rPr lang="en-US" dirty="0" smtClean="0">
                <a:solidFill>
                  <a:schemeClr val="bg1">
                    <a:lumMod val="85000"/>
                  </a:schemeClr>
                </a:solidFill>
              </a:rPr>
              <a:t>SUPPLY</a:t>
            </a:r>
          </a:p>
          <a:p>
            <a:pPr>
              <a:spcBef>
                <a:spcPts val="500"/>
              </a:spcBef>
            </a:pPr>
            <a:r>
              <a:rPr lang="en-US" dirty="0" smtClean="0">
                <a:solidFill>
                  <a:schemeClr val="bg1">
                    <a:lumMod val="85000"/>
                  </a:schemeClr>
                </a:solidFill>
              </a:rPr>
              <a:t>STORAGE</a:t>
            </a:r>
          </a:p>
          <a:p>
            <a:pPr>
              <a:spcBef>
                <a:spcPts val="500"/>
              </a:spcBef>
            </a:pPr>
            <a:r>
              <a:rPr lang="en-US" dirty="0" smtClean="0">
                <a:solidFill>
                  <a:schemeClr val="bg1">
                    <a:lumMod val="85000"/>
                  </a:schemeClr>
                </a:solidFill>
              </a:rPr>
              <a:t>MANAGEMENT</a:t>
            </a:r>
          </a:p>
          <a:p>
            <a:pPr>
              <a:spcBef>
                <a:spcPts val="500"/>
              </a:spcBef>
            </a:pPr>
            <a:r>
              <a:rPr lang="en-US" dirty="0" smtClean="0">
                <a:solidFill>
                  <a:schemeClr val="bg1">
                    <a:lumMod val="85000"/>
                  </a:schemeClr>
                </a:solidFill>
              </a:rPr>
              <a:t>EMBODIED ENERGY</a:t>
            </a:r>
          </a:p>
          <a:p>
            <a:pPr>
              <a:spcBef>
                <a:spcPts val="500"/>
              </a:spcBef>
            </a:pPr>
            <a:r>
              <a:rPr lang="en-US" dirty="0" smtClean="0">
                <a:solidFill>
                  <a:schemeClr val="bg1">
                    <a:lumMod val="85000"/>
                  </a:schemeClr>
                </a:solidFill>
              </a:rPr>
              <a:t>NEXT CLASS</a:t>
            </a:r>
            <a:endParaRPr lang="en-US" dirty="0">
              <a:solidFill>
                <a:schemeClr val="bg1">
                  <a:lumMod val="85000"/>
                </a:schemeClr>
              </a:solidFill>
            </a:endParaRPr>
          </a:p>
        </p:txBody>
      </p:sp>
      <p:sp>
        <p:nvSpPr>
          <p:cNvPr id="6" name="Rectangle 5"/>
          <p:cNvSpPr/>
          <p:nvPr/>
        </p:nvSpPr>
        <p:spPr>
          <a:xfrm>
            <a:off x="0" y="676656"/>
            <a:ext cx="9144000" cy="41148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Masdar2"/>
          <p:cNvPicPr>
            <a:picLocks noChangeAspect="1"/>
          </p:cNvPicPr>
          <p:nvPr/>
        </p:nvPicPr>
        <p:blipFill>
          <a:blip r:embed="rId3"/>
          <a:stretch>
            <a:fillRect/>
          </a:stretch>
        </p:blipFill>
        <p:spPr>
          <a:xfrm>
            <a:off x="0" y="1395412"/>
            <a:ext cx="9144000" cy="3290888"/>
          </a:xfrm>
          <a:prstGeom prst="rect">
            <a:avLst/>
          </a:prstGeom>
        </p:spPr>
      </p:pic>
      <p:pic>
        <p:nvPicPr>
          <p:cNvPr id="5" name="Picture 4" descr="masdar1_b.jpg"/>
          <p:cNvPicPr>
            <a:picLocks noChangeAspect="1"/>
          </p:cNvPicPr>
          <p:nvPr/>
        </p:nvPicPr>
        <p:blipFill>
          <a:blip r:embed="rId4"/>
          <a:stretch>
            <a:fillRect/>
          </a:stretch>
        </p:blipFill>
        <p:spPr>
          <a:xfrm>
            <a:off x="5867400" y="0"/>
            <a:ext cx="3291840" cy="2191130"/>
          </a:xfrm>
          <a:prstGeom prst="rect">
            <a:avLst/>
          </a:prstGeom>
        </p:spPr>
      </p:pic>
      <p:pic>
        <p:nvPicPr>
          <p:cNvPr id="9" name="Picture 8" descr="masdar4_b.jpg"/>
          <p:cNvPicPr>
            <a:picLocks noChangeAspect="1"/>
          </p:cNvPicPr>
          <p:nvPr/>
        </p:nvPicPr>
        <p:blipFill>
          <a:blip r:embed="rId5"/>
          <a:stretch>
            <a:fillRect/>
          </a:stretch>
        </p:blipFill>
        <p:spPr>
          <a:xfrm>
            <a:off x="1959294" y="3543300"/>
            <a:ext cx="3450906" cy="2194560"/>
          </a:xfrm>
          <a:prstGeom prst="rect">
            <a:avLst/>
          </a:prstGeom>
        </p:spPr>
      </p:pic>
      <p:sp>
        <p:nvSpPr>
          <p:cNvPr id="7" name="Content Placeholder 2"/>
          <p:cNvSpPr txBox="1">
            <a:spLocks/>
          </p:cNvSpPr>
          <p:nvPr/>
        </p:nvSpPr>
        <p:spPr>
          <a:xfrm>
            <a:off x="1447800" y="190500"/>
            <a:ext cx="4038600" cy="60960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2600" noProof="0" dirty="0" err="1" smtClean="0">
                <a:latin typeface="News Gothic MT"/>
                <a:cs typeface="News Gothic MT"/>
              </a:rPr>
              <a:t>Masdar</a:t>
            </a:r>
            <a:r>
              <a:rPr lang="en-US" sz="2600" noProof="0" dirty="0" smtClean="0">
                <a:latin typeface="News Gothic MT"/>
                <a:cs typeface="News Gothic MT"/>
              </a:rPr>
              <a:t> </a:t>
            </a:r>
            <a:r>
              <a:rPr lang="en-US" sz="2600" noProof="0" dirty="0" smtClean="0">
                <a:latin typeface="News Gothic MT"/>
                <a:cs typeface="News Gothic MT"/>
              </a:rPr>
              <a:t>City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714" b="0" i="0" u="none" strike="noStrike" kern="1200" cap="none" spc="0" normalizeH="0" baseline="0" dirty="0" smtClean="0">
                <a:ln>
                  <a:noFill/>
                </a:ln>
                <a:solidFill>
                  <a:schemeClr val="tx1"/>
                </a:solidFill>
                <a:effectLst/>
                <a:uLnTx/>
                <a:uFillTx/>
                <a:latin typeface="News Gothic MT"/>
                <a:ea typeface="+mn-ea"/>
                <a:cs typeface="News Gothic MT"/>
              </a:rPr>
              <a:t>Foster and Partners, Architects</a:t>
            </a:r>
            <a:endParaRPr kumimoji="0" lang="en-US" sz="1714"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600" b="0" i="0" u="none" strike="noStrike" kern="1200" cap="none" spc="0" normalizeH="0" baseline="0" noProof="0" dirty="0" smtClean="0">
              <a:ln>
                <a:noFill/>
              </a:ln>
              <a:solidFill>
                <a:schemeClr val="tx1"/>
              </a:solidFill>
              <a:effectLst/>
              <a:uLnTx/>
              <a:uFillTx/>
              <a:latin typeface="News Gothic MT"/>
              <a:ea typeface="+mn-ea"/>
              <a:cs typeface="News Gothic M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600" b="0" i="0" u="none" strike="noStrike" kern="1200" cap="none" spc="0" normalizeH="0" baseline="0" noProof="0" dirty="0">
              <a:ln>
                <a:noFill/>
              </a:ln>
              <a:solidFill>
                <a:schemeClr val="tx1"/>
              </a:solidFill>
              <a:effectLst/>
              <a:uLnTx/>
              <a:uFillTx/>
              <a:latin typeface="News Gothic MT"/>
              <a:ea typeface="+mn-ea"/>
              <a:cs typeface="News Gothic M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0" y="0"/>
            <a:ext cx="9144000" cy="5715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masdar23x1100.jpg"/>
          <p:cNvPicPr>
            <a:picLocks noChangeAspect="1"/>
          </p:cNvPicPr>
          <p:nvPr/>
        </p:nvPicPr>
        <p:blipFill>
          <a:blip r:embed="rId3"/>
          <a:stretch>
            <a:fillRect/>
          </a:stretch>
        </p:blipFill>
        <p:spPr>
          <a:xfrm>
            <a:off x="2971799" y="114300"/>
            <a:ext cx="3291134" cy="2743200"/>
          </a:xfrm>
          <a:prstGeom prst="rect">
            <a:avLst/>
          </a:prstGeom>
        </p:spPr>
      </p:pic>
      <p:pic>
        <p:nvPicPr>
          <p:cNvPr id="10" name="Picture 9" descr="masdar25x1100.jpg"/>
          <p:cNvPicPr>
            <a:picLocks noChangeAspect="1"/>
          </p:cNvPicPr>
          <p:nvPr/>
        </p:nvPicPr>
        <p:blipFill>
          <a:blip r:embed="rId4"/>
          <a:stretch>
            <a:fillRect/>
          </a:stretch>
        </p:blipFill>
        <p:spPr>
          <a:xfrm>
            <a:off x="2971800" y="2933700"/>
            <a:ext cx="3290643" cy="2743200"/>
          </a:xfrm>
          <a:prstGeom prst="rect">
            <a:avLst/>
          </a:prstGeom>
        </p:spPr>
      </p:pic>
      <p:pic>
        <p:nvPicPr>
          <p:cNvPr id="13" name="Picture 12" descr="masdar29x1100.jpg"/>
          <p:cNvPicPr>
            <a:picLocks noChangeAspect="1"/>
          </p:cNvPicPr>
          <p:nvPr/>
        </p:nvPicPr>
        <p:blipFill>
          <a:blip r:embed="rId5"/>
          <a:stretch>
            <a:fillRect/>
          </a:stretch>
        </p:blipFill>
        <p:spPr>
          <a:xfrm>
            <a:off x="152400" y="114300"/>
            <a:ext cx="2743200" cy="2743200"/>
          </a:xfrm>
          <a:prstGeom prst="rect">
            <a:avLst/>
          </a:prstGeom>
        </p:spPr>
      </p:pic>
      <p:pic>
        <p:nvPicPr>
          <p:cNvPr id="14" name="Picture 13" descr="masdar32x1100.jpg"/>
          <p:cNvPicPr>
            <a:picLocks noChangeAspect="1"/>
          </p:cNvPicPr>
          <p:nvPr/>
        </p:nvPicPr>
        <p:blipFill>
          <a:blip r:embed="rId6"/>
          <a:stretch>
            <a:fillRect/>
          </a:stretch>
        </p:blipFill>
        <p:spPr>
          <a:xfrm>
            <a:off x="6324600" y="2442419"/>
            <a:ext cx="2743200" cy="323448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RCH 2450 POWERPOINT TEMPLATE">
  <a:themeElements>
    <a:clrScheme name="ARCH 2450">
      <a:dk1>
        <a:srgbClr val="000000"/>
      </a:dk1>
      <a:lt1>
        <a:srgbClr val="FFFFFF"/>
      </a:lt1>
      <a:dk2>
        <a:srgbClr val="9BBB59"/>
      </a:dk2>
      <a:lt2>
        <a:srgbClr val="FFFFFF"/>
      </a:lt2>
      <a:accent1>
        <a:srgbClr val="4F81BD"/>
      </a:accent1>
      <a:accent2>
        <a:srgbClr val="4BACC6"/>
      </a:accent2>
      <a:accent3>
        <a:srgbClr val="9BBB59"/>
      </a:accent3>
      <a:accent4>
        <a:srgbClr val="0000FF"/>
      </a:accent4>
      <a:accent5>
        <a:srgbClr val="B7DDE8"/>
      </a:accent5>
      <a:accent6>
        <a:srgbClr val="F79646"/>
      </a:accent6>
      <a:hlink>
        <a:srgbClr val="7F7F7F"/>
      </a:hlink>
      <a:folHlink>
        <a:srgbClr val="BFBFBF"/>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14215</TotalTime>
  <Words>132</Words>
  <Application>Microsoft Macintosh PowerPoint</Application>
  <PresentationFormat>On-screen Show (16:10)</PresentationFormat>
  <Paragraphs>29</Paragraphs>
  <Slides>9</Slides>
  <Notes>8</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ARCH 2450 POWERPOINT TEMPLATE</vt:lpstr>
      <vt:lpstr>ARCH 1250 APPLIED ENVIRONMENTAL STUDIES  CLASS FOUR MICROCLIMATE</vt:lpstr>
      <vt:lpstr>Slide 2</vt:lpstr>
      <vt:lpstr>Slide 3</vt:lpstr>
      <vt:lpstr>Slide 4</vt:lpstr>
      <vt:lpstr>Slide 5</vt:lpstr>
      <vt:lpstr>Slide 6</vt:lpstr>
      <vt:lpstr>Slide 7</vt:lpstr>
      <vt:lpstr>Slide 8</vt:lpstr>
      <vt:lpstr>Slide 9</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AND INTRODUCTION TO SUSTAINABILITY</dc:title>
  <dc:subject/>
  <dc:creator>John Seitz</dc:creator>
  <cp:keywords/>
  <dc:description/>
  <cp:lastModifiedBy>John Seitz</cp:lastModifiedBy>
  <cp:revision>131</cp:revision>
  <cp:lastPrinted>2011-02-01T14:31:46Z</cp:lastPrinted>
  <dcterms:created xsi:type="dcterms:W3CDTF">2012-02-27T13:38:49Z</dcterms:created>
  <dcterms:modified xsi:type="dcterms:W3CDTF">2012-02-27T14:43:07Z</dcterms:modified>
  <cp:category/>
</cp:coreProperties>
</file>