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323" autoAdjust="0"/>
  </p:normalViewPr>
  <p:slideViewPr>
    <p:cSldViewPr>
      <p:cViewPr varScale="1">
        <p:scale>
          <a:sx n="75" d="100"/>
          <a:sy n="75" d="100"/>
        </p:scale>
        <p:origin x="73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9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C9513-AFBB-4FA2-A417-B0D9569707D3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E3235-3745-43A7-9AC5-C3763B814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18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</a:t>
            </a:r>
            <a:r>
              <a:rPr lang="en-US" baseline="0" dirty="0" smtClean="0"/>
              <a:t> on students to provide their own response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Bring in a current event/topic</a:t>
            </a:r>
            <a:r>
              <a:rPr lang="en-US" baseline="0" dirty="0" smtClean="0"/>
              <a:t> for discussion.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title.png"/>
          <p:cNvPicPr>
            <a:picLocks noChangeAspect="1"/>
          </p:cNvPicPr>
          <p:nvPr/>
        </p:nvPicPr>
        <p:blipFill>
          <a:blip r:embed="rId2" cstate="print"/>
          <a:srcRect l="43431" t="21353" b="20413"/>
          <a:stretch>
            <a:fillRect/>
          </a:stretch>
        </p:blipFill>
        <p:spPr>
          <a:xfrm>
            <a:off x="0" y="0"/>
            <a:ext cx="367230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6400800" cy="1600200"/>
          </a:xfrm>
        </p:spPr>
        <p:txBody>
          <a:bodyPr anchor="b" anchorCtr="0"/>
          <a:lstStyle>
            <a:lvl1pPr algn="l">
              <a:defRPr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971800"/>
            <a:ext cx="5715000" cy="1295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5943600"/>
            <a:ext cx="2133600" cy="228600"/>
          </a:xfrm>
        </p:spPr>
        <p:txBody>
          <a:bodyPr/>
          <a:lstStyle>
            <a:lvl1pPr algn="l">
              <a:defRPr/>
            </a:lvl1pPr>
          </a:lstStyle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5715000"/>
            <a:ext cx="26670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248400"/>
            <a:ext cx="533400" cy="228600"/>
          </a:xfrm>
        </p:spPr>
        <p:txBody>
          <a:bodyPr/>
          <a:lstStyle>
            <a:lvl1pPr algn="l">
              <a:defRPr/>
            </a:lvl1pPr>
          </a:lstStyle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4209" y="2057400"/>
            <a:ext cx="5678424" cy="388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4343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533401"/>
            <a:ext cx="5029200" cy="542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section.png"/>
          <p:cNvPicPr>
            <a:picLocks noChangeAspect="1"/>
          </p:cNvPicPr>
          <p:nvPr/>
        </p:nvPicPr>
        <p:blipFill>
          <a:blip r:embed="rId2" cstate="print"/>
          <a:srcRect l="7678" r="8563" b="31688"/>
          <a:stretch>
            <a:fillRect/>
          </a:stretch>
        </p:blipFill>
        <p:spPr>
          <a:xfrm>
            <a:off x="0" y="3048000"/>
            <a:ext cx="91440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057400"/>
            <a:ext cx="7391400" cy="1590675"/>
          </a:xfrm>
        </p:spPr>
        <p:txBody>
          <a:bodyPr anchor="b" anchorCtr="0">
            <a:normAutofit/>
          </a:bodyPr>
          <a:lstStyle>
            <a:lvl1pPr algn="ctr">
              <a:defRPr sz="4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7546" y="3810000"/>
            <a:ext cx="5388909" cy="14239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1500"/>
              </a:spcBef>
              <a:buFontTx/>
              <a:buNone/>
              <a:defRPr sz="1800" kern="12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8488"/>
          </a:xfrm>
        </p:spPr>
        <p:txBody>
          <a:bodyPr anchor="ctr" anchorCtr="0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438150"/>
            <a:ext cx="4419600" cy="5118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439" y="2514600"/>
            <a:ext cx="1985962" cy="23622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92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050" y="685800"/>
            <a:ext cx="5264150" cy="4648200"/>
          </a:xfrm>
          <a:prstGeom prst="ellipse">
            <a:avLst/>
          </a:prstGeom>
          <a:ln w="127000">
            <a:solidFill>
              <a:schemeClr val="tx1">
                <a:alpha val="10000"/>
              </a:schemeClr>
            </a:solidFill>
          </a:ln>
          <a:effectLst>
            <a:innerShdw blurRad="190500">
              <a:prstClr val="black">
                <a:alpha val="75000"/>
              </a:prstClr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514600"/>
            <a:ext cx="1984248" cy="2359152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irelight content.png"/>
          <p:cNvPicPr>
            <a:picLocks noChangeAspect="1"/>
          </p:cNvPicPr>
          <p:nvPr/>
        </p:nvPicPr>
        <p:blipFill>
          <a:blip r:embed="rId13" cstate="print"/>
          <a:srcRect l="10260" t="11518" r="6261" b="874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057400"/>
            <a:ext cx="5029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4770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6AC8B08E-4E39-4983-957B-4E0B1942D3B9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770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48400"/>
            <a:ext cx="5334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1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spc="0" baseline="0">
          <a:gradFill flip="none" rotWithShape="1"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  <a:tileRect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FontTx/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295400"/>
            <a:ext cx="6934200" cy="1600200"/>
          </a:xfrm>
        </p:spPr>
        <p:txBody>
          <a:bodyPr>
            <a:noAutofit/>
          </a:bodyPr>
          <a:lstStyle/>
          <a:p>
            <a:pPr algn="r"/>
            <a:r>
              <a:rPr lang="en-US" dirty="0" smtClean="0"/>
              <a:t>Perspectives in </a:t>
            </a:r>
            <a:br>
              <a:rPr lang="en-US" dirty="0" smtClean="0"/>
            </a:br>
            <a:r>
              <a:rPr lang="en-US" dirty="0" smtClean="0"/>
              <a:t>Hospitality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3124200"/>
            <a:ext cx="5715000" cy="1295400"/>
          </a:xfrm>
        </p:spPr>
        <p:txBody>
          <a:bodyPr>
            <a:noAutofit/>
          </a:bodyPr>
          <a:lstStyle/>
          <a:p>
            <a:pPr algn="r"/>
            <a:r>
              <a:rPr lang="en-US" sz="3600" dirty="0" smtClean="0"/>
              <a:t>Prof. Karen Goodlad</a:t>
            </a:r>
          </a:p>
          <a:p>
            <a:pPr algn="r"/>
            <a:r>
              <a:rPr lang="en-US" sz="3600" dirty="0" smtClean="0"/>
              <a:t>Fall </a:t>
            </a:r>
            <a:r>
              <a:rPr lang="en-US" sz="3600" dirty="0" smtClean="0"/>
              <a:t>2017</a:t>
            </a:r>
            <a:endParaRPr lang="en-US" sz="3600" dirty="0" smtClean="0"/>
          </a:p>
          <a:p>
            <a:pPr algn="r"/>
            <a:r>
              <a:rPr lang="en-US" sz="3600" dirty="0" smtClean="0"/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Introduction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Prof. Bio</a:t>
            </a:r>
          </a:p>
          <a:p>
            <a:r>
              <a:rPr lang="en-US" sz="3200" dirty="0" smtClean="0"/>
              <a:t>Student Introductions</a:t>
            </a:r>
          </a:p>
          <a:p>
            <a:r>
              <a:rPr lang="en-US" sz="3200" dirty="0" smtClean="0"/>
              <a:t>Syllabus Review</a:t>
            </a:r>
          </a:p>
          <a:p>
            <a:r>
              <a:rPr lang="en-US" sz="3200" dirty="0" smtClean="0"/>
              <a:t>Tour of Department</a:t>
            </a:r>
          </a:p>
          <a:p>
            <a:r>
              <a:rPr lang="en-US" sz="3200" dirty="0" smtClean="0"/>
              <a:t>Lecture</a:t>
            </a:r>
          </a:p>
          <a:p>
            <a:r>
              <a:rPr lang="en-US" sz="3200" dirty="0" err="1" smtClean="0"/>
              <a:t>OpenLab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3.bp.blogspot.com/_YbfDNTAiZQ8/R1LoTwUfKDI/AAAAAAAAASg/zWmTcQ0bxVw/s1600-R/pineap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-3657600"/>
            <a:ext cx="8686800" cy="130302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828800"/>
            <a:ext cx="73914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What is Hospitality?</a:t>
            </a:r>
            <a:endParaRPr 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YbfDNTAiZQ8/R1LoTwUfKDI/AAAAAAAAASg/zWmTcQ0bxVw/s1600-R/pineapple.jpg"/>
          <p:cNvPicPr>
            <a:picLocks noChangeAspect="1" noChangeArrowheads="1"/>
          </p:cNvPicPr>
          <p:nvPr/>
        </p:nvPicPr>
        <p:blipFill>
          <a:blip r:embed="rId3" cstate="print">
            <a:lum bright="14000" contrast="-27000"/>
          </a:blip>
          <a:srcRect/>
          <a:stretch>
            <a:fillRect/>
          </a:stretch>
        </p:blipFill>
        <p:spPr bwMode="auto">
          <a:xfrm>
            <a:off x="228600" y="-3657600"/>
            <a:ext cx="8686800" cy="13030203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“It's how you make your customers feel while using your products that distinguishes you.” Danny Meyer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At The Ritz-Carlton, hospitality is about providing legendary service to our guests, members and residents while embracing the culture that is The Ritz-Carlton.</a:t>
            </a:r>
          </a:p>
          <a:p>
            <a:endParaRPr lang="en-US" sz="36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ritannic Bold" pitchFamily="34" charset="0"/>
              </a:rPr>
              <a:t>"Food is our common ground, a universal experience." James Beard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28600" y="0"/>
            <a:ext cx="8686800" cy="7010400"/>
          </a:xfrm>
          <a:prstGeom prst="round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96962"/>
          </a:xfrm>
        </p:spPr>
        <p:txBody>
          <a:bodyPr/>
          <a:lstStyle/>
          <a:p>
            <a:r>
              <a:rPr lang="en-US" dirty="0" smtClean="0"/>
              <a:t>Specific Areas we will 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5105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Tourism</a:t>
            </a:r>
          </a:p>
          <a:p>
            <a:r>
              <a:rPr lang="en-US" sz="2800" dirty="0" smtClean="0"/>
              <a:t>Hotels and Lodging</a:t>
            </a:r>
          </a:p>
          <a:p>
            <a:r>
              <a:rPr lang="en-US" sz="2800" dirty="0" smtClean="0"/>
              <a:t>Food and Beverage</a:t>
            </a:r>
          </a:p>
          <a:p>
            <a:pPr lvl="1"/>
            <a:r>
              <a:rPr lang="en-US" sz="2000" dirty="0" smtClean="0"/>
              <a:t>Restaurants, Food </a:t>
            </a:r>
            <a:r>
              <a:rPr lang="en-US" sz="2000" dirty="0" smtClean="0"/>
              <a:t>Service, Beverage Operations</a:t>
            </a:r>
            <a:endParaRPr lang="en-US" sz="2000" dirty="0" smtClean="0"/>
          </a:p>
          <a:p>
            <a:r>
              <a:rPr lang="en-US" sz="2800" dirty="0" smtClean="0"/>
              <a:t>Accounting</a:t>
            </a:r>
          </a:p>
          <a:p>
            <a:r>
              <a:rPr lang="en-US" sz="2800" dirty="0" smtClean="0"/>
              <a:t>Human Resources</a:t>
            </a:r>
          </a:p>
          <a:p>
            <a:r>
              <a:rPr lang="en-US" sz="2800" dirty="0" smtClean="0"/>
              <a:t>Marketing</a:t>
            </a:r>
          </a:p>
          <a:p>
            <a:r>
              <a:rPr lang="en-US" sz="2800" dirty="0" smtClean="0"/>
              <a:t>Event &amp; Conference Planning</a:t>
            </a:r>
          </a:p>
          <a:p>
            <a:r>
              <a:rPr lang="en-US" sz="2800" dirty="0" smtClean="0"/>
              <a:t>Recreation and Theme Parks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1.bp.blogspot.com/-A0jNS7LEsbo/TWgjbWc5x6I/AAAAAAAABJU/mF4BkVV0roc/s1600/skyline-sunset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27038"/>
            <a:ext cx="7924800" cy="1477962"/>
          </a:xfrm>
        </p:spPr>
        <p:txBody>
          <a:bodyPr>
            <a:noAutofit/>
          </a:bodyPr>
          <a:lstStyle/>
          <a:p>
            <a:r>
              <a:rPr lang="en-US" sz="5400" dirty="0" smtClean="0"/>
              <a:t>Exploring Your World: </a:t>
            </a:r>
            <a:br>
              <a:rPr lang="en-US" sz="5400" dirty="0" smtClean="0"/>
            </a:br>
            <a:r>
              <a:rPr lang="en-US" sz="5400" dirty="0" smtClean="0"/>
              <a:t>A Moment of Truth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020762"/>
          </a:xfrm>
        </p:spPr>
        <p:txBody>
          <a:bodyPr/>
          <a:lstStyle/>
          <a:p>
            <a:r>
              <a:rPr lang="en-US" sz="5400" dirty="0" smtClean="0"/>
              <a:t>Open</a:t>
            </a:r>
            <a:r>
              <a:rPr lang="en-US" sz="5400" baseline="0" dirty="0" smtClean="0"/>
              <a:t>Lab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Our electronic classroom</a:t>
            </a:r>
          </a:p>
          <a:p>
            <a:r>
              <a:rPr lang="en-US" sz="3600" dirty="0" smtClean="0"/>
              <a:t>Review and submit assignments</a:t>
            </a:r>
          </a:p>
          <a:p>
            <a:r>
              <a:rPr lang="en-US" sz="3600" dirty="0" smtClean="0"/>
              <a:t>Ask questions</a:t>
            </a:r>
          </a:p>
          <a:p>
            <a:r>
              <a:rPr lang="en-US" sz="3600" dirty="0" smtClean="0"/>
              <a:t>Blog</a:t>
            </a:r>
            <a:endParaRPr lang="en-US" sz="3600" dirty="0" smtClean="0"/>
          </a:p>
          <a:p>
            <a:r>
              <a:rPr lang="en-US" sz="3600" dirty="0" smtClean="0"/>
              <a:t>Find and share </a:t>
            </a:r>
            <a:r>
              <a:rPr lang="en-US" sz="3600" dirty="0" smtClean="0"/>
              <a:t>club information</a:t>
            </a:r>
          </a:p>
          <a:p>
            <a:r>
              <a:rPr lang="en-US" sz="3600" dirty="0" smtClean="0"/>
              <a:t>Learn about other courses at City Tech</a:t>
            </a:r>
          </a:p>
          <a:p>
            <a:r>
              <a:rPr lang="en-US" sz="3600" dirty="0" smtClean="0"/>
              <a:t>Communicate </a:t>
            </a:r>
            <a:r>
              <a:rPr lang="en-US" sz="3600" dirty="0" smtClean="0"/>
              <a:t>with classmates and others on OpenLab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020762"/>
          </a:xfrm>
        </p:spPr>
        <p:txBody>
          <a:bodyPr>
            <a:normAutofit/>
          </a:bodyPr>
          <a:lstStyle/>
          <a:p>
            <a:r>
              <a:rPr lang="en-US" sz="5400" dirty="0" err="1" smtClean="0"/>
              <a:t>Open</a:t>
            </a:r>
            <a:r>
              <a:rPr lang="en-US" sz="5400" baseline="0" dirty="0" err="1" smtClean="0"/>
              <a:t>Lab</a:t>
            </a:r>
            <a:endParaRPr lang="en-US" sz="5400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381000" y="1447800"/>
            <a:ext cx="8534400" cy="51054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sz="3600" dirty="0" smtClean="0"/>
              <a:t>Create </a:t>
            </a:r>
            <a:r>
              <a:rPr lang="en-US" sz="3600" dirty="0" smtClean="0"/>
              <a:t>an OpenLab </a:t>
            </a:r>
            <a:r>
              <a:rPr lang="en-US" sz="3600" dirty="0" smtClean="0"/>
              <a:t>Account and </a:t>
            </a:r>
            <a:r>
              <a:rPr lang="en-US" sz="3600" dirty="0" err="1" smtClean="0"/>
              <a:t>ePorfolio</a:t>
            </a:r>
            <a:endParaRPr lang="en-US" sz="3600" dirty="0" smtClean="0"/>
          </a:p>
          <a:p>
            <a:pPr lvl="1"/>
            <a:r>
              <a:rPr lang="en-US" sz="3200" dirty="0" smtClean="0"/>
              <a:t>Due Before Class on </a:t>
            </a:r>
            <a:r>
              <a:rPr lang="en-US" sz="3200" dirty="0" smtClean="0"/>
              <a:t>Tuesday</a:t>
            </a:r>
            <a:r>
              <a:rPr lang="en-US" sz="3200" dirty="0" smtClean="0"/>
              <a:t>, September </a:t>
            </a:r>
            <a:r>
              <a:rPr lang="en-US" sz="3200" dirty="0" smtClean="0"/>
              <a:t>5</a:t>
            </a:r>
            <a:endParaRPr lang="en-US" sz="3200" dirty="0" smtClean="0"/>
          </a:p>
          <a:p>
            <a:pPr lvl="0"/>
            <a:r>
              <a:rPr lang="en-US" sz="3600" dirty="0" smtClean="0"/>
              <a:t>Upload Electronic Profile assignment</a:t>
            </a:r>
          </a:p>
          <a:p>
            <a:pPr lvl="1"/>
            <a:r>
              <a:rPr lang="en-US" sz="3200" dirty="0" smtClean="0"/>
              <a:t>Profile Due Before </a:t>
            </a:r>
            <a:r>
              <a:rPr lang="en-US" sz="3200" dirty="0" smtClean="0"/>
              <a:t>midnight </a:t>
            </a:r>
            <a:r>
              <a:rPr lang="en-US" sz="3200" dirty="0" smtClean="0"/>
              <a:t>on </a:t>
            </a:r>
            <a:r>
              <a:rPr lang="en-US" sz="3200" dirty="0" smtClean="0"/>
              <a:t>Monday, </a:t>
            </a:r>
            <a:r>
              <a:rPr lang="en-US" sz="3200" dirty="0" smtClean="0"/>
              <a:t>September 4</a:t>
            </a:r>
          </a:p>
          <a:p>
            <a:pPr lvl="1"/>
            <a:r>
              <a:rPr lang="en-US" sz="3200" dirty="0" smtClean="0"/>
              <a:t>Comments on Peer Profiles Due </a:t>
            </a:r>
            <a:r>
              <a:rPr lang="en-US" sz="3200" dirty="0"/>
              <a:t>B</a:t>
            </a:r>
            <a:r>
              <a:rPr lang="en-US" sz="3200" dirty="0" smtClean="0"/>
              <a:t>efore </a:t>
            </a:r>
            <a:r>
              <a:rPr lang="en-US" sz="3200" dirty="0"/>
              <a:t>C</a:t>
            </a:r>
            <a:r>
              <a:rPr lang="en-US" sz="3200" dirty="0" smtClean="0"/>
              <a:t>lass on Tuesday, September </a:t>
            </a:r>
            <a:r>
              <a:rPr lang="en-US" sz="3200" dirty="0" smtClean="0"/>
              <a:t>12</a:t>
            </a:r>
            <a:endParaRPr lang="en-US" sz="3200" dirty="0" smtClean="0"/>
          </a:p>
          <a:p>
            <a:pPr lvl="1"/>
            <a:r>
              <a:rPr lang="en-US" sz="3200" dirty="0" smtClean="0"/>
              <a:t>Upon approval from Prof. Goodlad, update personal </a:t>
            </a:r>
            <a:r>
              <a:rPr lang="en-US" sz="3200" dirty="0" err="1" smtClean="0"/>
              <a:t>ePortfolio</a:t>
            </a:r>
            <a:endParaRPr lang="en-US" sz="3200" dirty="0" smtClean="0"/>
          </a:p>
          <a:p>
            <a:r>
              <a:rPr lang="en-US" sz="3600" dirty="0" smtClean="0"/>
              <a:t>Explore site</a:t>
            </a:r>
          </a:p>
          <a:p>
            <a:pPr lvl="1"/>
            <a:r>
              <a:rPr lang="en-US" sz="3200" dirty="0" smtClean="0"/>
              <a:t>Blogging, commenting, assignment submissions, editing, connecting with classmates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7924800" cy="109696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Before We Meet Again…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Read </a:t>
            </a:r>
            <a:r>
              <a:rPr lang="en-US" sz="3600" dirty="0" err="1" smtClean="0"/>
              <a:t>NYTimes</a:t>
            </a:r>
            <a:r>
              <a:rPr lang="en-US" sz="3600" dirty="0" smtClean="0"/>
              <a:t> Travel Section</a:t>
            </a:r>
          </a:p>
          <a:p>
            <a:r>
              <a:rPr lang="en-US" sz="3600" dirty="0"/>
              <a:t>Read Chapter </a:t>
            </a:r>
            <a:r>
              <a:rPr lang="en-US" sz="3600" dirty="0" smtClean="0"/>
              <a:t>1 in  </a:t>
            </a:r>
            <a:r>
              <a:rPr lang="en-US" sz="3600" i="1" dirty="0"/>
              <a:t>Introduction to Hospitality </a:t>
            </a:r>
            <a:r>
              <a:rPr lang="en-US" sz="3600" dirty="0"/>
              <a:t>, </a:t>
            </a:r>
            <a:r>
              <a:rPr lang="en-US" sz="3600" dirty="0" smtClean="0"/>
              <a:t>7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edition</a:t>
            </a:r>
          </a:p>
          <a:p>
            <a:r>
              <a:rPr lang="en-US" sz="3600" dirty="0" smtClean="0"/>
              <a:t>Complete weekly homework questions</a:t>
            </a:r>
            <a:endParaRPr lang="en-US" sz="3600" dirty="0" smtClean="0"/>
          </a:p>
          <a:p>
            <a:r>
              <a:rPr lang="en-US" sz="3600" dirty="0" smtClean="0"/>
              <a:t>Complete </a:t>
            </a:r>
            <a:r>
              <a:rPr lang="en-US" sz="3600" dirty="0" err="1" smtClean="0"/>
              <a:t>OpenLab</a:t>
            </a:r>
            <a:r>
              <a:rPr lang="en-US" sz="3600" dirty="0" smtClean="0"/>
              <a:t> Assignment for </a:t>
            </a:r>
            <a:r>
              <a:rPr lang="en-US" sz="3600" dirty="0" err="1" smtClean="0"/>
              <a:t>eProfile</a:t>
            </a:r>
            <a:endParaRPr lang="en-US" sz="3600" dirty="0"/>
          </a:p>
          <a:p>
            <a:r>
              <a:rPr lang="en-US" sz="3600" dirty="0" smtClean="0"/>
              <a:t>Read Various BIO’s of industry leaders introduced in  </a:t>
            </a:r>
            <a:r>
              <a:rPr lang="en-US" sz="3600" i="1" dirty="0" smtClean="0"/>
              <a:t>Introduction to Hospitality </a:t>
            </a:r>
            <a:r>
              <a:rPr lang="en-US" sz="3600" dirty="0" smtClean="0"/>
              <a:t>, 6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edition</a:t>
            </a:r>
          </a:p>
          <a:p>
            <a:r>
              <a:rPr lang="en-US" sz="3600" dirty="0" smtClean="0"/>
              <a:t>Explore City Tech’s Library Website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relight">
  <a:themeElements>
    <a:clrScheme name="Firelight">
      <a:dk1>
        <a:sysClr val="windowText" lastClr="000000"/>
      </a:dk1>
      <a:lt1>
        <a:sysClr val="window" lastClr="FFFFFF"/>
      </a:lt1>
      <a:dk2>
        <a:srgbClr val="9F1C00"/>
      </a:dk2>
      <a:lt2>
        <a:srgbClr val="EEECE1"/>
      </a:lt2>
      <a:accent1>
        <a:srgbClr val="FF881F"/>
      </a:accent1>
      <a:accent2>
        <a:srgbClr val="771C00"/>
      </a:accent2>
      <a:accent3>
        <a:srgbClr val="576A2C"/>
      </a:accent3>
      <a:accent4>
        <a:srgbClr val="A24D00"/>
      </a:accent4>
      <a:accent5>
        <a:srgbClr val="244872"/>
      </a:accent5>
      <a:accent6>
        <a:srgbClr val="5E341C"/>
      </a:accent6>
      <a:hlink>
        <a:srgbClr val="FF912E"/>
      </a:hlink>
      <a:folHlink>
        <a:srgbClr val="B5CB83"/>
      </a:folHlink>
    </a:clrScheme>
    <a:fontScheme name="Firelight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ireligh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circle">
            <a:fillToRect l="25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>
              <a:shade val="95000"/>
              <a:alpha val="90000"/>
            </a:schemeClr>
          </a:solidFill>
          <a:prstDash val="solid"/>
        </a:ln>
        <a:ln w="76200" cap="flat" cmpd="sng" algn="ctr">
          <a:solidFill>
            <a:schemeClr val="phClr">
              <a:shade val="95000"/>
              <a:alpha val="50000"/>
            </a:schemeClr>
          </a:solidFill>
          <a:prstDash val="solid"/>
        </a:ln>
      </a:lnStyleLst>
      <a:effectStyleLst>
        <a:effectStyle>
          <a:effectLst>
            <a:innerShdw blurRad="63500">
              <a:srgbClr val="000000">
                <a:alpha val="60000"/>
              </a:srgbClr>
            </a:inn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  <a:outerShdw blurRad="76200" dist="38100" sx="101000" sy="101000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accent1">
                <a:shade val="45000"/>
                <a:satMod val="125000"/>
              </a:schemeClr>
            </a:gs>
            <a:gs pos="100000">
              <a:schemeClr val="phClr">
                <a:shade val="55000"/>
                <a:satMod val="125000"/>
              </a:schemeClr>
            </a:gs>
          </a:gsLst>
          <a:lin ang="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Firelight</Template>
  <TotalTime>265</TotalTime>
  <Words>285</Words>
  <Application>Microsoft Office PowerPoint</Application>
  <PresentationFormat>On-screen Show (4:3)</PresentationFormat>
  <Paragraphs>64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Britannic Bold</vt:lpstr>
      <vt:lpstr>Calibri</vt:lpstr>
      <vt:lpstr>Cambria</vt:lpstr>
      <vt:lpstr>Corbel</vt:lpstr>
      <vt:lpstr>Firelight</vt:lpstr>
      <vt:lpstr>Perspectives in  Hospitality Management</vt:lpstr>
      <vt:lpstr>Introduction</vt:lpstr>
      <vt:lpstr>So What is Hospitality?</vt:lpstr>
      <vt:lpstr>PowerPoint Presentation</vt:lpstr>
      <vt:lpstr>Specific Areas we will Explore</vt:lpstr>
      <vt:lpstr>Exploring Your World:  A Moment of Truth</vt:lpstr>
      <vt:lpstr>OpenLab</vt:lpstr>
      <vt:lpstr>OpenLab</vt:lpstr>
      <vt:lpstr>Before We Meet Again…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Perspectives in Hospitality Management</dc:title>
  <dc:creator>Karen Goodlad</dc:creator>
  <cp:lastModifiedBy>ProfileSetUp</cp:lastModifiedBy>
  <cp:revision>17</cp:revision>
  <dcterms:created xsi:type="dcterms:W3CDTF">2011-08-19T20:06:58Z</dcterms:created>
  <dcterms:modified xsi:type="dcterms:W3CDTF">2017-08-24T14:35:51Z</dcterms:modified>
</cp:coreProperties>
</file>