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4EA"/>
          </a:solidFill>
        </a:fill>
      </a:tcStyle>
    </a:wholeTbl>
    <a:band2H>
      <a:tcTxStyle b="def" i="def"/>
      <a:tcStyle>
        <a:tcBdr/>
        <a:fill>
          <a:solidFill>
            <a:srgbClr val="E6EBF5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EF1"/>
          </a:solidFill>
        </a:fill>
      </a:tcStyle>
    </a:wholeTbl>
    <a:band2H>
      <a:tcTxStyle b="def" i="def"/>
      <a:tcStyle>
        <a:tcBdr/>
        <a:fill>
          <a:solidFill>
            <a:srgbClr val="E6F6F8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9CE"/>
          </a:solidFill>
        </a:fill>
      </a:tcStyle>
    </a:wholeTbl>
    <a:band2H>
      <a:tcTxStyle b="def" i="def"/>
      <a:tcStyle>
        <a:tcBdr/>
        <a:fill>
          <a:solidFill>
            <a:srgbClr val="F0F4E8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8" name="Shape 1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7" name="Shape 20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Note that a truth table would have 32 rows since we have 5 propositional variables.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Slide">
    <p:bg>
      <p:bgPr>
        <a:gradFill flip="none" rotWithShape="1">
          <a:gsLst>
            <a:gs pos="0">
              <a:srgbClr val="42A1D9"/>
            </a:gs>
            <a:gs pos="25000">
              <a:srgbClr val="4499C9"/>
            </a:gs>
            <a:gs pos="100000">
              <a:srgbClr val="002A36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</p:spPr>
        <p:txBody>
          <a:bodyPr/>
          <a:lstStyle>
            <a:lvl1pPr algn="r">
              <a:defRPr b="1" sz="5600">
                <a:solidFill>
                  <a:srgbClr val="4DE1EA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" name="Shape 17"/>
          <p:cNvSpPr/>
          <p:nvPr>
            <p:ph type="body" sz="half" idx="1"/>
          </p:nvPr>
        </p:nvSpPr>
        <p:spPr>
          <a:xfrm>
            <a:off x="533400" y="3228536"/>
            <a:ext cx="7854696" cy="1752601"/>
          </a:xfrm>
          <a:prstGeom prst="rect">
            <a:avLst/>
          </a:prstGeom>
        </p:spPr>
        <p:txBody>
          <a:bodyPr lIns="0" tIns="0" rIns="0" bIns="0"/>
          <a:lstStyle>
            <a:lvl1pPr marL="0" marR="45719" indent="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marR="45719" indent="4572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marR="45719" indent="9144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marR="45719" indent="13716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marR="45719" indent="18288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Shape 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1EA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1" name="Shape 10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hape 10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title"/>
          </p:nvPr>
        </p:nvSpPr>
        <p:spPr>
          <a:xfrm>
            <a:off x="6629400" y="914400"/>
            <a:ext cx="2057400" cy="521176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0" name="Shape 110"/>
          <p:cNvSpPr/>
          <p:nvPr>
            <p:ph type="body" idx="1"/>
          </p:nvPr>
        </p:nvSpPr>
        <p:spPr>
          <a:xfrm>
            <a:off x="457200" y="914400"/>
            <a:ext cx="6019800" cy="521176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hape 1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bg>
      <p:bgPr>
        <a:gradFill flip="none" rotWithShape="1">
          <a:gsLst>
            <a:gs pos="0">
              <a:srgbClr val="42A1D9"/>
            </a:gs>
            <a:gs pos="25000">
              <a:srgbClr val="4499C9"/>
            </a:gs>
            <a:gs pos="100000">
              <a:srgbClr val="002A36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xfrm>
            <a:off x="530351" y="1316736"/>
            <a:ext cx="7772401" cy="1362456"/>
          </a:xfrm>
          <a:prstGeom prst="rect">
            <a:avLst/>
          </a:prstGeom>
        </p:spPr>
        <p:txBody>
          <a:bodyPr/>
          <a:lstStyle>
            <a:lvl1pPr>
              <a:defRPr b="1" sz="5600">
                <a:solidFill>
                  <a:srgbClr val="4BE4AD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" name="Shape 35"/>
          <p:cNvSpPr/>
          <p:nvPr>
            <p:ph type="body" sz="quarter" idx="1"/>
          </p:nvPr>
        </p:nvSpPr>
        <p:spPr>
          <a:xfrm>
            <a:off x="530351" y="2704663"/>
            <a:ext cx="7772401" cy="150971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1pPr>
            <a:lvl2pPr marL="0" indent="393192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2pPr>
            <a:lvl3pPr marL="0" indent="667511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3pPr>
            <a:lvl4pPr marL="0" indent="978408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4pPr>
            <a:lvl5pPr marL="0" indent="1252727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hape 3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1EA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4" name="Shape 44"/>
          <p:cNvSpPr/>
          <p:nvPr>
            <p:ph type="body" sz="half" idx="1"/>
          </p:nvPr>
        </p:nvSpPr>
        <p:spPr>
          <a:xfrm>
            <a:off x="457200" y="1920084"/>
            <a:ext cx="4038600" cy="4434842"/>
          </a:xfrm>
          <a:prstGeom prst="rect">
            <a:avLst/>
          </a:prstGeom>
        </p:spPr>
        <p:txBody>
          <a:bodyPr/>
          <a:lstStyle>
            <a:lvl3pPr marL="988466" indent="-320954"/>
            <a:lvl4pPr marL="1282191" indent="-303783"/>
            <a:lvl5pPr marL="1556511" indent="-303783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3" name="Shape 53"/>
          <p:cNvSpPr/>
          <p:nvPr>
            <p:ph type="body" sz="quarter" idx="1"/>
          </p:nvPr>
        </p:nvSpPr>
        <p:spPr>
          <a:xfrm>
            <a:off x="457200" y="1855247"/>
            <a:ext cx="4040188" cy="65935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1pPr>
            <a:lvl2pPr marL="0" indent="393192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2pPr>
            <a:lvl3pPr marL="0" indent="667511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3pPr>
            <a:lvl4pPr marL="0" indent="978408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4pPr>
            <a:lvl5pPr marL="0" indent="1252727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hape 54"/>
          <p:cNvSpPr/>
          <p:nvPr>
            <p:ph type="body" sz="quarter" idx="13"/>
          </p:nvPr>
        </p:nvSpPr>
        <p:spPr>
          <a:xfrm>
            <a:off x="4645025" y="1859757"/>
            <a:ext cx="4041775" cy="654844"/>
          </a:xfrm>
          <a:prstGeom prst="rect">
            <a:avLst/>
          </a:prstGeom>
        </p:spPr>
        <p:txBody>
          <a:bodyPr lIns="0" tIns="0" rIns="0" bIns="0" anchor="ctr"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pPr>
          </a:p>
        </p:txBody>
      </p:sp>
      <p:sp>
        <p:nvSpPr>
          <p:cNvPr id="55" name="Shape 5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title"/>
          </p:nvPr>
        </p:nvSpPr>
        <p:spPr>
          <a:xfrm>
            <a:off x="457200" y="704087"/>
            <a:ext cx="8305800" cy="114300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Shape 6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type="title"/>
          </p:nvPr>
        </p:nvSpPr>
        <p:spPr>
          <a:xfrm>
            <a:off x="685800" y="514351"/>
            <a:ext cx="2743200" cy="11620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pPr/>
            <a:r>
              <a:t>Title Text</a:t>
            </a:r>
          </a:p>
        </p:txBody>
      </p:sp>
      <p:sp>
        <p:nvSpPr>
          <p:cNvPr id="78" name="Shape 78"/>
          <p:cNvSpPr/>
          <p:nvPr>
            <p:ph type="body" sz="half" idx="1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</p:spPr>
        <p:txBody>
          <a:bodyPr lIns="18288" tIns="18288" rIns="18288" bIns="18288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640080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188719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463039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" name="Shape 7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 flipV="1" rot="420000">
            <a:off x="3165753" y="1108076"/>
            <a:ext cx="5257801" cy="4114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984" y="0"/>
                </a:lnTo>
                <a:lnTo>
                  <a:pt x="21600" y="788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>
            <a:solidFill>
              <a:srgbClr val="C0C0C0"/>
            </a:solidFill>
          </a:ln>
          <a:effectLst>
            <a:outerShdw sx="100000" sy="100000" kx="0" ky="0" algn="b" rotWithShape="0" blurRad="63500" dist="38500" dir="7500000">
              <a:srgbClr val="000000">
                <a:alpha val="2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7" name="Shape 87"/>
          <p:cNvSpPr/>
          <p:nvPr/>
        </p:nvSpPr>
        <p:spPr>
          <a:xfrm flipV="1" rot="420000">
            <a:off x="8004133" y="5359768"/>
            <a:ext cx="155449" cy="15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FF"/>
            </a:solidFill>
            <a:bevel/>
          </a:ln>
          <a:effectLst>
            <a:outerShdw sx="100000" sy="100000" kx="0" ky="0" algn="b" rotWithShape="0" blurRad="25400" dist="6350" dir="12900000">
              <a:srgbClr val="000000">
                <a:alpha val="47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8" name="Shape 88"/>
          <p:cNvSpPr/>
          <p:nvPr>
            <p:ph type="title"/>
          </p:nvPr>
        </p:nvSpPr>
        <p:spPr>
          <a:xfrm>
            <a:off x="609600" y="1176995"/>
            <a:ext cx="2212849" cy="1582623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89" name="Shape 89"/>
          <p:cNvSpPr/>
          <p:nvPr>
            <p:ph type="body" sz="quarter" idx="1"/>
          </p:nvPr>
        </p:nvSpPr>
        <p:spPr>
          <a:xfrm>
            <a:off x="609600" y="2828785"/>
            <a:ext cx="2209800" cy="217932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300"/>
            </a:lvl1pPr>
            <a:lvl2pPr>
              <a:spcBef>
                <a:spcPts val="200"/>
              </a:spcBef>
              <a:buClrTx/>
              <a:buFontTx/>
              <a:defRPr sz="1300"/>
            </a:lvl2pPr>
            <a:lvl3pPr marL="988466" indent="-320954">
              <a:spcBef>
                <a:spcPts val="200"/>
              </a:spcBef>
              <a:buClrTx/>
              <a:buFontTx/>
              <a:defRPr sz="1300"/>
            </a:lvl3pPr>
            <a:lvl4pPr marL="1282191" indent="-303783">
              <a:spcBef>
                <a:spcPts val="200"/>
              </a:spcBef>
              <a:buClrTx/>
              <a:buFontTx/>
              <a:defRPr sz="1300"/>
            </a:lvl4pPr>
            <a:lvl5pPr marL="1556511" indent="-303783">
              <a:spcBef>
                <a:spcPts val="200"/>
              </a:spcBef>
              <a:buClrTx/>
              <a:buFontTx/>
              <a:defRPr sz="1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hape 90"/>
          <p:cNvSpPr/>
          <p:nvPr>
            <p:ph type="pic" sz="half" idx="13"/>
          </p:nvPr>
        </p:nvSpPr>
        <p:spPr>
          <a:xfrm rot="420000">
            <a:off x="3485793" y="1199516"/>
            <a:ext cx="4617721" cy="3931922"/>
          </a:xfrm>
          <a:prstGeom prst="rect">
            <a:avLst/>
          </a:prstGeom>
          <a:ln w="3175" cap="rnd">
            <a:solidFill>
              <a:srgbClr val="C0C0C0"/>
            </a:solidFill>
            <a:round/>
          </a:ln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91" name="Shape 91"/>
          <p:cNvSpPr/>
          <p:nvPr/>
        </p:nvSpPr>
        <p:spPr>
          <a:xfrm flipV="1">
            <a:off x="-9525" y="5816599"/>
            <a:ext cx="9163051" cy="1041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</a:path>
            </a:pathLst>
          </a:custGeom>
          <a:gradFill>
            <a:gsLst>
              <a:gs pos="0">
                <a:srgbClr val="00739E">
                  <a:alpha val="45000"/>
                </a:srgbClr>
              </a:gs>
              <a:gs pos="100000">
                <a:srgbClr val="00C5CE">
                  <a:alpha val="5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92" name="Shape 92"/>
          <p:cNvSpPr/>
          <p:nvPr/>
        </p:nvSpPr>
        <p:spPr>
          <a:xfrm flipV="1">
            <a:off x="4381500" y="6250788"/>
            <a:ext cx="4762501" cy="607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52" fill="norm" stroke="1" extrusionOk="0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9FA6">
                  <a:alpha val="30000"/>
                </a:srgbClr>
              </a:gs>
              <a:gs pos="80000">
                <a:srgbClr val="008ABE">
                  <a:alpha val="4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93" name="Shape 9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9525" y="-7144"/>
            <a:ext cx="9163051" cy="1041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</a:path>
            </a:pathLst>
          </a:custGeom>
          <a:gradFill>
            <a:gsLst>
              <a:gs pos="0">
                <a:srgbClr val="00739E">
                  <a:alpha val="45000"/>
                </a:srgbClr>
              </a:gs>
              <a:gs pos="100000">
                <a:srgbClr val="00C5CE">
                  <a:alpha val="5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" name="Shape 3"/>
          <p:cNvSpPr/>
          <p:nvPr/>
        </p:nvSpPr>
        <p:spPr>
          <a:xfrm>
            <a:off x="4381500" y="-7145"/>
            <a:ext cx="4762501" cy="607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52" fill="norm" stroke="1" extrusionOk="0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9FA6">
                  <a:alpha val="30000"/>
                </a:srgbClr>
              </a:gs>
              <a:gs pos="80000">
                <a:srgbClr val="008ABE">
                  <a:alpha val="4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6" name="Group 6"/>
          <p:cNvGrpSpPr/>
          <p:nvPr/>
        </p:nvGrpSpPr>
        <p:grpSpPr>
          <a:xfrm>
            <a:off x="-29295" y="-16113"/>
            <a:ext cx="9197179" cy="1058653"/>
            <a:chOff x="0" y="0"/>
            <a:chExt cx="9197178" cy="1058652"/>
          </a:xfrm>
        </p:grpSpPr>
        <p:sp>
          <p:nvSpPr>
            <p:cNvPr id="4" name="Shape 4"/>
            <p:cNvSpPr/>
            <p:nvPr/>
          </p:nvSpPr>
          <p:spPr>
            <a:xfrm rot="21435692">
              <a:off x="9616" y="218536"/>
              <a:ext cx="9163051" cy="621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80" fill="norm" stroke="1" extrusionOk="0">
                  <a:moveTo>
                    <a:pt x="0" y="19778"/>
                  </a:moveTo>
                  <a:cubicBezTo>
                    <a:pt x="1055" y="15110"/>
                    <a:pt x="3454" y="5630"/>
                    <a:pt x="6017" y="5774"/>
                  </a:cubicBezTo>
                  <a:cubicBezTo>
                    <a:pt x="8581" y="5917"/>
                    <a:pt x="12783" y="21600"/>
                    <a:pt x="15380" y="20638"/>
                  </a:cubicBezTo>
                  <a:cubicBezTo>
                    <a:pt x="17978" y="19675"/>
                    <a:pt x="20305" y="4300"/>
                    <a:pt x="21600" y="0"/>
                  </a:cubicBezTo>
                </a:path>
              </a:pathLst>
            </a:custGeom>
            <a:noFill/>
            <a:ln w="10795" cap="flat">
              <a:solidFill>
                <a:srgbClr val="05A0BE">
                  <a:alpha val="78000"/>
                </a:srgb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" name="Shape 5"/>
            <p:cNvSpPr/>
            <p:nvPr/>
          </p:nvSpPr>
          <p:spPr>
            <a:xfrm rot="21435692">
              <a:off x="14474" y="291986"/>
              <a:ext cx="9175813" cy="507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82" fill="norm" stroke="1" extrusionOk="0">
                  <a:moveTo>
                    <a:pt x="0" y="18514"/>
                  </a:moveTo>
                  <a:cubicBezTo>
                    <a:pt x="1023" y="16364"/>
                    <a:pt x="3563" y="5413"/>
                    <a:pt x="6136" y="5767"/>
                  </a:cubicBezTo>
                  <a:cubicBezTo>
                    <a:pt x="8710" y="6121"/>
                    <a:pt x="12864" y="21600"/>
                    <a:pt x="15441" y="20639"/>
                  </a:cubicBezTo>
                  <a:cubicBezTo>
                    <a:pt x="18019" y="19678"/>
                    <a:pt x="20319" y="430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08B6BA">
                  <a:alpha val="78000"/>
                </a:srgb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7" name="Shape 7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hape 9"/>
          <p:cNvSpPr/>
          <p:nvPr>
            <p:ph type="sldNum" sz="quarter" idx="2"/>
          </p:nvPr>
        </p:nvSpPr>
        <p:spPr>
          <a:xfrm>
            <a:off x="8521700" y="6518275"/>
            <a:ext cx="165101" cy="2032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74320" marR="0" indent="-27432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9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1pPr>
      <a:lvl2pPr marL="660654" marR="0" indent="-267461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8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2pPr>
      <a:lvl3pPr marL="973182" marR="0" indent="-30567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70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3pPr>
      <a:lvl4pPr marL="1251813" marR="0" indent="-27340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6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4pPr>
      <a:lvl5pPr marL="1526133" marR="0" indent="-27340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6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5pPr>
      <a:lvl6pPr marL="1830832" marR="0" indent="-303783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80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6pPr>
      <a:lvl7pPr marL="2034539" marR="0" indent="-29717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80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7pPr>
      <a:lvl8pPr marL="2308860" marR="0" indent="-29717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100000"/>
        <a:buFont typeface="Wingdings 2"/>
        <a:buChar char="•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8pPr>
      <a:lvl9pPr marL="2625634" marR="0" indent="-339634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100000"/>
        <a:buFont typeface="Wingdings 2"/>
        <a:buChar char="•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</p:spPr>
        <p:txBody>
          <a:bodyPr/>
          <a:lstStyle/>
          <a:p>
            <a:pPr/>
            <a:r>
              <a:t>The Foundations: Logic and Proofs</a:t>
            </a:r>
          </a:p>
        </p:txBody>
      </p:sp>
      <p:sp>
        <p:nvSpPr>
          <p:cNvPr id="121" name="Shape 121"/>
          <p:cNvSpPr/>
          <p:nvPr>
            <p:ph type="subTitle" sz="half" idx="1"/>
          </p:nvPr>
        </p:nvSpPr>
        <p:spPr>
          <a:xfrm>
            <a:off x="533400" y="3228536"/>
            <a:ext cx="7854696" cy="1752601"/>
          </a:xfrm>
          <a:prstGeom prst="rect">
            <a:avLst/>
          </a:prstGeom>
        </p:spPr>
        <p:txBody>
          <a:bodyPr/>
          <a:lstStyle/>
          <a:p>
            <a:pPr/>
            <a:r>
              <a:t>Chapter 1, Part III: Proofs</a:t>
            </a:r>
          </a:p>
        </p:txBody>
      </p:sp>
      <p:sp>
        <p:nvSpPr>
          <p:cNvPr id="122" name="Shape 122"/>
          <p:cNvSpPr/>
          <p:nvPr/>
        </p:nvSpPr>
        <p:spPr>
          <a:xfrm>
            <a:off x="2286000" y="4648199"/>
            <a:ext cx="3962400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With Question/Answer Animations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Disjunctive Syllogism</a:t>
            </a:r>
          </a:p>
        </p:txBody>
      </p:sp>
      <p:sp>
        <p:nvSpPr>
          <p:cNvPr id="158" name="Shape 158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pic>
        <p:nvPicPr>
          <p:cNvPr id="159" name="image8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6400" y="2514600"/>
            <a:ext cx="1177290" cy="1225869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2286000" y="3962399"/>
            <a:ext cx="6400800" cy="2529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  <a:r>
              <a:t>Let </a:t>
            </a:r>
            <a:r>
              <a:rPr i="1"/>
              <a:t>p</a:t>
            </a:r>
            <a:r>
              <a:t> be “I will study discrete math.”</a:t>
            </a:r>
          </a:p>
          <a:p>
            <a:pPr/>
            <a:r>
              <a:t>Let </a:t>
            </a:r>
            <a:r>
              <a:rPr i="1"/>
              <a:t>q</a:t>
            </a:r>
            <a:r>
              <a:t> be “I will study English literature.”</a:t>
            </a:r>
          </a:p>
          <a:p>
            <a:pPr/>
          </a:p>
          <a:p>
            <a:pPr/>
            <a:r>
              <a:t>“I will study discrete math or I will study English literature.”</a:t>
            </a:r>
          </a:p>
          <a:p>
            <a:pPr/>
            <a:r>
              <a:t>“I will not study discrete math.”</a:t>
            </a:r>
          </a:p>
          <a:p>
            <a:pPr/>
          </a:p>
          <a:p>
            <a:pPr/>
            <a:r>
              <a:t>“Therefore , I will study English literature.”</a:t>
            </a:r>
          </a:p>
        </p:txBody>
      </p:sp>
      <p:sp>
        <p:nvSpPr>
          <p:cNvPr id="161" name="Shape 161"/>
          <p:cNvSpPr/>
          <p:nvPr/>
        </p:nvSpPr>
        <p:spPr>
          <a:xfrm>
            <a:off x="3962400" y="2590800"/>
            <a:ext cx="3429000" cy="704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Corresponding Tautology:</a:t>
            </a:r>
            <a:r>
              <a:rPr b="0"/>
              <a:t> </a:t>
            </a:r>
            <a:endParaRPr b="0"/>
          </a:p>
          <a:p>
            <a:pPr/>
            <a:r>
              <a:t>(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¬</a:t>
            </a:r>
            <a:r>
              <a:rPr i="1"/>
              <a:t>p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∧(p ∨q))→q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Addition</a:t>
            </a:r>
          </a:p>
        </p:txBody>
      </p:sp>
      <p:sp>
        <p:nvSpPr>
          <p:cNvPr id="164" name="Shape 164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pic>
        <p:nvPicPr>
          <p:cNvPr id="165" name="image9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28800" y="2667000"/>
            <a:ext cx="1534479" cy="714375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Shape 166"/>
          <p:cNvSpPr/>
          <p:nvPr/>
        </p:nvSpPr>
        <p:spPr>
          <a:xfrm>
            <a:off x="2971800" y="3809999"/>
            <a:ext cx="5638800" cy="283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  <a:r>
              <a:t>Let </a:t>
            </a:r>
            <a:r>
              <a:rPr i="1"/>
              <a:t>p</a:t>
            </a:r>
            <a:r>
              <a:t> be “I will study discrete math.”</a:t>
            </a:r>
          </a:p>
          <a:p>
            <a:pPr/>
            <a:r>
              <a:t>Let </a:t>
            </a:r>
            <a:r>
              <a:rPr i="1"/>
              <a:t>q</a:t>
            </a:r>
            <a:r>
              <a:t> be “I will visit Las Vegas.”</a:t>
            </a:r>
          </a:p>
          <a:p>
            <a:pPr/>
          </a:p>
          <a:p>
            <a:pPr/>
            <a:r>
              <a:t>“I will study discrete math.”</a:t>
            </a:r>
          </a:p>
          <a:p>
            <a:pPr/>
          </a:p>
          <a:p>
            <a:pPr/>
            <a:r>
              <a:t>“Therefore, I will  study discrete math or I will visit </a:t>
            </a:r>
          </a:p>
          <a:p>
            <a:pPr/>
            <a:r>
              <a:t>Las Vegas.”</a:t>
            </a:r>
          </a:p>
        </p:txBody>
      </p:sp>
      <p:sp>
        <p:nvSpPr>
          <p:cNvPr id="167" name="Shape 167"/>
          <p:cNvSpPr/>
          <p:nvPr/>
        </p:nvSpPr>
        <p:spPr>
          <a:xfrm>
            <a:off x="4648200" y="2514600"/>
            <a:ext cx="3657600" cy="704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Corresponding Tautology:</a:t>
            </a:r>
            <a:r>
              <a:rPr b="0"/>
              <a:t> </a:t>
            </a:r>
            <a:endParaRPr b="0"/>
          </a:p>
          <a:p>
            <a:pPr>
              <a:defRPr i="1"/>
            </a:pPr>
            <a:r>
              <a:t>            p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 →(p ∨q)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Simplification</a:t>
            </a:r>
          </a:p>
        </p:txBody>
      </p:sp>
      <p:sp>
        <p:nvSpPr>
          <p:cNvPr id="170" name="Shape 170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sp>
        <p:nvSpPr>
          <p:cNvPr id="171" name="Shape 171"/>
          <p:cNvSpPr/>
          <p:nvPr/>
        </p:nvSpPr>
        <p:spPr>
          <a:xfrm>
            <a:off x="2209800" y="3962399"/>
            <a:ext cx="5257800" cy="2529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  <a:r>
              <a:t>Let </a:t>
            </a:r>
            <a:r>
              <a:rPr i="1"/>
              <a:t>p</a:t>
            </a:r>
            <a:r>
              <a:t> be “I will study discrete math.”</a:t>
            </a:r>
          </a:p>
          <a:p>
            <a:pPr/>
            <a:r>
              <a:t>Let </a:t>
            </a:r>
            <a:r>
              <a:rPr i="1"/>
              <a:t>q</a:t>
            </a:r>
            <a:r>
              <a:t> be “I will study English literature.”</a:t>
            </a:r>
          </a:p>
          <a:p>
            <a:pPr/>
          </a:p>
          <a:p>
            <a:pPr/>
            <a:r>
              <a:t>“I will study discrete math and English literature”</a:t>
            </a:r>
          </a:p>
          <a:p>
            <a:pPr/>
          </a:p>
          <a:p>
            <a:pPr/>
            <a:r>
              <a:t>“Therefore, I will study discrete math.”</a:t>
            </a:r>
          </a:p>
        </p:txBody>
      </p:sp>
      <p:pic>
        <p:nvPicPr>
          <p:cNvPr id="172" name="image10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7800" y="2667000"/>
            <a:ext cx="1177290" cy="771525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hape 173"/>
          <p:cNvSpPr/>
          <p:nvPr/>
        </p:nvSpPr>
        <p:spPr>
          <a:xfrm>
            <a:off x="4343400" y="2743200"/>
            <a:ext cx="3657600" cy="704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Corresponding Tautology: </a:t>
            </a:r>
          </a:p>
          <a:p>
            <a:pPr/>
            <a:r>
              <a:t>         (</a:t>
            </a:r>
            <a:r>
              <a:rPr i="1"/>
              <a:t>p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∧q) →p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Conjunction</a:t>
            </a:r>
          </a:p>
        </p:txBody>
      </p:sp>
      <p:sp>
        <p:nvSpPr>
          <p:cNvPr id="176" name="Shape 176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sp>
        <p:nvSpPr>
          <p:cNvPr id="177" name="Shape 177"/>
          <p:cNvSpPr/>
          <p:nvPr/>
        </p:nvSpPr>
        <p:spPr>
          <a:xfrm>
            <a:off x="2362200" y="3581400"/>
            <a:ext cx="6019800" cy="313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  <a:r>
              <a:t>Let </a:t>
            </a:r>
            <a:r>
              <a:rPr i="1"/>
              <a:t>p</a:t>
            </a:r>
            <a:r>
              <a:t> be “I will study discrete math.”</a:t>
            </a:r>
          </a:p>
          <a:p>
            <a:pPr/>
            <a:r>
              <a:t>Let </a:t>
            </a:r>
            <a:r>
              <a:rPr i="1"/>
              <a:t>q</a:t>
            </a:r>
            <a:r>
              <a:t> be “I will study English literature.”</a:t>
            </a:r>
          </a:p>
          <a:p>
            <a:pPr/>
          </a:p>
          <a:p>
            <a:pPr/>
          </a:p>
          <a:p>
            <a:pPr/>
            <a:r>
              <a:t>“I will study discrete math.”</a:t>
            </a:r>
          </a:p>
          <a:p>
            <a:pPr/>
            <a:r>
              <a:t>“I will study  English literature.”</a:t>
            </a:r>
          </a:p>
          <a:p>
            <a:pPr/>
          </a:p>
          <a:p>
            <a:pPr/>
            <a:r>
              <a:t>“Therefore, I will study discrete math and I will study English literature.”</a:t>
            </a:r>
          </a:p>
        </p:txBody>
      </p:sp>
      <p:pic>
        <p:nvPicPr>
          <p:cNvPr id="178" name="image11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1600" y="2133600"/>
            <a:ext cx="1534479" cy="1168719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Shape 179"/>
          <p:cNvSpPr/>
          <p:nvPr/>
        </p:nvSpPr>
        <p:spPr>
          <a:xfrm>
            <a:off x="4800600" y="2362200"/>
            <a:ext cx="3429000" cy="704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Corresponding Tautology:</a:t>
            </a:r>
          </a:p>
          <a:p>
            <a:pPr/>
            <a:r>
              <a:t> (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(</a:t>
            </a:r>
            <a:r>
              <a:rPr i="1"/>
              <a:t>p</a:t>
            </a:r>
            <a:r>
              <a:t>)</a:t>
            </a:r>
            <a:r>
              <a:rPr i="1"/>
              <a:t>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∧ (q)) →(p ∧ q)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Resolution</a:t>
            </a:r>
          </a:p>
        </p:txBody>
      </p:sp>
      <p:sp>
        <p:nvSpPr>
          <p:cNvPr id="182" name="Shape 182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sp>
        <p:nvSpPr>
          <p:cNvPr id="183" name="Shape 183"/>
          <p:cNvSpPr/>
          <p:nvPr/>
        </p:nvSpPr>
        <p:spPr>
          <a:xfrm>
            <a:off x="1981200" y="3657599"/>
            <a:ext cx="6477000" cy="313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  <a:r>
              <a:t>Let </a:t>
            </a:r>
            <a:r>
              <a:rPr i="1"/>
              <a:t>p</a:t>
            </a:r>
            <a:r>
              <a:t> be “I will study discrete math.”</a:t>
            </a:r>
          </a:p>
          <a:p>
            <a:pPr/>
            <a:r>
              <a:t>Let </a:t>
            </a:r>
            <a:r>
              <a:rPr i="1"/>
              <a:t>r</a:t>
            </a:r>
            <a:r>
              <a:t> be “I will study English literature.”</a:t>
            </a:r>
          </a:p>
          <a:p>
            <a:pPr/>
            <a:r>
              <a:t>Let q be “I will study databases.”</a:t>
            </a:r>
          </a:p>
          <a:p>
            <a:pPr/>
          </a:p>
          <a:p>
            <a:pPr/>
            <a:r>
              <a:t>“I will not study discrete math or I will study English literature.”</a:t>
            </a:r>
          </a:p>
          <a:p>
            <a:pPr/>
            <a:r>
              <a:t>“I will study  discrete math or I will study databases.”</a:t>
            </a:r>
          </a:p>
          <a:p>
            <a:pPr/>
          </a:p>
          <a:p>
            <a:pPr/>
            <a:r>
              <a:t>“Therefore, I will study databases or I will English literature.”</a:t>
            </a:r>
          </a:p>
        </p:txBody>
      </p:sp>
      <p:pic>
        <p:nvPicPr>
          <p:cNvPr id="184" name="image12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0600" y="2209800"/>
            <a:ext cx="1525906" cy="1225869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Shape 185"/>
          <p:cNvSpPr/>
          <p:nvPr/>
        </p:nvSpPr>
        <p:spPr>
          <a:xfrm>
            <a:off x="4114800" y="2438400"/>
            <a:ext cx="4114800" cy="704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Corresponding Tautology:</a:t>
            </a:r>
            <a:r>
              <a:rPr b="0"/>
              <a:t> </a:t>
            </a:r>
            <a:endParaRPr b="0"/>
          </a:p>
          <a:p>
            <a:pPr/>
            <a:r>
              <a:t> ((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¬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∨ r ) ∧ (p ∨ q)) →(q ∨ r)</a:t>
            </a:r>
          </a:p>
        </p:txBody>
      </p:sp>
      <p:sp>
        <p:nvSpPr>
          <p:cNvPr id="186" name="Shape 186"/>
          <p:cNvSpPr/>
          <p:nvPr/>
        </p:nvSpPr>
        <p:spPr>
          <a:xfrm>
            <a:off x="4419600" y="1371600"/>
            <a:ext cx="3733800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Resolution plays an important role in AI and is used in Prolog.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86384">
              <a:defRPr sz="3870"/>
            </a:lvl1pPr>
          </a:lstStyle>
          <a:p>
            <a:pPr/>
            <a:r>
              <a:t>Using the Rules of Inference to Build Valid Arguments</a:t>
            </a:r>
          </a:p>
        </p:txBody>
      </p:sp>
      <p:sp>
        <p:nvSpPr>
          <p:cNvPr id="189" name="Shape 189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defRPr sz="2002"/>
            </a:pPr>
            <a:r>
              <a:t>A  </a:t>
            </a:r>
            <a:r>
              <a:rPr i="1"/>
              <a:t>valid argument </a:t>
            </a:r>
            <a:r>
              <a:t>is a sequence of statements. Each statement is either a premise or follows from previous statements by  rules of inference. The last statement is called conclusion.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defRPr sz="2002"/>
            </a:pPr>
            <a:r>
              <a:t>A valid argument takes the following form: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  <a:r>
              <a:t>              	         S</a:t>
            </a:r>
            <a:r>
              <a:rPr baseline="-26879" sz="1820">
                <a:latin typeface="Cambria Math"/>
                <a:ea typeface="Cambria Math"/>
                <a:cs typeface="Cambria Math"/>
                <a:sym typeface="Cambria Math"/>
              </a:rPr>
              <a:t>1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1820"/>
            </a:pPr>
            <a:r>
              <a:t>			</a:t>
            </a:r>
            <a:r>
              <a:rPr sz="2002"/>
              <a:t>         S</a:t>
            </a:r>
            <a:r>
              <a:rPr baseline="-26879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endParaRPr sz="2002"/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1820"/>
            </a:pPr>
            <a:r>
              <a:t>                                       .</a:t>
            </a:r>
            <a:endParaRPr sz="2002"/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1820"/>
            </a:pPr>
            <a:r>
              <a:t>                                       .</a:t>
            </a:r>
            <a:endParaRPr sz="2002"/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1820"/>
            </a:pPr>
            <a:r>
              <a:t>                                       .</a:t>
            </a:r>
            <a:endParaRPr sz="2002"/>
          </a:p>
          <a:p>
            <a:pPr marL="249631" indent="-249631" defTabSz="832104">
              <a:lnSpc>
                <a:spcPct val="80000"/>
              </a:lnSpc>
              <a:spcBef>
                <a:spcPts val="500"/>
              </a:spcBef>
              <a:buSzTx/>
              <a:buNone/>
              <a:defRPr sz="2002"/>
            </a:pPr>
            <a:r>
              <a:t>                                  S</a:t>
            </a:r>
            <a:r>
              <a:rPr baseline="-26879" i="1" sz="2093"/>
              <a:t>n</a:t>
            </a:r>
            <a:endParaRPr baseline="-26879" i="1" sz="2548"/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548"/>
            </a:pPr>
          </a:p>
          <a:p>
            <a:pPr marL="249631" indent="-249631" defTabSz="832104">
              <a:lnSpc>
                <a:spcPct val="80000"/>
              </a:lnSpc>
              <a:spcBef>
                <a:spcPts val="500"/>
              </a:spcBef>
              <a:buSzTx/>
              <a:buNone/>
              <a:defRPr sz="2093"/>
            </a:pPr>
            <a:r>
              <a:t>                               C</a:t>
            </a:r>
            <a:r>
              <a:rPr sz="1820"/>
              <a:t> </a:t>
            </a:r>
            <a:endParaRPr sz="2002"/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1820"/>
            </a:pPr>
            <a:r>
              <a:t>                                      </a:t>
            </a:r>
          </a:p>
        </p:txBody>
      </p:sp>
      <p:pic>
        <p:nvPicPr>
          <p:cNvPr id="190" name="image13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14600" y="5486400"/>
            <a:ext cx="231458" cy="2057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Valid Arguments</a:t>
            </a:r>
          </a:p>
        </p:txBody>
      </p:sp>
      <p:pic>
        <p:nvPicPr>
          <p:cNvPr id="193" name="image14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3962400"/>
            <a:ext cx="8126731" cy="2185989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Shape 194"/>
          <p:cNvSpPr/>
          <p:nvPr/>
        </p:nvSpPr>
        <p:spPr>
          <a:xfrm>
            <a:off x="457200" y="1904999"/>
            <a:ext cx="6553200" cy="151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400"/>
            </a:pPr>
            <a:r>
              <a:t>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rPr b="0"/>
              <a:t>: From the single proposition </a:t>
            </a:r>
          </a:p>
          <a:p>
            <a:pPr/>
          </a:p>
          <a:p>
            <a:pPr/>
          </a:p>
          <a:p>
            <a:pPr/>
            <a:r>
              <a:t> </a:t>
            </a:r>
            <a:r>
              <a:rPr sz="2400"/>
              <a:t>Show that </a:t>
            </a:r>
            <a:r>
              <a:rPr i="1" sz="2400"/>
              <a:t>q</a:t>
            </a:r>
            <a:r>
              <a:rPr sz="2400"/>
              <a:t> is a conclusion.</a:t>
            </a:r>
          </a:p>
        </p:txBody>
      </p:sp>
      <p:pic>
        <p:nvPicPr>
          <p:cNvPr id="195" name="image15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19400" y="2362200"/>
            <a:ext cx="1848804" cy="382905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Shape 196"/>
          <p:cNvSpPr/>
          <p:nvPr/>
        </p:nvSpPr>
        <p:spPr>
          <a:xfrm>
            <a:off x="381000" y="3276600"/>
            <a:ext cx="190500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400"/>
            </a:pPr>
            <a:r>
              <a:t>Solution</a:t>
            </a:r>
            <a:r>
              <a:rPr b="0" sz="1800"/>
              <a:t>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Valid Arguments</a:t>
            </a:r>
          </a:p>
        </p:txBody>
      </p:sp>
      <p:sp>
        <p:nvSpPr>
          <p:cNvPr id="199" name="Shape 199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"/>
              </a:spcBef>
              <a:buSzTx/>
              <a:buNone/>
              <a:defRPr b="1" sz="1500"/>
            </a:pPr>
            <a:r>
              <a:t>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t>:</a:t>
            </a:r>
            <a:r>
              <a:rPr b="0"/>
              <a:t> </a:t>
            </a:r>
            <a:endParaRPr b="0"/>
          </a:p>
          <a:p>
            <a:pPr>
              <a:spcBef>
                <a:spcPts val="300"/>
              </a:spcBef>
              <a:defRPr sz="1500"/>
            </a:pPr>
            <a:r>
              <a:t>With these hypotheses:</a:t>
            </a:r>
          </a:p>
          <a:p>
            <a:pPr lvl="1" marL="246888" indent="146304">
              <a:spcBef>
                <a:spcPts val="300"/>
              </a:spcBef>
              <a:buSzTx/>
              <a:buNone/>
              <a:defRPr sz="1500"/>
            </a:pPr>
            <a:r>
              <a:t>“It is not sunny this afternoon and it is colder than yesterday.”</a:t>
            </a:r>
            <a:endParaRPr sz="2400"/>
          </a:p>
          <a:p>
            <a:pPr lvl="1" marL="246888" indent="146304">
              <a:spcBef>
                <a:spcPts val="300"/>
              </a:spcBef>
              <a:buSzTx/>
              <a:buNone/>
              <a:defRPr sz="1500"/>
            </a:pPr>
            <a:r>
              <a:t>“We will go swimming only if it is sunny.”</a:t>
            </a:r>
            <a:endParaRPr sz="2400"/>
          </a:p>
          <a:p>
            <a:pPr lvl="1" marL="246888" indent="146304">
              <a:spcBef>
                <a:spcPts val="300"/>
              </a:spcBef>
              <a:buSzTx/>
              <a:buNone/>
              <a:defRPr sz="1500"/>
            </a:pPr>
            <a:r>
              <a:t>“If we do not go swimming, then we will take a canoe trip.”</a:t>
            </a:r>
            <a:endParaRPr sz="2400"/>
          </a:p>
          <a:p>
            <a:pPr lvl="1" marL="246888" indent="146304">
              <a:spcBef>
                <a:spcPts val="300"/>
              </a:spcBef>
              <a:buSzTx/>
              <a:buNone/>
              <a:defRPr sz="1500"/>
            </a:pPr>
            <a:r>
              <a:t>“If we take a canoe trip, then we will be home by sunset.”</a:t>
            </a:r>
            <a:endParaRPr sz="2400"/>
          </a:p>
          <a:p>
            <a:pPr>
              <a:spcBef>
                <a:spcPts val="300"/>
              </a:spcBef>
              <a:defRPr sz="1500"/>
            </a:pPr>
            <a:r>
              <a:t>Using the inference rules, construct a valid argument for the conclusion:</a:t>
            </a:r>
          </a:p>
          <a:p>
            <a:pPr lvl="1" marL="246888" indent="146304">
              <a:spcBef>
                <a:spcPts val="300"/>
              </a:spcBef>
              <a:buSzTx/>
              <a:buNone/>
              <a:defRPr sz="1500"/>
            </a:pPr>
            <a:r>
              <a:t>“We will be home by sunset.”</a:t>
            </a:r>
            <a:endParaRPr sz="2400"/>
          </a:p>
          <a:p>
            <a:pPr>
              <a:spcBef>
                <a:spcPts val="300"/>
              </a:spcBef>
              <a:buSzTx/>
              <a:buNone/>
              <a:defRPr b="1" sz="1500"/>
            </a:pPr>
            <a:r>
              <a:t>Solution</a:t>
            </a:r>
            <a:r>
              <a:rPr b="0"/>
              <a:t>: </a:t>
            </a:r>
            <a:endParaRPr b="0"/>
          </a:p>
          <a:p>
            <a:pPr marL="342900" indent="-342900">
              <a:spcBef>
                <a:spcPts val="300"/>
              </a:spcBef>
              <a:buFontTx/>
              <a:buAutoNum type="arabicPeriod" startAt="1"/>
              <a:defRPr sz="1500"/>
            </a:pPr>
            <a:r>
              <a:t>  Choose propositional variables:</a:t>
            </a:r>
          </a:p>
          <a:p>
            <a:pPr lvl="1" marL="246888" indent="146304">
              <a:spcBef>
                <a:spcPts val="300"/>
              </a:spcBef>
              <a:buSzTx/>
              <a:buNone/>
              <a:defRPr i="1" sz="1500"/>
            </a:pPr>
            <a:r>
              <a:t>p</a:t>
            </a:r>
            <a:r>
              <a:rPr i="0"/>
              <a:t> : “It is sunny this afternoon.”      </a:t>
            </a:r>
            <a:r>
              <a:t>r</a:t>
            </a:r>
            <a:r>
              <a:rPr i="0"/>
              <a:t>  : “We will go swimming.”  </a:t>
            </a:r>
            <a:r>
              <a:t>t : </a:t>
            </a:r>
            <a:r>
              <a:rPr i="0"/>
              <a:t>“We will be home by sunset.”</a:t>
            </a:r>
            <a:endParaRPr sz="2400"/>
          </a:p>
          <a:p>
            <a:pPr lvl="1" marL="246888" indent="146304">
              <a:spcBef>
                <a:spcPts val="300"/>
              </a:spcBef>
              <a:buSzTx/>
              <a:buNone/>
              <a:defRPr i="1" sz="1500"/>
            </a:pPr>
            <a:r>
              <a:t>q</a:t>
            </a:r>
            <a:r>
              <a:rPr i="0"/>
              <a:t>  : “It is colder than yesterday.”     </a:t>
            </a:r>
            <a:r>
              <a:t>s  : </a:t>
            </a:r>
            <a:r>
              <a:rPr i="0"/>
              <a:t>“We will take a canoe trip.” </a:t>
            </a:r>
          </a:p>
          <a:p>
            <a:pPr marL="342900" indent="-342900">
              <a:spcBef>
                <a:spcPts val="300"/>
              </a:spcBef>
              <a:buFontTx/>
              <a:buAutoNum type="arabicPeriod" startAt="1"/>
              <a:defRPr sz="1500"/>
            </a:pPr>
            <a:r>
              <a:t>Translation into propositional logic:</a:t>
            </a:r>
          </a:p>
        </p:txBody>
      </p:sp>
      <p:pic>
        <p:nvPicPr>
          <p:cNvPr id="200" name="image16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14600" y="5715000"/>
            <a:ext cx="4640580" cy="487681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Shape 201"/>
          <p:cNvSpPr/>
          <p:nvPr/>
        </p:nvSpPr>
        <p:spPr>
          <a:xfrm>
            <a:off x="4953000" y="6248399"/>
            <a:ext cx="3276600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i="1"/>
            </a:pPr>
            <a:r>
              <a:t>Continued on next slide</a:t>
            </a:r>
            <a:r>
              <a:rPr i="0"/>
              <a:t> </a:t>
            </a:r>
            <a:r>
              <a:rPr i="0">
                <a:latin typeface="Wingdings"/>
                <a:ea typeface="Wingdings"/>
                <a:cs typeface="Wingdings"/>
                <a:sym typeface="Wingdings"/>
              </a:rPr>
              <a:t>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Valid Arguments</a:t>
            </a:r>
          </a:p>
        </p:txBody>
      </p:sp>
      <p:pic>
        <p:nvPicPr>
          <p:cNvPr id="204" name="image17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4400" y="2362200"/>
            <a:ext cx="7432358" cy="4009074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Shape 205"/>
          <p:cNvSpPr/>
          <p:nvPr/>
        </p:nvSpPr>
        <p:spPr>
          <a:xfrm>
            <a:off x="762000" y="1904999"/>
            <a:ext cx="3509626" cy="405766"/>
          </a:xfrm>
          <a:prstGeom prst="rect">
            <a:avLst/>
          </a:prstGeom>
          <a:ln>
            <a:solidFill>
              <a:srgbClr val="FFFFFF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>
                <a:solidFill>
                  <a:schemeClr val="accent1"/>
                </a:solidFill>
              </a:defRPr>
            </a:pPr>
            <a:r>
              <a:t>3.  </a:t>
            </a:r>
            <a:r>
              <a:rPr>
                <a:solidFill>
                  <a:srgbClr val="000000"/>
                </a:solidFill>
              </a:rPr>
              <a:t>Construct the Valid Argument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500"/>
            </a:lvl1pPr>
          </a:lstStyle>
          <a:p>
            <a:pPr/>
            <a:r>
              <a:t>Handling Quantified Statements</a:t>
            </a:r>
          </a:p>
        </p:txBody>
      </p:sp>
      <p:sp>
        <p:nvSpPr>
          <p:cNvPr id="210" name="Shape 210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/>
            <a:r>
              <a:t>Valid arguments for quantified statements are a sequence of statements. Each statement is either a premise or follows from previous statements by  rules of inference which include:</a:t>
            </a:r>
          </a:p>
          <a:p>
            <a:pPr lvl="1" marL="640080" indent="-246888">
              <a:spcBef>
                <a:spcPts val="500"/>
              </a:spcBef>
              <a:buClr>
                <a:schemeClr val="accent1"/>
              </a:buClr>
              <a:defRPr sz="2400"/>
            </a:pPr>
            <a:r>
              <a:t>Rules of Inference for Propositional Logic</a:t>
            </a:r>
          </a:p>
          <a:p>
            <a:pPr lvl="1" marL="640080" indent="-246888">
              <a:spcBef>
                <a:spcPts val="500"/>
              </a:spcBef>
              <a:buClr>
                <a:schemeClr val="accent1"/>
              </a:buClr>
              <a:defRPr sz="2400"/>
            </a:pPr>
            <a:r>
              <a:t>Rules of Inference for Quantified Statements</a:t>
            </a:r>
          </a:p>
          <a:p>
            <a:pPr/>
            <a:r>
              <a:t>The rules of inference for quantified statements are introduced in the next several slides.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Summary</a:t>
            </a:r>
          </a:p>
        </p:txBody>
      </p:sp>
      <p:sp>
        <p:nvSpPr>
          <p:cNvPr id="125" name="Shape 125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/>
            <a:r>
              <a:t>Valid Arguments and Rules of Inference</a:t>
            </a:r>
          </a:p>
          <a:p>
            <a:pPr/>
            <a:r>
              <a:t>Proof Methods</a:t>
            </a:r>
          </a:p>
          <a:p>
            <a:pPr/>
            <a:r>
              <a:t>Proof Strategies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Universal Instantiation (UI)</a:t>
            </a:r>
          </a:p>
        </p:txBody>
      </p:sp>
      <p:sp>
        <p:nvSpPr>
          <p:cNvPr id="213" name="Shape 213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  <a:r>
              <a:t>          </a:t>
            </a:r>
            <a:endParaRPr sz="3200"/>
          </a:p>
          <a:p>
            <a:pPr>
              <a:buSzTx/>
              <a:buNone/>
            </a:pPr>
            <a:r>
              <a:t>                        </a:t>
            </a:r>
          </a:p>
        </p:txBody>
      </p:sp>
      <p:sp>
        <p:nvSpPr>
          <p:cNvPr id="214" name="Shape 214"/>
          <p:cNvSpPr/>
          <p:nvPr/>
        </p:nvSpPr>
        <p:spPr>
          <a:xfrm>
            <a:off x="1676400" y="4038599"/>
            <a:ext cx="7010400" cy="2529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</a:p>
          <a:p>
            <a:pPr/>
            <a:r>
              <a:t>Our domain consists of all dogs and Fido is a dog.</a:t>
            </a:r>
          </a:p>
          <a:p>
            <a:pPr/>
          </a:p>
          <a:p>
            <a:pPr/>
            <a:r>
              <a:t>“All dogs are cuddly.”</a:t>
            </a:r>
          </a:p>
          <a:p>
            <a:pPr/>
          </a:p>
          <a:p>
            <a:pPr/>
            <a:r>
              <a:t>“Therefore,  Fido is cuddly.”</a:t>
            </a:r>
          </a:p>
        </p:txBody>
      </p:sp>
      <p:pic>
        <p:nvPicPr>
          <p:cNvPr id="215" name="image18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2667000"/>
            <a:ext cx="1617346" cy="854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77823">
              <a:defRPr sz="4800"/>
            </a:lvl1pPr>
          </a:lstStyle>
          <a:p>
            <a:pPr/>
            <a:r>
              <a:t>Universal Generalization (UG)</a:t>
            </a:r>
          </a:p>
        </p:txBody>
      </p:sp>
      <p:sp>
        <p:nvSpPr>
          <p:cNvPr id="218" name="Shape 218"/>
          <p:cNvSpPr/>
          <p:nvPr>
            <p:ph type="body" idx="1"/>
          </p:nvPr>
        </p:nvSpPr>
        <p:spPr>
          <a:xfrm>
            <a:off x="457200" y="1904999"/>
            <a:ext cx="8229600" cy="4389122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  <a:defRPr sz="3200"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pic>
        <p:nvPicPr>
          <p:cNvPr id="219" name="image19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2667000"/>
            <a:ext cx="4154806" cy="854394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Shape 220"/>
          <p:cNvSpPr/>
          <p:nvPr/>
        </p:nvSpPr>
        <p:spPr>
          <a:xfrm>
            <a:off x="2514600" y="4419600"/>
            <a:ext cx="5257800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</a:p>
          <a:p>
            <a:pPr/>
            <a:r>
              <a:t>Used often implicitly in Mathematical Proofs.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Existential Instantiation (EI)</a:t>
            </a:r>
          </a:p>
        </p:txBody>
      </p:sp>
      <p:sp>
        <p:nvSpPr>
          <p:cNvPr id="223" name="Shape 223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700"/>
              </a:spcBef>
              <a:buSzTx/>
              <a:buNone/>
              <a:defRPr sz="3200"/>
            </a:pPr>
            <a:r>
              <a:t>       </a:t>
            </a:r>
          </a:p>
          <a:p>
            <a:pPr>
              <a:buSzTx/>
              <a:buNone/>
            </a:pPr>
            <a:r>
              <a:t>                        </a:t>
            </a:r>
          </a:p>
        </p:txBody>
      </p:sp>
      <p:sp>
        <p:nvSpPr>
          <p:cNvPr id="224" name="Shape 224"/>
          <p:cNvSpPr/>
          <p:nvPr/>
        </p:nvSpPr>
        <p:spPr>
          <a:xfrm>
            <a:off x="1752600" y="4419599"/>
            <a:ext cx="7010400" cy="161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</a:p>
          <a:p>
            <a:pPr/>
            <a:r>
              <a:t>“There is someone who got an A in the course.”</a:t>
            </a:r>
          </a:p>
          <a:p>
            <a:pPr/>
            <a:r>
              <a:t>“Let’s call her </a:t>
            </a:r>
            <a:r>
              <a:rPr i="1"/>
              <a:t>a</a:t>
            </a:r>
            <a:r>
              <a:t> and say that </a:t>
            </a:r>
            <a:r>
              <a:rPr i="1"/>
              <a:t>a</a:t>
            </a:r>
            <a:r>
              <a:t> got an A”</a:t>
            </a:r>
          </a:p>
        </p:txBody>
      </p:sp>
      <p:pic>
        <p:nvPicPr>
          <p:cNvPr id="225" name="image20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71800" y="2438400"/>
            <a:ext cx="4723449" cy="854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50391">
              <a:defRPr sz="4650"/>
            </a:lvl1pPr>
          </a:lstStyle>
          <a:p>
            <a:pPr/>
            <a:r>
              <a:t>Existential Generalization (EG)</a:t>
            </a:r>
          </a:p>
        </p:txBody>
      </p:sp>
      <p:sp>
        <p:nvSpPr>
          <p:cNvPr id="228" name="Shape 228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sp>
        <p:nvSpPr>
          <p:cNvPr id="229" name="Shape 229"/>
          <p:cNvSpPr/>
          <p:nvPr/>
        </p:nvSpPr>
        <p:spPr>
          <a:xfrm>
            <a:off x="1752600" y="4419599"/>
            <a:ext cx="7010400" cy="161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</a:p>
          <a:p>
            <a:pPr/>
            <a:r>
              <a:t>“Michelle got an A in the class.”</a:t>
            </a:r>
          </a:p>
          <a:p>
            <a:pPr/>
            <a:r>
              <a:t>“Therefore,  someone got an A in the class.”</a:t>
            </a:r>
          </a:p>
        </p:txBody>
      </p:sp>
      <p:pic>
        <p:nvPicPr>
          <p:cNvPr id="230" name="image21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2667000"/>
            <a:ext cx="4363405" cy="854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Using Rules of Inference</a:t>
            </a:r>
          </a:p>
        </p:txBody>
      </p:sp>
      <p:sp>
        <p:nvSpPr>
          <p:cNvPr id="233" name="Shape 233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2024"/>
            </a:pPr>
            <a:r>
              <a:t>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rPr b="0"/>
              <a:t>: Using the rules of inference, construct a valid argument to show that</a:t>
            </a:r>
          </a:p>
          <a:p>
            <a:pPr lvl="1" marL="227136" indent="134599" defTabSz="841247">
              <a:lnSpc>
                <a:spcPct val="80000"/>
              </a:lnSpc>
              <a:spcBef>
                <a:spcPts val="400"/>
              </a:spcBef>
              <a:buSzTx/>
              <a:buNone/>
              <a:defRPr sz="1840"/>
            </a:pPr>
            <a:r>
              <a:t>“John Smith has two legs”</a:t>
            </a:r>
          </a:p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sz="2024"/>
            </a:pPr>
            <a:r>
              <a:t>    is a consequence of the premises:</a:t>
            </a:r>
          </a:p>
          <a:p>
            <a:pPr lvl="1" marL="227136" indent="134599" defTabSz="841247">
              <a:lnSpc>
                <a:spcPct val="80000"/>
              </a:lnSpc>
              <a:spcBef>
                <a:spcPts val="400"/>
              </a:spcBef>
              <a:buSzTx/>
              <a:buNone/>
              <a:defRPr sz="1840"/>
            </a:pPr>
            <a:r>
              <a:t>“Every man has two legs.” “John Smith is a man.”</a:t>
            </a:r>
          </a:p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2024"/>
            </a:pPr>
            <a:r>
              <a:t>Solution</a:t>
            </a:r>
            <a:r>
              <a:rPr b="0"/>
              <a:t>: Let </a:t>
            </a:r>
            <a:r>
              <a:rPr b="0" i="1"/>
              <a:t>M</a:t>
            </a:r>
            <a:r>
              <a:rPr b="0"/>
              <a:t>(</a:t>
            </a:r>
            <a:r>
              <a:rPr b="0" i="1"/>
              <a:t>x</a:t>
            </a:r>
            <a:r>
              <a:rPr b="0"/>
              <a:t>) denote  “</a:t>
            </a:r>
            <a:r>
              <a:rPr b="0" i="1"/>
              <a:t>x</a:t>
            </a:r>
            <a:r>
              <a:rPr b="0"/>
              <a:t> is a man” and </a:t>
            </a:r>
            <a:r>
              <a:rPr b="0" i="1"/>
              <a:t>L</a:t>
            </a:r>
            <a:r>
              <a:rPr b="0"/>
              <a:t>(</a:t>
            </a:r>
            <a:r>
              <a:rPr b="0" i="1"/>
              <a:t>x</a:t>
            </a:r>
            <a:r>
              <a:rPr b="0"/>
              <a:t>) “ </a:t>
            </a:r>
            <a:r>
              <a:rPr b="0" i="1"/>
              <a:t>x</a:t>
            </a:r>
            <a:r>
              <a:rPr b="0"/>
              <a:t> has two legs” and let John Smith be a member of the domain. </a:t>
            </a:r>
          </a:p>
          <a:p>
            <a:pPr lvl="1" marL="227136" indent="134599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1840"/>
            </a:pPr>
            <a:r>
              <a:t>Valid Argument</a:t>
            </a:r>
            <a:r>
              <a:rPr b="0"/>
              <a:t>:</a:t>
            </a:r>
          </a:p>
          <a:p>
            <a:pPr lvl="1" marL="227136" indent="134599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1840"/>
            </a:pPr>
            <a:r>
              <a:t>   </a:t>
            </a:r>
          </a:p>
          <a:p>
            <a:pPr lvl="1" marL="227136" indent="134599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1840"/>
            </a:pPr>
            <a:r>
              <a:t>   </a:t>
            </a:r>
          </a:p>
          <a:p>
            <a:pPr lvl="1" marL="227136" indent="134599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1840"/>
            </a:pPr>
            <a:r>
              <a:t>    </a:t>
            </a:r>
          </a:p>
          <a:p>
            <a:pPr lvl="1" marL="227136" indent="134599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1840"/>
            </a:pPr>
            <a:r>
              <a:t>   </a:t>
            </a:r>
          </a:p>
          <a:p>
            <a:pPr lvl="1" marL="227136" indent="134599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1840"/>
            </a:pPr>
            <a:r>
              <a:t>    </a:t>
            </a:r>
          </a:p>
          <a:p>
            <a:pPr lvl="1" marL="227136" indent="134599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1840"/>
            </a:pPr>
            <a:r>
              <a:t>  </a:t>
            </a:r>
          </a:p>
        </p:txBody>
      </p:sp>
      <p:pic>
        <p:nvPicPr>
          <p:cNvPr id="234" name="image22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24200" y="4495800"/>
            <a:ext cx="4888230" cy="17564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Using Rules of Inference</a:t>
            </a:r>
          </a:p>
        </p:txBody>
      </p:sp>
      <p:sp>
        <p:nvSpPr>
          <p:cNvPr id="237" name="Shape 237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3347" indent="-263347" defTabSz="877823">
              <a:lnSpc>
                <a:spcPct val="80000"/>
              </a:lnSpc>
              <a:spcBef>
                <a:spcPts val="400"/>
              </a:spcBef>
              <a:buSzTx/>
              <a:buNone/>
              <a:defRPr b="1" sz="1919"/>
            </a:pPr>
            <a:r>
              <a:t>   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/>
              <a:t>: Use the rules of inference to construct a valid argument showing that the conclusion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“Someone who passed the first exam has not read the book.”</a:t>
            </a:r>
          </a:p>
          <a:p>
            <a:pPr marL="263347" indent="-263347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919"/>
            </a:pPr>
            <a:r>
              <a:t>    follows from the premises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“A student in this class has not read the book.”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“Everyone in this class passed the first exam.”</a:t>
            </a:r>
          </a:p>
          <a:p>
            <a:pPr marL="263347" indent="-263347" defTabSz="877823">
              <a:lnSpc>
                <a:spcPct val="80000"/>
              </a:lnSpc>
              <a:spcBef>
                <a:spcPts val="400"/>
              </a:spcBef>
              <a:buSzTx/>
              <a:buNone/>
              <a:defRPr b="1" sz="1919"/>
            </a:pPr>
            <a:r>
              <a:t>    Solution</a:t>
            </a:r>
            <a:r>
              <a:rPr b="0"/>
              <a:t>: Let </a:t>
            </a:r>
            <a:r>
              <a:rPr b="0" i="1"/>
              <a:t>C</a:t>
            </a:r>
            <a:r>
              <a:rPr b="0"/>
              <a:t>(</a:t>
            </a:r>
            <a:r>
              <a:rPr b="0" i="1"/>
              <a:t>x</a:t>
            </a:r>
            <a:r>
              <a:rPr b="0"/>
              <a:t>) denote  “</a:t>
            </a:r>
            <a:r>
              <a:rPr b="0" i="1"/>
              <a:t>x</a:t>
            </a:r>
            <a:r>
              <a:rPr b="0"/>
              <a:t> is in this class,” </a:t>
            </a:r>
            <a:r>
              <a:rPr b="0" i="1"/>
              <a:t>B</a:t>
            </a:r>
            <a:r>
              <a:rPr b="0"/>
              <a:t>(</a:t>
            </a:r>
            <a:r>
              <a:rPr b="0" i="1"/>
              <a:t>x</a:t>
            </a:r>
            <a:r>
              <a:rPr b="0"/>
              <a:t>) denote  “ </a:t>
            </a:r>
            <a:r>
              <a:rPr b="0" i="1"/>
              <a:t>x</a:t>
            </a:r>
            <a:r>
              <a:rPr b="0"/>
              <a:t> has  read the book,” and </a:t>
            </a:r>
            <a:r>
              <a:rPr b="0" i="1"/>
              <a:t>P</a:t>
            </a:r>
            <a:r>
              <a:rPr b="0"/>
              <a:t>(</a:t>
            </a:r>
            <a:r>
              <a:rPr b="0" i="1"/>
              <a:t>x</a:t>
            </a:r>
            <a:r>
              <a:rPr b="0"/>
              <a:t>) denote   “</a:t>
            </a:r>
            <a:r>
              <a:rPr b="0" i="1"/>
              <a:t>x</a:t>
            </a:r>
            <a:r>
              <a:rPr b="0"/>
              <a:t> passed the first exam.”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 First we translate the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 premises and conclusion 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 into symbolic form.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 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 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 </a:t>
            </a:r>
          </a:p>
          <a:p>
            <a:pPr lvl="1" marL="237012" indent="140451" defTabSz="877823">
              <a:lnSpc>
                <a:spcPct val="80000"/>
              </a:lnSpc>
              <a:spcBef>
                <a:spcPts val="400"/>
              </a:spcBef>
              <a:buSzTx/>
              <a:buNone/>
              <a:defRPr sz="1727"/>
            </a:pPr>
            <a:r>
              <a:t> </a:t>
            </a:r>
          </a:p>
        </p:txBody>
      </p:sp>
      <p:pic>
        <p:nvPicPr>
          <p:cNvPr id="238" name="image23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0001" y="4724401"/>
            <a:ext cx="3290889" cy="1090614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Shape 239"/>
          <p:cNvSpPr/>
          <p:nvPr/>
        </p:nvSpPr>
        <p:spPr>
          <a:xfrm>
            <a:off x="1905000" y="6019799"/>
            <a:ext cx="3276600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i="1"/>
            </a:pPr>
            <a:r>
              <a:t>Continued on next slide</a:t>
            </a:r>
            <a:r>
              <a:rPr i="0"/>
              <a:t> </a:t>
            </a:r>
            <a:r>
              <a:rPr i="0">
                <a:latin typeface="Wingdings"/>
                <a:ea typeface="Wingdings"/>
                <a:cs typeface="Wingdings"/>
                <a:sym typeface="Wingdings"/>
              </a:rPr>
              <a:t>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 Using Rules of Inference</a:t>
            </a:r>
          </a:p>
        </p:txBody>
      </p:sp>
      <p:pic>
        <p:nvPicPr>
          <p:cNvPr id="242" name="image24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1600" y="2514600"/>
            <a:ext cx="6407945" cy="3714750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Shape 243"/>
          <p:cNvSpPr/>
          <p:nvPr/>
        </p:nvSpPr>
        <p:spPr>
          <a:xfrm>
            <a:off x="533399" y="1904999"/>
            <a:ext cx="2301179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1">
              <a:defRPr b="1"/>
            </a:pPr>
            <a:r>
              <a:t>Valid Argument</a:t>
            </a:r>
            <a:r>
              <a:rPr b="0"/>
              <a:t>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32104">
              <a:defRPr sz="4095"/>
            </a:lvl1pPr>
          </a:lstStyle>
          <a:p>
            <a:pPr/>
            <a:r>
              <a:t>Returning to  the Socrates Example</a:t>
            </a:r>
          </a:p>
        </p:txBody>
      </p:sp>
      <p:pic>
        <p:nvPicPr>
          <p:cNvPr id="246" name="image2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000" y="2540000"/>
            <a:ext cx="4377691" cy="3829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image3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19400" y="3429001"/>
            <a:ext cx="2560321" cy="382906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hape 248"/>
          <p:cNvSpPr/>
          <p:nvPr/>
        </p:nvSpPr>
        <p:spPr>
          <a:xfrm>
            <a:off x="2057400" y="4038600"/>
            <a:ext cx="4572001" cy="0"/>
          </a:xfrm>
          <a:prstGeom prst="line">
            <a:avLst/>
          </a:prstGeom>
          <a:ln w="25400">
            <a:solidFill>
              <a:srgbClr val="000000"/>
            </a:solidFill>
          </a:ln>
          <a:effectLst>
            <a:outerShdw sx="100000" sy="100000" kx="0" ky="0" algn="b" rotWithShape="0" blurRad="63500" dist="38100" dir="5400000">
              <a:srgbClr val="000000">
                <a:alpha val="4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49" name="image4.png" descr="addin_tm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86000" y="4267200"/>
            <a:ext cx="3743325" cy="3829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77823">
              <a:defRPr sz="4800"/>
            </a:lvl1pPr>
          </a:lstStyle>
          <a:p>
            <a:pPr/>
            <a:r>
              <a:t>Solution for Socrates Example</a:t>
            </a:r>
          </a:p>
        </p:txBody>
      </p:sp>
      <p:pic>
        <p:nvPicPr>
          <p:cNvPr id="252" name="image25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000" y="3048000"/>
            <a:ext cx="8278464" cy="2376298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Shape 253"/>
          <p:cNvSpPr/>
          <p:nvPr/>
        </p:nvSpPr>
        <p:spPr>
          <a:xfrm>
            <a:off x="762000" y="2209800"/>
            <a:ext cx="297180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400"/>
            </a:lvl1pPr>
          </a:lstStyle>
          <a:p>
            <a:pPr/>
            <a:r>
              <a:t>Valid Argument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Universal Modus Ponens</a:t>
            </a:r>
          </a:p>
        </p:txBody>
      </p:sp>
      <p:pic>
        <p:nvPicPr>
          <p:cNvPr id="256" name="image26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81200" y="3886200"/>
            <a:ext cx="5092066" cy="1765936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Shape 257"/>
          <p:cNvSpPr/>
          <p:nvPr/>
        </p:nvSpPr>
        <p:spPr>
          <a:xfrm>
            <a:off x="1752600" y="2362199"/>
            <a:ext cx="6324600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Universal Modus Ponens combines universal instantiation and modus ponens into one rule. </a:t>
            </a:r>
          </a:p>
        </p:txBody>
      </p:sp>
      <p:sp>
        <p:nvSpPr>
          <p:cNvPr id="258" name="Shape 258"/>
          <p:cNvSpPr/>
          <p:nvPr/>
        </p:nvSpPr>
        <p:spPr>
          <a:xfrm>
            <a:off x="1600200" y="5791200"/>
            <a:ext cx="678180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 This rule could be used in the Socrates example.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</p:spPr>
        <p:txBody>
          <a:bodyPr/>
          <a:lstStyle/>
          <a:p>
            <a:pPr/>
            <a:r>
              <a:t>Rules of Inference</a:t>
            </a:r>
          </a:p>
        </p:txBody>
      </p:sp>
      <p:sp>
        <p:nvSpPr>
          <p:cNvPr id="128" name="Shape 128"/>
          <p:cNvSpPr/>
          <p:nvPr>
            <p:ph type="subTitle" sz="half" idx="1"/>
          </p:nvPr>
        </p:nvSpPr>
        <p:spPr>
          <a:xfrm>
            <a:off x="533400" y="3228536"/>
            <a:ext cx="7854696" cy="1752601"/>
          </a:xfrm>
          <a:prstGeom prst="rect">
            <a:avLst/>
          </a:prstGeom>
        </p:spPr>
        <p:txBody>
          <a:bodyPr/>
          <a:lstStyle/>
          <a:p>
            <a:pPr/>
            <a:r>
              <a:t>Section 1.6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Section Summary</a:t>
            </a:r>
          </a:p>
        </p:txBody>
      </p:sp>
      <p:sp>
        <p:nvSpPr>
          <p:cNvPr id="131" name="Shape 131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/>
            <a:r>
              <a:t>Valid Arguments</a:t>
            </a:r>
          </a:p>
          <a:p>
            <a:pPr/>
            <a:r>
              <a:t>Inference Rules for Propositional Logic</a:t>
            </a:r>
          </a:p>
          <a:p>
            <a:pPr/>
            <a:r>
              <a:t>Using Rules of Inference to Build Arguments</a:t>
            </a:r>
          </a:p>
          <a:p>
            <a:pPr/>
            <a:r>
              <a:t>Rules of Inference for Quantified Statements</a:t>
            </a:r>
          </a:p>
          <a:p>
            <a:pPr/>
            <a:r>
              <a:t>Building Arguments for Quantified Statements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Valid Arguments </a:t>
            </a:r>
          </a:p>
        </p:txBody>
      </p:sp>
      <p:sp>
        <p:nvSpPr>
          <p:cNvPr id="134" name="Shape 134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509206" indent="-509206" defTabSz="905255">
              <a:defRPr sz="2574"/>
            </a:pPr>
            <a:r>
              <a:t>We will show how to construct valid arguments in two stages; first for propositional logic and then for predicate logic. The rules of inference are the essential building block in the construction of valid arguments. </a:t>
            </a:r>
          </a:p>
          <a:p>
            <a:pPr lvl="1" marL="871308" indent="-509206" defTabSz="905255">
              <a:spcBef>
                <a:spcPts val="500"/>
              </a:spcBef>
              <a:buClr>
                <a:schemeClr val="accent1"/>
              </a:buClr>
              <a:buFontTx/>
              <a:buAutoNum type="arabicPeriod" startAt="1"/>
              <a:defRPr sz="2376"/>
            </a:pPr>
            <a:r>
              <a:t>Propositional Logic</a:t>
            </a:r>
          </a:p>
          <a:p>
            <a:pPr lvl="2" marL="509206" indent="158419" defTabSz="905255">
              <a:spcBef>
                <a:spcPts val="400"/>
              </a:spcBef>
              <a:buSzTx/>
              <a:buNone/>
              <a:defRPr sz="2079"/>
            </a:pPr>
            <a:r>
              <a:t>Inference Rules</a:t>
            </a:r>
          </a:p>
          <a:p>
            <a:pPr lvl="1" marL="871308" indent="-509206" defTabSz="905255">
              <a:spcBef>
                <a:spcPts val="500"/>
              </a:spcBef>
              <a:buClr>
                <a:schemeClr val="accent1"/>
              </a:buClr>
              <a:buFontTx/>
              <a:buAutoNum type="arabicPeriod" startAt="1"/>
              <a:defRPr sz="2376"/>
            </a:pPr>
            <a:r>
              <a:t>Predicate Logic</a:t>
            </a:r>
          </a:p>
          <a:p>
            <a:pPr lvl="2" marL="509206" indent="158419" defTabSz="905255">
              <a:spcBef>
                <a:spcPts val="400"/>
              </a:spcBef>
              <a:buSzTx/>
              <a:buNone/>
              <a:defRPr sz="2079"/>
            </a:pPr>
            <a:r>
              <a:t>Inference rules for propositional logic plus additional inference rules to handle variables and quantifiers.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96111">
              <a:defRPr sz="4410"/>
            </a:lvl1pPr>
          </a:lstStyle>
          <a:p>
            <a:pPr/>
            <a:r>
              <a:t>Arguments in Propositional Logic</a:t>
            </a:r>
          </a:p>
        </p:txBody>
      </p:sp>
      <p:sp>
        <p:nvSpPr>
          <p:cNvPr id="137" name="Shape 137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defRPr sz="2200"/>
            </a:pPr>
            <a:r>
              <a:t>A </a:t>
            </a:r>
            <a:r>
              <a:rPr i="1"/>
              <a:t>argument </a:t>
            </a:r>
            <a:r>
              <a:t>in propositional logic is a sequence of propositions. All but the final proposition are called </a:t>
            </a:r>
            <a:r>
              <a:rPr i="1"/>
              <a:t>premises</a:t>
            </a:r>
            <a:r>
              <a:t>. The last statement is the </a:t>
            </a:r>
            <a:r>
              <a:rPr i="1"/>
              <a:t>conclusion</a:t>
            </a:r>
            <a:r>
              <a:t>. </a:t>
            </a:r>
          </a:p>
          <a:p>
            <a:pPr>
              <a:lnSpc>
                <a:spcPct val="90000"/>
              </a:lnSpc>
              <a:spcBef>
                <a:spcPts val="500"/>
              </a:spcBef>
              <a:defRPr sz="2200"/>
            </a:pPr>
            <a:r>
              <a:t>The argument is valid if the premises imply the conclusion.  An </a:t>
            </a:r>
            <a:r>
              <a:rPr i="1"/>
              <a:t>argument form</a:t>
            </a:r>
            <a:r>
              <a:t>   is  an argument that is valid no matter what propositions are substituted into its propositional variables.    </a:t>
            </a:r>
          </a:p>
          <a:p>
            <a:pPr>
              <a:lnSpc>
                <a:spcPct val="90000"/>
              </a:lnSpc>
              <a:spcBef>
                <a:spcPts val="500"/>
              </a:spcBef>
              <a:defRPr sz="2200"/>
            </a:pPr>
            <a:r>
              <a:t>If the premises are 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p</a:t>
            </a:r>
            <a:r>
              <a:rPr baseline="-25000">
                <a:latin typeface="Cambria Math"/>
                <a:ea typeface="Cambria Math"/>
                <a:cs typeface="Cambria Math"/>
                <a:sym typeface="Cambria Math"/>
              </a:rPr>
              <a:t>1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,p</a:t>
            </a:r>
            <a:r>
              <a:rPr baseline="-2500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, …,p</a:t>
            </a:r>
            <a:r>
              <a:rPr baseline="-25000">
                <a:latin typeface="Cambria Math"/>
                <a:ea typeface="Cambria Math"/>
                <a:cs typeface="Cambria Math"/>
                <a:sym typeface="Cambria Math"/>
              </a:rPr>
              <a:t>n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 </a:t>
            </a:r>
            <a:r>
              <a:t>and the conclusion is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q</a:t>
            </a:r>
            <a:r>
              <a:t>  then               </a:t>
            </a:r>
          </a:p>
          <a:p>
            <a:pPr>
              <a:lnSpc>
                <a:spcPct val="90000"/>
              </a:lnSpc>
              <a:spcBef>
                <a:spcPts val="500"/>
              </a:spcBef>
              <a:buSzTx/>
              <a:buNone/>
              <a:defRPr sz="2200"/>
            </a:pPr>
            <a:r>
              <a:t>        (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p</a:t>
            </a:r>
            <a:r>
              <a:rPr baseline="-25000">
                <a:latin typeface="Cambria Math"/>
                <a:ea typeface="Cambria Math"/>
                <a:cs typeface="Cambria Math"/>
                <a:sym typeface="Cambria Math"/>
              </a:rPr>
              <a:t>1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∧ p</a:t>
            </a:r>
            <a:r>
              <a:rPr baseline="-2500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∧ … ∧ p</a:t>
            </a:r>
            <a:r>
              <a:rPr baseline="-25000">
                <a:latin typeface="Cambria Math"/>
                <a:ea typeface="Cambria Math"/>
                <a:cs typeface="Cambria Math"/>
                <a:sym typeface="Cambria Math"/>
              </a:rPr>
              <a:t>n</a:t>
            </a:r>
            <a:r>
              <a:t> )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 </a:t>
            </a:r>
            <a:r>
              <a:t> is a tautology.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</a:t>
            </a:r>
          </a:p>
          <a:p>
            <a:pPr>
              <a:lnSpc>
                <a:spcPct val="90000"/>
              </a:lnSpc>
              <a:spcBef>
                <a:spcPts val="500"/>
              </a:spcBef>
              <a:defRPr sz="2200"/>
            </a:pPr>
            <a:r>
              <a:t>Inference rules are all argument simple argument forms that will be used to construct more complex argument forms.</a:t>
            </a:r>
          </a:p>
          <a:p>
            <a:pPr>
              <a:lnSpc>
                <a:spcPct val="90000"/>
              </a:lnSpc>
              <a:spcBef>
                <a:spcPts val="500"/>
              </a:spcBef>
              <a:buSzTx/>
              <a:buNone/>
              <a:defRPr sz="2200"/>
            </a:pPr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86384">
              <a:defRPr sz="3870"/>
            </a:lvl1pPr>
          </a:lstStyle>
          <a:p>
            <a:pPr/>
            <a:r>
              <a:t>Rules of Inference for Propositional Logic: Modus Ponens</a:t>
            </a:r>
          </a:p>
        </p:txBody>
      </p:sp>
      <p:sp>
        <p:nvSpPr>
          <p:cNvPr id="140" name="Shape 140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pic>
        <p:nvPicPr>
          <p:cNvPr id="141" name="image5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9200" y="2438400"/>
            <a:ext cx="1345883" cy="1194436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/>
          <p:nvPr/>
        </p:nvSpPr>
        <p:spPr>
          <a:xfrm>
            <a:off x="2667000" y="3962399"/>
            <a:ext cx="5257800" cy="283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Example:</a:t>
            </a:r>
          </a:p>
          <a:p>
            <a:pPr/>
            <a:r>
              <a:t>Let </a:t>
            </a:r>
            <a:r>
              <a:rPr i="1"/>
              <a:t>p</a:t>
            </a:r>
            <a:r>
              <a:t> be “It is snowing.”</a:t>
            </a:r>
          </a:p>
          <a:p>
            <a:pPr/>
            <a:r>
              <a:t>Let </a:t>
            </a:r>
            <a:r>
              <a:rPr i="1"/>
              <a:t>q</a:t>
            </a:r>
            <a:r>
              <a:t> be “I will study discrete math.”</a:t>
            </a:r>
          </a:p>
          <a:p>
            <a:pPr/>
          </a:p>
          <a:p>
            <a:pPr/>
            <a:r>
              <a:t>“If it is snowing,  then I will study discrete math.”</a:t>
            </a:r>
          </a:p>
          <a:p>
            <a:pPr/>
            <a:r>
              <a:t>“It is snowing.”</a:t>
            </a:r>
          </a:p>
          <a:p>
            <a:pPr/>
          </a:p>
          <a:p>
            <a:pPr/>
            <a:r>
              <a:t>“Therefore , I will  study discrete math.”</a:t>
            </a:r>
          </a:p>
        </p:txBody>
      </p:sp>
      <p:sp>
        <p:nvSpPr>
          <p:cNvPr id="143" name="Shape 143"/>
          <p:cNvSpPr/>
          <p:nvPr/>
        </p:nvSpPr>
        <p:spPr>
          <a:xfrm>
            <a:off x="3810000" y="2209800"/>
            <a:ext cx="4038600" cy="704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Corresponding Tautology:</a:t>
            </a:r>
            <a:r>
              <a:rPr b="0"/>
              <a:t> </a:t>
            </a:r>
            <a:endParaRPr b="0"/>
          </a:p>
          <a:p>
            <a:pPr/>
            <a:r>
              <a:t>       (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∧ (p →q)) → q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86384">
              <a:defRPr sz="3870"/>
            </a:pPr>
            <a:br/>
            <a:r>
              <a:t>Modus Tollens</a:t>
            </a:r>
          </a:p>
        </p:txBody>
      </p:sp>
      <p:sp>
        <p:nvSpPr>
          <p:cNvPr id="146" name="Shape 146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pic>
        <p:nvPicPr>
          <p:cNvPr id="147" name="image6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2362200"/>
            <a:ext cx="1345883" cy="1194436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/>
        </p:nvSpPr>
        <p:spPr>
          <a:xfrm>
            <a:off x="2667000" y="4114799"/>
            <a:ext cx="5943600" cy="283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  <a:r>
              <a:t>Let </a:t>
            </a:r>
            <a:r>
              <a:rPr i="1"/>
              <a:t>p</a:t>
            </a:r>
            <a:r>
              <a:t> be “it is snowing.”</a:t>
            </a:r>
          </a:p>
          <a:p>
            <a:pPr/>
            <a:r>
              <a:t>Let </a:t>
            </a:r>
            <a:r>
              <a:rPr i="1"/>
              <a:t>q</a:t>
            </a:r>
            <a:r>
              <a:t> be “I will study discrete math.”</a:t>
            </a:r>
          </a:p>
          <a:p>
            <a:pPr/>
          </a:p>
          <a:p>
            <a:pPr/>
            <a:r>
              <a:t>“If it is snowing,  then I will study discrete math.”</a:t>
            </a:r>
          </a:p>
          <a:p>
            <a:pPr/>
            <a:r>
              <a:t>“I will not study discrete math.”</a:t>
            </a:r>
          </a:p>
          <a:p>
            <a:pPr/>
          </a:p>
          <a:p>
            <a:pPr/>
            <a:r>
              <a:t>“Therefore , it is not snowing.”</a:t>
            </a:r>
          </a:p>
        </p:txBody>
      </p:sp>
      <p:sp>
        <p:nvSpPr>
          <p:cNvPr id="149" name="Shape 149"/>
          <p:cNvSpPr/>
          <p:nvPr/>
        </p:nvSpPr>
        <p:spPr>
          <a:xfrm>
            <a:off x="4572000" y="2209800"/>
            <a:ext cx="3352800" cy="704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Corresponding Tautology:</a:t>
            </a:r>
            <a:r>
              <a:rPr b="0"/>
              <a:t> </a:t>
            </a:r>
            <a:endParaRPr b="0"/>
          </a:p>
          <a:p>
            <a:pPr/>
            <a:r>
              <a:t>       (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¬</a:t>
            </a:r>
            <a:r>
              <a:rPr i="1"/>
              <a:t>p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∧(p →q))→¬q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Hypothetical Syllogism</a:t>
            </a:r>
          </a:p>
        </p:txBody>
      </p:sp>
      <p:sp>
        <p:nvSpPr>
          <p:cNvPr id="152" name="Shape 152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</a:p>
          <a:p>
            <a:pPr>
              <a:buSzTx/>
              <a:buNone/>
            </a:pPr>
            <a:r>
              <a:t>                        </a:t>
            </a:r>
          </a:p>
        </p:txBody>
      </p:sp>
      <p:pic>
        <p:nvPicPr>
          <p:cNvPr id="153" name="image7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0600" y="2514600"/>
            <a:ext cx="1703071" cy="1194436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hape 154"/>
          <p:cNvSpPr/>
          <p:nvPr/>
        </p:nvSpPr>
        <p:spPr>
          <a:xfrm>
            <a:off x="2667000" y="3886199"/>
            <a:ext cx="5638800" cy="283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Example</a:t>
            </a:r>
            <a:r>
              <a:rPr b="0"/>
              <a:t>:</a:t>
            </a:r>
            <a:endParaRPr b="0"/>
          </a:p>
          <a:p>
            <a:pPr/>
            <a:r>
              <a:t>Let </a:t>
            </a:r>
            <a:r>
              <a:rPr i="1"/>
              <a:t>p</a:t>
            </a:r>
            <a:r>
              <a:t> be “it snows.”</a:t>
            </a:r>
          </a:p>
          <a:p>
            <a:pPr/>
            <a:r>
              <a:t>Let </a:t>
            </a:r>
            <a:r>
              <a:rPr i="1"/>
              <a:t>q</a:t>
            </a:r>
            <a:r>
              <a:t> be “I will study discrete math.”</a:t>
            </a:r>
          </a:p>
          <a:p>
            <a:pPr/>
            <a:r>
              <a:t>Let </a:t>
            </a:r>
            <a:r>
              <a:rPr i="1"/>
              <a:t>r </a:t>
            </a:r>
            <a:r>
              <a:t>be “I will get an A.”</a:t>
            </a:r>
          </a:p>
          <a:p>
            <a:pPr/>
          </a:p>
          <a:p>
            <a:pPr/>
            <a:r>
              <a:t>“If it snows,  then I will study discrete math.”</a:t>
            </a:r>
          </a:p>
          <a:p>
            <a:pPr/>
            <a:r>
              <a:t>“If I study discrete math, I will get an A.”</a:t>
            </a:r>
          </a:p>
          <a:p>
            <a:pPr/>
          </a:p>
          <a:p>
            <a:pPr/>
            <a:r>
              <a:t>“Therefore , If it snows, I will get an A.”</a:t>
            </a:r>
          </a:p>
        </p:txBody>
      </p:sp>
      <p:sp>
        <p:nvSpPr>
          <p:cNvPr id="155" name="Shape 155"/>
          <p:cNvSpPr/>
          <p:nvPr/>
        </p:nvSpPr>
        <p:spPr>
          <a:xfrm>
            <a:off x="4267200" y="2286000"/>
            <a:ext cx="4191000" cy="998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Corresponding Tautology:</a:t>
            </a:r>
            <a:r>
              <a:rPr b="0"/>
              <a:t> </a:t>
            </a:r>
            <a:endParaRPr b="0"/>
          </a:p>
          <a:p>
            <a:pPr/>
            <a:r>
              <a:t>(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(p →q) ∧</a:t>
            </a:r>
            <a:r>
              <a:t> (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q→r))→(p→ r)</a:t>
            </a:r>
            <a:endParaRPr i="1"/>
          </a:p>
          <a:p>
            <a:pPr>
              <a:defRPr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Flow">
  <a:themeElements>
    <a:clrScheme name="Flow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Flow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2474A">
                <a:alpha val="4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Flow">
  <a:themeElements>
    <a:clrScheme name="Flow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Flow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2474A">
                <a:alpha val="4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