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92" autoAdjust="0"/>
    <p:restoredTop sz="94660"/>
  </p:normalViewPr>
  <p:slideViewPr>
    <p:cSldViewPr snapToGrid="0">
      <p:cViewPr varScale="1">
        <p:scale>
          <a:sx n="59" d="100"/>
          <a:sy n="59" d="100"/>
        </p:scale>
        <p:origin x="34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20834" y="134694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0834" y="429969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175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920834" y="1484779"/>
            <a:ext cx="10222992" cy="274320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10" name="Group 9"/>
          <p:cNvGrpSpPr/>
          <p:nvPr/>
        </p:nvGrpSpPr>
        <p:grpSpPr>
          <a:xfrm>
            <a:off x="9649215" y="4068923"/>
            <a:ext cx="1080904" cy="1080902"/>
            <a:chOff x="9685338" y="4460675"/>
            <a:chExt cx="1080904" cy="1080902"/>
          </a:xfrm>
        </p:grpSpPr>
        <p:sp>
          <p:nvSpPr>
            <p:cNvPr id="11" name="Oval 10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2" name="Oval 11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51560" y="1432223"/>
            <a:ext cx="9966960" cy="3035808"/>
          </a:xfrm>
        </p:spPr>
        <p:txBody>
          <a:bodyPr anchor="ctr">
            <a:noAutofit/>
          </a:bodyPr>
          <a:lstStyle>
            <a:lvl1pPr algn="l">
              <a:lnSpc>
                <a:spcPct val="80000"/>
              </a:lnSpc>
              <a:defRPr sz="9600" cap="all" baseline="0">
                <a:blipFill dpi="0" rotWithShape="1">
                  <a:blip r:embed="rId4"/>
                  <a:srcRect/>
                  <a:tile tx="6350" ty="-127000" sx="65000" sy="64000" flip="none" algn="tl"/>
                </a:blip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9848" y="4389120"/>
            <a:ext cx="7891272" cy="1069848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9E23B0-64B1-4C7E-82BE-2E9725F5C2F6}" type="datetimeFigureOut">
              <a:rPr lang="en-US" smtClean="0"/>
              <a:t>2/27/2018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592733" y="4289334"/>
            <a:ext cx="1193868" cy="640080"/>
          </a:xfrm>
        </p:spPr>
        <p:txBody>
          <a:bodyPr/>
          <a:lstStyle>
            <a:lvl1pPr>
              <a:defRPr sz="2800"/>
            </a:lvl1pPr>
          </a:lstStyle>
          <a:p>
            <a:fld id="{1EF693F9-A658-4479-A534-076C91920A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51648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9E23B0-64B1-4C7E-82BE-2E9725F5C2F6}" type="datetimeFigureOut">
              <a:rPr lang="en-US" smtClean="0"/>
              <a:t>2/27/2018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693F9-A658-4479-A534-076C91920A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21774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533400"/>
            <a:ext cx="2552700" cy="56388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66800" y="533400"/>
            <a:ext cx="7505700" cy="5638800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9E23B0-64B1-4C7E-82BE-2E9725F5C2F6}" type="datetimeFigureOut">
              <a:rPr lang="en-US" smtClean="0"/>
              <a:t>2/27/2018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693F9-A658-4479-A534-076C91920A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93593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9E23B0-64B1-4C7E-82BE-2E9725F5C2F6}" type="datetimeFigureOut">
              <a:rPr lang="en-US" smtClean="0"/>
              <a:t>2/27/2018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693F9-A658-4479-A534-076C91920A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70212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4917989"/>
            <a:ext cx="12192000" cy="194001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67128" y="1225296"/>
            <a:ext cx="9281160" cy="3520440"/>
          </a:xfrm>
        </p:spPr>
        <p:txBody>
          <a:bodyPr anchor="ctr">
            <a:normAutofit/>
          </a:bodyPr>
          <a:lstStyle>
            <a:lvl1pPr>
              <a:lnSpc>
                <a:spcPct val="80000"/>
              </a:lnSpc>
              <a:defRPr sz="80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65774" y="5020056"/>
            <a:ext cx="9052560" cy="1066800"/>
          </a:xfrm>
        </p:spPr>
        <p:txBody>
          <a:bodyPr anchor="t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593667" y="6272784"/>
            <a:ext cx="2644309" cy="365125"/>
          </a:xfrm>
        </p:spPr>
        <p:txBody>
          <a:bodyPr/>
          <a:lstStyle/>
          <a:p>
            <a:fld id="{649E23B0-64B1-4C7E-82BE-2E9725F5C2F6}" type="datetimeFigureOut">
              <a:rPr lang="en-US" smtClean="0"/>
              <a:t>2/27/2018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82708" y="6272784"/>
            <a:ext cx="6327648" cy="365125"/>
          </a:xfrm>
        </p:spPr>
        <p:txBody>
          <a:bodyPr/>
          <a:lstStyle/>
          <a:p>
            <a:endParaRPr lang="en-US"/>
          </a:p>
        </p:txBody>
      </p:sp>
      <p:grpSp>
        <p:nvGrpSpPr>
          <p:cNvPr id="8" name="Group 7"/>
          <p:cNvGrpSpPr/>
          <p:nvPr/>
        </p:nvGrpSpPr>
        <p:grpSpPr>
          <a:xfrm>
            <a:off x="897399" y="2325848"/>
            <a:ext cx="1080904" cy="1080902"/>
            <a:chOff x="9685338" y="4460675"/>
            <a:chExt cx="1080904" cy="1080902"/>
          </a:xfrm>
        </p:grpSpPr>
        <p:sp>
          <p:nvSpPr>
            <p:cNvPr id="9" name="Oval 8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3702" y="2506133"/>
            <a:ext cx="1188298" cy="720332"/>
          </a:xfrm>
        </p:spPr>
        <p:txBody>
          <a:bodyPr/>
          <a:lstStyle>
            <a:lvl1pPr>
              <a:defRPr sz="2800"/>
            </a:lvl1pPr>
          </a:lstStyle>
          <a:p>
            <a:fld id="{1EF693F9-A658-4479-A534-076C91920A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67485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9848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64224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9E23B0-64B1-4C7E-82BE-2E9725F5C2F6}" type="datetimeFigureOut">
              <a:rPr lang="en-US" smtClean="0"/>
              <a:t>2/27/2018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693F9-A658-4479-A534-076C91920A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31560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64224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64224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9E23B0-64B1-4C7E-82BE-2E9725F5C2F6}" type="datetimeFigureOut">
              <a:rPr lang="en-US" smtClean="0"/>
              <a:t>2/27/2018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693F9-A658-4479-A534-076C91920A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31750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9E23B0-64B1-4C7E-82BE-2E9725F5C2F6}" type="datetimeFigureOut">
              <a:rPr lang="en-US" smtClean="0"/>
              <a:t>2/27/2018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693F9-A658-4479-A534-076C91920A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52259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9E23B0-64B1-4C7E-82BE-2E9725F5C2F6}" type="datetimeFigureOut">
              <a:rPr lang="en-US" smtClean="0"/>
              <a:t>2/27/2018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693F9-A658-4479-A534-076C91920A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70067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0"/>
            <a:ext cx="6711696" cy="5020056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9E23B0-64B1-4C7E-82BE-2E9725F5C2F6}" type="datetimeFigureOut">
              <a:rPr lang="en-US" smtClean="0"/>
              <a:t>2/27/2018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10" name="Oval 9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1" name="Oval 10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693F9-A658-4479-A534-076C91920A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52007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8303740" cy="6858000"/>
          </a:xfrm>
          <a:solidFill>
            <a:schemeClr val="tx2">
              <a:lumMod val="20000"/>
              <a:lumOff val="80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9E23B0-64B1-4C7E-82BE-2E9725F5C2F6}" type="datetimeFigureOut">
              <a:rPr lang="en-US" smtClean="0"/>
              <a:t>2/27/2018</a:t>
            </a:fld>
            <a:endParaRPr lang="en-US"/>
          </a:p>
        </p:txBody>
      </p:sp>
      <p:grpSp>
        <p:nvGrpSpPr>
          <p:cNvPr id="8" name="Group 7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9" name="Oval 8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693F9-A658-4479-A534-076C91920A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92212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9848" y="484632"/>
            <a:ext cx="10058400" cy="16093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121408"/>
            <a:ext cx="10058400" cy="40507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964424" y="6272784"/>
            <a:ext cx="32735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2"/>
                </a:solidFill>
              </a:defRPr>
            </a:lvl1pPr>
          </a:lstStyle>
          <a:p>
            <a:fld id="{649E23B0-64B1-4C7E-82BE-2E9725F5C2F6}" type="datetimeFigureOut">
              <a:rPr lang="en-US" smtClean="0"/>
              <a:t>2/27/2018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88136" y="6272784"/>
            <a:ext cx="63276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grpSp>
        <p:nvGrpSpPr>
          <p:cNvPr id="7" name="Group 6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8" name="Oval 7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13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14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9" name="Oval 8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11128" y="6272784"/>
            <a:ext cx="6400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1">
                <a:solidFill>
                  <a:srgbClr val="FFFFFF"/>
                </a:solidFill>
                <a:latin typeface="+mj-lt"/>
              </a:defRPr>
            </a:lvl1pPr>
          </a:lstStyle>
          <a:p>
            <a:fld id="{1EF693F9-A658-4479-A534-076C91920A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94634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kern="1200" cap="all" baseline="0">
          <a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tile tx="6350" ty="-127000" sx="65000" sy="64000" flip="none" algn="tl"/>
          </a:blip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slideLayout" Target="../slideLayouts/slideLayout3.xml"/><Relationship Id="rId1" Type="http://schemas.openxmlformats.org/officeDocument/2006/relationships/themeOverride" Target="../theme/themeOverrid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E29D90-9D92-4A0B-9942-8E85FC3410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11415" y="212651"/>
            <a:ext cx="9281160" cy="1392865"/>
          </a:xfrm>
        </p:spPr>
        <p:txBody>
          <a:bodyPr>
            <a:normAutofit fontScale="90000"/>
          </a:bodyPr>
          <a:lstStyle/>
          <a:p>
            <a:pPr algn="ctr"/>
            <a:r>
              <a:rPr lang="en-US" sz="6600" dirty="0" smtClean="0"/>
              <a:t>Chemistry Department Specific Achievements</a:t>
            </a:r>
            <a:endParaRPr lang="en-US" sz="6600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CD4E333-A4B2-48B0-ADCF-B6E1499A490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Chemistry Department</a:t>
            </a:r>
            <a:endParaRPr lang="en-US" dirty="0"/>
          </a:p>
          <a:p>
            <a:r>
              <a:rPr lang="en-US" dirty="0" smtClean="0"/>
              <a:t>Prof. Alberto Martinez and Prof. Diana </a:t>
            </a:r>
            <a:r>
              <a:rPr lang="en-US" dirty="0" err="1" smtClean="0"/>
              <a:t>Samaroo</a:t>
            </a:r>
            <a:endParaRPr lang="en-US" dirty="0"/>
          </a:p>
          <a:p>
            <a:r>
              <a:rPr lang="en-US" dirty="0" smtClean="0"/>
              <a:t>Student Leaders: Miguel Gomez and Eduardo Bravo</a:t>
            </a: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BD90DA2-E2A5-40F4-B2F5-0280A1BEF6C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855" y="2077283"/>
            <a:ext cx="1432560" cy="1810512"/>
          </a:xfrm>
          <a:prstGeom prst="rect">
            <a:avLst/>
          </a:prstGeom>
        </p:spPr>
      </p:pic>
      <p:sp>
        <p:nvSpPr>
          <p:cNvPr id="6" name="Content Placeholder 4">
            <a:extLst>
              <a:ext uri="{FF2B5EF4-FFF2-40B4-BE49-F238E27FC236}">
                <a16:creationId xmlns:a16="http://schemas.microsoft.com/office/drawing/2014/main" id="{3F37A496-C82D-4113-8368-85B994439C6E}"/>
              </a:ext>
            </a:extLst>
          </p:cNvPr>
          <p:cNvSpPr txBox="1">
            <a:spLocks/>
          </p:cNvSpPr>
          <p:nvPr/>
        </p:nvSpPr>
        <p:spPr>
          <a:xfrm>
            <a:off x="2424213" y="1674701"/>
            <a:ext cx="9484252" cy="3024893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Develop a student orientation process consistent with the rest of the college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Provide first-year instructors with the information about different programs aimed at student success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Create the opportunity for new students to interact with student leaders and other faculty members of the department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Engage first-year students in activities for student success</a:t>
            </a:r>
          </a:p>
          <a:p>
            <a:endParaRPr lang="en-US" sz="2400" dirty="0" smtClean="0"/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22513137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ood Type">
  <a:themeElements>
    <a:clrScheme name="Wood Type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Wood Type">
      <a:majorFont>
        <a:latin typeface="Rockwell Condensed" panose="02060603050405020104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 panose="02060603020205020403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Wood Type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hade val="63000"/>
              </a:schemeClr>
              <a:schemeClr val="phClr">
                <a:tint val="10000"/>
                <a:satMod val="150000"/>
              </a:schemeClr>
            </a:duotone>
          </a:blip>
          <a:tile tx="0" ty="0" sx="60000" sy="59000" flip="none" algn="tl"/>
        </a:blipFill>
        <a:blipFill rotWithShape="1">
          <a:blip xmlns:r="http://schemas.openxmlformats.org/officeDocument/2006/relationships" r:embed="rId1">
            <a:duotone>
              <a:schemeClr val="phClr">
                <a:shade val="36000"/>
                <a:satMod val="120000"/>
              </a:schemeClr>
              <a:schemeClr val="phClr">
                <a:tint val="40000"/>
              </a:schemeClr>
            </a:duotone>
          </a:blip>
          <a:tile tx="0" ty="0" sx="60000" sy="59000" flip="none" algn="tl"/>
        </a:blip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softEdge rad="12700"/>
          </a:effectLst>
        </a:effectStyle>
        <a:effectStyle>
          <a:effectLst>
            <a:outerShdw blurRad="50800" dist="19050" dir="5400000" algn="tl" rotWithShape="0">
              <a:srgbClr val="000000">
                <a:alpha val="60000"/>
              </a:srgbClr>
            </a:outerShdw>
            <a:softEdge rad="12700"/>
          </a:effectLst>
        </a:effectStyle>
      </a:effectStyleLst>
      <a:bgFillStyleLst>
        <a:solidFill>
          <a:schemeClr val="phClr"/>
        </a:solidFill>
        <a:solidFill>
          <a:schemeClr val="phClr">
            <a:shade val="97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5000"/>
                <a:shade val="58000"/>
                <a:satMod val="120000"/>
              </a:schemeClr>
              <a:schemeClr val="phClr">
                <a:tint val="50000"/>
                <a:shade val="96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ood Type" id="{7ACABC62-BF99-48CF-A9DC-4DB89C7B13DC}" vid="{142A1326-48AB-42A9-8428-CB14AA30176D}"/>
    </a:ext>
  </a:extLst>
</a:theme>
</file>

<file path=ppt/theme/themeOverride1.xml><?xml version="1.0" encoding="utf-8"?>
<a:themeOverride xmlns:a="http://schemas.openxmlformats.org/drawingml/2006/main">
  <a:clrScheme name="Wood Type">
    <a:dk1>
      <a:sysClr val="windowText" lastClr="000000"/>
    </a:dk1>
    <a:lt1>
      <a:sysClr val="window" lastClr="FFFFFF"/>
    </a:lt1>
    <a:dk2>
      <a:srgbClr val="696464"/>
    </a:dk2>
    <a:lt2>
      <a:srgbClr val="E9E5DC"/>
    </a:lt2>
    <a:accent1>
      <a:srgbClr val="D34817"/>
    </a:accent1>
    <a:accent2>
      <a:srgbClr val="9B2D1F"/>
    </a:accent2>
    <a:accent3>
      <a:srgbClr val="A28E6A"/>
    </a:accent3>
    <a:accent4>
      <a:srgbClr val="956251"/>
    </a:accent4>
    <a:accent5>
      <a:srgbClr val="918485"/>
    </a:accent5>
    <a:accent6>
      <a:srgbClr val="855D5D"/>
    </a:accent6>
    <a:hlink>
      <a:srgbClr val="CC9900"/>
    </a:hlink>
    <a:folHlink>
      <a:srgbClr val="96A9A9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74</Words>
  <Application>Microsoft Office PowerPoint</Application>
  <PresentationFormat>Widescreen</PresentationFormat>
  <Paragraphs>8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Rockwell</vt:lpstr>
      <vt:lpstr>Rockwell Condensed</vt:lpstr>
      <vt:lpstr>Wingdings</vt:lpstr>
      <vt:lpstr>Wood Type</vt:lpstr>
      <vt:lpstr>Chemistry Department Specific Achievements</vt:lpstr>
    </vt:vector>
  </TitlesOfParts>
  <Company>NYCCT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Chemistry Department Specific Achievements</dc:title>
  <dc:creator>Alberto Martinez</dc:creator>
  <cp:lastModifiedBy>Alberto Martinez</cp:lastModifiedBy>
  <cp:revision>1</cp:revision>
  <dcterms:created xsi:type="dcterms:W3CDTF">2018-02-27T22:33:34Z</dcterms:created>
  <dcterms:modified xsi:type="dcterms:W3CDTF">2018-02-27T22:33:42Z</dcterms:modified>
</cp:coreProperties>
</file>