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</p:sldMasterIdLst>
  <p:notesMasterIdLst>
    <p:notesMasterId r:id="rId14"/>
  </p:notesMasterIdLst>
  <p:sldIdLst>
    <p:sldId id="256" r:id="rId2"/>
    <p:sldId id="257" r:id="rId3"/>
    <p:sldId id="258" r:id="rId4"/>
    <p:sldId id="262" r:id="rId5"/>
    <p:sldId id="263" r:id="rId6"/>
    <p:sldId id="260" r:id="rId7"/>
    <p:sldId id="269" r:id="rId8"/>
    <p:sldId id="261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3DF53CE-213C-462F-A318-06BEFEA881C5}">
  <a:tblStyle styleId="{33DF53CE-213C-462F-A318-06BEFEA881C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09223cdf03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g109223cdf03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0ee22083f6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10ee22083f6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3293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0ee22083f6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0ee22083f6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0f1c0c9a1e_3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10f1c0c9a1e_3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09223cdf03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g109223cdf03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0f1c0c9a1e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10f1c0c9a1e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0ee4e4097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0ee4e40975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0ee22083f6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10ee22083f6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2815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0ee22083f6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10ee22083f6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0ee4e4097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10ee4e4097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2" descr="\\DROBO-FS\QuickDrops\JB\PPTX NG\Droplets\LightingOverlay.png"/>
          <p:cNvPicPr preferRelativeResize="0"/>
          <p:nvPr/>
        </p:nvPicPr>
        <p:blipFill rotWithShape="1">
          <a:blip r:embed="rId2">
            <a:alphaModFix amt="30000"/>
          </a:blip>
          <a:srcRect/>
          <a:stretch/>
        </p:blipFill>
        <p:spPr>
          <a:xfrm>
            <a:off x="0" y="-1"/>
            <a:ext cx="12192003" cy="685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Google Shape;54;p2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</p:grpSpPr>
        <p:sp>
          <p:nvSpPr>
            <p:cNvPr id="55" name="Google Shape;55;p2"/>
            <p:cNvSpPr/>
            <p:nvPr/>
          </p:nvSpPr>
          <p:spPr>
            <a:xfrm>
              <a:off x="1209675" y="4763"/>
              <a:ext cx="23813" cy="2181225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414338" y="9525"/>
              <a:ext cx="28575" cy="4481513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l" t="t" r="r" b="b"/>
              <a:pathLst>
                <a:path w="96" h="572" extrusionOk="0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1" name="Google Shape;61;p2"/>
            <p:cNvSpPr/>
            <p:nvPr/>
          </p:nvSpPr>
          <p:spPr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l" t="t" r="r" b="b"/>
              <a:pathLst>
                <a:path w="237" h="1135" extrusionOk="0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2" name="Google Shape;62;p2"/>
            <p:cNvSpPr/>
            <p:nvPr/>
          </p:nvSpPr>
          <p:spPr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l" t="t" r="r" b="b"/>
              <a:pathLst>
                <a:path w="234" h="898" extrusionOk="0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4" name="Google Shape;64;p2"/>
            <p:cNvSpPr/>
            <p:nvPr/>
          </p:nvSpPr>
          <p:spPr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l" t="t" r="r" b="b"/>
              <a:pathLst>
                <a:path w="96" h="575" extrusionOk="0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5" name="Google Shape;65;p2"/>
            <p:cNvSpPr/>
            <p:nvPr/>
          </p:nvSpPr>
          <p:spPr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l" t="t" r="r" b="b"/>
              <a:pathLst>
                <a:path w="264" h="329" extrusionOk="0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8" name="Google Shape;68;p2"/>
            <p:cNvSpPr/>
            <p:nvPr/>
          </p:nvSpPr>
          <p:spPr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l" t="t" r="r" b="b"/>
              <a:pathLst>
                <a:path w="34" h="31" extrusionOk="0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l" t="t" r="r" b="b"/>
              <a:pathLst>
                <a:path w="96" h="572" extrusionOk="0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0" name="Google Shape;70;p2"/>
            <p:cNvSpPr/>
            <p:nvPr/>
          </p:nvSpPr>
          <p:spPr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l" t="t" r="r" b="b"/>
              <a:pathLst>
                <a:path w="213" h="766" extrusionOk="0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3" name="Google Shape;73;p2"/>
            <p:cNvSpPr/>
            <p:nvPr/>
          </p:nvSpPr>
          <p:spPr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l" t="t" r="r" b="b"/>
              <a:pathLst>
                <a:path w="33" h="33" extrusionOk="0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l" t="t" r="r" b="b"/>
              <a:pathLst>
                <a:path w="84" h="168" extrusionOk="0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6" name="Google Shape;76;p2"/>
            <p:cNvSpPr/>
            <p:nvPr/>
          </p:nvSpPr>
          <p:spPr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l" t="t" r="r" b="b"/>
              <a:pathLst>
                <a:path w="84" h="170" extrusionOk="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8" name="Google Shape;78;p2"/>
            <p:cNvSpPr/>
            <p:nvPr/>
          </p:nvSpPr>
          <p:spPr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l" t="t" r="r" b="b"/>
              <a:pathLst>
                <a:path w="195" h="982" extrusionOk="0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0" name="Google Shape;80;p2"/>
            <p:cNvSpPr/>
            <p:nvPr/>
          </p:nvSpPr>
          <p:spPr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l" t="t" r="r" b="b"/>
              <a:pathLst>
                <a:path w="192" h="1120" extrusionOk="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2" name="Google Shape;82;p2"/>
            <p:cNvSpPr/>
            <p:nvPr/>
          </p:nvSpPr>
          <p:spPr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642938" y="6610350"/>
              <a:ext cx="23813" cy="242888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l" t="t" r="r" b="b"/>
              <a:pathLst>
                <a:path w="120" h="291" extrusionOk="0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6" name="Google Shape;86;p2"/>
            <p:cNvSpPr/>
            <p:nvPr/>
          </p:nvSpPr>
          <p:spPr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l" t="t" r="r" b="b"/>
              <a:pathLst>
                <a:path w="135" h="476" extrusionOk="0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7" name="Google Shape;87;p2"/>
            <p:cNvSpPr/>
            <p:nvPr/>
          </p:nvSpPr>
          <p:spPr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l" t="t" r="r" b="b"/>
              <a:pathLst>
                <a:path w="35" h="34" extrusionOk="0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l" t="t" r="r" b="b"/>
              <a:pathLst>
                <a:path w="402" h="2536" extrusionOk="0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9" name="Google Shape;89;p2"/>
            <p:cNvSpPr/>
            <p:nvPr/>
          </p:nvSpPr>
          <p:spPr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l" t="t" r="r" b="b"/>
              <a:pathLst>
                <a:path w="90" h="300" extrusionOk="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0" name="Google Shape;90;p2"/>
            <p:cNvSpPr/>
            <p:nvPr/>
          </p:nvSpPr>
          <p:spPr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l" t="t" r="r" b="b"/>
              <a:pathLst>
                <a:path w="90" h="299" extrusionOk="0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2" name="Google Shape;92;p2"/>
            <p:cNvSpPr/>
            <p:nvPr/>
          </p:nvSpPr>
          <p:spPr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l" t="t" r="r" b="b"/>
              <a:pathLst>
                <a:path w="72" h="285" extrusionOk="0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4" name="Google Shape;94;p2"/>
            <p:cNvSpPr/>
            <p:nvPr/>
          </p:nvSpPr>
          <p:spPr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228725" y="4662488"/>
              <a:ext cx="23813" cy="2181225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l" t="t" r="r" b="b"/>
              <a:pathLst>
                <a:path w="234" h="1135" extrusionOk="0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7" name="Google Shape;97;p2"/>
            <p:cNvSpPr/>
            <p:nvPr/>
          </p:nvSpPr>
          <p:spPr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l" t="t" r="r" b="b"/>
              <a:pathLst>
                <a:path w="219" h="1802" extrusionOk="0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9" name="Google Shape;99;p2"/>
            <p:cNvSpPr/>
            <p:nvPr/>
          </p:nvSpPr>
          <p:spPr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l" t="t" r="r" b="b"/>
              <a:pathLst>
                <a:path w="234" h="898" extrusionOk="0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2" name="Google Shape;102;p2"/>
            <p:cNvSpPr/>
            <p:nvPr/>
          </p:nvSpPr>
          <p:spPr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l" t="t" r="r" b="b"/>
              <a:pathLst>
                <a:path w="96" h="575" extrusionOk="0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3" name="Google Shape;103;p2"/>
            <p:cNvSpPr/>
            <p:nvPr/>
          </p:nvSpPr>
          <p:spPr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l" t="t" r="r" b="b"/>
              <a:pathLst>
                <a:path w="264" h="332" extrusionOk="0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6" name="Google Shape;106;p2"/>
            <p:cNvSpPr/>
            <p:nvPr/>
          </p:nvSpPr>
          <p:spPr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l" t="t" r="r" b="b"/>
              <a:pathLst>
                <a:path w="147" h="3215" extrusionOk="0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8" name="Google Shape;108;p2"/>
            <p:cNvSpPr/>
            <p:nvPr/>
          </p:nvSpPr>
          <p:spPr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l" t="t" r="r" b="b"/>
              <a:pathLst>
                <a:path w="39" h="39" extrusionOk="0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2"/>
          <p:cNvSpPr txBox="1"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000" cap="none">
                <a:solidFill>
                  <a:schemeClr val="accent2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9pPr>
          </a:lstStyle>
          <a:p>
            <a:endParaRPr/>
          </a:p>
        </p:txBody>
      </p:sp>
      <p:sp>
        <p:nvSpPr>
          <p:cNvPr id="111" name="Google Shape;111;p2"/>
          <p:cNvSpPr txBox="1">
            <a:spLocks noGrp="1"/>
          </p:cNvSpPr>
          <p:nvPr>
            <p:ph type="dt" idx="10"/>
          </p:nvPr>
        </p:nvSpPr>
        <p:spPr>
          <a:xfrm>
            <a:off x="7077511" y="541020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"/>
          <p:cNvSpPr txBox="1">
            <a:spLocks noGrp="1"/>
          </p:cNvSpPr>
          <p:nvPr>
            <p:ph type="ftr" idx="11"/>
          </p:nvPr>
        </p:nvSpPr>
        <p:spPr>
          <a:xfrm>
            <a:off x="1876424" y="5410201"/>
            <a:ext cx="512488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"/>
          <p:cNvSpPr txBox="1">
            <a:spLocks noGrp="1"/>
          </p:cNvSpPr>
          <p:nvPr>
            <p:ph type="sldNum" idx="12"/>
          </p:nvPr>
        </p:nvSpPr>
        <p:spPr>
          <a:xfrm>
            <a:off x="9896911" y="5410199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"/>
          <p:cNvSpPr txBox="1"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12"/>
          <p:cNvSpPr txBox="1">
            <a:spLocks noGrp="1"/>
          </p:cNvSpPr>
          <p:nvPr>
            <p:ph type="body" idx="1"/>
          </p:nvPr>
        </p:nvSpPr>
        <p:spPr>
          <a:xfrm>
            <a:off x="1141410" y="4419599"/>
            <a:ext cx="9904459" cy="1371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75" name="Google Shape;175;p12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12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12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3"/>
          <p:cNvSpPr txBox="1"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body" idx="1"/>
          </p:nvPr>
        </p:nvSpPr>
        <p:spPr>
          <a:xfrm>
            <a:off x="1720644" y="3365557"/>
            <a:ext cx="8752299" cy="548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81" name="Google Shape;181;p13"/>
          <p:cNvSpPr txBox="1">
            <a:spLocks noGrp="1"/>
          </p:cNvSpPr>
          <p:nvPr>
            <p:ph type="body" idx="2"/>
          </p:nvPr>
        </p:nvSpPr>
        <p:spPr>
          <a:xfrm>
            <a:off x="1141411" y="4309919"/>
            <a:ext cx="9906002" cy="148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82" name="Google Shape;182;p13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13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13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13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wentieth Century"/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“</a:t>
            </a:r>
            <a:endParaRPr/>
          </a:p>
        </p:txBody>
      </p:sp>
      <p:sp>
        <p:nvSpPr>
          <p:cNvPr id="186" name="Google Shape;186;p13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wentieth Century"/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4"/>
          <p:cNvSpPr txBox="1"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14"/>
          <p:cNvSpPr txBox="1">
            <a:spLocks noGrp="1"/>
          </p:cNvSpPr>
          <p:nvPr>
            <p:ph type="body" idx="1"/>
          </p:nvPr>
        </p:nvSpPr>
        <p:spPr>
          <a:xfrm>
            <a:off x="1141364" y="4657655"/>
            <a:ext cx="9904505" cy="1140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90" name="Google Shape;190;p14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14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14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">
  <p:cSld name="3 Column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5"/>
          <p:cNvSpPr txBox="1"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15"/>
          <p:cNvSpPr txBox="1"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96" name="Google Shape;196;p15"/>
          <p:cNvSpPr txBox="1">
            <a:spLocks noGrp="1"/>
          </p:cNvSpPr>
          <p:nvPr>
            <p:ph type="body" idx="2"/>
          </p:nvPr>
        </p:nvSpPr>
        <p:spPr>
          <a:xfrm>
            <a:off x="1127918" y="3360263"/>
            <a:ext cx="3208735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197" name="Google Shape;197;p15"/>
          <p:cNvSpPr txBox="1">
            <a:spLocks noGrp="1"/>
          </p:cNvSpPr>
          <p:nvPr>
            <p:ph type="body" idx="3"/>
          </p:nvPr>
        </p:nvSpPr>
        <p:spPr>
          <a:xfrm>
            <a:off x="4514766" y="2677635"/>
            <a:ext cx="3184385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98" name="Google Shape;198;p15"/>
          <p:cNvSpPr txBox="1">
            <a:spLocks noGrp="1"/>
          </p:cNvSpPr>
          <p:nvPr>
            <p:ph type="body" idx="4"/>
          </p:nvPr>
        </p:nvSpPr>
        <p:spPr>
          <a:xfrm>
            <a:off x="4504213" y="3363435"/>
            <a:ext cx="3195830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199" name="Google Shape;199;p15"/>
          <p:cNvSpPr txBox="1">
            <a:spLocks noGrp="1"/>
          </p:cNvSpPr>
          <p:nvPr>
            <p:ph type="body" idx="5"/>
          </p:nvPr>
        </p:nvSpPr>
        <p:spPr>
          <a:xfrm>
            <a:off x="7852442" y="2674463"/>
            <a:ext cx="319496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00" name="Google Shape;200;p15"/>
          <p:cNvSpPr txBox="1">
            <a:spLocks noGrp="1"/>
          </p:cNvSpPr>
          <p:nvPr>
            <p:ph type="body" idx="6"/>
          </p:nvPr>
        </p:nvSpPr>
        <p:spPr>
          <a:xfrm>
            <a:off x="7852442" y="3360263"/>
            <a:ext cx="3194968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01" name="Google Shape;201;p15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15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15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Picture Column">
  <p:cSld name="3 Picture Column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6"/>
          <p:cNvSpPr txBox="1"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16"/>
          <p:cNvSpPr txBox="1"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07" name="Google Shape;207;p16"/>
          <p:cNvSpPr>
            <a:spLocks noGrp="1"/>
          </p:cNvSpPr>
          <p:nvPr>
            <p:ph type="pic" idx="2"/>
          </p:nvPr>
        </p:nvSpPr>
        <p:spPr>
          <a:xfrm>
            <a:off x="1141413" y="2666998"/>
            <a:ext cx="3195240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08" name="Google Shape;208;p16"/>
          <p:cNvSpPr txBox="1">
            <a:spLocks noGrp="1"/>
          </p:cNvSpPr>
          <p:nvPr>
            <p:ph type="body" idx="3"/>
          </p:nvPr>
        </p:nvSpPr>
        <p:spPr>
          <a:xfrm>
            <a:off x="1141413" y="4980858"/>
            <a:ext cx="3195240" cy="817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09" name="Google Shape;209;p16"/>
          <p:cNvSpPr txBox="1">
            <a:spLocks noGrp="1"/>
          </p:cNvSpPr>
          <p:nvPr>
            <p:ph type="body" idx="4"/>
          </p:nvPr>
        </p:nvSpPr>
        <p:spPr>
          <a:xfrm>
            <a:off x="4489053" y="4404596"/>
            <a:ext cx="320040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10" name="Google Shape;210;p16"/>
          <p:cNvSpPr>
            <a:spLocks noGrp="1"/>
          </p:cNvSpPr>
          <p:nvPr>
            <p:ph type="pic" idx="5"/>
          </p:nvPr>
        </p:nvSpPr>
        <p:spPr>
          <a:xfrm>
            <a:off x="4489053" y="2666998"/>
            <a:ext cx="3198940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11" name="Google Shape;211;p16"/>
          <p:cNvSpPr txBox="1">
            <a:spLocks noGrp="1"/>
          </p:cNvSpPr>
          <p:nvPr>
            <p:ph type="body" idx="6"/>
          </p:nvPr>
        </p:nvSpPr>
        <p:spPr>
          <a:xfrm>
            <a:off x="4487593" y="4980857"/>
            <a:ext cx="3200400" cy="8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p16"/>
          <p:cNvSpPr txBox="1">
            <a:spLocks noGrp="1"/>
          </p:cNvSpPr>
          <p:nvPr>
            <p:ph type="body" idx="7"/>
          </p:nvPr>
        </p:nvSpPr>
        <p:spPr>
          <a:xfrm>
            <a:off x="7852567" y="4404595"/>
            <a:ext cx="319074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13" name="Google Shape;213;p16"/>
          <p:cNvSpPr>
            <a:spLocks noGrp="1"/>
          </p:cNvSpPr>
          <p:nvPr>
            <p:ph type="pic" idx="8"/>
          </p:nvPr>
        </p:nvSpPr>
        <p:spPr>
          <a:xfrm>
            <a:off x="7852442" y="2666998"/>
            <a:ext cx="3194969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14" name="Google Shape;214;p16"/>
          <p:cNvSpPr txBox="1">
            <a:spLocks noGrp="1"/>
          </p:cNvSpPr>
          <p:nvPr>
            <p:ph type="body" idx="9"/>
          </p:nvPr>
        </p:nvSpPr>
        <p:spPr>
          <a:xfrm>
            <a:off x="7852442" y="4980854"/>
            <a:ext cx="3194968" cy="810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15" name="Google Shape;215;p16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16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6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7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7"/>
          <p:cNvSpPr txBox="1">
            <a:spLocks noGrp="1"/>
          </p:cNvSpPr>
          <p:nvPr>
            <p:ph type="body" idx="1"/>
          </p:nvPr>
        </p:nvSpPr>
        <p:spPr>
          <a:xfrm rot="5400000">
            <a:off x="4323555" y="-932655"/>
            <a:ext cx="3541714" cy="990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17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7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17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8"/>
          <p:cNvSpPr txBox="1">
            <a:spLocks noGrp="1"/>
          </p:cNvSpPr>
          <p:nvPr>
            <p:ph type="title"/>
          </p:nvPr>
        </p:nvSpPr>
        <p:spPr>
          <a:xfrm rot="5400000">
            <a:off x="7454105" y="2197894"/>
            <a:ext cx="5181601" cy="2005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18"/>
          <p:cNvSpPr txBox="1">
            <a:spLocks noGrp="1"/>
          </p:cNvSpPr>
          <p:nvPr>
            <p:ph type="body" idx="1"/>
          </p:nvPr>
        </p:nvSpPr>
        <p:spPr>
          <a:xfrm rot="5400000">
            <a:off x="2424905" y="-673895"/>
            <a:ext cx="5181601" cy="7748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18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18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8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3"/>
          <p:cNvSpPr txBox="1"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3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3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 txBox="1"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4"/>
          <p:cNvSpPr txBox="1"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4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4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4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5"/>
          <p:cNvSpPr txBox="1">
            <a:spLocks noGrp="1"/>
          </p:cNvSpPr>
          <p:nvPr>
            <p:ph type="body" idx="1"/>
          </p:nvPr>
        </p:nvSpPr>
        <p:spPr>
          <a:xfrm>
            <a:off x="1141410" y="2249486"/>
            <a:ext cx="487838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5"/>
          <p:cNvSpPr txBox="1">
            <a:spLocks noGrp="1"/>
          </p:cNvSpPr>
          <p:nvPr>
            <p:ph type="body" idx="2"/>
          </p:nvPr>
        </p:nvSpPr>
        <p:spPr>
          <a:xfrm>
            <a:off x="6172200" y="2249486"/>
            <a:ext cx="4875211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5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5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5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"/>
          <p:cNvSpPr txBox="1"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6"/>
          <p:cNvSpPr txBox="1"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36" name="Google Shape;136;p6"/>
          <p:cNvSpPr txBox="1">
            <a:spLocks noGrp="1"/>
          </p:cNvSpPr>
          <p:nvPr>
            <p:ph type="body" idx="2"/>
          </p:nvPr>
        </p:nvSpPr>
        <p:spPr>
          <a:xfrm>
            <a:off x="1141410" y="3073397"/>
            <a:ext cx="4878391" cy="27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6"/>
          <p:cNvSpPr txBox="1">
            <a:spLocks noGrp="1"/>
          </p:cNvSpPr>
          <p:nvPr>
            <p:ph type="body" idx="3"/>
          </p:nvPr>
        </p:nvSpPr>
        <p:spPr>
          <a:xfrm>
            <a:off x="6400808" y="2249485"/>
            <a:ext cx="46466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4"/>
          </p:nvPr>
        </p:nvSpPr>
        <p:spPr>
          <a:xfrm>
            <a:off x="6172200" y="3073397"/>
            <a:ext cx="4875210" cy="27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6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6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6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7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7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7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"/>
          <p:cNvSpPr txBox="1"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body" idx="1"/>
          </p:nvPr>
        </p:nvSpPr>
        <p:spPr>
          <a:xfrm>
            <a:off x="5156200" y="592666"/>
            <a:ext cx="5891209" cy="5198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body" idx="2"/>
          </p:nvPr>
        </p:nvSpPr>
        <p:spPr>
          <a:xfrm>
            <a:off x="1146705" y="2249486"/>
            <a:ext cx="3856037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9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9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0"/>
          <p:cNvSpPr txBox="1"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0"/>
          <p:cNvSpPr>
            <a:spLocks noGrp="1"/>
          </p:cNvSpPr>
          <p:nvPr>
            <p:ph type="pic" idx="2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161" name="Google Shape;161;p10"/>
          <p:cNvSpPr txBox="1">
            <a:spLocks noGrp="1"/>
          </p:cNvSpPr>
          <p:nvPr>
            <p:ph type="body" idx="1"/>
          </p:nvPr>
        </p:nvSpPr>
        <p:spPr>
          <a:xfrm>
            <a:off x="1141410" y="2249486"/>
            <a:ext cx="5934511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10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10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"/>
          <p:cNvSpPr txBox="1"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11"/>
          <p:cNvSpPr>
            <a:spLocks noGrp="1"/>
          </p:cNvSpPr>
          <p:nvPr>
            <p:ph type="pic" idx="2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168" name="Google Shape;168;p11"/>
          <p:cNvSpPr txBox="1">
            <a:spLocks noGrp="1"/>
          </p:cNvSpPr>
          <p:nvPr>
            <p:ph type="body" idx="1"/>
          </p:nvPr>
        </p:nvSpPr>
        <p:spPr>
          <a:xfrm>
            <a:off x="1141364" y="5124020"/>
            <a:ext cx="9910859" cy="682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69" name="Google Shape;169;p11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11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 descr="\\DROBO-FS\QuickDrops\JB\PPTX NG\Droplets\LightingOverlay.png"/>
          <p:cNvPicPr preferRelativeResize="0"/>
          <p:nvPr/>
        </p:nvPicPr>
        <p:blipFill rotWithShape="1">
          <a:blip r:embed="rId19">
            <a:alphaModFix amt="30000"/>
          </a:blip>
          <a:srcRect/>
          <a:stretch/>
        </p:blipFill>
        <p:spPr>
          <a:xfrm>
            <a:off x="0" y="-1"/>
            <a:ext cx="12192003" cy="685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1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1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1"/>
              <p:cNvSpPr/>
              <p:nvPr/>
            </p:nvSpPr>
            <p:spPr>
              <a:xfrm>
                <a:off x="114300" y="4763"/>
                <a:ext cx="23813" cy="2181225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0;p1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 extrusionOk="0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3" name="Google Shape;13;p1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 extrusionOk="0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5" name="Google Shape;15;p1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6" name="Google Shape;16;p1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1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1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 extrusionOk="0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9" name="Google Shape;19;p1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 extrusionOk="0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0" name="Google Shape;20;p1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 w="952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1" name="Google Shape;21;p1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 extrusionOk="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2" name="Google Shape;22;p1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 extrusionOk="0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3" name="Google Shape;23;p1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 extrusionOk="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4" name="Google Shape;24;p1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 extrusionOk="0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1"/>
              <p:cNvSpPr/>
              <p:nvPr/>
            </p:nvSpPr>
            <p:spPr>
              <a:xfrm>
                <a:off x="133350" y="4662488"/>
                <a:ext cx="23813" cy="2181225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1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 extrusionOk="0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7" name="Google Shape;27;p1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1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 extrusionOk="0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9" name="Google Shape;29;p1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1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 extrusionOk="0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1" name="Google Shape;31;p1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2" name="Google Shape;32;p1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1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1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 extrusionOk="0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5" name="Google Shape;35;p1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 extrusionOk="0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1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1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 extrusionOk="0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8" name="Google Shape;38;p1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 extrusionOk="0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1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1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 extrusionOk="0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1" name="Google Shape;41;p1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 extrusionOk="0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1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 extrusionOk="0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3" name="Google Shape;43;p1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1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 extrusionOk="0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5" name="Google Shape;45;p1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1"/>
              <p:cNvSpPr/>
              <p:nvPr/>
            </p:nvSpPr>
            <p:spPr>
              <a:xfrm>
                <a:off x="11939587" y="6596063"/>
                <a:ext cx="23813" cy="252413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7" name="Google Shape;47;p1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1"/>
          <p:cNvSpPr txBox="1"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873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7147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49" name="Google Shape;49;p1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0" name="Google Shape;50;p1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1" name="Google Shape;51;p1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itytech.cuny.edu/counseling/docs/financialLiteracy.pdf" TargetMode="External"/><Relationship Id="rId3" Type="http://schemas.openxmlformats.org/officeDocument/2006/relationships/hyperlink" Target="http://www.citytech.cuny.edu/star/" TargetMode="External"/><Relationship Id="rId7" Type="http://schemas.openxmlformats.org/officeDocument/2006/relationships/hyperlink" Target="https://www.citytech.cuny.edu/financial-aid/glossary.asp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lab.citytech.cuny.edu/writingacrossthecurriculum/writing-intensive-courses/" TargetMode="External"/><Relationship Id="rId5" Type="http://schemas.openxmlformats.org/officeDocument/2006/relationships/hyperlink" Target="https://www.citytech.cuny.edu/accessibility/" TargetMode="External"/><Relationship Id="rId4" Type="http://schemas.openxmlformats.org/officeDocument/2006/relationships/hyperlink" Target="https://www.citytech.cuny.edu/catalog/informations.aspx?Cat_ID=1009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tech.cuny.edu/cunyfirs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citytech.cuny.edu/cunyfirst/students.asp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unyfirst.cuny.edu/oam/Portal_Login1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uny.edu/about/administration/offices/cis/technology-services/" TargetMode="External"/><Relationship Id="rId3" Type="http://schemas.openxmlformats.org/officeDocument/2006/relationships/hyperlink" Target="https://www.cuny.edu/about/administration/offices/cis/cuny-login-faq/#Apps_Using_CUNY_Login" TargetMode="External"/><Relationship Id="rId7" Type="http://schemas.openxmlformats.org/officeDocument/2006/relationships/hyperlink" Target="https://www.citytech.cuny.edu/financial-aid/glossary.asp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itytech.cuny.edu/current-student/docs/StudentHandbook.pdf" TargetMode="External"/><Relationship Id="rId5" Type="http://schemas.openxmlformats.org/officeDocument/2006/relationships/hyperlink" Target="https://www.citytech.cuny.edu/student-services/" TargetMode="External"/><Relationship Id="rId4" Type="http://schemas.openxmlformats.org/officeDocument/2006/relationships/hyperlink" Target="https://www.citytech.cuny.edu/student-life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ny.edu/about/administration/offices/undergraduate-studies/pathway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tech.cuny.edu/registrar/course-modalities.asp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>
            <a:alpha val="97750"/>
          </a:srgbClr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9"/>
          <p:cNvSpPr txBox="1">
            <a:spLocks noGrp="1"/>
          </p:cNvSpPr>
          <p:nvPr>
            <p:ph type="ctrTitle"/>
          </p:nvPr>
        </p:nvSpPr>
        <p:spPr>
          <a:xfrm>
            <a:off x="1876424" y="1122363"/>
            <a:ext cx="87915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</a:pPr>
            <a:r>
              <a:rPr lang="en-US">
                <a:solidFill>
                  <a:srgbClr val="214971"/>
                </a:solidFill>
              </a:rPr>
              <a:t>WHAT’S A BURSAR?</a:t>
            </a:r>
            <a:endParaRPr>
              <a:solidFill>
                <a:srgbClr val="214971"/>
              </a:solidFill>
            </a:endParaRPr>
          </a:p>
        </p:txBody>
      </p:sp>
      <p:sp>
        <p:nvSpPr>
          <p:cNvPr id="235" name="Google Shape;235;p19"/>
          <p:cNvSpPr txBox="1">
            <a:spLocks noGrp="1"/>
          </p:cNvSpPr>
          <p:nvPr>
            <p:ph type="subTitle" idx="1"/>
          </p:nvPr>
        </p:nvSpPr>
        <p:spPr>
          <a:xfrm>
            <a:off x="1876425" y="3602050"/>
            <a:ext cx="8791500" cy="6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</a:pPr>
            <a:r>
              <a:rPr lang="en-US" sz="3000" dirty="0">
                <a:solidFill>
                  <a:srgbClr val="214971"/>
                </a:solidFill>
              </a:rPr>
              <a:t>A Guide to College Terms &amp; City Tech Services</a:t>
            </a:r>
            <a:endParaRPr sz="3000" dirty="0">
              <a:solidFill>
                <a:srgbClr val="214971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</a:pPr>
            <a:endParaRPr sz="3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85CDCB-365B-CFB4-746E-75F7C8DBCAAE}"/>
              </a:ext>
            </a:extLst>
          </p:cNvPr>
          <p:cNvSpPr txBox="1"/>
          <p:nvPr/>
        </p:nvSpPr>
        <p:spPr>
          <a:xfrm>
            <a:off x="8334755" y="5228286"/>
            <a:ext cx="2854071" cy="1487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City Tech 101</a:t>
            </a: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Session 7</a:t>
            </a: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10/15/2024</a:t>
            </a: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Prof. Glenda Perreira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1" name="Google Shape;291;p28"/>
          <p:cNvGraphicFramePr/>
          <p:nvPr>
            <p:extLst>
              <p:ext uri="{D42A27DB-BD31-4B8C-83A1-F6EECF244321}">
                <p14:modId xmlns:p14="http://schemas.microsoft.com/office/powerpoint/2010/main" val="1570784532"/>
              </p:ext>
            </p:extLst>
          </p:nvPr>
        </p:nvGraphicFramePr>
        <p:xfrm>
          <a:off x="915013" y="1481385"/>
          <a:ext cx="9957950" cy="4912457"/>
        </p:xfrm>
        <a:graphic>
          <a:graphicData uri="http://schemas.openxmlformats.org/drawingml/2006/table">
            <a:tbl>
              <a:tblPr>
                <a:noFill/>
                <a:tableStyleId>{33DF53CE-213C-462F-A318-06BEFEA881C5}</a:tableStyleId>
              </a:tblPr>
              <a:tblGrid>
                <a:gridCol w="3563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5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8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053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Advisement</a:t>
                      </a: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u="sng" dirty="0">
                          <a:solidFill>
                            <a:schemeClr val="dk2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STAR Center</a:t>
                      </a: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Grading Terms</a:t>
                      </a: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 </a:t>
                      </a: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Withdrawal Grades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Incomplete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Appeal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Grade Point Average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12-Credit Policy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Student Accessibility</a:t>
                      </a: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Reasonable accommodations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Disability Defined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chemeClr val="dk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Courses</a:t>
                      </a:r>
                      <a:endParaRPr sz="1800" b="1" u="sng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marR="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Electives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marR="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Credit Hours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u="sng" dirty="0">
                          <a:solidFill>
                            <a:schemeClr val="dk2"/>
                          </a:solidFill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Writing Intensive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marR="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Interdisciplinary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Student Terms</a:t>
                      </a: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Full Time </a:t>
                      </a:r>
                      <a:r>
                        <a:rPr lang="en-US" sz="1800" dirty="0">
                          <a:solidFill>
                            <a:schemeClr val="lt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(12+ credits)</a:t>
                      </a: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 </a:t>
                      </a:r>
                      <a:endParaRPr sz="1800" b="1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Part Time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Matriculated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Dependent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Independent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8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Other</a:t>
                      </a:r>
                      <a:endParaRPr sz="1800" b="1" dirty="0">
                        <a:solidFill>
                          <a:srgbClr val="214971"/>
                        </a:solidFill>
                        <a:highlight>
                          <a:schemeClr val="lt1"/>
                        </a:highlight>
                      </a:endParaRPr>
                    </a:p>
                    <a:p>
                      <a:pPr marL="457200" lvl="0" indent="-34290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u="sng" dirty="0">
                          <a:solidFill>
                            <a:schemeClr val="dk2"/>
                          </a:solidFill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Financial Literacy</a:t>
                      </a: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Club Hours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Academic Calendar</a:t>
                      </a:r>
                      <a:endParaRPr sz="1800" u="sng" dirty="0">
                        <a:solidFill>
                          <a:schemeClr val="dk2"/>
                        </a:solidFill>
                      </a:endParaRPr>
                    </a:p>
                    <a:p>
                      <a:endParaRPr lang="en-US" sz="1400" b="1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r>
                        <a:rPr lang="en-US" sz="1400" b="1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lang="en-US" sz="1400" b="0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2" name="Google Shape;292;p28"/>
          <p:cNvSpPr txBox="1">
            <a:spLocks noGrp="1"/>
          </p:cNvSpPr>
          <p:nvPr>
            <p:ph type="title"/>
          </p:nvPr>
        </p:nvSpPr>
        <p:spPr>
          <a:xfrm>
            <a:off x="1143000" y="380123"/>
            <a:ext cx="9906000" cy="1101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More Terms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" name="Google Shape;297;p29"/>
          <p:cNvGraphicFramePr/>
          <p:nvPr/>
        </p:nvGraphicFramePr>
        <p:xfrm>
          <a:off x="1710813" y="487695"/>
          <a:ext cx="8770375" cy="5882610"/>
        </p:xfrm>
        <a:graphic>
          <a:graphicData uri="http://schemas.openxmlformats.org/drawingml/2006/table">
            <a:tbl>
              <a:tblPr>
                <a:noFill/>
                <a:tableStyleId>{33DF53CE-213C-462F-A318-06BEFEA881C5}</a:tableStyleId>
              </a:tblPr>
              <a:tblGrid>
                <a:gridCol w="292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2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4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62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Alert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Calendar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Dismissal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Integrity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Probation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Standards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Admissions Criteria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Advisement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Advisor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Alumnus/Alumna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Appeal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Associate Degree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Baccalaureate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Block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Bursar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Catalog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Club Hours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Co-Curricular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Contributory Credits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Core Associate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Course Hours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Credits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Credit Hours 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CUNY Certification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Curriculum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Dean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Department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Electives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Empl Id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Equated Credits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Feedback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Financial Aid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Full Time Students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General Education Common Core (Gen Ed)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Good Academic Standing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Grade Point Average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Holds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Honors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Impoundment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Leave of Absence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Major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Matriculated Student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Milestones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Non-Contributory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Part-Time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Pass/No Pass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Pathways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Plan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Prerequisites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Record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Registration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Semester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Service Indicator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Shopping Cart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SPARC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Student Center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Subject Area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Syllabus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Transfer Student 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Transcript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Units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Unofficial Withdrawal 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Withdrawal 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WU Grade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12-Credit Policy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8" name="Google Shape;298;p29"/>
          <p:cNvSpPr txBox="1">
            <a:spLocks noGrp="1"/>
          </p:cNvSpPr>
          <p:nvPr>
            <p:ph type="title"/>
          </p:nvPr>
        </p:nvSpPr>
        <p:spPr>
          <a:xfrm rot="5400000">
            <a:off x="8683280" y="2838300"/>
            <a:ext cx="5181600" cy="1181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dk2"/>
                </a:solidFill>
              </a:rPr>
              <a:t>Even More</a:t>
            </a:r>
            <a:br>
              <a:rPr lang="en-US" sz="4800" dirty="0">
                <a:solidFill>
                  <a:schemeClr val="dk2"/>
                </a:solidFill>
              </a:rPr>
            </a:br>
            <a:r>
              <a:rPr lang="en-US" sz="4800" dirty="0">
                <a:solidFill>
                  <a:schemeClr val="dk2"/>
                </a:solidFill>
              </a:rPr>
              <a:t>Vocabulary Terms</a:t>
            </a:r>
            <a:endParaRPr sz="4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/>
          <p:nvPr/>
        </p:nvSpPr>
        <p:spPr>
          <a:xfrm>
            <a:off x="2183100" y="2398174"/>
            <a:ext cx="9098044" cy="2827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dirty="0">
                <a:solidFill>
                  <a:srgbClr val="8D1E14"/>
                </a:solidFill>
              </a:rPr>
              <a:t>We explored the City Tech website and a significant amount of vocabulary today. How might this information help you as you start your first semester of college at City Tech?</a:t>
            </a:r>
          </a:p>
        </p:txBody>
      </p:sp>
      <p:sp>
        <p:nvSpPr>
          <p:cNvPr id="269" name="Google Shape;269;p2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rgbClr val="214971"/>
                </a:solidFill>
              </a:rPr>
              <a:t>Reflection</a:t>
            </a:r>
            <a:endParaRPr sz="4800" dirty="0">
              <a:solidFill>
                <a:srgbClr val="2149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821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0"/>
          <p:cNvSpPr txBox="1">
            <a:spLocks noGrp="1"/>
          </p:cNvSpPr>
          <p:nvPr>
            <p:ph type="title"/>
          </p:nvPr>
        </p:nvSpPr>
        <p:spPr>
          <a:xfrm>
            <a:off x="652125" y="2315400"/>
            <a:ext cx="5013900" cy="2227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13900" b="1" dirty="0">
                <a:solidFill>
                  <a:srgbClr val="214971"/>
                </a:solidFill>
              </a:rPr>
              <a:t>Bursar</a:t>
            </a:r>
            <a:r>
              <a:rPr lang="en-US" sz="5000" b="1" dirty="0">
                <a:solidFill>
                  <a:srgbClr val="214971"/>
                </a:solidFill>
              </a:rPr>
              <a:t> </a:t>
            </a:r>
            <a:r>
              <a:rPr lang="en-US" sz="3000" i="1" dirty="0">
                <a:solidFill>
                  <a:srgbClr val="214971"/>
                </a:solidFill>
              </a:rPr>
              <a:t>“maintains the financial records”</a:t>
            </a:r>
            <a:endParaRPr sz="4050" dirty="0">
              <a:solidFill>
                <a:srgbClr val="980000"/>
              </a:solidFill>
            </a:endParaRPr>
          </a:p>
        </p:txBody>
      </p:sp>
      <p:sp>
        <p:nvSpPr>
          <p:cNvPr id="241" name="Google Shape;241;p20"/>
          <p:cNvSpPr txBox="1">
            <a:spLocks noGrp="1"/>
          </p:cNvSpPr>
          <p:nvPr>
            <p:ph type="body" idx="1"/>
          </p:nvPr>
        </p:nvSpPr>
        <p:spPr>
          <a:xfrm>
            <a:off x="5867675" y="2764200"/>
            <a:ext cx="5099400" cy="1329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80000"/>
              </a:buClr>
              <a:buSzPts val="3000"/>
              <a:buChar char="★"/>
            </a:pPr>
            <a:r>
              <a:rPr lang="en-US" sz="3000" dirty="0">
                <a:solidFill>
                  <a:srgbClr val="980000"/>
                </a:solidFill>
              </a:rPr>
              <a:t>tuition and fees</a:t>
            </a:r>
            <a:endParaRPr sz="3000" dirty="0">
              <a:solidFill>
                <a:srgbClr val="980000"/>
              </a:solidFill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000"/>
              <a:buChar char="★"/>
            </a:pPr>
            <a:r>
              <a:rPr lang="en-US" sz="3000" dirty="0">
                <a:solidFill>
                  <a:srgbClr val="980000"/>
                </a:solidFill>
              </a:rPr>
              <a:t>billing and refund questions</a:t>
            </a:r>
            <a:endParaRPr sz="3000" dirty="0">
              <a:solidFill>
                <a:srgbClr val="98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35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1"/>
          <p:cNvSpPr txBox="1">
            <a:spLocks noGrp="1"/>
          </p:cNvSpPr>
          <p:nvPr>
            <p:ph type="title"/>
          </p:nvPr>
        </p:nvSpPr>
        <p:spPr>
          <a:xfrm>
            <a:off x="652124" y="2315400"/>
            <a:ext cx="6096147" cy="22272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9600" b="1" dirty="0">
                <a:solidFill>
                  <a:srgbClr val="214971"/>
                </a:solidFill>
              </a:rPr>
              <a:t>Registrar</a:t>
            </a:r>
            <a:br>
              <a:rPr lang="en-US" sz="3500" dirty="0">
                <a:solidFill>
                  <a:srgbClr val="214971"/>
                </a:solidFill>
              </a:rPr>
            </a:br>
            <a:r>
              <a:rPr lang="en-US" sz="2500" i="1" dirty="0">
                <a:solidFill>
                  <a:srgbClr val="214971"/>
                </a:solidFill>
              </a:rPr>
              <a:t>“maintains the integrity of educational records”</a:t>
            </a:r>
            <a:endParaRPr sz="3250" dirty="0">
              <a:solidFill>
                <a:srgbClr val="980000"/>
              </a:solidFill>
            </a:endParaRPr>
          </a:p>
        </p:txBody>
      </p:sp>
      <p:sp>
        <p:nvSpPr>
          <p:cNvPr id="247" name="Google Shape;247;p21"/>
          <p:cNvSpPr txBox="1">
            <a:spLocks noGrp="1"/>
          </p:cNvSpPr>
          <p:nvPr>
            <p:ph type="title"/>
          </p:nvPr>
        </p:nvSpPr>
        <p:spPr>
          <a:xfrm>
            <a:off x="6350653" y="958556"/>
            <a:ext cx="4235400" cy="953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980000"/>
                </a:solidFill>
              </a:rPr>
              <a:t>How can the registrar assist you? </a:t>
            </a:r>
            <a:endParaRPr dirty="0">
              <a:solidFill>
                <a:srgbClr val="980000"/>
              </a:solidFill>
            </a:endParaRPr>
          </a:p>
        </p:txBody>
      </p:sp>
      <p:sp>
        <p:nvSpPr>
          <p:cNvPr id="248" name="Google Shape;248;p21"/>
          <p:cNvSpPr txBox="1">
            <a:spLocks noGrp="1"/>
          </p:cNvSpPr>
          <p:nvPr>
            <p:ph type="body" idx="1"/>
          </p:nvPr>
        </p:nvSpPr>
        <p:spPr>
          <a:xfrm>
            <a:off x="6653075" y="2159850"/>
            <a:ext cx="3809100" cy="2538300"/>
          </a:xfrm>
          <a:prstGeom prst="rect">
            <a:avLst/>
          </a:prstGeom>
          <a:noFill/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4975" algn="l" rtl="0">
              <a:spcBef>
                <a:spcPts val="100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order transcripts</a:t>
            </a:r>
            <a:endParaRPr sz="3250" dirty="0">
              <a:solidFill>
                <a:srgbClr val="980000"/>
              </a:solidFill>
            </a:endParaRPr>
          </a:p>
          <a:p>
            <a:pPr marL="457200" lvl="0" indent="-434975" algn="l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declare a major</a:t>
            </a:r>
            <a:endParaRPr sz="3250" dirty="0">
              <a:solidFill>
                <a:srgbClr val="980000"/>
              </a:solidFill>
            </a:endParaRPr>
          </a:p>
          <a:p>
            <a:pPr marL="457200" lvl="0" indent="-434975" algn="l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appeal a grade</a:t>
            </a:r>
            <a:endParaRPr sz="3250" dirty="0">
              <a:solidFill>
                <a:srgbClr val="980000"/>
              </a:solidFill>
            </a:endParaRPr>
          </a:p>
          <a:p>
            <a:pPr marL="457200" lvl="0" indent="-434975" algn="l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register for classes</a:t>
            </a:r>
            <a:endParaRPr sz="3000" dirty="0">
              <a:solidFill>
                <a:srgbClr val="98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35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5"/>
          <p:cNvSpPr txBox="1">
            <a:spLocks noGrp="1"/>
          </p:cNvSpPr>
          <p:nvPr>
            <p:ph type="title"/>
          </p:nvPr>
        </p:nvSpPr>
        <p:spPr>
          <a:xfrm>
            <a:off x="1143000" y="629725"/>
            <a:ext cx="9906000" cy="5092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6000" dirty="0">
                <a:solidFill>
                  <a:srgbClr val="214971"/>
                </a:solidFill>
              </a:rPr>
            </a:br>
            <a:r>
              <a:rPr lang="en-US" sz="6000" dirty="0">
                <a:solidFill>
                  <a:srgbClr val="214971"/>
                </a:solidFill>
              </a:rPr>
              <a:t>What is </a:t>
            </a:r>
            <a:r>
              <a:rPr lang="en-US" sz="6000" u="sng" dirty="0" err="1">
                <a:solidFill>
                  <a:srgbClr val="21497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CUNYfirst</a:t>
            </a:r>
            <a:r>
              <a:rPr lang="en-US" sz="6000" dirty="0">
                <a:solidFill>
                  <a:srgbClr val="214971"/>
                </a:solidFill>
              </a:rPr>
              <a:t>?</a:t>
            </a:r>
            <a:br>
              <a:rPr lang="en-US" sz="6000" dirty="0">
                <a:solidFill>
                  <a:srgbClr val="214971"/>
                </a:solidFill>
              </a:rPr>
            </a:br>
            <a:endParaRPr sz="6000" b="1" dirty="0">
              <a:solidFill>
                <a:srgbClr val="21497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dk2"/>
                </a:solidFill>
              </a:rPr>
              <a:t>Why is </a:t>
            </a:r>
            <a:r>
              <a:rPr lang="en-US" sz="6000" u="sng" dirty="0" err="1">
                <a:solidFill>
                  <a:schemeClr val="dk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CUNYfirst</a:t>
            </a:r>
            <a:r>
              <a:rPr lang="en-US" sz="6000" dirty="0">
                <a:solidFill>
                  <a:schemeClr val="dk2"/>
                </a:solidFill>
              </a:rPr>
              <a:t> Important?</a:t>
            </a:r>
            <a:endParaRPr sz="60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Char char="★"/>
            </a:pPr>
            <a:r>
              <a:rPr lang="en-US" sz="28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Degreeworks</a:t>
            </a:r>
            <a:r>
              <a:rPr lang="en-US" sz="2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– on of many reasons</a:t>
            </a:r>
            <a:endParaRPr sz="2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0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6"/>
          <p:cNvSpPr txBox="1"/>
          <p:nvPr/>
        </p:nvSpPr>
        <p:spPr>
          <a:xfrm>
            <a:off x="1696975" y="1949400"/>
            <a:ext cx="8835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 dirty="0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Some Terminology</a:t>
            </a:r>
            <a:endParaRPr sz="2900" b="1" dirty="0">
              <a:solidFill>
                <a:schemeClr val="dk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chemeClr val="dk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 err="1">
                <a:solidFill>
                  <a:schemeClr val="dk2"/>
                </a:solidFill>
              </a:rPr>
              <a:t>Empl</a:t>
            </a:r>
            <a:r>
              <a:rPr lang="en-US" sz="2200" b="1" dirty="0">
                <a:solidFill>
                  <a:schemeClr val="dk2"/>
                </a:solidFill>
              </a:rPr>
              <a:t> Id</a:t>
            </a:r>
            <a:r>
              <a:rPr lang="en-US" sz="2200" dirty="0">
                <a:solidFill>
                  <a:schemeClr val="dk2"/>
                </a:solidFill>
              </a:rPr>
              <a:t> - replaces your Social Security Number; used to receive services from Bursar, Financial Aid and Registrar.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Career </a:t>
            </a:r>
            <a:r>
              <a:rPr lang="en-US" sz="2200" dirty="0">
                <a:solidFill>
                  <a:schemeClr val="dk2"/>
                </a:solidFill>
              </a:rPr>
              <a:t>- Undergraduate or Graduate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Program </a:t>
            </a:r>
            <a:r>
              <a:rPr lang="en-US" sz="2200" dirty="0">
                <a:solidFill>
                  <a:schemeClr val="dk2"/>
                </a:solidFill>
              </a:rPr>
              <a:t>- degree type such as AAS, BA, Non Degree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Plan </a:t>
            </a:r>
            <a:r>
              <a:rPr lang="en-US" sz="2200" dirty="0">
                <a:solidFill>
                  <a:schemeClr val="dk2"/>
                </a:solidFill>
              </a:rPr>
              <a:t>- Is referred to your Major such as CST or Accounting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Enrollment </a:t>
            </a:r>
            <a:r>
              <a:rPr lang="en-US" sz="2200" dirty="0">
                <a:solidFill>
                  <a:schemeClr val="dk2"/>
                </a:solidFill>
              </a:rPr>
              <a:t>- registration or registering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Units </a:t>
            </a:r>
            <a:r>
              <a:rPr lang="en-US" sz="2200" dirty="0">
                <a:solidFill>
                  <a:schemeClr val="dk2"/>
                </a:solidFill>
              </a:rPr>
              <a:t>- credits for a course</a:t>
            </a:r>
            <a:endParaRPr sz="2200" dirty="0">
              <a:solidFill>
                <a:schemeClr val="dk2"/>
              </a:solidFill>
            </a:endParaRPr>
          </a:p>
        </p:txBody>
      </p:sp>
      <p:sp>
        <p:nvSpPr>
          <p:cNvPr id="280" name="Google Shape;280;p26"/>
          <p:cNvSpPr txBox="1">
            <a:spLocks noGrp="1"/>
          </p:cNvSpPr>
          <p:nvPr>
            <p:ph type="title"/>
          </p:nvPr>
        </p:nvSpPr>
        <p:spPr>
          <a:xfrm>
            <a:off x="1141425" y="618523"/>
            <a:ext cx="9906000" cy="1050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u="sng" dirty="0" err="1">
                <a:solidFill>
                  <a:srgbClr val="21497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CUNYFirs</a:t>
            </a:r>
            <a:r>
              <a:rPr lang="en-US" sz="4800" u="sng" dirty="0" err="1">
                <a:solidFill>
                  <a:srgbClr val="214971"/>
                </a:solidFill>
              </a:rPr>
              <a:t>t</a:t>
            </a:r>
            <a:r>
              <a:rPr lang="en-US" sz="4800" u="sng" dirty="0">
                <a:solidFill>
                  <a:srgbClr val="214971"/>
                </a:solidFill>
              </a:rPr>
              <a:t> login</a:t>
            </a:r>
            <a:endParaRPr sz="4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3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214971"/>
                </a:solidFill>
              </a:rPr>
              <a:t>Lists of Lists</a:t>
            </a:r>
            <a:endParaRPr sz="4800">
              <a:solidFill>
                <a:srgbClr val="21497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214971"/>
              </a:solidFill>
            </a:endParaRPr>
          </a:p>
        </p:txBody>
      </p:sp>
      <p:sp>
        <p:nvSpPr>
          <p:cNvPr id="263" name="Google Shape;263;p23"/>
          <p:cNvSpPr txBox="1">
            <a:spLocks noGrp="1"/>
          </p:cNvSpPr>
          <p:nvPr>
            <p:ph type="body" idx="1"/>
          </p:nvPr>
        </p:nvSpPr>
        <p:spPr>
          <a:xfrm>
            <a:off x="1141437" y="2097237"/>
            <a:ext cx="9906000" cy="3541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 Login for Apps</a:t>
            </a:r>
            <a:r>
              <a:rPr lang="en-US" sz="2800" dirty="0">
                <a:solidFill>
                  <a:schemeClr val="dk2"/>
                </a:solidFill>
              </a:rPr>
              <a:t> </a:t>
            </a:r>
            <a:r>
              <a:rPr lang="en-US" dirty="0"/>
              <a:t>(</a:t>
            </a:r>
            <a:r>
              <a:rPr lang="en-US" dirty="0" err="1"/>
              <a:t>first.last</a:t>
            </a:r>
            <a:r>
              <a:rPr lang="en-US" dirty="0"/>
              <a:t>##@login.cuny.edu)</a:t>
            </a:r>
            <a:endParaRPr sz="2800" dirty="0">
              <a:solidFill>
                <a:schemeClr val="dk2"/>
              </a:solidFill>
            </a:endParaRPr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 Life</a:t>
            </a:r>
            <a:r>
              <a:rPr lang="en-US" dirty="0"/>
              <a:t> </a:t>
            </a:r>
            <a:endParaRPr dirty="0"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 Services</a:t>
            </a:r>
            <a:r>
              <a:rPr lang="en-US" sz="2800" dirty="0">
                <a:solidFill>
                  <a:schemeClr val="dk2"/>
                </a:solidFill>
              </a:rPr>
              <a:t> </a:t>
            </a:r>
            <a:r>
              <a:rPr lang="en-US" dirty="0"/>
              <a:t>(list of services)</a:t>
            </a:r>
            <a:endParaRPr sz="2800" u="sng" dirty="0">
              <a:solidFill>
                <a:schemeClr val="dk2"/>
              </a:solidFill>
            </a:endParaRPr>
          </a:p>
          <a:p>
            <a:pPr marL="457200" marR="0" lvl="0" indent="-39687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5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 Handbook</a:t>
            </a:r>
            <a:r>
              <a:rPr lang="en-US" sz="2800" dirty="0">
                <a:solidFill>
                  <a:schemeClr val="dk2"/>
                </a:solidFill>
              </a:rPr>
              <a:t> </a:t>
            </a:r>
            <a:r>
              <a:rPr lang="en-US" dirty="0"/>
              <a:t>(glossary, page 147)</a:t>
            </a:r>
            <a:endParaRPr sz="2800" u="sng" dirty="0">
              <a:solidFill>
                <a:schemeClr val="dk2"/>
              </a:solidFill>
            </a:endParaRPr>
          </a:p>
          <a:p>
            <a:pPr marL="457200" marR="0" lvl="0" indent="-39687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5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Financial Aid</a:t>
            </a:r>
            <a:r>
              <a:rPr lang="en-US" dirty="0"/>
              <a:t> (glossary)</a:t>
            </a:r>
            <a:endParaRPr sz="2800" dirty="0">
              <a:solidFill>
                <a:schemeClr val="dk2"/>
              </a:solidFill>
            </a:endParaRPr>
          </a:p>
          <a:p>
            <a:pPr marL="457200" marR="0" lvl="0" indent="-39687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5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Technology Services</a:t>
            </a:r>
            <a:r>
              <a:rPr lang="en-US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/>
          <p:nvPr/>
        </p:nvSpPr>
        <p:spPr>
          <a:xfrm>
            <a:off x="2183100" y="2398175"/>
            <a:ext cx="7825800" cy="18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619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D1E14"/>
              </a:buClr>
              <a:buSzPts val="3000"/>
              <a:buFont typeface="Arial"/>
              <a:buChar char="★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8D1E1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Alumnus refers to a male graduate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8D1E1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0" indent="-3619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D1E14"/>
              </a:buClr>
              <a:buSzPts val="3000"/>
              <a:buFont typeface="Arial"/>
              <a:buChar char="★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8D1E1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Alumna refers to a female graduate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8D1E1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0" indent="-3619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D1E14"/>
              </a:buClr>
              <a:buSzPts val="3000"/>
              <a:buFont typeface="Arial"/>
              <a:buChar char="★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8D1E1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Alumni plural</a:t>
            </a:r>
            <a:endParaRPr kumimoji="0" sz="3000" b="0" i="0" u="sng" strike="noStrike" kern="0" cap="none" spc="0" normalizeH="0" baseline="0" noProof="0" dirty="0">
              <a:ln>
                <a:noFill/>
              </a:ln>
              <a:solidFill>
                <a:srgbClr val="21497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69" name="Google Shape;269;p2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rgbClr val="214971"/>
                </a:solidFill>
              </a:rPr>
              <a:t>Did You Know?</a:t>
            </a:r>
            <a:endParaRPr sz="4800" dirty="0">
              <a:solidFill>
                <a:srgbClr val="2149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875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/>
          <p:nvPr/>
        </p:nvSpPr>
        <p:spPr>
          <a:xfrm>
            <a:off x="1476756" y="2398175"/>
            <a:ext cx="9870948" cy="18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>
              <a:lnSpc>
                <a:spcPct val="115000"/>
              </a:lnSpc>
              <a:buClr>
                <a:schemeClr val="dk2"/>
              </a:buClr>
              <a:buSzPts val="3000"/>
              <a:buChar char="★"/>
            </a:pPr>
            <a:r>
              <a:rPr lang="en-US" sz="3000" dirty="0">
                <a:solidFill>
                  <a:schemeClr val="dk2"/>
                </a:solidFill>
              </a:rPr>
              <a:t>sets common core curriculum for all CUNY schools</a:t>
            </a:r>
          </a:p>
          <a:p>
            <a:pPr marL="457200" lvl="0" indent="-361950">
              <a:lnSpc>
                <a:spcPct val="115000"/>
              </a:lnSpc>
              <a:buClr>
                <a:schemeClr val="dk2"/>
              </a:buClr>
              <a:buSzPts val="3000"/>
              <a:buChar char="★"/>
            </a:pPr>
            <a:r>
              <a:rPr lang="en-US" sz="3000" dirty="0">
                <a:solidFill>
                  <a:schemeClr val="dk2"/>
                </a:solidFill>
              </a:rPr>
              <a:t>standardizes requirements </a:t>
            </a: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★"/>
            </a:pPr>
            <a:r>
              <a:rPr lang="en-US" sz="3000" dirty="0">
                <a:solidFill>
                  <a:schemeClr val="dk2"/>
                </a:solidFill>
              </a:rPr>
              <a:t>easier for students to transfer among CUNY schools. </a:t>
            </a:r>
            <a:endParaRPr sz="3000" u="sng" dirty="0">
              <a:solidFill>
                <a:srgbClr val="214971"/>
              </a:solidFill>
            </a:endParaRPr>
          </a:p>
        </p:txBody>
      </p:sp>
      <p:sp>
        <p:nvSpPr>
          <p:cNvPr id="269" name="Google Shape;269;p2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u="sng" dirty="0">
                <a:solidFill>
                  <a:srgbClr val="214971"/>
                </a:solidFill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Pathways</a:t>
            </a:r>
            <a:endParaRPr sz="4800" u="sng" dirty="0">
              <a:solidFill>
                <a:srgbClr val="21497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7"/>
          <p:cNvSpPr txBox="1"/>
          <p:nvPr/>
        </p:nvSpPr>
        <p:spPr>
          <a:xfrm>
            <a:off x="2294700" y="1916100"/>
            <a:ext cx="7602600" cy="30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u="sng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Course</a:t>
            </a:r>
            <a:r>
              <a:rPr lang="en-US" sz="3000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3000" b="1" u="sng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Modalities</a:t>
            </a:r>
            <a:r>
              <a:rPr lang="en-US" sz="2400">
                <a:solidFill>
                  <a:schemeClr val="lt1"/>
                </a:solidFill>
                <a:uFill>
                  <a:noFill/>
                </a:uFill>
                <a:latin typeface="Twentieth Century"/>
                <a:ea typeface="Twentieth Century"/>
                <a:cs typeface="Twentieth Century"/>
                <a:sym typeface="Twentieth Centur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(types)</a:t>
            </a:r>
            <a:endParaRPr sz="3000">
              <a:solidFill>
                <a:srgbClr val="214971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In-person</a:t>
            </a:r>
            <a:r>
              <a:rPr lang="en-US" sz="2100">
                <a:solidFill>
                  <a:schemeClr val="dk2"/>
                </a:solidFill>
              </a:rPr>
              <a:t>: All classes sessions are in-person. </a:t>
            </a:r>
            <a:endParaRPr sz="2100">
              <a:solidFill>
                <a:schemeClr val="dk2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Hybrid</a:t>
            </a:r>
            <a:r>
              <a:rPr lang="en-US" sz="2100">
                <a:solidFill>
                  <a:schemeClr val="dk2"/>
                </a:solidFill>
              </a:rPr>
              <a:t>: Some class sessions are in-person and online. </a:t>
            </a:r>
            <a:endParaRPr sz="2100">
              <a:solidFill>
                <a:schemeClr val="dk2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Online, synchronous</a:t>
            </a:r>
            <a:r>
              <a:rPr lang="en-US" sz="2100">
                <a:solidFill>
                  <a:schemeClr val="dk2"/>
                </a:solidFill>
              </a:rPr>
              <a:t>: All class sessions are online on specified days at specified times. </a:t>
            </a:r>
            <a:endParaRPr sz="2100">
              <a:solidFill>
                <a:schemeClr val="dk2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Online, asynchronous</a:t>
            </a:r>
            <a:r>
              <a:rPr lang="en-US" sz="2100">
                <a:solidFill>
                  <a:schemeClr val="dk2"/>
                </a:solidFill>
              </a:rPr>
              <a:t>: All class sessions are online. There are no specific days or times</a:t>
            </a:r>
            <a:endParaRPr sz="2100">
              <a:solidFill>
                <a:schemeClr val="dk2"/>
              </a:solidFill>
            </a:endParaRPr>
          </a:p>
        </p:txBody>
      </p:sp>
      <p:sp>
        <p:nvSpPr>
          <p:cNvPr id="286" name="Google Shape;286;p27"/>
          <p:cNvSpPr txBox="1">
            <a:spLocks noGrp="1"/>
          </p:cNvSpPr>
          <p:nvPr>
            <p:ph type="title"/>
          </p:nvPr>
        </p:nvSpPr>
        <p:spPr>
          <a:xfrm>
            <a:off x="1141425" y="618522"/>
            <a:ext cx="9906000" cy="924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4800" dirty="0">
                <a:solidFill>
                  <a:srgbClr val="214971"/>
                </a:solidFill>
              </a:rPr>
              <a:t>Did you know?</a:t>
            </a:r>
            <a:endParaRPr sz="4800" dirty="0">
              <a:solidFill>
                <a:srgbClr val="21497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ircuit">
  <a:themeElements>
    <a:clrScheme name="Circuit">
      <a:dk1>
        <a:srgbClr val="000000"/>
      </a:dk1>
      <a:lt1>
        <a:srgbClr val="FFFFFF"/>
      </a:lt1>
      <a:dk2>
        <a:srgbClr val="8D1E14"/>
      </a:dk2>
      <a:lt2>
        <a:srgbClr val="FF744E"/>
      </a:lt2>
      <a:accent1>
        <a:srgbClr val="E9B758"/>
      </a:accent1>
      <a:accent2>
        <a:srgbClr val="FE8943"/>
      </a:accent2>
      <a:accent3>
        <a:srgbClr val="AEA27C"/>
      </a:accent3>
      <a:accent4>
        <a:srgbClr val="90B46E"/>
      </a:accent4>
      <a:accent5>
        <a:srgbClr val="71AEC1"/>
      </a:accent5>
      <a:accent6>
        <a:srgbClr val="C98DE7"/>
      </a:accent6>
      <a:hlink>
        <a:srgbClr val="FF7A22"/>
      </a:hlink>
      <a:folHlink>
        <a:srgbClr val="FDCD8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487</Words>
  <Application>Microsoft Office PowerPoint</Application>
  <PresentationFormat>Widescreen</PresentationFormat>
  <Paragraphs>148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Twentieth Century</vt:lpstr>
      <vt:lpstr>Circuit</vt:lpstr>
      <vt:lpstr>WHAT’S A BURSAR?</vt:lpstr>
      <vt:lpstr>Bursar “maintains the financial records”</vt:lpstr>
      <vt:lpstr>Registrar “maintains the integrity of educational records”</vt:lpstr>
      <vt:lpstr> What is CUNYfirst?  Why is CUNYfirst Important? Degreeworks – on of many reasons </vt:lpstr>
      <vt:lpstr>CUNYFirst login</vt:lpstr>
      <vt:lpstr>Lists of Lists </vt:lpstr>
      <vt:lpstr>Did You Know?</vt:lpstr>
      <vt:lpstr>Pathways</vt:lpstr>
      <vt:lpstr>Did you know?</vt:lpstr>
      <vt:lpstr>More Terms</vt:lpstr>
      <vt:lpstr>Even More Vocabulary Terms</vt:lpstr>
      <vt:lpstr>Reflection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A BURSAR?</dc:title>
  <dc:creator>GMAP</dc:creator>
  <cp:lastModifiedBy>Professor Perreira</cp:lastModifiedBy>
  <cp:revision>7</cp:revision>
  <dcterms:modified xsi:type="dcterms:W3CDTF">2024-08-26T15:17:01Z</dcterms:modified>
</cp:coreProperties>
</file>