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Lst>
  <p:sldSz cy="5143500" cx="9144000"/>
  <p:notesSz cx="6858000" cy="9144000"/>
  <p:embeddedFontLst>
    <p:embeddedFont>
      <p:font typeface="Roboto Slab"/>
      <p:regular r:id="rId72"/>
      <p:bold r:id="rId73"/>
    </p:embeddedFont>
    <p:embeddedFont>
      <p:font typeface="Roboto"/>
      <p:regular r:id="rId74"/>
      <p:bold r:id="rId75"/>
      <p:italic r:id="rId76"/>
      <p:boldItalic r:id="rId77"/>
    </p:embeddedFont>
    <p:embeddedFont>
      <p:font typeface="Lobster"/>
      <p:regular r:id="rId7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79" roundtripDataSignature="AMtx7mii/cUqa+wQSysY1KwyRIgVVvDJj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font" Target="fonts/RobotoSlab-bold.fntdata"/><Relationship Id="rId72" Type="http://schemas.openxmlformats.org/officeDocument/2006/relationships/font" Target="fonts/RobotoSlab-regular.fntdata"/><Relationship Id="rId31" Type="http://schemas.openxmlformats.org/officeDocument/2006/relationships/slide" Target="slides/slide25.xml"/><Relationship Id="rId75" Type="http://schemas.openxmlformats.org/officeDocument/2006/relationships/font" Target="fonts/Roboto-bold.fntdata"/><Relationship Id="rId30" Type="http://schemas.openxmlformats.org/officeDocument/2006/relationships/slide" Target="slides/slide24.xml"/><Relationship Id="rId74" Type="http://schemas.openxmlformats.org/officeDocument/2006/relationships/font" Target="fonts/Roboto-regular.fntdata"/><Relationship Id="rId33" Type="http://schemas.openxmlformats.org/officeDocument/2006/relationships/slide" Target="slides/slide27.xml"/><Relationship Id="rId77" Type="http://schemas.openxmlformats.org/officeDocument/2006/relationships/font" Target="fonts/Roboto-boldItalic.fntdata"/><Relationship Id="rId32" Type="http://schemas.openxmlformats.org/officeDocument/2006/relationships/slide" Target="slides/slide26.xml"/><Relationship Id="rId76" Type="http://schemas.openxmlformats.org/officeDocument/2006/relationships/font" Target="fonts/Roboto-italic.fntdata"/><Relationship Id="rId35" Type="http://schemas.openxmlformats.org/officeDocument/2006/relationships/slide" Target="slides/slide29.xml"/><Relationship Id="rId79" Type="http://customschemas.google.com/relationships/presentationmetadata" Target="metadata"/><Relationship Id="rId34" Type="http://schemas.openxmlformats.org/officeDocument/2006/relationships/slide" Target="slides/slide28.xml"/><Relationship Id="rId78" Type="http://schemas.openxmlformats.org/officeDocument/2006/relationships/font" Target="fonts/Lobster-regular.fntdata"/><Relationship Id="rId71" Type="http://schemas.openxmlformats.org/officeDocument/2006/relationships/slide" Target="slides/slide65.xml"/><Relationship Id="rId70" Type="http://schemas.openxmlformats.org/officeDocument/2006/relationships/slide" Target="slides/slide64.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slide" Target="slides/slide58.xml"/><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slide" Target="slides/slide60.xml"/><Relationship Id="rId21" Type="http://schemas.openxmlformats.org/officeDocument/2006/relationships/slide" Target="slides/slide15.xml"/><Relationship Id="rId65" Type="http://schemas.openxmlformats.org/officeDocument/2006/relationships/slide" Target="slides/slide59.xml"/><Relationship Id="rId24" Type="http://schemas.openxmlformats.org/officeDocument/2006/relationships/slide" Target="slides/slide18.xml"/><Relationship Id="rId68" Type="http://schemas.openxmlformats.org/officeDocument/2006/relationships/slide" Target="slides/slide62.xml"/><Relationship Id="rId23" Type="http://schemas.openxmlformats.org/officeDocument/2006/relationships/slide" Target="slides/slide17.xml"/><Relationship Id="rId67" Type="http://schemas.openxmlformats.org/officeDocument/2006/relationships/slide" Target="slides/slide61.xml"/><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slide" Target="slides/slide63.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citytech.cuny.edu/academics/academic-departments.aspx"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file/d/1Sa79QRaKG65aoutRMzrb7uHt66OeI7Z8/view?usp=drive_link" TargetMode="External"/><Relationship Id="rId3" Type="http://schemas.openxmlformats.org/officeDocument/2006/relationships/hyperlink" Target="https://drive.google.com/file/d/1I9z7Dwn5zOD83DYSSO0lIRmOlPdEjMLg/view?usp=drive_link" TargetMode="Externa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5" name="Google Shape;11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2" name="Google Shape;172;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7" name="Google Shape;177;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Create a JamBoard or other collaborative tool, and ask people to answer this question.As with any Google tool, make sure the people with the link have editing access (not just viewing access).  Encourage creativity and variety in expression. If you’re meeting in person, you can also have students write answers on the board or on slips of paper, etc.</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3" name="Google Shape;183;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This slide brings in important vocabulary. Initially it is the difference between advisement and registration. Next it will be examples of questions that are related to both registration (the act of enrollment, something students do on their own, PM will guide them through the process), academic advisement is the act of discussing ones path to graduation, which includes advice on which classes to register for, but is more. Students work with an Academic Advisor who is a full time faculty member in their department. Academic Advisors should be able to </a:t>
            </a:r>
            <a:endParaRPr/>
          </a:p>
          <a:p>
            <a:pPr indent="-171450" lvl="0" marL="171450" rtl="0" algn="l">
              <a:lnSpc>
                <a:spcPct val="100000"/>
              </a:lnSpc>
              <a:spcBef>
                <a:spcPts val="0"/>
              </a:spcBef>
              <a:spcAft>
                <a:spcPts val="0"/>
              </a:spcAft>
              <a:buSzPts val="1100"/>
              <a:buChar char="●"/>
            </a:pPr>
            <a:r>
              <a:rPr lang="en"/>
              <a:t>Discuss prerequisites</a:t>
            </a:r>
            <a:endParaRPr/>
          </a:p>
          <a:p>
            <a:pPr indent="-171450" lvl="0" marL="171450" rtl="0" algn="l">
              <a:lnSpc>
                <a:spcPct val="100000"/>
              </a:lnSpc>
              <a:spcBef>
                <a:spcPts val="0"/>
              </a:spcBef>
              <a:spcAft>
                <a:spcPts val="0"/>
              </a:spcAft>
              <a:buSzPts val="1100"/>
              <a:buChar char="●"/>
            </a:pPr>
            <a:r>
              <a:rPr lang="en"/>
              <a:t>Which clubs are available and how to join</a:t>
            </a:r>
            <a:endParaRPr/>
          </a:p>
          <a:p>
            <a:pPr indent="-171450" lvl="0" marL="171450" rtl="0" algn="l">
              <a:lnSpc>
                <a:spcPct val="100000"/>
              </a:lnSpc>
              <a:spcBef>
                <a:spcPts val="0"/>
              </a:spcBef>
              <a:spcAft>
                <a:spcPts val="0"/>
              </a:spcAft>
              <a:buSzPts val="1100"/>
              <a:buChar char="●"/>
            </a:pPr>
            <a:r>
              <a:rPr lang="en"/>
              <a:t>Guide a student who is struggling or who is excelling </a:t>
            </a:r>
            <a:endParaRPr/>
          </a:p>
          <a:p>
            <a:pPr indent="-171450" lvl="0" marL="171450" rtl="0" algn="l">
              <a:lnSpc>
                <a:spcPct val="100000"/>
              </a:lnSpc>
              <a:spcBef>
                <a:spcPts val="0"/>
              </a:spcBef>
              <a:spcAft>
                <a:spcPts val="0"/>
              </a:spcAft>
              <a:buSzPts val="1100"/>
              <a:buChar char="●"/>
            </a:pPr>
            <a:r>
              <a:rPr lang="en"/>
              <a:t>Offer career advice</a:t>
            </a:r>
            <a:endParaRPr/>
          </a:p>
          <a:p>
            <a:pPr indent="-171450" lvl="0" marL="171450" rtl="0" algn="l">
              <a:lnSpc>
                <a:spcPct val="100000"/>
              </a:lnSpc>
              <a:spcBef>
                <a:spcPts val="0"/>
              </a:spcBef>
              <a:spcAft>
                <a:spcPts val="0"/>
              </a:spcAft>
              <a:buSzPts val="1100"/>
              <a:buChar char="●"/>
            </a:pPr>
            <a:r>
              <a:rPr lang="en"/>
              <a:t>Discuss programs available to students.</a:t>
            </a:r>
            <a:endParaRPr/>
          </a:p>
          <a:p>
            <a:pPr indent="-101600" lvl="0" marL="17145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Advisors will NOT talk about financial aid issues</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Some students have additional advisors if they are in SEEK or ASAP programs.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8" name="Google Shape;188;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Peer Mentors helped develop this list of questions.</a:t>
            </a:r>
            <a:endParaRPr/>
          </a:p>
          <a:p>
            <a:pPr indent="0" lvl="0" marL="0" rtl="0" algn="l">
              <a:lnSpc>
                <a:spcPct val="100000"/>
              </a:lnSpc>
              <a:spcBef>
                <a:spcPts val="0"/>
              </a:spcBef>
              <a:spcAft>
                <a:spcPts val="0"/>
              </a:spcAft>
              <a:buSzPts val="1100"/>
              <a:buNone/>
            </a:pPr>
            <a:r>
              <a:rPr lang="en"/>
              <a:t>To engage students, ask if they think these questions are more academic advisement or registration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4" name="Google Shape;194;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171450" lvl="0" marL="171450" rtl="0" algn="l">
              <a:lnSpc>
                <a:spcPct val="150000"/>
              </a:lnSpc>
              <a:spcBef>
                <a:spcPts val="0"/>
              </a:spcBef>
              <a:spcAft>
                <a:spcPts val="0"/>
              </a:spcAft>
              <a:buClr>
                <a:schemeClr val="dk1"/>
              </a:buClr>
              <a:buSzPts val="1100"/>
              <a:buChar char="●"/>
            </a:pPr>
            <a:r>
              <a:rPr lang="en" sz="1100">
                <a:solidFill>
                  <a:schemeClr val="dk1"/>
                </a:solidFill>
              </a:rPr>
              <a:t>Sample Course of Study on your </a:t>
            </a:r>
            <a:r>
              <a:rPr lang="en" sz="1100" u="sng">
                <a:solidFill>
                  <a:schemeClr val="dk1"/>
                </a:solidFill>
                <a:hlinkClick r:id="rId2">
                  <a:extLst>
                    <a:ext uri="{A12FA001-AC4F-418D-AE19-62706E023703}">
                      <ahyp:hlinkClr val="tx"/>
                    </a:ext>
                  </a:extLst>
                </a:hlinkClick>
              </a:rPr>
              <a:t>Department Site</a:t>
            </a:r>
            <a:endParaRPr sz="1100" u="sng">
              <a:solidFill>
                <a:schemeClr val="dk1"/>
              </a:solidFill>
            </a:endParaRPr>
          </a:p>
          <a:p>
            <a:pPr indent="-171450" lvl="1" marL="628650" rtl="0" algn="l">
              <a:lnSpc>
                <a:spcPct val="150000"/>
              </a:lnSpc>
              <a:spcBef>
                <a:spcPts val="0"/>
              </a:spcBef>
              <a:spcAft>
                <a:spcPts val="0"/>
              </a:spcAft>
              <a:buClr>
                <a:schemeClr val="dk1"/>
              </a:buClr>
              <a:buSzPts val="1100"/>
              <a:buChar char="○"/>
            </a:pPr>
            <a:r>
              <a:rPr lang="en" sz="1100" u="none">
                <a:solidFill>
                  <a:schemeClr val="dk1"/>
                </a:solidFill>
              </a:rPr>
              <a:t>Each department offers a sample course of study. This is exactly what it says, a sample. Students should use the sample as a guide but should consider their own specific plan towards graduation</a:t>
            </a:r>
            <a:endParaRPr>
              <a:solidFill>
                <a:schemeClr val="dk1"/>
              </a:solidFill>
            </a:endParaRPr>
          </a:p>
          <a:p>
            <a:pPr indent="-171450" lvl="1" marL="628650" rtl="0" algn="l">
              <a:lnSpc>
                <a:spcPct val="150000"/>
              </a:lnSpc>
              <a:spcBef>
                <a:spcPts val="0"/>
              </a:spcBef>
              <a:spcAft>
                <a:spcPts val="0"/>
              </a:spcAft>
              <a:buClr>
                <a:schemeClr val="dk1"/>
              </a:buClr>
              <a:buSzPts val="1100"/>
              <a:buChar char="○"/>
            </a:pPr>
            <a:r>
              <a:rPr lang="en" sz="1100" u="none">
                <a:solidFill>
                  <a:schemeClr val="dk1"/>
                </a:solidFill>
              </a:rPr>
              <a:t>For instance, some students will be enrolled in MAT1272CO but their sample states the first course as  MAT1375. An example: https://www.citytech.cuny.edu/computer-engineering/computer-engineering-btech.aspx </a:t>
            </a:r>
            <a:endParaRPr>
              <a:solidFill>
                <a:schemeClr val="dk1"/>
              </a:solidFill>
            </a:endParaRPr>
          </a:p>
          <a:p>
            <a:pPr indent="-171450" lvl="0" marL="171450" rtl="0" algn="l">
              <a:lnSpc>
                <a:spcPct val="150000"/>
              </a:lnSpc>
              <a:spcBef>
                <a:spcPts val="0"/>
              </a:spcBef>
              <a:spcAft>
                <a:spcPts val="0"/>
              </a:spcAft>
              <a:buClr>
                <a:schemeClr val="dk1"/>
              </a:buClr>
              <a:buSzPts val="1100"/>
              <a:buChar char="●"/>
            </a:pPr>
            <a:r>
              <a:rPr lang="en" sz="1100">
                <a:solidFill>
                  <a:schemeClr val="dk1"/>
                </a:solidFill>
              </a:rPr>
              <a:t>Course Descriptions are found with in the department the course if offered</a:t>
            </a:r>
            <a:endParaRPr sz="1100">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0" name="Google Shape;200;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6" name="Google Shape;206;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3" name="Google Shape;213;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9" name="Google Shape;219;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6" name="Google Shape;226;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4" name="Google Shape;124;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1" name="Google Shape;231;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8" name="Google Shape;238;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6" name="Google Shape;246;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4" name="Google Shape;254;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3" name="Google Shape;263;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4" name="Google Shape;274;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7" name="Google Shape;287;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2" name="Google Shape;292;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7" name="Google Shape;297;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5" name="Google Shape;305;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3" name="Google Shape;133;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1" name="Google Shape;311;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8" name="Google Shape;318;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4" name="Google Shape;324;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2" name="Google Shape;332;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7" name="Google Shape;337;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p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5" name="Google Shape;345;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3" name="Google Shape;353;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8" name="Google Shape;358;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6" name="Google Shape;366;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p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1" name="Google Shape;371;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9" name="Google Shape;139;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p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8" name="Google Shape;378;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p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5" name="Google Shape;385;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p4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0" name="Google Shape;390;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3" name="Shape 393"/>
        <p:cNvGrpSpPr/>
        <p:nvPr/>
      </p:nvGrpSpPr>
      <p:grpSpPr>
        <a:xfrm>
          <a:off x="0" y="0"/>
          <a:ext cx="0" cy="0"/>
          <a:chOff x="0" y="0"/>
          <a:chExt cx="0" cy="0"/>
        </a:xfrm>
      </p:grpSpPr>
      <p:sp>
        <p:nvSpPr>
          <p:cNvPr id="394" name="Google Shape;394;p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5" name="Google Shape;395;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4 minutes</a:t>
            </a:r>
            <a:endParaRPr/>
          </a:p>
          <a:p>
            <a:pPr indent="0" lvl="0" marL="0" rtl="0" algn="l">
              <a:lnSpc>
                <a:spcPct val="100000"/>
              </a:lnSpc>
              <a:spcBef>
                <a:spcPts val="0"/>
              </a:spcBef>
              <a:spcAft>
                <a:spcPts val="0"/>
              </a:spcAft>
              <a:buSzPts val="1100"/>
              <a:buNone/>
            </a:pPr>
            <a:r>
              <a:rPr lang="en"/>
              <a:t>Share this link with students: https://www.citytech.cuny.edu/advisement/virtual-advisors.aspx </a:t>
            </a:r>
            <a:endParaRPr/>
          </a:p>
          <a:p>
            <a:pPr indent="0" lvl="0" marL="0" rtl="0" algn="l">
              <a:lnSpc>
                <a:spcPct val="100000"/>
              </a:lnSpc>
              <a:spcBef>
                <a:spcPts val="0"/>
              </a:spcBef>
              <a:spcAft>
                <a:spcPts val="0"/>
              </a:spcAft>
              <a:buSzPts val="1100"/>
              <a:buNone/>
            </a:pPr>
            <a:r>
              <a:rPr lang="en"/>
              <a:t>They will need to know the department/degree</a:t>
            </a:r>
            <a:endParaRPr/>
          </a:p>
          <a:p>
            <a:pPr indent="0" lvl="0" marL="0" rtl="0" algn="l">
              <a:lnSpc>
                <a:spcPct val="100000"/>
              </a:lnSpc>
              <a:spcBef>
                <a:spcPts val="0"/>
              </a:spcBef>
              <a:spcAft>
                <a:spcPts val="0"/>
              </a:spcAft>
              <a:buSzPts val="1100"/>
              <a:buNone/>
            </a:pPr>
            <a:r>
              <a:rPr lang="en"/>
              <a:t>It leads to the Academic Advising page and all departments will have something posted. Note, there is no consistency in the listing of the department’s information.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p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1" name="Google Shape;401;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p4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7" name="Google Shape;407;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 name="Shape 411"/>
        <p:cNvGrpSpPr/>
        <p:nvPr/>
      </p:nvGrpSpPr>
      <p:grpSpPr>
        <a:xfrm>
          <a:off x="0" y="0"/>
          <a:ext cx="0" cy="0"/>
          <a:chOff x="0" y="0"/>
          <a:chExt cx="0" cy="0"/>
        </a:xfrm>
      </p:grpSpPr>
      <p:sp>
        <p:nvSpPr>
          <p:cNvPr id="412" name="Google Shape;412;p4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3" name="Google Shape;413;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lang="en"/>
              <a:t>I asked the PMs to talk about this slide</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Remind students to use the city tech email address.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p4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0" name="Google Shape;420;p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p4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5" name="Google Shape;425;p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p4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1" name="Google Shape;431;p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5" name="Google Shape;145;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 name="Shape 434"/>
        <p:cNvGrpSpPr/>
        <p:nvPr/>
      </p:nvGrpSpPr>
      <p:grpSpPr>
        <a:xfrm>
          <a:off x="0" y="0"/>
          <a:ext cx="0" cy="0"/>
          <a:chOff x="0" y="0"/>
          <a:chExt cx="0" cy="0"/>
        </a:xfrm>
      </p:grpSpPr>
      <p:sp>
        <p:nvSpPr>
          <p:cNvPr id="435" name="Google Shape;435;p5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6" name="Google Shape;436;p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p5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3" name="Google Shape;443;p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p5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8" name="Google Shape;448;p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p5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4" name="Google Shape;454;p5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p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60" name="Google Shape;460;p5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 name="Shape 472"/>
        <p:cNvGrpSpPr/>
        <p:nvPr/>
      </p:nvGrpSpPr>
      <p:grpSpPr>
        <a:xfrm>
          <a:off x="0" y="0"/>
          <a:ext cx="0" cy="0"/>
          <a:chOff x="0" y="0"/>
          <a:chExt cx="0" cy="0"/>
        </a:xfrm>
      </p:grpSpPr>
      <p:sp>
        <p:nvSpPr>
          <p:cNvPr id="473" name="Google Shape;473;p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74" name="Google Shape;474;p5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6" name="Shape 486"/>
        <p:cNvGrpSpPr/>
        <p:nvPr/>
      </p:nvGrpSpPr>
      <p:grpSpPr>
        <a:xfrm>
          <a:off x="0" y="0"/>
          <a:ext cx="0" cy="0"/>
          <a:chOff x="0" y="0"/>
          <a:chExt cx="0" cy="0"/>
        </a:xfrm>
      </p:grpSpPr>
      <p:sp>
        <p:nvSpPr>
          <p:cNvPr id="487" name="Google Shape;487;p5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8" name="Google Shape;488;p5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1" name="Shape 491"/>
        <p:cNvGrpSpPr/>
        <p:nvPr/>
      </p:nvGrpSpPr>
      <p:grpSpPr>
        <a:xfrm>
          <a:off x="0" y="0"/>
          <a:ext cx="0" cy="0"/>
          <a:chOff x="0" y="0"/>
          <a:chExt cx="0" cy="0"/>
        </a:xfrm>
      </p:grpSpPr>
      <p:sp>
        <p:nvSpPr>
          <p:cNvPr id="492" name="Google Shape;492;p5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3" name="Google Shape;493;p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p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3" name="Google Shape;503;p5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Sample action plan templates can be found </a:t>
            </a:r>
            <a:r>
              <a:rPr lang="en" u="sng">
                <a:solidFill>
                  <a:schemeClr val="hlink"/>
                </a:solidFill>
                <a:hlinkClick r:id="rId2"/>
              </a:rPr>
              <a:t>here</a:t>
            </a:r>
            <a:r>
              <a:rPr lang="en"/>
              <a:t> and </a:t>
            </a:r>
            <a:r>
              <a:rPr lang="en" u="sng">
                <a:solidFill>
                  <a:schemeClr val="hlink"/>
                </a:solidFill>
                <a:hlinkClick r:id="rId3"/>
              </a:rPr>
              <a:t>here</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7" name="Shape 507"/>
        <p:cNvGrpSpPr/>
        <p:nvPr/>
      </p:nvGrpSpPr>
      <p:grpSpPr>
        <a:xfrm>
          <a:off x="0" y="0"/>
          <a:ext cx="0" cy="0"/>
          <a:chOff x="0" y="0"/>
          <a:chExt cx="0" cy="0"/>
        </a:xfrm>
      </p:grpSpPr>
      <p:sp>
        <p:nvSpPr>
          <p:cNvPr id="508" name="Google Shape;508;p5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9" name="Google Shape;509;p5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This section is short but important. Many students do not understand the financial commitment they are making by registering, and many students end up in debt because they are faced with a bill at the end of the semester that they are not expecting. Help lay out the basics here, and encourage students to follow the links on the next page for more information.</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3" name="Shape 513"/>
        <p:cNvGrpSpPr/>
        <p:nvPr/>
      </p:nvGrpSpPr>
      <p:grpSpPr>
        <a:xfrm>
          <a:off x="0" y="0"/>
          <a:ext cx="0" cy="0"/>
          <a:chOff x="0" y="0"/>
          <a:chExt cx="0" cy="0"/>
        </a:xfrm>
      </p:grpSpPr>
      <p:sp>
        <p:nvSpPr>
          <p:cNvPr id="514" name="Google Shape;514;p6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5" name="Google Shape;515;p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9" name="Shape 519"/>
        <p:cNvGrpSpPr/>
        <p:nvPr/>
      </p:nvGrpSpPr>
      <p:grpSpPr>
        <a:xfrm>
          <a:off x="0" y="0"/>
          <a:ext cx="0" cy="0"/>
          <a:chOff x="0" y="0"/>
          <a:chExt cx="0" cy="0"/>
        </a:xfrm>
      </p:grpSpPr>
      <p:sp>
        <p:nvSpPr>
          <p:cNvPr id="520" name="Google Shape;520;p6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1" name="Google Shape;521;p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5" name="Shape 525"/>
        <p:cNvGrpSpPr/>
        <p:nvPr/>
      </p:nvGrpSpPr>
      <p:grpSpPr>
        <a:xfrm>
          <a:off x="0" y="0"/>
          <a:ext cx="0" cy="0"/>
          <a:chOff x="0" y="0"/>
          <a:chExt cx="0" cy="0"/>
        </a:xfrm>
      </p:grpSpPr>
      <p:sp>
        <p:nvSpPr>
          <p:cNvPr id="526" name="Google Shape;526;p6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7" name="Google Shape;527;p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p6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6" name="Google Shape;536;p6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4" name="Shape 544"/>
        <p:cNvGrpSpPr/>
        <p:nvPr/>
      </p:nvGrpSpPr>
      <p:grpSpPr>
        <a:xfrm>
          <a:off x="0" y="0"/>
          <a:ext cx="0" cy="0"/>
          <a:chOff x="0" y="0"/>
          <a:chExt cx="0" cy="0"/>
        </a:xfrm>
      </p:grpSpPr>
      <p:sp>
        <p:nvSpPr>
          <p:cNvPr id="545" name="Google Shape;545;p6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6" name="Google Shape;546;p6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0" name="Shape 550"/>
        <p:cNvGrpSpPr/>
        <p:nvPr/>
      </p:nvGrpSpPr>
      <p:grpSpPr>
        <a:xfrm>
          <a:off x="0" y="0"/>
          <a:ext cx="0" cy="0"/>
          <a:chOff x="0" y="0"/>
          <a:chExt cx="0" cy="0"/>
        </a:xfrm>
      </p:grpSpPr>
      <p:sp>
        <p:nvSpPr>
          <p:cNvPr id="551" name="Google Shape;551;p6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2" name="Google Shape;552;p6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If you do this activity, please get letterhead and City Tech envelopes in advance from Iman in the FYP office. Make sure to give students a tutorial on how to address an envelope! Most students do not know how to do this.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6" name="Google Shape;156;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This section is short but important. Many students do not understand the financial commitment they are making by registering, and many students end up in debt because they are faced with a bill at the end of the semester that they are not expecting. Help lay out the basics here, and encourage students to follow the links on the next page for more information.</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2" name="Google Shape;162;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7" name="Google Shape;16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4 minutes</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Explain the foundation of the organizaiton and where each student fits into the organization.  Ask there they fit into the organizaion.</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It is exciting to announce that the college now offers New for fall 2021, Minors!</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I asked this question using polls so that we can use the information in discussion during the session</a:t>
            </a:r>
            <a:endParaRPr/>
          </a:p>
          <a:p>
            <a:pPr indent="0" lvl="0" marL="0" rtl="0" algn="l">
              <a:lnSpc>
                <a:spcPct val="100000"/>
              </a:lnSpc>
              <a:spcBef>
                <a:spcPts val="0"/>
              </a:spcBef>
              <a:spcAft>
                <a:spcPts val="0"/>
              </a:spcAft>
              <a:buSzPts val="1100"/>
              <a:buNone/>
            </a:pPr>
            <a:r>
              <a:t/>
            </a:r>
            <a:endParaRPr/>
          </a:p>
          <a:p>
            <a:pPr indent="-298450" lvl="0" marL="457200" marR="0" rtl="0" algn="l">
              <a:lnSpc>
                <a:spcPct val="100000"/>
              </a:lnSpc>
              <a:spcBef>
                <a:spcPts val="0"/>
              </a:spcBef>
              <a:spcAft>
                <a:spcPts val="0"/>
              </a:spcAft>
              <a:buClr>
                <a:srgbClr val="000000"/>
              </a:buClr>
              <a:buSzPts val="1100"/>
              <a:buFont typeface="Arial"/>
              <a:buChar char="●"/>
            </a:pPr>
            <a:r>
              <a:rPr lang="en"/>
              <a:t>1.How confident are you that you chose the right major? (Single Choice)*</a:t>
            </a:r>
            <a:endParaRPr/>
          </a:p>
          <a:p>
            <a:pPr indent="-298450" lvl="0" marL="457200" rtl="0" algn="l">
              <a:lnSpc>
                <a:spcPct val="100000"/>
              </a:lnSpc>
              <a:spcBef>
                <a:spcPts val="0"/>
              </a:spcBef>
              <a:spcAft>
                <a:spcPts val="0"/>
              </a:spcAft>
              <a:buSzPts val="1100"/>
              <a:buFont typeface="Arial"/>
              <a:buChar char="•"/>
            </a:pPr>
            <a:r>
              <a:rPr lang="en"/>
              <a:t>I am Not Confident</a:t>
            </a:r>
            <a:endParaRPr/>
          </a:p>
          <a:p>
            <a:pPr indent="-298450" lvl="0" marL="457200" marR="0" rtl="0" algn="l">
              <a:lnSpc>
                <a:spcPct val="100000"/>
              </a:lnSpc>
              <a:spcBef>
                <a:spcPts val="0"/>
              </a:spcBef>
              <a:spcAft>
                <a:spcPts val="0"/>
              </a:spcAft>
              <a:buClr>
                <a:srgbClr val="000000"/>
              </a:buClr>
              <a:buSzPts val="1100"/>
              <a:buFont typeface="Arial"/>
              <a:buChar char="●"/>
            </a:pPr>
            <a:r>
              <a:rPr lang="en"/>
              <a:t>I am Somewhat Confident</a:t>
            </a:r>
            <a:endParaRPr/>
          </a:p>
          <a:p>
            <a:pPr indent="-298450" lvl="0" marL="457200" marR="0" rtl="0" algn="l">
              <a:lnSpc>
                <a:spcPct val="100000"/>
              </a:lnSpc>
              <a:spcBef>
                <a:spcPts val="0"/>
              </a:spcBef>
              <a:spcAft>
                <a:spcPts val="0"/>
              </a:spcAft>
              <a:buClr>
                <a:srgbClr val="000000"/>
              </a:buClr>
              <a:buSzPts val="1100"/>
              <a:buFont typeface="Arial"/>
              <a:buChar char="●"/>
            </a:pPr>
            <a:r>
              <a:rPr lang="en"/>
              <a:t>Neutral</a:t>
            </a:r>
            <a:endParaRPr/>
          </a:p>
          <a:p>
            <a:pPr indent="-298450" lvl="0" marL="457200" marR="0" rtl="0" algn="l">
              <a:lnSpc>
                <a:spcPct val="100000"/>
              </a:lnSpc>
              <a:spcBef>
                <a:spcPts val="0"/>
              </a:spcBef>
              <a:spcAft>
                <a:spcPts val="0"/>
              </a:spcAft>
              <a:buClr>
                <a:srgbClr val="000000"/>
              </a:buClr>
              <a:buSzPts val="1100"/>
              <a:buFont typeface="Arial"/>
              <a:buChar char="●"/>
            </a:pPr>
            <a:r>
              <a:rPr lang="en"/>
              <a:t>I am Confident</a:t>
            </a:r>
            <a:endParaRPr/>
          </a:p>
          <a:p>
            <a:pPr indent="-298450" lvl="0" marL="457200" marR="0" rtl="0" algn="l">
              <a:lnSpc>
                <a:spcPct val="100000"/>
              </a:lnSpc>
              <a:spcBef>
                <a:spcPts val="0"/>
              </a:spcBef>
              <a:spcAft>
                <a:spcPts val="0"/>
              </a:spcAft>
              <a:buClr>
                <a:srgbClr val="000000"/>
              </a:buClr>
              <a:buSzPts val="1100"/>
              <a:buFont typeface="Arial"/>
              <a:buChar char="●"/>
            </a:pPr>
            <a:r>
              <a:rPr lang="en"/>
              <a:t>I am Very Confident</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67"/>
          <p:cNvSpPr/>
          <p:nvPr/>
        </p:nvSpPr>
        <p:spPr>
          <a:xfrm>
            <a:off x="1524800" y="672606"/>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sp>
        <p:nvSpPr>
          <p:cNvPr id="11" name="Google Shape;11;p67"/>
          <p:cNvSpPr/>
          <p:nvPr/>
        </p:nvSpPr>
        <p:spPr>
          <a:xfrm rot="10800000">
            <a:off x="6537563" y="3342925"/>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cxnSp>
        <p:nvCxnSpPr>
          <p:cNvPr id="12" name="Google Shape;12;p67"/>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3" name="Google Shape;13;p67"/>
          <p:cNvSpPr txBox="1"/>
          <p:nvPr>
            <p:ph type="ctrTitle"/>
          </p:nvPr>
        </p:nvSpPr>
        <p:spPr>
          <a:xfrm>
            <a:off x="1680302" y="1188925"/>
            <a:ext cx="5783400" cy="14574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000"/>
              <a:buNone/>
              <a:defRPr sz="4000"/>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p:txBody>
      </p:sp>
      <p:sp>
        <p:nvSpPr>
          <p:cNvPr id="14" name="Google Shape;14;p67"/>
          <p:cNvSpPr txBox="1"/>
          <p:nvPr>
            <p:ph idx="1" type="subTitle"/>
          </p:nvPr>
        </p:nvSpPr>
        <p:spPr>
          <a:xfrm>
            <a:off x="1680302" y="3049450"/>
            <a:ext cx="5783400" cy="9090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p:txBody>
      </p:sp>
      <p:sp>
        <p:nvSpPr>
          <p:cNvPr id="15" name="Google Shape;15;p6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2" name="Shape 52"/>
        <p:cNvGrpSpPr/>
        <p:nvPr/>
      </p:nvGrpSpPr>
      <p:grpSpPr>
        <a:xfrm>
          <a:off x="0" y="0"/>
          <a:ext cx="0" cy="0"/>
          <a:chOff x="0" y="0"/>
          <a:chExt cx="0" cy="0"/>
        </a:xfrm>
      </p:grpSpPr>
      <p:sp>
        <p:nvSpPr>
          <p:cNvPr id="53" name="Google Shape;53;p88"/>
          <p:cNvSpPr/>
          <p:nvPr/>
        </p:nvSpPr>
        <p:spPr>
          <a:xfrm>
            <a:off x="150" y="5076825"/>
            <a:ext cx="9143700" cy="666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 name="Google Shape;54;p88"/>
          <p:cNvSpPr txBox="1"/>
          <p:nvPr>
            <p:ph hasCustomPrompt="1" type="title"/>
          </p:nvPr>
        </p:nvSpPr>
        <p:spPr>
          <a:xfrm>
            <a:off x="387900" y="1152450"/>
            <a:ext cx="8368200" cy="15384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Clr>
                <a:schemeClr val="accent5"/>
              </a:buClr>
              <a:buSzPts val="13000"/>
              <a:buNone/>
              <a:defRPr sz="13000">
                <a:solidFill>
                  <a:schemeClr val="accent5"/>
                </a:solidFill>
              </a:defRPr>
            </a:lvl1pPr>
            <a:lvl2pPr lvl="1" algn="ctr">
              <a:lnSpc>
                <a:spcPct val="100000"/>
              </a:lnSpc>
              <a:spcBef>
                <a:spcPts val="0"/>
              </a:spcBef>
              <a:spcAft>
                <a:spcPts val="0"/>
              </a:spcAft>
              <a:buClr>
                <a:schemeClr val="accent5"/>
              </a:buClr>
              <a:buSzPts val="13000"/>
              <a:buNone/>
              <a:defRPr sz="13000">
                <a:solidFill>
                  <a:schemeClr val="accent5"/>
                </a:solidFill>
              </a:defRPr>
            </a:lvl2pPr>
            <a:lvl3pPr lvl="2" algn="ctr">
              <a:lnSpc>
                <a:spcPct val="100000"/>
              </a:lnSpc>
              <a:spcBef>
                <a:spcPts val="0"/>
              </a:spcBef>
              <a:spcAft>
                <a:spcPts val="0"/>
              </a:spcAft>
              <a:buClr>
                <a:schemeClr val="accent5"/>
              </a:buClr>
              <a:buSzPts val="13000"/>
              <a:buNone/>
              <a:defRPr sz="13000">
                <a:solidFill>
                  <a:schemeClr val="accent5"/>
                </a:solidFill>
              </a:defRPr>
            </a:lvl3pPr>
            <a:lvl4pPr lvl="3" algn="ctr">
              <a:lnSpc>
                <a:spcPct val="100000"/>
              </a:lnSpc>
              <a:spcBef>
                <a:spcPts val="0"/>
              </a:spcBef>
              <a:spcAft>
                <a:spcPts val="0"/>
              </a:spcAft>
              <a:buClr>
                <a:schemeClr val="accent5"/>
              </a:buClr>
              <a:buSzPts val="13000"/>
              <a:buNone/>
              <a:defRPr sz="13000">
                <a:solidFill>
                  <a:schemeClr val="accent5"/>
                </a:solidFill>
              </a:defRPr>
            </a:lvl4pPr>
            <a:lvl5pPr lvl="4" algn="ctr">
              <a:lnSpc>
                <a:spcPct val="100000"/>
              </a:lnSpc>
              <a:spcBef>
                <a:spcPts val="0"/>
              </a:spcBef>
              <a:spcAft>
                <a:spcPts val="0"/>
              </a:spcAft>
              <a:buClr>
                <a:schemeClr val="accent5"/>
              </a:buClr>
              <a:buSzPts val="13000"/>
              <a:buNone/>
              <a:defRPr sz="13000">
                <a:solidFill>
                  <a:schemeClr val="accent5"/>
                </a:solidFill>
              </a:defRPr>
            </a:lvl5pPr>
            <a:lvl6pPr lvl="5" algn="ctr">
              <a:lnSpc>
                <a:spcPct val="100000"/>
              </a:lnSpc>
              <a:spcBef>
                <a:spcPts val="0"/>
              </a:spcBef>
              <a:spcAft>
                <a:spcPts val="0"/>
              </a:spcAft>
              <a:buClr>
                <a:schemeClr val="accent5"/>
              </a:buClr>
              <a:buSzPts val="13000"/>
              <a:buNone/>
              <a:defRPr sz="13000">
                <a:solidFill>
                  <a:schemeClr val="accent5"/>
                </a:solidFill>
              </a:defRPr>
            </a:lvl6pPr>
            <a:lvl7pPr lvl="6" algn="ctr">
              <a:lnSpc>
                <a:spcPct val="100000"/>
              </a:lnSpc>
              <a:spcBef>
                <a:spcPts val="0"/>
              </a:spcBef>
              <a:spcAft>
                <a:spcPts val="0"/>
              </a:spcAft>
              <a:buClr>
                <a:schemeClr val="accent5"/>
              </a:buClr>
              <a:buSzPts val="13000"/>
              <a:buNone/>
              <a:defRPr sz="13000">
                <a:solidFill>
                  <a:schemeClr val="accent5"/>
                </a:solidFill>
              </a:defRPr>
            </a:lvl7pPr>
            <a:lvl8pPr lvl="7" algn="ctr">
              <a:lnSpc>
                <a:spcPct val="100000"/>
              </a:lnSpc>
              <a:spcBef>
                <a:spcPts val="0"/>
              </a:spcBef>
              <a:spcAft>
                <a:spcPts val="0"/>
              </a:spcAft>
              <a:buClr>
                <a:schemeClr val="accent5"/>
              </a:buClr>
              <a:buSzPts val="13000"/>
              <a:buNone/>
              <a:defRPr sz="13000">
                <a:solidFill>
                  <a:schemeClr val="accent5"/>
                </a:solidFill>
              </a:defRPr>
            </a:lvl8pPr>
            <a:lvl9pPr lvl="8" algn="ctr">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88"/>
          <p:cNvSpPr txBox="1"/>
          <p:nvPr>
            <p:ph idx="1" type="body"/>
          </p:nvPr>
        </p:nvSpPr>
        <p:spPr>
          <a:xfrm>
            <a:off x="387900" y="2919450"/>
            <a:ext cx="8368200" cy="10716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56" name="Google Shape;56;p8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8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3" name="Shape 63"/>
        <p:cNvGrpSpPr/>
        <p:nvPr/>
      </p:nvGrpSpPr>
      <p:grpSpPr>
        <a:xfrm>
          <a:off x="0" y="0"/>
          <a:ext cx="0" cy="0"/>
          <a:chOff x="0" y="0"/>
          <a:chExt cx="0" cy="0"/>
        </a:xfrm>
      </p:grpSpPr>
      <p:sp>
        <p:nvSpPr>
          <p:cNvPr id="64" name="Google Shape;64;p69"/>
          <p:cNvSpPr/>
          <p:nvPr/>
        </p:nvSpPr>
        <p:spPr>
          <a:xfrm>
            <a:off x="1524800" y="672606"/>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sp>
        <p:nvSpPr>
          <p:cNvPr id="65" name="Google Shape;65;p69"/>
          <p:cNvSpPr/>
          <p:nvPr/>
        </p:nvSpPr>
        <p:spPr>
          <a:xfrm rot="10800000">
            <a:off x="6537563" y="3342925"/>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cxnSp>
        <p:nvCxnSpPr>
          <p:cNvPr id="66" name="Google Shape;66;p69"/>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67" name="Google Shape;67;p69"/>
          <p:cNvSpPr txBox="1"/>
          <p:nvPr>
            <p:ph type="ctrTitle"/>
          </p:nvPr>
        </p:nvSpPr>
        <p:spPr>
          <a:xfrm>
            <a:off x="1680302" y="1188925"/>
            <a:ext cx="5783400" cy="14574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000"/>
              <a:buNone/>
              <a:defRPr sz="4000"/>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p:txBody>
      </p:sp>
      <p:sp>
        <p:nvSpPr>
          <p:cNvPr id="68" name="Google Shape;68;p69"/>
          <p:cNvSpPr txBox="1"/>
          <p:nvPr>
            <p:ph idx="1" type="subTitle"/>
          </p:nvPr>
        </p:nvSpPr>
        <p:spPr>
          <a:xfrm>
            <a:off x="1680302" y="3049450"/>
            <a:ext cx="5783400" cy="9090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p:txBody>
      </p:sp>
      <p:sp>
        <p:nvSpPr>
          <p:cNvPr id="69" name="Google Shape;69;p6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0" name="Shape 70"/>
        <p:cNvGrpSpPr/>
        <p:nvPr/>
      </p:nvGrpSpPr>
      <p:grpSpPr>
        <a:xfrm>
          <a:off x="0" y="0"/>
          <a:ext cx="0" cy="0"/>
          <a:chOff x="0" y="0"/>
          <a:chExt cx="0" cy="0"/>
        </a:xfrm>
      </p:grpSpPr>
      <p:cxnSp>
        <p:nvCxnSpPr>
          <p:cNvPr id="71" name="Google Shape;71;p71"/>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72" name="Google Shape;72;p71"/>
          <p:cNvSpPr txBox="1"/>
          <p:nvPr>
            <p:ph type="title"/>
          </p:nvPr>
        </p:nvSpPr>
        <p:spPr>
          <a:xfrm>
            <a:off x="480750" y="1764950"/>
            <a:ext cx="8222100" cy="907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p:txBody>
      </p:sp>
      <p:sp>
        <p:nvSpPr>
          <p:cNvPr id="73" name="Google Shape;73;p7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74" name="Shape 74"/>
        <p:cNvGrpSpPr/>
        <p:nvPr/>
      </p:nvGrpSpPr>
      <p:grpSpPr>
        <a:xfrm>
          <a:off x="0" y="0"/>
          <a:ext cx="0" cy="0"/>
          <a:chOff x="0" y="0"/>
          <a:chExt cx="0" cy="0"/>
        </a:xfrm>
      </p:grpSpPr>
      <p:cxnSp>
        <p:nvCxnSpPr>
          <p:cNvPr id="75" name="Google Shape;75;p72"/>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76" name="Google Shape;76;p72"/>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77" name="Google Shape;77;p72"/>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78" name="Google Shape;78;p7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9" name="Shape 79"/>
        <p:cNvGrpSpPr/>
        <p:nvPr/>
      </p:nvGrpSpPr>
      <p:grpSpPr>
        <a:xfrm>
          <a:off x="0" y="0"/>
          <a:ext cx="0" cy="0"/>
          <a:chOff x="0" y="0"/>
          <a:chExt cx="0" cy="0"/>
        </a:xfrm>
      </p:grpSpPr>
      <p:sp>
        <p:nvSpPr>
          <p:cNvPr id="80" name="Google Shape;80;p7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1" name="Shape 81"/>
        <p:cNvGrpSpPr/>
        <p:nvPr/>
      </p:nvGrpSpPr>
      <p:grpSpPr>
        <a:xfrm>
          <a:off x="0" y="0"/>
          <a:ext cx="0" cy="0"/>
          <a:chOff x="0" y="0"/>
          <a:chExt cx="0" cy="0"/>
        </a:xfrm>
      </p:grpSpPr>
      <p:sp>
        <p:nvSpPr>
          <p:cNvPr id="82" name="Google Shape;82;p74"/>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83" name="Google Shape;83;p7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84" name="Shape 84"/>
        <p:cNvGrpSpPr/>
        <p:nvPr/>
      </p:nvGrpSpPr>
      <p:grpSpPr>
        <a:xfrm>
          <a:off x="0" y="0"/>
          <a:ext cx="0" cy="0"/>
          <a:chOff x="0" y="0"/>
          <a:chExt cx="0" cy="0"/>
        </a:xfrm>
      </p:grpSpPr>
      <p:sp>
        <p:nvSpPr>
          <p:cNvPr id="85" name="Google Shape;85;p75"/>
          <p:cNvSpPr txBox="1"/>
          <p:nvPr>
            <p:ph type="title"/>
          </p:nvPr>
        </p:nvSpPr>
        <p:spPr>
          <a:xfrm>
            <a:off x="490250" y="526350"/>
            <a:ext cx="56187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86" name="Google Shape;86;p7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7" name="Shape 87"/>
        <p:cNvGrpSpPr/>
        <p:nvPr/>
      </p:nvGrpSpPr>
      <p:grpSpPr>
        <a:xfrm>
          <a:off x="0" y="0"/>
          <a:ext cx="0" cy="0"/>
          <a:chOff x="0" y="0"/>
          <a:chExt cx="0" cy="0"/>
        </a:xfrm>
      </p:grpSpPr>
      <p:sp>
        <p:nvSpPr>
          <p:cNvPr id="88" name="Google Shape;88;p76"/>
          <p:cNvSpPr/>
          <p:nvPr/>
        </p:nvSpPr>
        <p:spPr>
          <a:xfrm>
            <a:off x="4572000" y="-7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89" name="Google Shape;89;p76"/>
          <p:cNvCxnSpPr/>
          <p:nvPr/>
        </p:nvCxnSpPr>
        <p:spPr>
          <a:xfrm>
            <a:off x="5029675" y="4495503"/>
            <a:ext cx="540900" cy="0"/>
          </a:xfrm>
          <a:prstGeom prst="straightConnector1">
            <a:avLst/>
          </a:prstGeom>
          <a:noFill/>
          <a:ln cap="flat" cmpd="sng" w="38100">
            <a:solidFill>
              <a:schemeClr val="accent5"/>
            </a:solidFill>
            <a:prstDash val="solid"/>
            <a:round/>
            <a:headEnd len="sm" w="sm" type="none"/>
            <a:tailEnd len="sm" w="sm" type="none"/>
          </a:ln>
        </p:spPr>
      </p:cxnSp>
      <p:sp>
        <p:nvSpPr>
          <p:cNvPr id="90" name="Google Shape;90;p76"/>
          <p:cNvSpPr txBox="1"/>
          <p:nvPr>
            <p:ph type="title"/>
          </p:nvPr>
        </p:nvSpPr>
        <p:spPr>
          <a:xfrm>
            <a:off x="265500" y="1209075"/>
            <a:ext cx="4045200" cy="1506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p:txBody>
      </p:sp>
      <p:sp>
        <p:nvSpPr>
          <p:cNvPr id="91" name="Google Shape;91;p76"/>
          <p:cNvSpPr txBox="1"/>
          <p:nvPr>
            <p:ph idx="1" type="subTitle"/>
          </p:nvPr>
        </p:nvSpPr>
        <p:spPr>
          <a:xfrm>
            <a:off x="265500" y="2769001"/>
            <a:ext cx="4045200" cy="13455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p:txBody>
      </p:sp>
      <p:sp>
        <p:nvSpPr>
          <p:cNvPr id="92" name="Google Shape;92;p76"/>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93" name="Google Shape;93;p7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94" name="Shape 94"/>
        <p:cNvGrpSpPr/>
        <p:nvPr/>
      </p:nvGrpSpPr>
      <p:grpSpPr>
        <a:xfrm>
          <a:off x="0" y="0"/>
          <a:ext cx="0" cy="0"/>
          <a:chOff x="0" y="0"/>
          <a:chExt cx="0" cy="0"/>
        </a:xfrm>
      </p:grpSpPr>
      <p:sp>
        <p:nvSpPr>
          <p:cNvPr id="95" name="Google Shape;95;p77"/>
          <p:cNvSpPr/>
          <p:nvPr/>
        </p:nvSpPr>
        <p:spPr>
          <a:xfrm>
            <a:off x="150" y="5076825"/>
            <a:ext cx="9143700" cy="666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77"/>
          <p:cNvSpPr txBox="1"/>
          <p:nvPr>
            <p:ph hasCustomPrompt="1" type="title"/>
          </p:nvPr>
        </p:nvSpPr>
        <p:spPr>
          <a:xfrm>
            <a:off x="387900" y="1152450"/>
            <a:ext cx="8368200" cy="15384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Clr>
                <a:schemeClr val="accent5"/>
              </a:buClr>
              <a:buSzPts val="13000"/>
              <a:buNone/>
              <a:defRPr sz="13000">
                <a:solidFill>
                  <a:schemeClr val="accent5"/>
                </a:solidFill>
              </a:defRPr>
            </a:lvl1pPr>
            <a:lvl2pPr lvl="1" algn="ctr">
              <a:lnSpc>
                <a:spcPct val="100000"/>
              </a:lnSpc>
              <a:spcBef>
                <a:spcPts val="0"/>
              </a:spcBef>
              <a:spcAft>
                <a:spcPts val="0"/>
              </a:spcAft>
              <a:buClr>
                <a:schemeClr val="accent5"/>
              </a:buClr>
              <a:buSzPts val="13000"/>
              <a:buNone/>
              <a:defRPr sz="13000">
                <a:solidFill>
                  <a:schemeClr val="accent5"/>
                </a:solidFill>
              </a:defRPr>
            </a:lvl2pPr>
            <a:lvl3pPr lvl="2" algn="ctr">
              <a:lnSpc>
                <a:spcPct val="100000"/>
              </a:lnSpc>
              <a:spcBef>
                <a:spcPts val="0"/>
              </a:spcBef>
              <a:spcAft>
                <a:spcPts val="0"/>
              </a:spcAft>
              <a:buClr>
                <a:schemeClr val="accent5"/>
              </a:buClr>
              <a:buSzPts val="13000"/>
              <a:buNone/>
              <a:defRPr sz="13000">
                <a:solidFill>
                  <a:schemeClr val="accent5"/>
                </a:solidFill>
              </a:defRPr>
            </a:lvl3pPr>
            <a:lvl4pPr lvl="3" algn="ctr">
              <a:lnSpc>
                <a:spcPct val="100000"/>
              </a:lnSpc>
              <a:spcBef>
                <a:spcPts val="0"/>
              </a:spcBef>
              <a:spcAft>
                <a:spcPts val="0"/>
              </a:spcAft>
              <a:buClr>
                <a:schemeClr val="accent5"/>
              </a:buClr>
              <a:buSzPts val="13000"/>
              <a:buNone/>
              <a:defRPr sz="13000">
                <a:solidFill>
                  <a:schemeClr val="accent5"/>
                </a:solidFill>
              </a:defRPr>
            </a:lvl4pPr>
            <a:lvl5pPr lvl="4" algn="ctr">
              <a:lnSpc>
                <a:spcPct val="100000"/>
              </a:lnSpc>
              <a:spcBef>
                <a:spcPts val="0"/>
              </a:spcBef>
              <a:spcAft>
                <a:spcPts val="0"/>
              </a:spcAft>
              <a:buClr>
                <a:schemeClr val="accent5"/>
              </a:buClr>
              <a:buSzPts val="13000"/>
              <a:buNone/>
              <a:defRPr sz="13000">
                <a:solidFill>
                  <a:schemeClr val="accent5"/>
                </a:solidFill>
              </a:defRPr>
            </a:lvl5pPr>
            <a:lvl6pPr lvl="5" algn="ctr">
              <a:lnSpc>
                <a:spcPct val="100000"/>
              </a:lnSpc>
              <a:spcBef>
                <a:spcPts val="0"/>
              </a:spcBef>
              <a:spcAft>
                <a:spcPts val="0"/>
              </a:spcAft>
              <a:buClr>
                <a:schemeClr val="accent5"/>
              </a:buClr>
              <a:buSzPts val="13000"/>
              <a:buNone/>
              <a:defRPr sz="13000">
                <a:solidFill>
                  <a:schemeClr val="accent5"/>
                </a:solidFill>
              </a:defRPr>
            </a:lvl6pPr>
            <a:lvl7pPr lvl="6" algn="ctr">
              <a:lnSpc>
                <a:spcPct val="100000"/>
              </a:lnSpc>
              <a:spcBef>
                <a:spcPts val="0"/>
              </a:spcBef>
              <a:spcAft>
                <a:spcPts val="0"/>
              </a:spcAft>
              <a:buClr>
                <a:schemeClr val="accent5"/>
              </a:buClr>
              <a:buSzPts val="13000"/>
              <a:buNone/>
              <a:defRPr sz="13000">
                <a:solidFill>
                  <a:schemeClr val="accent5"/>
                </a:solidFill>
              </a:defRPr>
            </a:lvl7pPr>
            <a:lvl8pPr lvl="7" algn="ctr">
              <a:lnSpc>
                <a:spcPct val="100000"/>
              </a:lnSpc>
              <a:spcBef>
                <a:spcPts val="0"/>
              </a:spcBef>
              <a:spcAft>
                <a:spcPts val="0"/>
              </a:spcAft>
              <a:buClr>
                <a:schemeClr val="accent5"/>
              </a:buClr>
              <a:buSzPts val="13000"/>
              <a:buNone/>
              <a:defRPr sz="13000">
                <a:solidFill>
                  <a:schemeClr val="accent5"/>
                </a:solidFill>
              </a:defRPr>
            </a:lvl8pPr>
            <a:lvl9pPr lvl="8" algn="ctr">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97" name="Google Shape;97;p77"/>
          <p:cNvSpPr txBox="1"/>
          <p:nvPr>
            <p:ph idx="1" type="body"/>
          </p:nvPr>
        </p:nvSpPr>
        <p:spPr>
          <a:xfrm>
            <a:off x="387900" y="2919450"/>
            <a:ext cx="8368200" cy="10716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98" name="Google Shape;98;p7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6" name="Shape 16"/>
        <p:cNvGrpSpPr/>
        <p:nvPr/>
      </p:nvGrpSpPr>
      <p:grpSpPr>
        <a:xfrm>
          <a:off x="0" y="0"/>
          <a:ext cx="0" cy="0"/>
          <a:chOff x="0" y="0"/>
          <a:chExt cx="0" cy="0"/>
        </a:xfrm>
      </p:grpSpPr>
      <p:sp>
        <p:nvSpPr>
          <p:cNvPr id="17" name="Google Shape;17;p70"/>
          <p:cNvSpPr/>
          <p:nvPr/>
        </p:nvSpPr>
        <p:spPr>
          <a:xfrm>
            <a:off x="4572000" y="-7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8" name="Google Shape;18;p70"/>
          <p:cNvCxnSpPr/>
          <p:nvPr/>
        </p:nvCxnSpPr>
        <p:spPr>
          <a:xfrm>
            <a:off x="5029675" y="4495503"/>
            <a:ext cx="540900" cy="0"/>
          </a:xfrm>
          <a:prstGeom prst="straightConnector1">
            <a:avLst/>
          </a:prstGeom>
          <a:noFill/>
          <a:ln cap="flat" cmpd="sng" w="38100">
            <a:solidFill>
              <a:schemeClr val="accent5"/>
            </a:solidFill>
            <a:prstDash val="solid"/>
            <a:round/>
            <a:headEnd len="sm" w="sm" type="none"/>
            <a:tailEnd len="sm" w="sm" type="none"/>
          </a:ln>
        </p:spPr>
      </p:cxnSp>
      <p:sp>
        <p:nvSpPr>
          <p:cNvPr id="19" name="Google Shape;19;p70"/>
          <p:cNvSpPr txBox="1"/>
          <p:nvPr>
            <p:ph type="title"/>
          </p:nvPr>
        </p:nvSpPr>
        <p:spPr>
          <a:xfrm>
            <a:off x="265500" y="1209075"/>
            <a:ext cx="4045200" cy="1506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p:txBody>
      </p:sp>
      <p:sp>
        <p:nvSpPr>
          <p:cNvPr id="20" name="Google Shape;20;p70"/>
          <p:cNvSpPr txBox="1"/>
          <p:nvPr>
            <p:ph idx="1" type="subTitle"/>
          </p:nvPr>
        </p:nvSpPr>
        <p:spPr>
          <a:xfrm>
            <a:off x="265500" y="2769001"/>
            <a:ext cx="4045200" cy="13455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p:txBody>
      </p:sp>
      <p:sp>
        <p:nvSpPr>
          <p:cNvPr id="21" name="Google Shape;21;p70"/>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22" name="Google Shape;22;p7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99" name="Shape 99"/>
        <p:cNvGrpSpPr/>
        <p:nvPr/>
      </p:nvGrpSpPr>
      <p:grpSpPr>
        <a:xfrm>
          <a:off x="0" y="0"/>
          <a:ext cx="0" cy="0"/>
          <a:chOff x="0" y="0"/>
          <a:chExt cx="0" cy="0"/>
        </a:xfrm>
      </p:grpSpPr>
      <p:cxnSp>
        <p:nvCxnSpPr>
          <p:cNvPr id="100" name="Google Shape;100;p78"/>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101" name="Google Shape;101;p78"/>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102" name="Google Shape;102;p78"/>
          <p:cNvSpPr txBox="1"/>
          <p:nvPr>
            <p:ph idx="1" type="body"/>
          </p:nvPr>
        </p:nvSpPr>
        <p:spPr>
          <a:xfrm>
            <a:off x="387900" y="1489825"/>
            <a:ext cx="3999900" cy="30789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103" name="Google Shape;103;p78"/>
          <p:cNvSpPr txBox="1"/>
          <p:nvPr>
            <p:ph idx="2" type="body"/>
          </p:nvPr>
        </p:nvSpPr>
        <p:spPr>
          <a:xfrm>
            <a:off x="4756200" y="1489825"/>
            <a:ext cx="3999900" cy="30789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104" name="Google Shape;104;p7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05" name="Shape 105"/>
        <p:cNvGrpSpPr/>
        <p:nvPr/>
      </p:nvGrpSpPr>
      <p:grpSpPr>
        <a:xfrm>
          <a:off x="0" y="0"/>
          <a:ext cx="0" cy="0"/>
          <a:chOff x="0" y="0"/>
          <a:chExt cx="0" cy="0"/>
        </a:xfrm>
      </p:grpSpPr>
      <p:cxnSp>
        <p:nvCxnSpPr>
          <p:cNvPr id="106" name="Google Shape;106;p80"/>
          <p:cNvCxnSpPr/>
          <p:nvPr/>
        </p:nvCxnSpPr>
        <p:spPr>
          <a:xfrm>
            <a:off x="489218" y="1412277"/>
            <a:ext cx="331500" cy="0"/>
          </a:xfrm>
          <a:prstGeom prst="straightConnector1">
            <a:avLst/>
          </a:prstGeom>
          <a:noFill/>
          <a:ln cap="flat" cmpd="sng" w="38100">
            <a:solidFill>
              <a:schemeClr val="accent4"/>
            </a:solidFill>
            <a:prstDash val="solid"/>
            <a:round/>
            <a:headEnd len="sm" w="sm" type="none"/>
            <a:tailEnd len="sm" w="sm" type="none"/>
          </a:ln>
        </p:spPr>
      </p:cxnSp>
      <p:sp>
        <p:nvSpPr>
          <p:cNvPr id="107" name="Google Shape;107;p80"/>
          <p:cNvSpPr txBox="1"/>
          <p:nvPr>
            <p:ph type="title"/>
          </p:nvPr>
        </p:nvSpPr>
        <p:spPr>
          <a:xfrm>
            <a:off x="3879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108" name="Google Shape;108;p80"/>
          <p:cNvSpPr txBox="1"/>
          <p:nvPr>
            <p:ph idx="1" type="body"/>
          </p:nvPr>
        </p:nvSpPr>
        <p:spPr>
          <a:xfrm>
            <a:off x="387900" y="1594025"/>
            <a:ext cx="2808000" cy="26811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109" name="Google Shape;109;p8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10" name="Shape 110"/>
        <p:cNvGrpSpPr/>
        <p:nvPr/>
      </p:nvGrpSpPr>
      <p:grpSpPr>
        <a:xfrm>
          <a:off x="0" y="0"/>
          <a:ext cx="0" cy="0"/>
          <a:chOff x="0" y="0"/>
          <a:chExt cx="0" cy="0"/>
        </a:xfrm>
      </p:grpSpPr>
      <p:sp>
        <p:nvSpPr>
          <p:cNvPr id="111" name="Google Shape;111;p81"/>
          <p:cNvSpPr txBox="1"/>
          <p:nvPr>
            <p:ph idx="1" type="body"/>
          </p:nvPr>
        </p:nvSpPr>
        <p:spPr>
          <a:xfrm>
            <a:off x="319500" y="4233725"/>
            <a:ext cx="5998800" cy="5988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p:txBody>
      </p:sp>
      <p:sp>
        <p:nvSpPr>
          <p:cNvPr id="112" name="Google Shape;112;p8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cxnSp>
        <p:nvCxnSpPr>
          <p:cNvPr id="24" name="Google Shape;24;p79"/>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5" name="Google Shape;25;p79"/>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26" name="Google Shape;26;p79"/>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27" name="Google Shape;27;p7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8" name="Shape 28"/>
        <p:cNvGrpSpPr/>
        <p:nvPr/>
      </p:nvGrpSpPr>
      <p:grpSpPr>
        <a:xfrm>
          <a:off x="0" y="0"/>
          <a:ext cx="0" cy="0"/>
          <a:chOff x="0" y="0"/>
          <a:chExt cx="0" cy="0"/>
        </a:xfrm>
      </p:grpSpPr>
      <p:cxnSp>
        <p:nvCxnSpPr>
          <p:cNvPr id="29" name="Google Shape;29;p82"/>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30" name="Google Shape;30;p82"/>
          <p:cNvSpPr txBox="1"/>
          <p:nvPr>
            <p:ph type="title"/>
          </p:nvPr>
        </p:nvSpPr>
        <p:spPr>
          <a:xfrm>
            <a:off x="480750" y="1764950"/>
            <a:ext cx="8222100" cy="907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p:txBody>
      </p:sp>
      <p:sp>
        <p:nvSpPr>
          <p:cNvPr id="31" name="Google Shape;31;p8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2" name="Shape 32"/>
        <p:cNvGrpSpPr/>
        <p:nvPr/>
      </p:nvGrpSpPr>
      <p:grpSpPr>
        <a:xfrm>
          <a:off x="0" y="0"/>
          <a:ext cx="0" cy="0"/>
          <a:chOff x="0" y="0"/>
          <a:chExt cx="0" cy="0"/>
        </a:xfrm>
      </p:grpSpPr>
      <p:cxnSp>
        <p:nvCxnSpPr>
          <p:cNvPr id="33" name="Google Shape;33;p83"/>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34" name="Google Shape;34;p83"/>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35" name="Google Shape;35;p83"/>
          <p:cNvSpPr txBox="1"/>
          <p:nvPr>
            <p:ph idx="1" type="body"/>
          </p:nvPr>
        </p:nvSpPr>
        <p:spPr>
          <a:xfrm>
            <a:off x="387900" y="1489825"/>
            <a:ext cx="3999900" cy="30789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6" name="Google Shape;36;p83"/>
          <p:cNvSpPr txBox="1"/>
          <p:nvPr>
            <p:ph idx="2" type="body"/>
          </p:nvPr>
        </p:nvSpPr>
        <p:spPr>
          <a:xfrm>
            <a:off x="4756200" y="1489825"/>
            <a:ext cx="3999900" cy="30789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7" name="Google Shape;37;p8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8" name="Shape 38"/>
        <p:cNvGrpSpPr/>
        <p:nvPr/>
      </p:nvGrpSpPr>
      <p:grpSpPr>
        <a:xfrm>
          <a:off x="0" y="0"/>
          <a:ext cx="0" cy="0"/>
          <a:chOff x="0" y="0"/>
          <a:chExt cx="0" cy="0"/>
        </a:xfrm>
      </p:grpSpPr>
      <p:sp>
        <p:nvSpPr>
          <p:cNvPr id="39" name="Google Shape;39;p84"/>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40" name="Google Shape;40;p8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1" name="Shape 41"/>
        <p:cNvGrpSpPr/>
        <p:nvPr/>
      </p:nvGrpSpPr>
      <p:grpSpPr>
        <a:xfrm>
          <a:off x="0" y="0"/>
          <a:ext cx="0" cy="0"/>
          <a:chOff x="0" y="0"/>
          <a:chExt cx="0" cy="0"/>
        </a:xfrm>
      </p:grpSpPr>
      <p:cxnSp>
        <p:nvCxnSpPr>
          <p:cNvPr id="42" name="Google Shape;42;p85"/>
          <p:cNvCxnSpPr/>
          <p:nvPr/>
        </p:nvCxnSpPr>
        <p:spPr>
          <a:xfrm>
            <a:off x="489218" y="1412277"/>
            <a:ext cx="331500" cy="0"/>
          </a:xfrm>
          <a:prstGeom prst="straightConnector1">
            <a:avLst/>
          </a:prstGeom>
          <a:noFill/>
          <a:ln cap="flat" cmpd="sng" w="38100">
            <a:solidFill>
              <a:schemeClr val="accent4"/>
            </a:solidFill>
            <a:prstDash val="solid"/>
            <a:round/>
            <a:headEnd len="sm" w="sm" type="none"/>
            <a:tailEnd len="sm" w="sm" type="none"/>
          </a:ln>
        </p:spPr>
      </p:cxnSp>
      <p:sp>
        <p:nvSpPr>
          <p:cNvPr id="43" name="Google Shape;43;p85"/>
          <p:cNvSpPr txBox="1"/>
          <p:nvPr>
            <p:ph type="title"/>
          </p:nvPr>
        </p:nvSpPr>
        <p:spPr>
          <a:xfrm>
            <a:off x="3879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44" name="Google Shape;44;p85"/>
          <p:cNvSpPr txBox="1"/>
          <p:nvPr>
            <p:ph idx="1" type="body"/>
          </p:nvPr>
        </p:nvSpPr>
        <p:spPr>
          <a:xfrm>
            <a:off x="387900" y="1594025"/>
            <a:ext cx="2808000" cy="26811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45" name="Google Shape;45;p8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6" name="Shape 46"/>
        <p:cNvGrpSpPr/>
        <p:nvPr/>
      </p:nvGrpSpPr>
      <p:grpSpPr>
        <a:xfrm>
          <a:off x="0" y="0"/>
          <a:ext cx="0" cy="0"/>
          <a:chOff x="0" y="0"/>
          <a:chExt cx="0" cy="0"/>
        </a:xfrm>
      </p:grpSpPr>
      <p:sp>
        <p:nvSpPr>
          <p:cNvPr id="47" name="Google Shape;47;p86"/>
          <p:cNvSpPr txBox="1"/>
          <p:nvPr>
            <p:ph type="title"/>
          </p:nvPr>
        </p:nvSpPr>
        <p:spPr>
          <a:xfrm>
            <a:off x="490250" y="526350"/>
            <a:ext cx="56187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48" name="Google Shape;48;p8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9" name="Shape 49"/>
        <p:cNvGrpSpPr/>
        <p:nvPr/>
      </p:nvGrpSpPr>
      <p:grpSpPr>
        <a:xfrm>
          <a:off x="0" y="0"/>
          <a:ext cx="0" cy="0"/>
          <a:chOff x="0" y="0"/>
          <a:chExt cx="0" cy="0"/>
        </a:xfrm>
      </p:grpSpPr>
      <p:sp>
        <p:nvSpPr>
          <p:cNvPr id="50" name="Google Shape;50;p87"/>
          <p:cNvSpPr txBox="1"/>
          <p:nvPr>
            <p:ph idx="1" type="body"/>
          </p:nvPr>
        </p:nvSpPr>
        <p:spPr>
          <a:xfrm>
            <a:off x="319500" y="4233725"/>
            <a:ext cx="5998800" cy="5988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p:txBody>
      </p:sp>
      <p:sp>
        <p:nvSpPr>
          <p:cNvPr id="51" name="Google Shape;51;p8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rina">
    <p:bg>
      <p:bgPr>
        <a:solidFill>
          <a:schemeClr val="lt1"/>
        </a:solidFill>
      </p:bgPr>
    </p:bg>
    <p:spTree>
      <p:nvGrpSpPr>
        <p:cNvPr id="5" name="Shape 5"/>
        <p:cNvGrpSpPr/>
        <p:nvPr/>
      </p:nvGrpSpPr>
      <p:grpSpPr>
        <a:xfrm>
          <a:off x="0" y="0"/>
          <a:ext cx="0" cy="0"/>
          <a:chOff x="0" y="0"/>
          <a:chExt cx="0" cy="0"/>
        </a:xfrm>
      </p:grpSpPr>
      <p:sp>
        <p:nvSpPr>
          <p:cNvPr id="6" name="Google Shape;6;p66"/>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1pPr>
            <a:lvl2pPr lvl="1"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2pPr>
            <a:lvl3pPr lvl="2"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3pPr>
            <a:lvl4pPr lvl="3"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4pPr>
            <a:lvl5pPr lvl="4"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5pPr>
            <a:lvl6pPr lvl="5"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6pPr>
            <a:lvl7pPr lvl="6"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7pPr>
            <a:lvl8pPr lvl="7"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8pPr>
            <a:lvl9pPr lvl="8"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9pPr>
          </a:lstStyle>
          <a:p/>
        </p:txBody>
      </p:sp>
      <p:sp>
        <p:nvSpPr>
          <p:cNvPr id="7" name="Google Shape;7;p66"/>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1"/>
              </a:buClr>
              <a:buSzPts val="1800"/>
              <a:buFont typeface="Roboto"/>
              <a:buChar char="●"/>
              <a:defRPr b="0" i="0" sz="1800" u="none" cap="none" strike="noStrike">
                <a:solidFill>
                  <a:schemeClr val="dk1"/>
                </a:solidFill>
                <a:latin typeface="Roboto"/>
                <a:ea typeface="Roboto"/>
                <a:cs typeface="Roboto"/>
                <a:sym typeface="Roboto"/>
              </a:defRPr>
            </a:lvl1pPr>
            <a:lvl2pPr indent="-317500" lvl="1" marL="9144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2pPr>
            <a:lvl3pPr indent="-317500" lvl="2" marL="13716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3pPr>
            <a:lvl4pPr indent="-317500" lvl="3" marL="18288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4pPr>
            <a:lvl5pPr indent="-317500" lvl="4" marL="22860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5pPr>
            <a:lvl6pPr indent="-317500" lvl="5" marL="27432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6pPr>
            <a:lvl7pPr indent="-317500" lvl="6" marL="32004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7pPr>
            <a:lvl8pPr indent="-317500" lvl="7" marL="36576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8pPr>
            <a:lvl9pPr indent="-317500" lvl="8" marL="41148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9pPr>
          </a:lstStyle>
          <a:p/>
        </p:txBody>
      </p:sp>
      <p:sp>
        <p:nvSpPr>
          <p:cNvPr id="8" name="Google Shape;8;p6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rina">
    <p:bg>
      <p:bgPr>
        <a:solidFill>
          <a:schemeClr val="lt1"/>
        </a:solidFill>
      </p:bgPr>
    </p:bg>
    <p:spTree>
      <p:nvGrpSpPr>
        <p:cNvPr id="59" name="Shape 59"/>
        <p:cNvGrpSpPr/>
        <p:nvPr/>
      </p:nvGrpSpPr>
      <p:grpSpPr>
        <a:xfrm>
          <a:off x="0" y="0"/>
          <a:ext cx="0" cy="0"/>
          <a:chOff x="0" y="0"/>
          <a:chExt cx="0" cy="0"/>
        </a:xfrm>
      </p:grpSpPr>
      <p:sp>
        <p:nvSpPr>
          <p:cNvPr id="60" name="Google Shape;60;p68"/>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1pPr>
            <a:lvl2pPr lvl="1"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2pPr>
            <a:lvl3pPr lvl="2"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3pPr>
            <a:lvl4pPr lvl="3"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4pPr>
            <a:lvl5pPr lvl="4"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5pPr>
            <a:lvl6pPr lvl="5"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6pPr>
            <a:lvl7pPr lvl="6"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7pPr>
            <a:lvl8pPr lvl="7"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8pPr>
            <a:lvl9pPr lvl="8"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9pPr>
          </a:lstStyle>
          <a:p/>
        </p:txBody>
      </p:sp>
      <p:sp>
        <p:nvSpPr>
          <p:cNvPr id="61" name="Google Shape;61;p68"/>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1"/>
              </a:buClr>
              <a:buSzPts val="1800"/>
              <a:buFont typeface="Roboto"/>
              <a:buChar char="●"/>
              <a:defRPr b="0" i="0" sz="1800" u="none" cap="none" strike="noStrike">
                <a:solidFill>
                  <a:schemeClr val="dk1"/>
                </a:solidFill>
                <a:latin typeface="Roboto"/>
                <a:ea typeface="Roboto"/>
                <a:cs typeface="Roboto"/>
                <a:sym typeface="Roboto"/>
              </a:defRPr>
            </a:lvl1pPr>
            <a:lvl2pPr indent="-317500" lvl="1" marL="9144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2pPr>
            <a:lvl3pPr indent="-317500" lvl="2" marL="13716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3pPr>
            <a:lvl4pPr indent="-317500" lvl="3" marL="18288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4pPr>
            <a:lvl5pPr indent="-317500" lvl="4" marL="22860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5pPr>
            <a:lvl6pPr indent="-317500" lvl="5" marL="27432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6pPr>
            <a:lvl7pPr indent="-317500" lvl="6" marL="32004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7pPr>
            <a:lvl8pPr indent="-317500" lvl="7" marL="36576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8pPr>
            <a:lvl9pPr indent="-317500" lvl="8" marL="41148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9pPr>
          </a:lstStyle>
          <a:p/>
        </p:txBody>
      </p:sp>
      <p:sp>
        <p:nvSpPr>
          <p:cNvPr id="62" name="Google Shape;62;p6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4.xml"/><Relationship Id="rId3" Type="http://schemas.openxmlformats.org/officeDocument/2006/relationships/hyperlink" Target="http://www.citytech.cuny.edu/academics/academic-departments.aspx" TargetMode="External"/><Relationship Id="rId4" Type="http://schemas.openxmlformats.org/officeDocument/2006/relationships/hyperlink" Target="http://www.citytech.cuny.edu/academics/academic-catalog.aspx" TargetMode="External"/><Relationship Id="rId5" Type="http://schemas.openxmlformats.org/officeDocument/2006/relationships/hyperlink" Target="http://www.citytech.cuny.edu/advisement/virtual-advisors.aspx" TargetMode="External"/><Relationship Id="rId6" Type="http://schemas.openxmlformats.org/officeDocument/2006/relationships/hyperlink" Target="https://www.citytech.cuny.edu/advisement/" TargetMode="External"/><Relationship Id="rId7" Type="http://schemas.openxmlformats.org/officeDocument/2006/relationships/hyperlink" Target="https://pressbooks.cuny.edu/thecompanion/"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6.xml"/><Relationship Id="rId3"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7.xml"/><Relationship Id="rId3" Type="http://schemas.openxmlformats.org/officeDocument/2006/relationships/hyperlink" Target="http://www.citytech.cuny.edu/advisement/" TargetMode="Externa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 Id="rId3" Type="http://schemas.openxmlformats.org/officeDocument/2006/relationships/hyperlink" Target="http://www.citytech.cuny.edu/advisement/six-steps.aspx" TargetMode="Externa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0.xml"/><Relationship Id="rId3"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1.xml"/><Relationship Id="rId3" Type="http://schemas.openxmlformats.org/officeDocument/2006/relationships/image" Target="../media/image1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2.xml"/><Relationship Id="rId3" Type="http://schemas.openxmlformats.org/officeDocument/2006/relationships/image" Target="../media/image15.pn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3.xml"/><Relationship Id="rId3" Type="http://schemas.openxmlformats.org/officeDocument/2006/relationships/image" Target="../media/image3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4.xml"/><Relationship Id="rId3"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5.xml"/><Relationship Id="rId3"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 Id="rId3" Type="http://schemas.openxmlformats.org/officeDocument/2006/relationships/image" Target="../media/image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 Id="rId3" Type="http://schemas.openxmlformats.org/officeDocument/2006/relationships/image" Target="../media/image1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9.xml"/><Relationship Id="rId3" Type="http://schemas.openxmlformats.org/officeDocument/2006/relationships/image" Target="../media/image11.png"/><Relationship Id="rId4" Type="http://schemas.openxmlformats.org/officeDocument/2006/relationships/hyperlink" Target="https://www.citytech.cuny.edu/registrar/docs/Student_Guides/How_to_Read_your_DegreeWorks_Presentation.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0.xml"/><Relationship Id="rId3" Type="http://schemas.openxmlformats.org/officeDocument/2006/relationships/image" Target="../media/image2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1.xml"/><Relationship Id="rId3" Type="http://schemas.openxmlformats.org/officeDocument/2006/relationships/image" Target="../media/image2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2.xml"/><Relationship Id="rId3" Type="http://schemas.openxmlformats.org/officeDocument/2006/relationships/image" Target="../media/image3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 Id="rId3" Type="http://schemas.openxmlformats.org/officeDocument/2006/relationships/image" Target="../media/image2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4.xml"/><Relationship Id="rId3" Type="http://schemas.openxmlformats.org/officeDocument/2006/relationships/hyperlink" Target="http://www.citytech.cuny.edu/advisement/gen-ed.aspx" TargetMode="External"/><Relationship Id="rId4" Type="http://schemas.openxmlformats.org/officeDocument/2006/relationships/image" Target="../media/image1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5.xml"/><Relationship Id="rId3" Type="http://schemas.openxmlformats.org/officeDocument/2006/relationships/hyperlink" Target="https://www.citytech.cuny.edu/registrar/docs/Student_Guides/How_to_Use_Schedule_Builder_Presentation.pdf" TargetMode="External"/><Relationship Id="rId4" Type="http://schemas.openxmlformats.org/officeDocument/2006/relationships/image" Target="../media/image1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6.xml"/><Relationship Id="rId3" Type="http://schemas.openxmlformats.org/officeDocument/2006/relationships/image" Target="../media/image2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7.xml"/><Relationship Id="rId3" Type="http://schemas.openxmlformats.org/officeDocument/2006/relationships/hyperlink" Target="http://www.citytech.cuny.edu/advisement/planner.aspx" TargetMode="External"/><Relationship Id="rId4" Type="http://schemas.openxmlformats.org/officeDocument/2006/relationships/image" Target="../media/image27.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9.xml"/><Relationship Id="rId3" Type="http://schemas.openxmlformats.org/officeDocument/2006/relationships/image" Target="../media/image19.png"/><Relationship Id="rId4" Type="http://schemas.openxmlformats.org/officeDocument/2006/relationships/hyperlink" Target="http://www.citytech.cuny.edu/advisement/planner.aspx"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40.xml"/><Relationship Id="rId3" Type="http://schemas.openxmlformats.org/officeDocument/2006/relationships/image" Target="../media/image19.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1.xml"/><Relationship Id="rId3" Type="http://schemas.openxmlformats.org/officeDocument/2006/relationships/image" Target="../media/image3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43.xml"/><Relationship Id="rId3" Type="http://schemas.openxmlformats.org/officeDocument/2006/relationships/hyperlink" Target="https://www.citytech.cuny.edu/advisement/virtual-advisors.aspx"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4.xml"/><Relationship Id="rId3" Type="http://schemas.openxmlformats.org/officeDocument/2006/relationships/image" Target="../media/image2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5.xml"/><Relationship Id="rId3" Type="http://schemas.openxmlformats.org/officeDocument/2006/relationships/image" Target="../media/image30.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57.xml"/><Relationship Id="rId3" Type="http://schemas.openxmlformats.org/officeDocument/2006/relationships/image" Target="../media/image25.png"/><Relationship Id="rId4" Type="http://schemas.openxmlformats.org/officeDocument/2006/relationships/image" Target="../media/image32.png"/><Relationship Id="rId5" Type="http://schemas.openxmlformats.org/officeDocument/2006/relationships/image" Target="../media/image29.png"/><Relationship Id="rId6" Type="http://schemas.openxmlformats.org/officeDocument/2006/relationships/image" Target="../media/image24.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 Id="rId3" Type="http://schemas.openxmlformats.org/officeDocument/2006/relationships/hyperlink" Target="https://nam02.safelinks.protection.outlook.com/?url=https%3A%2F%2Fforms.gle%2Fo9pkfkjH7zFn184D6&amp;data=05%7C02%7CJAitZiane%40CityTech.Cuny.Edu%7C607a7b7f144646fdffa108dcc2ae9be7%7C6f60f0b35f064e099715989dba8cc7d8%7C0%7C0%7C638599302428079896%7CUnknown%7CTWFpbGZsb3d8eyJWIjoiMC4wLjAwMDAiLCJQIjoiV2luMzIiLCJBTiI6Ik1haWwiLCJXVCI6Mn0%3D%7C0%7C%7C%7C&amp;sdata=kPMP6CkNWOxZ2C6%2FPsOrZXh7UlcyR%2B3Eerw9bSnBaXw%3D&amp;reserved=0" TargetMode="Externa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2.xml"/><Relationship Id="rId3" Type="http://schemas.openxmlformats.org/officeDocument/2006/relationships/image" Target="../media/image1.png"/><Relationship Id="rId4" Type="http://schemas.openxmlformats.org/officeDocument/2006/relationships/hyperlink" Target="http://creativecommons.org/licenses/by-nc-sa/4.0/" TargetMode="Externa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1.png"/><Relationship Id="rId4" Type="http://schemas.openxmlformats.org/officeDocument/2006/relationships/hyperlink" Target="http://creativecommons.org/licenses/by-nc-sa/4.0/" TargetMode="Externa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6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hyperlink" Target="https://pressbooks.cuny.edu/thecompanion/chapter/1-fpaying-for-college/" TargetMode="External"/><Relationship Id="rId4" Type="http://schemas.openxmlformats.org/officeDocument/2006/relationships/hyperlink" Target="https://pressbooks.cuny.edu/thecompanion/chapter/1-fpaying-for-college/" TargetMode="External"/><Relationship Id="rId9" Type="http://schemas.openxmlformats.org/officeDocument/2006/relationships/hyperlink" Target="https://www.citytech.cuny.edu/ssc/" TargetMode="External"/><Relationship Id="rId5" Type="http://schemas.openxmlformats.org/officeDocument/2006/relationships/hyperlink" Target="https://pressbooks.cuny.edu/thecompanion/chapter/1-fpaying-for-college/" TargetMode="External"/><Relationship Id="rId6" Type="http://schemas.openxmlformats.org/officeDocument/2006/relationships/hyperlink" Target="https://pressbooks.cuny.edu/thecompanion/chapter/1-fpaying-for-college/" TargetMode="External"/><Relationship Id="rId7" Type="http://schemas.openxmlformats.org/officeDocument/2006/relationships/hyperlink" Target="https://www.citytech.cuny.edu/bursar/" TargetMode="External"/><Relationship Id="rId8" Type="http://schemas.openxmlformats.org/officeDocument/2006/relationships/hyperlink" Target="https://www.citytech.cuny.edu/financial-aid/"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 Id="rId3"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
          <p:cNvSpPr txBox="1"/>
          <p:nvPr>
            <p:ph type="ctrTitle"/>
          </p:nvPr>
        </p:nvSpPr>
        <p:spPr>
          <a:xfrm>
            <a:off x="1680302" y="1188925"/>
            <a:ext cx="5783400" cy="1457400"/>
          </a:xfrm>
          <a:prstGeom prst="rect">
            <a:avLst/>
          </a:prstGeom>
          <a:noFill/>
          <a:ln>
            <a:noFill/>
          </a:ln>
        </p:spPr>
        <p:txBody>
          <a:bodyPr anchorCtr="0" anchor="b" bIns="91425" lIns="91425" spcFirstLastPara="1" rIns="91425" wrap="square" tIns="91425">
            <a:normAutofit/>
          </a:bodyPr>
          <a:lstStyle/>
          <a:p>
            <a:pPr indent="0" lvl="0" marL="0" rtl="0" algn="ctr">
              <a:lnSpc>
                <a:spcPct val="100000"/>
              </a:lnSpc>
              <a:spcBef>
                <a:spcPts val="0"/>
              </a:spcBef>
              <a:spcAft>
                <a:spcPts val="0"/>
              </a:spcAft>
              <a:buSzPts val="4000"/>
              <a:buNone/>
            </a:pPr>
            <a:r>
              <a:rPr b="1" lang="en" sz="5500"/>
              <a:t>City Tech 101</a:t>
            </a:r>
            <a:endParaRPr b="1" sz="5500"/>
          </a:p>
        </p:txBody>
      </p:sp>
      <p:sp>
        <p:nvSpPr>
          <p:cNvPr id="118" name="Google Shape;118;p1"/>
          <p:cNvSpPr txBox="1"/>
          <p:nvPr>
            <p:ph idx="1" type="subTitle"/>
          </p:nvPr>
        </p:nvSpPr>
        <p:spPr>
          <a:xfrm>
            <a:off x="1824802" y="3439400"/>
            <a:ext cx="5783400" cy="9090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2400"/>
              <a:buNone/>
            </a:pPr>
            <a:r>
              <a:rPr lang="en" sz="2000"/>
              <a:t>Summer</a:t>
            </a:r>
            <a:endParaRPr sz="2000"/>
          </a:p>
          <a:p>
            <a:pPr indent="0" lvl="0" marL="0" rtl="0" algn="r">
              <a:lnSpc>
                <a:spcPct val="100000"/>
              </a:lnSpc>
              <a:spcBef>
                <a:spcPts val="0"/>
              </a:spcBef>
              <a:spcAft>
                <a:spcPts val="0"/>
              </a:spcAft>
              <a:buSzPts val="2400"/>
              <a:buNone/>
            </a:pPr>
            <a:r>
              <a:rPr lang="en" sz="2000"/>
              <a:t>Julia Ait-Ziane</a:t>
            </a:r>
            <a:endParaRPr sz="2000"/>
          </a:p>
          <a:p>
            <a:pPr indent="0" lvl="0" marL="0" rtl="0" algn="r">
              <a:lnSpc>
                <a:spcPct val="100000"/>
              </a:lnSpc>
              <a:spcBef>
                <a:spcPts val="0"/>
              </a:spcBef>
              <a:spcAft>
                <a:spcPts val="0"/>
              </a:spcAft>
              <a:buSzPts val="2400"/>
              <a:buNone/>
            </a:pPr>
            <a:r>
              <a:rPr lang="en" sz="2000"/>
              <a:t>Julia.Ait-Ziane08@citytech.cuny.edu</a:t>
            </a:r>
            <a:endParaRPr sz="2000"/>
          </a:p>
        </p:txBody>
      </p:sp>
      <p:grpSp>
        <p:nvGrpSpPr>
          <p:cNvPr id="119" name="Google Shape;119;p1"/>
          <p:cNvGrpSpPr/>
          <p:nvPr/>
        </p:nvGrpSpPr>
        <p:grpSpPr>
          <a:xfrm>
            <a:off x="86851" y="4448817"/>
            <a:ext cx="1273858" cy="607271"/>
            <a:chOff x="86851" y="4297675"/>
            <a:chExt cx="1881900" cy="758425"/>
          </a:xfrm>
        </p:grpSpPr>
        <p:pic>
          <p:nvPicPr>
            <p:cNvPr descr="Creative Commons License" id="120" name="Google Shape;120;p1"/>
            <p:cNvPicPr preferRelativeResize="0"/>
            <p:nvPr/>
          </p:nvPicPr>
          <p:blipFill rotWithShape="1">
            <a:blip r:embed="rId3">
              <a:alphaModFix/>
            </a:blip>
            <a:srcRect b="0" l="0" r="0" t="0"/>
            <a:stretch/>
          </p:blipFill>
          <p:spPr>
            <a:xfrm>
              <a:off x="670563" y="4297675"/>
              <a:ext cx="714475" cy="328650"/>
            </a:xfrm>
            <a:prstGeom prst="rect">
              <a:avLst/>
            </a:prstGeom>
            <a:noFill/>
            <a:ln>
              <a:noFill/>
            </a:ln>
          </p:spPr>
        </p:pic>
        <p:sp>
          <p:nvSpPr>
            <p:cNvPr id="121" name="Google Shape;121;p1"/>
            <p:cNvSpPr txBox="1"/>
            <p:nvPr/>
          </p:nvSpPr>
          <p:spPr>
            <a:xfrm>
              <a:off x="86851" y="4491200"/>
              <a:ext cx="1881900" cy="564900"/>
            </a:xfrm>
            <a:prstGeom prst="rect">
              <a:avLst/>
            </a:prstGeom>
            <a:noFill/>
            <a:ln>
              <a:noFill/>
            </a:ln>
          </p:spPr>
          <p:txBody>
            <a:bodyPr anchorCtr="0" anchor="ctr" bIns="91425" lIns="91425" spcFirstLastPara="1" rIns="91425" wrap="square" tIns="91425">
              <a:normAutofit fontScale="25000" lnSpcReduction="20000"/>
            </a:bodyPr>
            <a:lstStyle/>
            <a:p>
              <a:pPr indent="0" lvl="0" marL="0" marR="0" rtl="0" algn="just">
                <a:lnSpc>
                  <a:spcPct val="115000"/>
                </a:lnSpc>
                <a:spcBef>
                  <a:spcPts val="0"/>
                </a:spcBef>
                <a:spcAft>
                  <a:spcPts val="0"/>
                </a:spcAft>
                <a:buClr>
                  <a:srgbClr val="000000"/>
                </a:buClr>
                <a:buSzPct val="100000"/>
                <a:buFont typeface="Arial"/>
                <a:buNone/>
              </a:pPr>
              <a:r>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ct val="100000"/>
                <a:buFont typeface="Arial"/>
                <a:buNone/>
              </a:pPr>
              <a:r>
                <a:rPr b="0" i="0" lang="en" sz="1450" u="none" cap="none" strike="noStrike">
                  <a:solidFill>
                    <a:srgbClr val="000000"/>
                  </a:solidFill>
                  <a:latin typeface="Roboto"/>
                  <a:ea typeface="Roboto"/>
                  <a:cs typeface="Roboto"/>
                  <a:sym typeface="Roboto"/>
                </a:rPr>
                <a:t>City Tech 101 by Karen Goodlad and Sarah Paruolo is licensed under a </a:t>
              </a:r>
              <a:r>
                <a:rPr b="0" i="0" lang="en" sz="1450" u="none" cap="none" strike="noStrike">
                  <a:solidFill>
                    <a:srgbClr val="000000"/>
                  </a:solidFill>
                  <a:uFill>
                    <a:noFill/>
                  </a:uFill>
                  <a:latin typeface="Roboto"/>
                  <a:ea typeface="Roboto"/>
                  <a:cs typeface="Roboto"/>
                  <a:sym typeface="Roboto"/>
                  <a:hlinkClick r:id="rId4">
                    <a:extLst>
                      <a:ext uri="{A12FA001-AC4F-418D-AE19-62706E023703}">
                        <ahyp:hlinkClr val="tx"/>
                      </a:ext>
                    </a:extLst>
                  </a:hlinkClick>
                </a:rPr>
                <a:t>Creative Commons Attribution-NonCommercial-ShareAlike 4.0 International License</a:t>
              </a:r>
              <a:r>
                <a:rPr b="0" i="0" lang="en" sz="1450" u="none" cap="none" strike="noStrike">
                  <a:solidFill>
                    <a:srgbClr val="000000"/>
                  </a:solidFill>
                  <a:latin typeface="Roboto"/>
                  <a:ea typeface="Roboto"/>
                  <a:cs typeface="Roboto"/>
                  <a:sym typeface="Roboto"/>
                </a:rPr>
                <a:t>.</a:t>
              </a:r>
              <a:endParaRPr b="0" i="0" sz="1400" u="none" cap="none" strike="noStrike">
                <a:solidFill>
                  <a:srgbClr val="000000"/>
                </a:solidFill>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0"/>
          <p:cNvSpPr txBox="1"/>
          <p:nvPr>
            <p:ph type="title"/>
          </p:nvPr>
        </p:nvSpPr>
        <p:spPr>
          <a:xfrm>
            <a:off x="480750" y="1764950"/>
            <a:ext cx="8222100" cy="9075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b="1" lang="en">
                <a:solidFill>
                  <a:schemeClr val="accent5"/>
                </a:solidFill>
              </a:rPr>
              <a:t>Your Major Matters</a:t>
            </a:r>
            <a:endParaRPr b="1">
              <a:solidFill>
                <a:schemeClr val="accent5"/>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11"/>
          <p:cNvSpPr txBox="1"/>
          <p:nvPr>
            <p:ph type="ctrTitle"/>
          </p:nvPr>
        </p:nvSpPr>
        <p:spPr>
          <a:xfrm>
            <a:off x="1291050" y="744575"/>
            <a:ext cx="6502800" cy="1827300"/>
          </a:xfrm>
          <a:prstGeom prst="rect">
            <a:avLst/>
          </a:prstGeom>
          <a:noFill/>
          <a:ln>
            <a:noFill/>
          </a:ln>
        </p:spPr>
        <p:txBody>
          <a:bodyPr anchorCtr="0" anchor="b" bIns="91425" lIns="91425" spcFirstLastPara="1" rIns="91425" wrap="square" tIns="91425">
            <a:normAutofit/>
          </a:bodyPr>
          <a:lstStyle/>
          <a:p>
            <a:pPr indent="0" lvl="0" marL="0" rtl="0" algn="ctr">
              <a:lnSpc>
                <a:spcPct val="100000"/>
              </a:lnSpc>
              <a:spcBef>
                <a:spcPts val="0"/>
              </a:spcBef>
              <a:spcAft>
                <a:spcPts val="0"/>
              </a:spcAft>
              <a:buClr>
                <a:schemeClr val="dk2"/>
              </a:buClr>
              <a:buSzPts val="990"/>
              <a:buFont typeface="Arial"/>
              <a:buNone/>
            </a:pPr>
            <a:r>
              <a:rPr b="1" lang="en" sz="4100">
                <a:solidFill>
                  <a:schemeClr val="accent6"/>
                </a:solidFill>
              </a:rPr>
              <a:t>Your Major Matters…</a:t>
            </a:r>
            <a:endParaRPr b="1">
              <a:solidFill>
                <a:srgbClr val="FF0000"/>
              </a:solidFill>
            </a:endParaRPr>
          </a:p>
        </p:txBody>
      </p:sp>
      <p:sp>
        <p:nvSpPr>
          <p:cNvPr id="180" name="Google Shape;180;p11"/>
          <p:cNvSpPr txBox="1"/>
          <p:nvPr>
            <p:ph idx="1" type="subTitle"/>
          </p:nvPr>
        </p:nvSpPr>
        <p:spPr>
          <a:xfrm>
            <a:off x="1545225" y="2877350"/>
            <a:ext cx="5813400" cy="1297800"/>
          </a:xfrm>
          <a:prstGeom prst="rect">
            <a:avLst/>
          </a:prstGeom>
          <a:noFill/>
          <a:ln>
            <a:noFill/>
          </a:ln>
        </p:spPr>
        <p:txBody>
          <a:bodyPr anchorCtr="0" anchor="t" bIns="91425" lIns="91425" spcFirstLastPara="1" rIns="91425" wrap="square" tIns="91425">
            <a:normAutofit fontScale="92500"/>
          </a:bodyPr>
          <a:lstStyle/>
          <a:p>
            <a:pPr indent="0" lvl="0" marL="0" rtl="0" algn="ctr">
              <a:lnSpc>
                <a:spcPct val="100000"/>
              </a:lnSpc>
              <a:spcBef>
                <a:spcPts val="0"/>
              </a:spcBef>
              <a:spcAft>
                <a:spcPts val="0"/>
              </a:spcAft>
              <a:buSzPct val="100900"/>
              <a:buNone/>
            </a:pPr>
            <a:r>
              <a:rPr i="1" lang="en" sz="3000"/>
              <a:t>Why did you choose your major?? What do you hope to do in the future with it? </a:t>
            </a:r>
            <a:endParaRPr i="1" sz="30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12"/>
          <p:cNvSpPr txBox="1"/>
          <p:nvPr>
            <p:ph type="title"/>
          </p:nvPr>
        </p:nvSpPr>
        <p:spPr>
          <a:xfrm>
            <a:off x="387900" y="2467875"/>
            <a:ext cx="8368200" cy="6861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26829"/>
              <a:buNone/>
            </a:pPr>
            <a:r>
              <a:rPr b="1" lang="en" sz="4100">
                <a:solidFill>
                  <a:schemeClr val="accent5"/>
                </a:solidFill>
              </a:rPr>
              <a:t>Academic advisement and registration, is there really </a:t>
            </a:r>
            <a:endParaRPr b="1" sz="4100">
              <a:solidFill>
                <a:schemeClr val="accent5"/>
              </a:solidFill>
            </a:endParaRPr>
          </a:p>
          <a:p>
            <a:pPr indent="0" lvl="0" marL="0" rtl="0" algn="ctr">
              <a:lnSpc>
                <a:spcPct val="100000"/>
              </a:lnSpc>
              <a:spcBef>
                <a:spcPts val="0"/>
              </a:spcBef>
              <a:spcAft>
                <a:spcPts val="0"/>
              </a:spcAft>
              <a:buSzPct val="126829"/>
              <a:buNone/>
            </a:pPr>
            <a:r>
              <a:rPr b="1" lang="en" sz="4100">
                <a:solidFill>
                  <a:schemeClr val="accent5"/>
                </a:solidFill>
              </a:rPr>
              <a:t>a difference? </a:t>
            </a:r>
            <a:endParaRPr b="1" sz="4100">
              <a:solidFill>
                <a:schemeClr val="accent5"/>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13"/>
          <p:cNvSpPr txBox="1"/>
          <p:nvPr>
            <p:ph type="title"/>
          </p:nvPr>
        </p:nvSpPr>
        <p:spPr>
          <a:xfrm>
            <a:off x="434375" y="1387300"/>
            <a:ext cx="8368200" cy="6861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26829"/>
              <a:buNone/>
            </a:pPr>
            <a:r>
              <a:rPr b="1" lang="en" sz="4100">
                <a:solidFill>
                  <a:schemeClr val="accent5"/>
                </a:solidFill>
              </a:rPr>
              <a:t>Academic advisement and registration, is there really </a:t>
            </a:r>
            <a:endParaRPr b="1" sz="4100">
              <a:solidFill>
                <a:schemeClr val="accent5"/>
              </a:solidFill>
            </a:endParaRPr>
          </a:p>
          <a:p>
            <a:pPr indent="0" lvl="0" marL="0" rtl="0" algn="ctr">
              <a:lnSpc>
                <a:spcPct val="100000"/>
              </a:lnSpc>
              <a:spcBef>
                <a:spcPts val="0"/>
              </a:spcBef>
              <a:spcAft>
                <a:spcPts val="0"/>
              </a:spcAft>
              <a:buSzPct val="126829"/>
              <a:buNone/>
            </a:pPr>
            <a:r>
              <a:rPr b="1" lang="en" sz="4100">
                <a:solidFill>
                  <a:schemeClr val="accent5"/>
                </a:solidFill>
              </a:rPr>
              <a:t>a difference? </a:t>
            </a:r>
            <a:endParaRPr b="1" sz="4100">
              <a:solidFill>
                <a:schemeClr val="accent5"/>
              </a:solidFill>
            </a:endParaRPr>
          </a:p>
        </p:txBody>
      </p:sp>
      <p:sp>
        <p:nvSpPr>
          <p:cNvPr id="191" name="Google Shape;191;p13"/>
          <p:cNvSpPr txBox="1"/>
          <p:nvPr/>
        </p:nvSpPr>
        <p:spPr>
          <a:xfrm>
            <a:off x="974250" y="2375950"/>
            <a:ext cx="7195500" cy="2318100"/>
          </a:xfrm>
          <a:prstGeom prst="rect">
            <a:avLst/>
          </a:prstGeom>
          <a:noFill/>
          <a:ln>
            <a:noFill/>
          </a:ln>
        </p:spPr>
        <p:txBody>
          <a:bodyPr anchorCtr="0" anchor="t" bIns="91425" lIns="91425" spcFirstLastPara="1" rIns="91425" wrap="square" tIns="91425">
            <a:spAutoFit/>
          </a:bodyPr>
          <a:lstStyle/>
          <a:p>
            <a:pPr indent="-368300" lvl="0" marL="457200" marR="0" rtl="0" algn="l">
              <a:lnSpc>
                <a:spcPct val="90000"/>
              </a:lnSpc>
              <a:spcBef>
                <a:spcPts val="0"/>
              </a:spcBef>
              <a:spcAft>
                <a:spcPts val="0"/>
              </a:spcAft>
              <a:buClr>
                <a:schemeClr val="dk1"/>
              </a:buClr>
              <a:buSzPts val="2200"/>
              <a:buFont typeface="Roboto Slab"/>
              <a:buChar char="●"/>
            </a:pPr>
            <a:r>
              <a:rPr b="0" i="0" lang="en" sz="2200" u="none" cap="none" strike="noStrike">
                <a:solidFill>
                  <a:schemeClr val="dk1"/>
                </a:solidFill>
                <a:latin typeface="Roboto Slab"/>
                <a:ea typeface="Roboto Slab"/>
                <a:cs typeface="Roboto Slab"/>
                <a:sym typeface="Roboto Slab"/>
              </a:rPr>
              <a:t>Which classes should I register for? </a:t>
            </a:r>
            <a:endParaRPr b="0" i="0" sz="2200" u="none" cap="none" strike="noStrike">
              <a:solidFill>
                <a:schemeClr val="dk1"/>
              </a:solidFill>
              <a:latin typeface="Roboto Slab"/>
              <a:ea typeface="Roboto Slab"/>
              <a:cs typeface="Roboto Slab"/>
              <a:sym typeface="Roboto Slab"/>
            </a:endParaRPr>
          </a:p>
          <a:p>
            <a:pPr indent="-368300" lvl="0" marL="457200" marR="0" rtl="0" algn="l">
              <a:lnSpc>
                <a:spcPct val="90000"/>
              </a:lnSpc>
              <a:spcBef>
                <a:spcPts val="0"/>
              </a:spcBef>
              <a:spcAft>
                <a:spcPts val="0"/>
              </a:spcAft>
              <a:buClr>
                <a:schemeClr val="dk1"/>
              </a:buClr>
              <a:buSzPts val="2200"/>
              <a:buFont typeface="Roboto Slab"/>
              <a:buChar char="●"/>
            </a:pPr>
            <a:r>
              <a:rPr b="0" i="0" lang="en" sz="2200" u="none" cap="none" strike="noStrike">
                <a:solidFill>
                  <a:schemeClr val="dk1"/>
                </a:solidFill>
                <a:latin typeface="Roboto Slab"/>
                <a:ea typeface="Roboto Slab"/>
                <a:cs typeface="Roboto Slab"/>
                <a:sym typeface="Roboto Slab"/>
              </a:rPr>
              <a:t>How do I enroll in classes?</a:t>
            </a:r>
            <a:endParaRPr b="0" i="0" sz="2200" u="none" cap="none" strike="noStrike">
              <a:solidFill>
                <a:schemeClr val="dk1"/>
              </a:solidFill>
              <a:latin typeface="Roboto Slab"/>
              <a:ea typeface="Roboto Slab"/>
              <a:cs typeface="Roboto Slab"/>
              <a:sym typeface="Roboto Slab"/>
            </a:endParaRPr>
          </a:p>
          <a:p>
            <a:pPr indent="-368300" lvl="0" marL="457200" marR="0" rtl="0" algn="l">
              <a:lnSpc>
                <a:spcPct val="90000"/>
              </a:lnSpc>
              <a:spcBef>
                <a:spcPts val="0"/>
              </a:spcBef>
              <a:spcAft>
                <a:spcPts val="0"/>
              </a:spcAft>
              <a:buClr>
                <a:schemeClr val="dk1"/>
              </a:buClr>
              <a:buSzPts val="2200"/>
              <a:buFont typeface="Roboto Slab"/>
              <a:buChar char="●"/>
            </a:pPr>
            <a:r>
              <a:rPr b="0" i="0" lang="en" sz="2200" u="none" cap="none" strike="noStrike">
                <a:solidFill>
                  <a:schemeClr val="dk1"/>
                </a:solidFill>
                <a:latin typeface="Roboto Slab"/>
                <a:ea typeface="Roboto Slab"/>
                <a:cs typeface="Roboto Slab"/>
                <a:sym typeface="Roboto Slab"/>
              </a:rPr>
              <a:t>Which activities will support my academic and career goals?</a:t>
            </a:r>
            <a:endParaRPr b="0" i="0" sz="2200" u="none" cap="none" strike="noStrike">
              <a:solidFill>
                <a:schemeClr val="dk1"/>
              </a:solidFill>
              <a:latin typeface="Roboto Slab"/>
              <a:ea typeface="Roboto Slab"/>
              <a:cs typeface="Roboto Slab"/>
              <a:sym typeface="Roboto Slab"/>
            </a:endParaRPr>
          </a:p>
          <a:p>
            <a:pPr indent="-368300" lvl="0" marL="457200" marR="0" rtl="0" algn="l">
              <a:lnSpc>
                <a:spcPct val="90000"/>
              </a:lnSpc>
              <a:spcBef>
                <a:spcPts val="0"/>
              </a:spcBef>
              <a:spcAft>
                <a:spcPts val="0"/>
              </a:spcAft>
              <a:buClr>
                <a:schemeClr val="dk1"/>
              </a:buClr>
              <a:buSzPts val="2200"/>
              <a:buFont typeface="Roboto Slab"/>
              <a:buChar char="●"/>
            </a:pPr>
            <a:r>
              <a:rPr b="0" i="0" lang="en" sz="2200" u="none" cap="none" strike="noStrike">
                <a:solidFill>
                  <a:schemeClr val="dk1"/>
                </a:solidFill>
                <a:latin typeface="Roboto Slab"/>
                <a:ea typeface="Roboto Slab"/>
                <a:cs typeface="Roboto Slab"/>
                <a:sym typeface="Roboto Slab"/>
              </a:rPr>
              <a:t>How can I maximize the value of tuition?</a:t>
            </a:r>
            <a:endParaRPr b="0" i="0" sz="2200" u="none" cap="none" strike="noStrike">
              <a:solidFill>
                <a:schemeClr val="dk1"/>
              </a:solidFill>
              <a:latin typeface="Roboto Slab"/>
              <a:ea typeface="Roboto Slab"/>
              <a:cs typeface="Roboto Slab"/>
              <a:sym typeface="Roboto Slab"/>
            </a:endParaRPr>
          </a:p>
          <a:p>
            <a:pPr indent="-368300" lvl="0" marL="457200" marR="0" rtl="0" algn="l">
              <a:lnSpc>
                <a:spcPct val="90000"/>
              </a:lnSpc>
              <a:spcBef>
                <a:spcPts val="0"/>
              </a:spcBef>
              <a:spcAft>
                <a:spcPts val="0"/>
              </a:spcAft>
              <a:buClr>
                <a:schemeClr val="dk1"/>
              </a:buClr>
              <a:buSzPts val="2200"/>
              <a:buFont typeface="Roboto Slab"/>
              <a:buChar char="●"/>
            </a:pPr>
            <a:r>
              <a:rPr b="0" i="0" lang="en" sz="2200" u="none" cap="none" strike="noStrike">
                <a:solidFill>
                  <a:schemeClr val="dk1"/>
                </a:solidFill>
                <a:latin typeface="Roboto Slab"/>
                <a:ea typeface="Roboto Slab"/>
                <a:cs typeface="Roboto Slab"/>
                <a:sym typeface="Roboto Slab"/>
              </a:rPr>
              <a:t>Besides class, what else does City Tech offer me?</a:t>
            </a:r>
            <a:endParaRPr b="0" i="0" sz="2200" u="none" cap="none" strike="noStrike">
              <a:solidFill>
                <a:schemeClr val="dk1"/>
              </a:solidFill>
              <a:latin typeface="Roboto Slab"/>
              <a:ea typeface="Roboto Slab"/>
              <a:cs typeface="Roboto Slab"/>
              <a:sym typeface="Roboto Slab"/>
            </a:endParaRPr>
          </a:p>
          <a:p>
            <a:pPr indent="-368300" lvl="0" marL="457200" marR="0" rtl="0" algn="l">
              <a:lnSpc>
                <a:spcPct val="90000"/>
              </a:lnSpc>
              <a:spcBef>
                <a:spcPts val="0"/>
              </a:spcBef>
              <a:spcAft>
                <a:spcPts val="0"/>
              </a:spcAft>
              <a:buClr>
                <a:schemeClr val="dk1"/>
              </a:buClr>
              <a:buSzPts val="2200"/>
              <a:buFont typeface="Roboto Slab"/>
              <a:buChar char="●"/>
            </a:pPr>
            <a:r>
              <a:rPr b="0" i="0" lang="en" sz="2200" u="none" cap="none" strike="noStrike">
                <a:solidFill>
                  <a:schemeClr val="dk1"/>
                </a:solidFill>
                <a:latin typeface="Roboto Slab"/>
                <a:ea typeface="Roboto Slab"/>
                <a:cs typeface="Roboto Slab"/>
                <a:sym typeface="Roboto Slab"/>
              </a:rPr>
              <a:t>How can I connect my education with my future?</a:t>
            </a:r>
            <a:endParaRPr b="0" i="0" sz="2200" u="none" cap="none" strike="noStrike">
              <a:solidFill>
                <a:schemeClr val="dk1"/>
              </a:solidFill>
              <a:latin typeface="Roboto Slab"/>
              <a:ea typeface="Roboto Slab"/>
              <a:cs typeface="Roboto Slab"/>
              <a:sym typeface="Roboto Slab"/>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14"/>
          <p:cNvSpPr txBox="1"/>
          <p:nvPr>
            <p:ph idx="4294967295" type="ctrTitle"/>
          </p:nvPr>
        </p:nvSpPr>
        <p:spPr>
          <a:xfrm>
            <a:off x="0" y="397000"/>
            <a:ext cx="9087000" cy="13239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chemeClr val="dk1"/>
              </a:buClr>
              <a:buSzPts val="990"/>
              <a:buFont typeface="Roboto Slab"/>
              <a:buNone/>
            </a:pPr>
            <a:r>
              <a:rPr b="1" i="0" lang="en" sz="3600" u="none" cap="none" strike="noStrike">
                <a:solidFill>
                  <a:schemeClr val="accent5"/>
                </a:solidFill>
                <a:latin typeface="Roboto Slab"/>
                <a:ea typeface="Roboto Slab"/>
                <a:cs typeface="Roboto Slab"/>
                <a:sym typeface="Roboto Slab"/>
              </a:rPr>
              <a:t>Find Information about </a:t>
            </a:r>
            <a:endParaRPr b="1" i="0" sz="3600" u="none" cap="none" strike="noStrike">
              <a:solidFill>
                <a:schemeClr val="accent5"/>
              </a:solidFill>
              <a:latin typeface="Roboto Slab"/>
              <a:ea typeface="Roboto Slab"/>
              <a:cs typeface="Roboto Slab"/>
              <a:sym typeface="Roboto Slab"/>
            </a:endParaRPr>
          </a:p>
          <a:p>
            <a:pPr indent="0" lvl="0" marL="0" marR="0" rtl="0" algn="ctr">
              <a:lnSpc>
                <a:spcPct val="100000"/>
              </a:lnSpc>
              <a:spcBef>
                <a:spcPts val="0"/>
              </a:spcBef>
              <a:spcAft>
                <a:spcPts val="0"/>
              </a:spcAft>
              <a:buClr>
                <a:schemeClr val="dk1"/>
              </a:buClr>
              <a:buSzPts val="990"/>
              <a:buFont typeface="Roboto Slab"/>
              <a:buNone/>
            </a:pPr>
            <a:r>
              <a:rPr b="1" i="0" lang="en" sz="3600" u="none" cap="none" strike="noStrike">
                <a:solidFill>
                  <a:schemeClr val="accent5"/>
                </a:solidFill>
                <a:latin typeface="Roboto Slab"/>
                <a:ea typeface="Roboto Slab"/>
                <a:cs typeface="Roboto Slab"/>
                <a:sym typeface="Roboto Slab"/>
              </a:rPr>
              <a:t>Your Department and Major</a:t>
            </a:r>
            <a:r>
              <a:rPr b="1" i="0" lang="en" sz="3600" u="none" cap="none" strike="noStrike">
                <a:solidFill>
                  <a:schemeClr val="accent6"/>
                </a:solidFill>
                <a:latin typeface="Roboto Slab"/>
                <a:ea typeface="Roboto Slab"/>
                <a:cs typeface="Roboto Slab"/>
                <a:sym typeface="Roboto Slab"/>
              </a:rPr>
              <a:t> </a:t>
            </a:r>
            <a:endParaRPr b="1" i="0" sz="3600" u="none" cap="none" strike="noStrike">
              <a:solidFill>
                <a:schemeClr val="accent6"/>
              </a:solidFill>
              <a:latin typeface="Roboto Slab"/>
              <a:ea typeface="Roboto Slab"/>
              <a:cs typeface="Roboto Slab"/>
              <a:sym typeface="Roboto Slab"/>
            </a:endParaRPr>
          </a:p>
        </p:txBody>
      </p:sp>
      <p:sp>
        <p:nvSpPr>
          <p:cNvPr id="197" name="Google Shape;197;p14"/>
          <p:cNvSpPr txBox="1"/>
          <p:nvPr>
            <p:ph idx="4294967295" type="subTitle"/>
          </p:nvPr>
        </p:nvSpPr>
        <p:spPr>
          <a:xfrm>
            <a:off x="1113000" y="1869075"/>
            <a:ext cx="7291200" cy="2082600"/>
          </a:xfrm>
          <a:prstGeom prst="rect">
            <a:avLst/>
          </a:prstGeom>
          <a:noFill/>
          <a:ln>
            <a:noFill/>
          </a:ln>
        </p:spPr>
        <p:txBody>
          <a:bodyPr anchorCtr="0" anchor="t" bIns="91425" lIns="91425" spcFirstLastPara="1" rIns="91425" wrap="square" tIns="91425">
            <a:noAutofit/>
          </a:bodyPr>
          <a:lstStyle/>
          <a:p>
            <a:pPr indent="-336550" lvl="0" marL="457200" marR="0" rtl="0" algn="l">
              <a:lnSpc>
                <a:spcPct val="150000"/>
              </a:lnSpc>
              <a:spcBef>
                <a:spcPts val="0"/>
              </a:spcBef>
              <a:spcAft>
                <a:spcPts val="0"/>
              </a:spcAft>
              <a:buClr>
                <a:schemeClr val="dk1"/>
              </a:buClr>
              <a:buSzPts val="1700"/>
              <a:buFont typeface="Roboto Slab"/>
              <a:buChar char="●"/>
            </a:pPr>
            <a:r>
              <a:rPr b="0" i="0" lang="en" sz="1700" u="none" cap="none" strike="noStrike">
                <a:solidFill>
                  <a:schemeClr val="dk1"/>
                </a:solidFill>
                <a:latin typeface="Roboto Slab"/>
                <a:ea typeface="Roboto Slab"/>
                <a:cs typeface="Roboto Slab"/>
                <a:sym typeface="Roboto Slab"/>
              </a:rPr>
              <a:t>Sample Course of Study on your</a:t>
            </a:r>
            <a:r>
              <a:rPr b="0" i="0" lang="en" sz="1700" u="none" cap="none" strike="noStrike">
                <a:solidFill>
                  <a:schemeClr val="accent6"/>
                </a:solidFill>
                <a:latin typeface="Roboto Slab"/>
                <a:ea typeface="Roboto Slab"/>
                <a:cs typeface="Roboto Slab"/>
                <a:sym typeface="Roboto Slab"/>
              </a:rPr>
              <a:t> </a:t>
            </a:r>
            <a:r>
              <a:rPr b="0" i="0" lang="en" sz="1700" u="sng" cap="none" strike="noStrike">
                <a:solidFill>
                  <a:schemeClr val="accent6"/>
                </a:solidFill>
                <a:latin typeface="Roboto Slab"/>
                <a:ea typeface="Roboto Slab"/>
                <a:cs typeface="Roboto Slab"/>
                <a:sym typeface="Roboto Slab"/>
                <a:hlinkClick r:id="rId3">
                  <a:extLst>
                    <a:ext uri="{A12FA001-AC4F-418D-AE19-62706E023703}">
                      <ahyp:hlinkClr val="tx"/>
                    </a:ext>
                  </a:extLst>
                </a:hlinkClick>
              </a:rPr>
              <a:t>Department Site</a:t>
            </a:r>
            <a:endParaRPr b="0" i="0" sz="1700" u="none" cap="none" strike="noStrike">
              <a:solidFill>
                <a:schemeClr val="accent6"/>
              </a:solidFill>
              <a:latin typeface="Roboto Slab"/>
              <a:ea typeface="Roboto Slab"/>
              <a:cs typeface="Roboto Slab"/>
              <a:sym typeface="Roboto Slab"/>
            </a:endParaRPr>
          </a:p>
          <a:p>
            <a:pPr indent="-336550" lvl="0" marL="457200" marR="0" rtl="0" algn="l">
              <a:lnSpc>
                <a:spcPct val="150000"/>
              </a:lnSpc>
              <a:spcBef>
                <a:spcPts val="0"/>
              </a:spcBef>
              <a:spcAft>
                <a:spcPts val="0"/>
              </a:spcAft>
              <a:buClr>
                <a:schemeClr val="dk1"/>
              </a:buClr>
              <a:buSzPts val="1700"/>
              <a:buFont typeface="Roboto Slab"/>
              <a:buChar char="●"/>
            </a:pPr>
            <a:r>
              <a:rPr b="0" i="0" lang="en" sz="1700" u="none" cap="none" strike="noStrike">
                <a:solidFill>
                  <a:schemeClr val="dk1"/>
                </a:solidFill>
                <a:latin typeface="Roboto Slab"/>
                <a:ea typeface="Roboto Slab"/>
                <a:cs typeface="Roboto Slab"/>
                <a:sym typeface="Roboto Slab"/>
              </a:rPr>
              <a:t>Course Descriptions are found in the</a:t>
            </a:r>
            <a:r>
              <a:rPr b="0" i="0" lang="en" sz="1700" u="none" cap="none" strike="noStrike">
                <a:solidFill>
                  <a:schemeClr val="accent6"/>
                </a:solidFill>
                <a:latin typeface="Roboto Slab"/>
                <a:ea typeface="Roboto Slab"/>
                <a:cs typeface="Roboto Slab"/>
                <a:sym typeface="Roboto Slab"/>
              </a:rPr>
              <a:t> </a:t>
            </a:r>
            <a:r>
              <a:rPr b="0" i="0" lang="en" sz="1700" u="sng" cap="none" strike="noStrike">
                <a:solidFill>
                  <a:schemeClr val="accent6"/>
                </a:solidFill>
                <a:latin typeface="Roboto Slab"/>
                <a:ea typeface="Roboto Slab"/>
                <a:cs typeface="Roboto Slab"/>
                <a:sym typeface="Roboto Slab"/>
                <a:hlinkClick r:id="rId4">
                  <a:extLst>
                    <a:ext uri="{A12FA001-AC4F-418D-AE19-62706E023703}">
                      <ahyp:hlinkClr val="tx"/>
                    </a:ext>
                  </a:extLst>
                </a:hlinkClick>
              </a:rPr>
              <a:t>College Catalog</a:t>
            </a:r>
            <a:endParaRPr b="0" i="0" sz="1700" u="none" cap="none" strike="noStrike">
              <a:solidFill>
                <a:schemeClr val="accent6"/>
              </a:solidFill>
              <a:latin typeface="Roboto Slab"/>
              <a:ea typeface="Roboto Slab"/>
              <a:cs typeface="Roboto Slab"/>
              <a:sym typeface="Roboto Slab"/>
            </a:endParaRPr>
          </a:p>
          <a:p>
            <a:pPr indent="-336550" lvl="0" marL="457200" marR="0" rtl="0" algn="l">
              <a:lnSpc>
                <a:spcPct val="150000"/>
              </a:lnSpc>
              <a:spcBef>
                <a:spcPts val="0"/>
              </a:spcBef>
              <a:spcAft>
                <a:spcPts val="0"/>
              </a:spcAft>
              <a:buClr>
                <a:schemeClr val="dk1"/>
              </a:buClr>
              <a:buSzPts val="1700"/>
              <a:buFont typeface="Roboto Slab"/>
              <a:buChar char="●"/>
            </a:pPr>
            <a:r>
              <a:rPr b="0" i="0" lang="en" sz="1700" u="none" cap="none" strike="noStrike">
                <a:solidFill>
                  <a:schemeClr val="dk1"/>
                </a:solidFill>
                <a:latin typeface="Roboto Slab"/>
                <a:ea typeface="Roboto Slab"/>
                <a:cs typeface="Roboto Slab"/>
                <a:sym typeface="Roboto Slab"/>
              </a:rPr>
              <a:t>Talk to an Academic (Faculty) </a:t>
            </a:r>
            <a:r>
              <a:rPr b="0" i="0" lang="en" sz="1700" u="sng" cap="none" strike="noStrike">
                <a:solidFill>
                  <a:schemeClr val="accent6"/>
                </a:solidFill>
                <a:latin typeface="Roboto Slab"/>
                <a:ea typeface="Roboto Slab"/>
                <a:cs typeface="Roboto Slab"/>
                <a:sym typeface="Roboto Slab"/>
                <a:hlinkClick r:id="rId5">
                  <a:extLst>
                    <a:ext uri="{A12FA001-AC4F-418D-AE19-62706E023703}">
                      <ahyp:hlinkClr val="tx"/>
                    </a:ext>
                  </a:extLst>
                </a:hlinkClick>
              </a:rPr>
              <a:t>Advisor</a:t>
            </a:r>
            <a:endParaRPr b="0" i="0" sz="1700" u="none" cap="none" strike="noStrike">
              <a:solidFill>
                <a:schemeClr val="accent6"/>
              </a:solidFill>
              <a:latin typeface="Roboto Slab"/>
              <a:ea typeface="Roboto Slab"/>
              <a:cs typeface="Roboto Slab"/>
              <a:sym typeface="Roboto Slab"/>
            </a:endParaRPr>
          </a:p>
          <a:p>
            <a:pPr indent="-336550" lvl="0" marL="457200" marR="0" rtl="0" algn="l">
              <a:lnSpc>
                <a:spcPct val="150000"/>
              </a:lnSpc>
              <a:spcBef>
                <a:spcPts val="0"/>
              </a:spcBef>
              <a:spcAft>
                <a:spcPts val="0"/>
              </a:spcAft>
              <a:buClr>
                <a:schemeClr val="dk1"/>
              </a:buClr>
              <a:buSzPts val="1700"/>
              <a:buFont typeface="Roboto Slab"/>
              <a:buChar char="●"/>
            </a:pPr>
            <a:r>
              <a:rPr b="0" i="0" lang="en" sz="1700" u="none" cap="none" strike="noStrike">
                <a:solidFill>
                  <a:schemeClr val="dk1"/>
                </a:solidFill>
                <a:latin typeface="Roboto Slab"/>
                <a:ea typeface="Roboto Slab"/>
                <a:cs typeface="Roboto Slab"/>
                <a:sym typeface="Roboto Slab"/>
              </a:rPr>
              <a:t>Explore the </a:t>
            </a:r>
            <a:r>
              <a:rPr b="0" i="0" lang="en" sz="1700" u="sng" cap="none" strike="noStrike">
                <a:solidFill>
                  <a:schemeClr val="accent6"/>
                </a:solidFill>
                <a:latin typeface="Roboto Slab"/>
                <a:ea typeface="Roboto Slab"/>
                <a:cs typeface="Roboto Slab"/>
                <a:sym typeface="Roboto Slab"/>
                <a:hlinkClick r:id="rId6">
                  <a:extLst>
                    <a:ext uri="{A12FA001-AC4F-418D-AE19-62706E023703}">
                      <ahyp:hlinkClr val="tx"/>
                    </a:ext>
                  </a:extLst>
                </a:hlinkClick>
              </a:rPr>
              <a:t>Academic Advising Webpage</a:t>
            </a:r>
            <a:endParaRPr b="0" i="0" sz="1700" u="none" cap="none" strike="noStrike">
              <a:solidFill>
                <a:schemeClr val="accent6"/>
              </a:solidFill>
              <a:latin typeface="Roboto Slab"/>
              <a:ea typeface="Roboto Slab"/>
              <a:cs typeface="Roboto Slab"/>
              <a:sym typeface="Roboto Slab"/>
            </a:endParaRPr>
          </a:p>
          <a:p>
            <a:pPr indent="-336550" lvl="0" marL="457200" marR="0" rtl="0" algn="l">
              <a:lnSpc>
                <a:spcPct val="150000"/>
              </a:lnSpc>
              <a:spcBef>
                <a:spcPts val="0"/>
              </a:spcBef>
              <a:spcAft>
                <a:spcPts val="0"/>
              </a:spcAft>
              <a:buClr>
                <a:schemeClr val="dk1"/>
              </a:buClr>
              <a:buSzPts val="1700"/>
              <a:buFont typeface="Roboto Slab"/>
              <a:buChar char="●"/>
            </a:pPr>
            <a:r>
              <a:rPr b="0" i="0" lang="en" sz="1700" u="none" cap="none" strike="noStrike">
                <a:solidFill>
                  <a:schemeClr val="dk1"/>
                </a:solidFill>
                <a:latin typeface="Roboto Slab"/>
                <a:ea typeface="Roboto Slab"/>
                <a:cs typeface="Roboto Slab"/>
                <a:sym typeface="Roboto Slab"/>
              </a:rPr>
              <a:t>Become better prepared by using </a:t>
            </a:r>
            <a:r>
              <a:rPr b="0" i="0" lang="en" sz="1700" u="sng" cap="none" strike="noStrike">
                <a:solidFill>
                  <a:schemeClr val="accent6"/>
                </a:solidFill>
                <a:latin typeface="Roboto Slab"/>
                <a:ea typeface="Roboto Slab"/>
                <a:cs typeface="Roboto Slab"/>
                <a:sym typeface="Roboto Slab"/>
                <a:hlinkClick r:id="rId7">
                  <a:extLst>
                    <a:ext uri="{A12FA001-AC4F-418D-AE19-62706E023703}">
                      <ahyp:hlinkClr val="tx"/>
                    </a:ext>
                  </a:extLst>
                </a:hlinkClick>
              </a:rPr>
              <a:t>The Companion</a:t>
            </a:r>
            <a:endParaRPr b="0" i="0" sz="1700" u="none" cap="none" strike="noStrike">
              <a:solidFill>
                <a:schemeClr val="accent6"/>
              </a:solidFill>
              <a:latin typeface="Roboto Slab"/>
              <a:ea typeface="Roboto Slab"/>
              <a:cs typeface="Roboto Slab"/>
              <a:sym typeface="Roboto Slab"/>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15"/>
          <p:cNvSpPr txBox="1"/>
          <p:nvPr>
            <p:ph type="title"/>
          </p:nvPr>
        </p:nvSpPr>
        <p:spPr>
          <a:xfrm>
            <a:off x="480750" y="1764950"/>
            <a:ext cx="8222100" cy="9075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b="1" lang="en">
                <a:solidFill>
                  <a:schemeClr val="accent5"/>
                </a:solidFill>
              </a:rPr>
              <a:t>Preparing for </a:t>
            </a:r>
            <a:endParaRPr b="1">
              <a:solidFill>
                <a:schemeClr val="accent5"/>
              </a:solidFill>
            </a:endParaRPr>
          </a:p>
          <a:p>
            <a:pPr indent="0" lvl="0" marL="0" rtl="0" algn="ctr">
              <a:lnSpc>
                <a:spcPct val="100000"/>
              </a:lnSpc>
              <a:spcBef>
                <a:spcPts val="0"/>
              </a:spcBef>
              <a:spcAft>
                <a:spcPts val="0"/>
              </a:spcAft>
              <a:buSzPct val="111111"/>
              <a:buNone/>
            </a:pPr>
            <a:r>
              <a:rPr b="1" lang="en">
                <a:solidFill>
                  <a:schemeClr val="accent5"/>
                </a:solidFill>
              </a:rPr>
              <a:t>Academic Advisement</a:t>
            </a:r>
            <a:endParaRPr b="1">
              <a:solidFill>
                <a:schemeClr val="accent5"/>
              </a:solidFill>
            </a:endParaRPr>
          </a:p>
        </p:txBody>
      </p:sp>
      <p:sp>
        <p:nvSpPr>
          <p:cNvPr id="203" name="Google Shape;203;p15"/>
          <p:cNvSpPr txBox="1"/>
          <p:nvPr>
            <p:ph type="title"/>
          </p:nvPr>
        </p:nvSpPr>
        <p:spPr>
          <a:xfrm>
            <a:off x="460950" y="3242450"/>
            <a:ext cx="8222100" cy="907500"/>
          </a:xfrm>
          <a:prstGeom prst="rect">
            <a:avLst/>
          </a:prstGeom>
          <a:noFill/>
          <a:ln>
            <a:noFill/>
          </a:ln>
        </p:spPr>
        <p:txBody>
          <a:bodyPr anchorCtr="0" anchor="b" bIns="91425" lIns="91425" spcFirstLastPara="1" rIns="91425" wrap="square" tIns="91425">
            <a:normAutofit/>
          </a:bodyPr>
          <a:lstStyle/>
          <a:p>
            <a:pPr indent="0" lvl="0" marL="0" rtl="0" algn="ctr">
              <a:lnSpc>
                <a:spcPct val="100000"/>
              </a:lnSpc>
              <a:spcBef>
                <a:spcPts val="0"/>
              </a:spcBef>
              <a:spcAft>
                <a:spcPts val="0"/>
              </a:spcAft>
              <a:buSzPts val="4800"/>
              <a:buNone/>
            </a:pPr>
            <a:r>
              <a:rPr b="1" lang="en" sz="3520">
                <a:solidFill>
                  <a:schemeClr val="accent5"/>
                </a:solidFill>
              </a:rPr>
              <a:t>(planning your schedule)</a:t>
            </a:r>
            <a:endParaRPr b="1" sz="3520">
              <a:solidFill>
                <a:schemeClr val="accent5"/>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pic>
        <p:nvPicPr>
          <p:cNvPr id="208" name="Google Shape;208;p16"/>
          <p:cNvPicPr preferRelativeResize="0"/>
          <p:nvPr/>
        </p:nvPicPr>
        <p:blipFill rotWithShape="1">
          <a:blip r:embed="rId3">
            <a:alphaModFix/>
          </a:blip>
          <a:srcRect b="0" l="0" r="0" t="0"/>
          <a:stretch/>
        </p:blipFill>
        <p:spPr>
          <a:xfrm>
            <a:off x="349750" y="207812"/>
            <a:ext cx="8444502" cy="3889375"/>
          </a:xfrm>
          <a:prstGeom prst="rect">
            <a:avLst/>
          </a:prstGeom>
          <a:noFill/>
          <a:ln>
            <a:noFill/>
          </a:ln>
        </p:spPr>
      </p:pic>
      <p:sp>
        <p:nvSpPr>
          <p:cNvPr id="209" name="Google Shape;209;p16"/>
          <p:cNvSpPr/>
          <p:nvPr/>
        </p:nvSpPr>
        <p:spPr>
          <a:xfrm>
            <a:off x="5543250" y="730475"/>
            <a:ext cx="994200" cy="4329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16"/>
          <p:cNvSpPr/>
          <p:nvPr/>
        </p:nvSpPr>
        <p:spPr>
          <a:xfrm>
            <a:off x="5642475" y="1241550"/>
            <a:ext cx="1254300" cy="4329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17"/>
          <p:cNvSpPr txBox="1"/>
          <p:nvPr>
            <p:ph type="title"/>
          </p:nvPr>
        </p:nvSpPr>
        <p:spPr>
          <a:xfrm>
            <a:off x="3642025" y="4529975"/>
            <a:ext cx="5665800" cy="60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420"/>
              <a:buNone/>
            </a:pPr>
            <a:r>
              <a:rPr b="1" lang="en" sz="1920" u="sng">
                <a:solidFill>
                  <a:schemeClr val="accent6"/>
                </a:solidFill>
                <a:hlinkClick r:id="rId3">
                  <a:extLst>
                    <a:ext uri="{A12FA001-AC4F-418D-AE19-62706E023703}">
                      <ahyp:hlinkClr val="tx"/>
                    </a:ext>
                  </a:extLst>
                </a:hlinkClick>
              </a:rPr>
              <a:t>http://www.citytech.cuny.edu/advisement/</a:t>
            </a:r>
            <a:endParaRPr b="1" sz="1920">
              <a:solidFill>
                <a:schemeClr val="accent6"/>
              </a:solidFill>
            </a:endParaRPr>
          </a:p>
        </p:txBody>
      </p:sp>
      <p:pic>
        <p:nvPicPr>
          <p:cNvPr id="216" name="Google Shape;216;p17"/>
          <p:cNvPicPr preferRelativeResize="0"/>
          <p:nvPr/>
        </p:nvPicPr>
        <p:blipFill rotWithShape="1">
          <a:blip r:embed="rId4">
            <a:alphaModFix/>
          </a:blip>
          <a:srcRect b="0" l="0" r="0" t="0"/>
          <a:stretch/>
        </p:blipFill>
        <p:spPr>
          <a:xfrm>
            <a:off x="163150" y="77225"/>
            <a:ext cx="5979000" cy="468135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18"/>
          <p:cNvSpPr txBox="1"/>
          <p:nvPr>
            <p:ph idx="4294967295" type="body"/>
          </p:nvPr>
        </p:nvSpPr>
        <p:spPr>
          <a:xfrm>
            <a:off x="1954825" y="4590575"/>
            <a:ext cx="7275600" cy="1071600"/>
          </a:xfrm>
          <a:prstGeom prst="rect">
            <a:avLst/>
          </a:prstGeom>
          <a:noFill/>
          <a:ln>
            <a:noFill/>
          </a:ln>
        </p:spPr>
        <p:txBody>
          <a:bodyPr anchorCtr="0" anchor="t" bIns="91425" lIns="91425" spcFirstLastPara="1" rIns="91425" wrap="square" tIns="91425">
            <a:normAutofit/>
          </a:bodyPr>
          <a:lstStyle/>
          <a:p>
            <a:pPr indent="0" lvl="0" marL="0" rtl="0" algn="ctr">
              <a:lnSpc>
                <a:spcPct val="100000"/>
              </a:lnSpc>
              <a:spcBef>
                <a:spcPts val="0"/>
              </a:spcBef>
              <a:spcAft>
                <a:spcPts val="0"/>
              </a:spcAft>
              <a:buSzPts val="2100"/>
              <a:buNone/>
            </a:pPr>
            <a:r>
              <a:rPr b="1" lang="en" u="sng">
                <a:solidFill>
                  <a:schemeClr val="accent6"/>
                </a:solidFill>
                <a:latin typeface="Roboto Slab"/>
                <a:ea typeface="Roboto Slab"/>
                <a:cs typeface="Roboto Slab"/>
                <a:sym typeface="Roboto Slab"/>
                <a:hlinkClick r:id="rId3">
                  <a:extLst>
                    <a:ext uri="{A12FA001-AC4F-418D-AE19-62706E023703}">
                      <ahyp:hlinkClr val="tx"/>
                    </a:ext>
                  </a:extLst>
                </a:hlinkClick>
              </a:rPr>
              <a:t>http://www.citytech.cuny.edu/advisement/six-steps.aspx</a:t>
            </a:r>
            <a:endParaRPr b="1">
              <a:solidFill>
                <a:schemeClr val="accent6"/>
              </a:solidFill>
              <a:latin typeface="Roboto Slab"/>
              <a:ea typeface="Roboto Slab"/>
              <a:cs typeface="Roboto Slab"/>
              <a:sym typeface="Roboto Slab"/>
            </a:endParaRPr>
          </a:p>
        </p:txBody>
      </p:sp>
      <p:pic>
        <p:nvPicPr>
          <p:cNvPr id="222" name="Google Shape;222;p18"/>
          <p:cNvPicPr preferRelativeResize="0"/>
          <p:nvPr/>
        </p:nvPicPr>
        <p:blipFill rotWithShape="1">
          <a:blip r:embed="rId4">
            <a:alphaModFix/>
          </a:blip>
          <a:srcRect b="18266" l="0" r="0" t="0"/>
          <a:stretch/>
        </p:blipFill>
        <p:spPr>
          <a:xfrm>
            <a:off x="152400" y="152400"/>
            <a:ext cx="6097125" cy="4230951"/>
          </a:xfrm>
          <a:prstGeom prst="rect">
            <a:avLst/>
          </a:prstGeom>
          <a:noFill/>
          <a:ln>
            <a:noFill/>
          </a:ln>
        </p:spPr>
      </p:pic>
      <p:sp>
        <p:nvSpPr>
          <p:cNvPr id="223" name="Google Shape;223;p18"/>
          <p:cNvSpPr/>
          <p:nvPr/>
        </p:nvSpPr>
        <p:spPr>
          <a:xfrm>
            <a:off x="375850" y="1363725"/>
            <a:ext cx="1084500" cy="2469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pic>
        <p:nvPicPr>
          <p:cNvPr id="228" name="Google Shape;228;p19"/>
          <p:cNvPicPr preferRelativeResize="0"/>
          <p:nvPr/>
        </p:nvPicPr>
        <p:blipFill rotWithShape="1">
          <a:blip r:embed="rId3">
            <a:alphaModFix/>
          </a:blip>
          <a:srcRect b="0" l="0" r="0" t="0"/>
          <a:stretch/>
        </p:blipFill>
        <p:spPr>
          <a:xfrm>
            <a:off x="1585050" y="1267125"/>
            <a:ext cx="5963000" cy="2385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
          <p:cNvSpPr txBox="1"/>
          <p:nvPr>
            <p:ph type="ctrTitle"/>
          </p:nvPr>
        </p:nvSpPr>
        <p:spPr>
          <a:xfrm>
            <a:off x="980250" y="2479100"/>
            <a:ext cx="7183500" cy="14574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08120"/>
              <a:buNone/>
            </a:pPr>
            <a:r>
              <a:rPr b="1" lang="en" sz="4110">
                <a:solidFill>
                  <a:schemeClr val="accent6"/>
                </a:solidFill>
              </a:rPr>
              <a:t>SESSION FOUR:</a:t>
            </a:r>
            <a:endParaRPr b="1" sz="4110">
              <a:solidFill>
                <a:schemeClr val="accent6"/>
              </a:solidFill>
            </a:endParaRPr>
          </a:p>
          <a:p>
            <a:pPr indent="0" lvl="0" marL="0" rtl="0" algn="ctr">
              <a:lnSpc>
                <a:spcPct val="100000"/>
              </a:lnSpc>
              <a:spcBef>
                <a:spcPts val="0"/>
              </a:spcBef>
              <a:spcAft>
                <a:spcPts val="0"/>
              </a:spcAft>
              <a:buSzPct val="114283"/>
              <a:buNone/>
            </a:pPr>
            <a:r>
              <a:rPr b="1" lang="en" sz="3888"/>
              <a:t>#aMAJORdecision</a:t>
            </a:r>
            <a:endParaRPr b="1" sz="3888"/>
          </a:p>
          <a:p>
            <a:pPr indent="0" lvl="0" marL="0" rtl="0" algn="ctr">
              <a:lnSpc>
                <a:spcPct val="100000"/>
              </a:lnSpc>
              <a:spcBef>
                <a:spcPts val="0"/>
              </a:spcBef>
              <a:spcAft>
                <a:spcPts val="0"/>
              </a:spcAft>
              <a:buSzPct val="133333"/>
              <a:buNone/>
            </a:pPr>
            <a:r>
              <a:rPr b="1" lang="en" sz="3333"/>
              <a:t>+</a:t>
            </a:r>
            <a:endParaRPr b="1" sz="3333"/>
          </a:p>
          <a:p>
            <a:pPr indent="0" lvl="0" marL="0" rtl="0" algn="ctr">
              <a:lnSpc>
                <a:spcPct val="100000"/>
              </a:lnSpc>
              <a:spcBef>
                <a:spcPts val="0"/>
              </a:spcBef>
              <a:spcAft>
                <a:spcPts val="0"/>
              </a:spcAft>
              <a:buSzPct val="114284"/>
              <a:buNone/>
            </a:pPr>
            <a:r>
              <a:rPr b="1" lang="en" sz="3888"/>
              <a:t>Looking Back and Looking Forward</a:t>
            </a:r>
            <a:endParaRPr b="1" sz="3888"/>
          </a:p>
        </p:txBody>
      </p:sp>
      <p:sp>
        <p:nvSpPr>
          <p:cNvPr id="127" name="Google Shape;127;p2"/>
          <p:cNvSpPr txBox="1"/>
          <p:nvPr>
            <p:ph idx="1" type="subTitle"/>
          </p:nvPr>
        </p:nvSpPr>
        <p:spPr>
          <a:xfrm>
            <a:off x="1822377" y="3671525"/>
            <a:ext cx="5783400" cy="909000"/>
          </a:xfrm>
          <a:prstGeom prst="rect">
            <a:avLst/>
          </a:prstGeom>
          <a:noFill/>
          <a:ln>
            <a:noFill/>
          </a:ln>
        </p:spPr>
        <p:txBody>
          <a:bodyPr anchorCtr="0" anchor="t" bIns="91425" lIns="91425" spcFirstLastPara="1" rIns="91425" wrap="square" tIns="91425">
            <a:normAutofit fontScale="77500" lnSpcReduction="20000"/>
          </a:bodyPr>
          <a:lstStyle/>
          <a:p>
            <a:pPr indent="0" lvl="0" marL="0" rtl="0" algn="r">
              <a:lnSpc>
                <a:spcPct val="100000"/>
              </a:lnSpc>
              <a:spcBef>
                <a:spcPts val="0"/>
              </a:spcBef>
              <a:spcAft>
                <a:spcPts val="0"/>
              </a:spcAft>
              <a:buSzPct val="129032"/>
              <a:buNone/>
            </a:pPr>
            <a:r>
              <a:rPr lang="en">
                <a:solidFill>
                  <a:schemeClr val="accent6"/>
                </a:solidFill>
              </a:rPr>
              <a:t>Session 4</a:t>
            </a:r>
            <a:endParaRPr>
              <a:solidFill>
                <a:schemeClr val="accent6"/>
              </a:solidFill>
            </a:endParaRPr>
          </a:p>
          <a:p>
            <a:pPr indent="0" lvl="0" marL="0" rtl="0" algn="r">
              <a:lnSpc>
                <a:spcPct val="100000"/>
              </a:lnSpc>
              <a:spcBef>
                <a:spcPts val="0"/>
              </a:spcBef>
              <a:spcAft>
                <a:spcPts val="0"/>
              </a:spcAft>
              <a:buSzPct val="129032"/>
              <a:buNone/>
            </a:pPr>
            <a:r>
              <a:rPr lang="en">
                <a:solidFill>
                  <a:schemeClr val="accent6"/>
                </a:solidFill>
              </a:rPr>
              <a:t>8/22</a:t>
            </a:r>
            <a:endParaRPr>
              <a:solidFill>
                <a:schemeClr val="accent6"/>
              </a:solidFill>
            </a:endParaRPr>
          </a:p>
          <a:p>
            <a:pPr indent="0" lvl="0" marL="0" rtl="0" algn="r">
              <a:lnSpc>
                <a:spcPct val="100000"/>
              </a:lnSpc>
              <a:spcBef>
                <a:spcPts val="0"/>
              </a:spcBef>
              <a:spcAft>
                <a:spcPts val="0"/>
              </a:spcAft>
              <a:buSzPct val="129032"/>
              <a:buNone/>
            </a:pPr>
            <a:r>
              <a:rPr lang="en">
                <a:solidFill>
                  <a:schemeClr val="accent6"/>
                </a:solidFill>
              </a:rPr>
              <a:t>Ait-Ziane</a:t>
            </a:r>
            <a:endParaRPr>
              <a:solidFill>
                <a:schemeClr val="accent6"/>
              </a:solidFill>
            </a:endParaRPr>
          </a:p>
        </p:txBody>
      </p:sp>
      <p:grpSp>
        <p:nvGrpSpPr>
          <p:cNvPr id="128" name="Google Shape;128;p2"/>
          <p:cNvGrpSpPr/>
          <p:nvPr/>
        </p:nvGrpSpPr>
        <p:grpSpPr>
          <a:xfrm>
            <a:off x="1" y="4385075"/>
            <a:ext cx="1881900" cy="758425"/>
            <a:chOff x="86851" y="4297675"/>
            <a:chExt cx="1881900" cy="758425"/>
          </a:xfrm>
        </p:grpSpPr>
        <p:pic>
          <p:nvPicPr>
            <p:cNvPr descr="Creative Commons License" id="129" name="Google Shape;129;p2"/>
            <p:cNvPicPr preferRelativeResize="0"/>
            <p:nvPr/>
          </p:nvPicPr>
          <p:blipFill rotWithShape="1">
            <a:blip r:embed="rId3">
              <a:alphaModFix/>
            </a:blip>
            <a:srcRect b="0" l="0" r="0" t="0"/>
            <a:stretch/>
          </p:blipFill>
          <p:spPr>
            <a:xfrm>
              <a:off x="670563" y="4297675"/>
              <a:ext cx="714475" cy="328650"/>
            </a:xfrm>
            <a:prstGeom prst="rect">
              <a:avLst/>
            </a:prstGeom>
            <a:noFill/>
            <a:ln>
              <a:noFill/>
            </a:ln>
          </p:spPr>
        </p:pic>
        <p:sp>
          <p:nvSpPr>
            <p:cNvPr id="130" name="Google Shape;130;p2"/>
            <p:cNvSpPr txBox="1"/>
            <p:nvPr/>
          </p:nvSpPr>
          <p:spPr>
            <a:xfrm>
              <a:off x="86851" y="4491200"/>
              <a:ext cx="1881900" cy="564900"/>
            </a:xfrm>
            <a:prstGeom prst="rect">
              <a:avLst/>
            </a:prstGeom>
            <a:noFill/>
            <a:ln>
              <a:noFill/>
            </a:ln>
          </p:spPr>
          <p:txBody>
            <a:bodyPr anchorCtr="0" anchor="ctr" bIns="91425" lIns="91425" spcFirstLastPara="1" rIns="91425" wrap="square" tIns="91425">
              <a:normAutofit fontScale="40000" lnSpcReduction="20000"/>
            </a:bodyPr>
            <a:lstStyle/>
            <a:p>
              <a:pPr indent="0" lvl="0" marL="0" marR="0" rtl="0" algn="just">
                <a:lnSpc>
                  <a:spcPct val="115000"/>
                </a:lnSpc>
                <a:spcBef>
                  <a:spcPts val="0"/>
                </a:spcBef>
                <a:spcAft>
                  <a:spcPts val="0"/>
                </a:spcAft>
                <a:buClr>
                  <a:srgbClr val="000000"/>
                </a:buClr>
                <a:buSzPct val="100000"/>
                <a:buFont typeface="Arial"/>
                <a:buNone/>
              </a:pPr>
              <a:r>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ct val="100000"/>
                <a:buFont typeface="Arial"/>
                <a:buNone/>
              </a:pPr>
              <a:r>
                <a:rPr b="0" i="0" lang="en" sz="1450" u="none" cap="none" strike="noStrike">
                  <a:solidFill>
                    <a:srgbClr val="000000"/>
                  </a:solidFill>
                  <a:latin typeface="Roboto"/>
                  <a:ea typeface="Roboto"/>
                  <a:cs typeface="Roboto"/>
                  <a:sym typeface="Roboto"/>
                </a:rPr>
                <a:t>City Tech 101 by Karen Goodlad, Sarah Paruolo , and Jessica DeCoux is licensed under a </a:t>
              </a:r>
              <a:r>
                <a:rPr b="0" i="0" lang="en" sz="1450" u="none" cap="none" strike="noStrike">
                  <a:solidFill>
                    <a:srgbClr val="000000"/>
                  </a:solidFill>
                  <a:uFill>
                    <a:noFill/>
                  </a:uFill>
                  <a:latin typeface="Roboto"/>
                  <a:ea typeface="Roboto"/>
                  <a:cs typeface="Roboto"/>
                  <a:sym typeface="Roboto"/>
                  <a:hlinkClick r:id="rId4">
                    <a:extLst>
                      <a:ext uri="{A12FA001-AC4F-418D-AE19-62706E023703}">
                        <ahyp:hlinkClr val="tx"/>
                      </a:ext>
                    </a:extLst>
                  </a:hlinkClick>
                </a:rPr>
                <a:t>Creative Commons Attribution-NonCommercial-ShareAlike 4.0 International License</a:t>
              </a:r>
              <a:r>
                <a:rPr b="0" i="0" lang="en" sz="1450" u="none" cap="none" strike="noStrike">
                  <a:solidFill>
                    <a:srgbClr val="000000"/>
                  </a:solidFill>
                  <a:latin typeface="Roboto"/>
                  <a:ea typeface="Roboto"/>
                  <a:cs typeface="Roboto"/>
                  <a:sym typeface="Roboto"/>
                </a:rPr>
                <a:t>.</a:t>
              </a:r>
              <a:endParaRPr b="0" i="0" sz="1400" u="none" cap="none" strike="noStrike">
                <a:solidFill>
                  <a:srgbClr val="000000"/>
                </a:solidFill>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pic>
        <p:nvPicPr>
          <p:cNvPr id="233" name="Google Shape;233;p20"/>
          <p:cNvPicPr preferRelativeResize="0"/>
          <p:nvPr/>
        </p:nvPicPr>
        <p:blipFill rotWithShape="1">
          <a:blip r:embed="rId3">
            <a:alphaModFix/>
          </a:blip>
          <a:srcRect b="0" l="0" r="0" t="0"/>
          <a:stretch/>
        </p:blipFill>
        <p:spPr>
          <a:xfrm>
            <a:off x="152400" y="152400"/>
            <a:ext cx="7045216" cy="4838699"/>
          </a:xfrm>
          <a:prstGeom prst="rect">
            <a:avLst/>
          </a:prstGeom>
          <a:noFill/>
          <a:ln>
            <a:noFill/>
          </a:ln>
        </p:spPr>
      </p:pic>
      <p:sp>
        <p:nvSpPr>
          <p:cNvPr id="234" name="Google Shape;234;p20"/>
          <p:cNvSpPr/>
          <p:nvPr/>
        </p:nvSpPr>
        <p:spPr>
          <a:xfrm>
            <a:off x="257750" y="1911375"/>
            <a:ext cx="1084500" cy="2469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p20"/>
          <p:cNvSpPr/>
          <p:nvPr/>
        </p:nvSpPr>
        <p:spPr>
          <a:xfrm>
            <a:off x="257750" y="2321475"/>
            <a:ext cx="1814700" cy="12864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pic>
        <p:nvPicPr>
          <p:cNvPr id="240" name="Google Shape;240;p21"/>
          <p:cNvPicPr preferRelativeResize="0"/>
          <p:nvPr/>
        </p:nvPicPr>
        <p:blipFill rotWithShape="1">
          <a:blip r:embed="rId3">
            <a:alphaModFix/>
          </a:blip>
          <a:srcRect b="0" l="0" r="0" t="0"/>
          <a:stretch/>
        </p:blipFill>
        <p:spPr>
          <a:xfrm>
            <a:off x="4361700" y="87975"/>
            <a:ext cx="4586446" cy="4838701"/>
          </a:xfrm>
          <a:prstGeom prst="rect">
            <a:avLst/>
          </a:prstGeom>
          <a:noFill/>
          <a:ln>
            <a:noFill/>
          </a:ln>
        </p:spPr>
      </p:pic>
      <p:sp>
        <p:nvSpPr>
          <p:cNvPr id="241" name="Google Shape;241;p21"/>
          <p:cNvSpPr/>
          <p:nvPr/>
        </p:nvSpPr>
        <p:spPr>
          <a:xfrm>
            <a:off x="4416500" y="1876200"/>
            <a:ext cx="1084500" cy="2469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 name="Google Shape;242;p21"/>
          <p:cNvSpPr/>
          <p:nvPr/>
        </p:nvSpPr>
        <p:spPr>
          <a:xfrm>
            <a:off x="5553650" y="3716725"/>
            <a:ext cx="1084500" cy="2469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3" name="Google Shape;243;p21"/>
          <p:cNvCxnSpPr/>
          <p:nvPr/>
        </p:nvCxnSpPr>
        <p:spPr>
          <a:xfrm>
            <a:off x="1609000" y="1019900"/>
            <a:ext cx="4000500" cy="290100"/>
          </a:xfrm>
          <a:prstGeom prst="straightConnector1">
            <a:avLst/>
          </a:prstGeom>
          <a:noFill/>
          <a:ln cap="flat" cmpd="sng" w="28575">
            <a:solidFill>
              <a:srgbClr val="FF0000"/>
            </a:solidFill>
            <a:prstDash val="solid"/>
            <a:round/>
            <a:headEnd len="sm" w="sm" type="none"/>
            <a:tailEnd len="med" w="med" type="triangle"/>
          </a:ln>
        </p:spPr>
      </p:cxn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pic>
        <p:nvPicPr>
          <p:cNvPr id="248" name="Google Shape;248;p22"/>
          <p:cNvPicPr preferRelativeResize="0"/>
          <p:nvPr/>
        </p:nvPicPr>
        <p:blipFill rotWithShape="1">
          <a:blip r:embed="rId3">
            <a:alphaModFix/>
          </a:blip>
          <a:srcRect b="0" l="0" r="0" t="0"/>
          <a:stretch/>
        </p:blipFill>
        <p:spPr>
          <a:xfrm>
            <a:off x="822300" y="228398"/>
            <a:ext cx="6027203" cy="2525075"/>
          </a:xfrm>
          <a:prstGeom prst="rect">
            <a:avLst/>
          </a:prstGeom>
          <a:noFill/>
          <a:ln>
            <a:noFill/>
          </a:ln>
        </p:spPr>
      </p:pic>
      <p:sp>
        <p:nvSpPr>
          <p:cNvPr id="249" name="Google Shape;249;p22"/>
          <p:cNvSpPr/>
          <p:nvPr/>
        </p:nvSpPr>
        <p:spPr>
          <a:xfrm>
            <a:off x="2267800" y="685775"/>
            <a:ext cx="3136200" cy="4803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50" name="Google Shape;250;p22"/>
          <p:cNvPicPr preferRelativeResize="0"/>
          <p:nvPr/>
        </p:nvPicPr>
        <p:blipFill rotWithShape="1">
          <a:blip r:embed="rId4">
            <a:alphaModFix/>
          </a:blip>
          <a:srcRect b="0" l="0" r="0" t="0"/>
          <a:stretch/>
        </p:blipFill>
        <p:spPr>
          <a:xfrm>
            <a:off x="3971875" y="1672423"/>
            <a:ext cx="5058707" cy="2085227"/>
          </a:xfrm>
          <a:prstGeom prst="rect">
            <a:avLst/>
          </a:prstGeom>
          <a:noFill/>
          <a:ln>
            <a:noFill/>
          </a:ln>
        </p:spPr>
      </p:pic>
      <p:sp>
        <p:nvSpPr>
          <p:cNvPr id="251" name="Google Shape;251;p22"/>
          <p:cNvSpPr/>
          <p:nvPr/>
        </p:nvSpPr>
        <p:spPr>
          <a:xfrm>
            <a:off x="5230675" y="1857350"/>
            <a:ext cx="1357200" cy="2469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pic>
        <p:nvPicPr>
          <p:cNvPr id="256" name="Google Shape;256;p23"/>
          <p:cNvPicPr preferRelativeResize="0"/>
          <p:nvPr/>
        </p:nvPicPr>
        <p:blipFill rotWithShape="1">
          <a:blip r:embed="rId3">
            <a:alphaModFix/>
          </a:blip>
          <a:srcRect b="0" l="0" r="0" t="0"/>
          <a:stretch/>
        </p:blipFill>
        <p:spPr>
          <a:xfrm>
            <a:off x="152400" y="152400"/>
            <a:ext cx="8210724" cy="4577850"/>
          </a:xfrm>
          <a:prstGeom prst="rect">
            <a:avLst/>
          </a:prstGeom>
          <a:noFill/>
          <a:ln>
            <a:noFill/>
          </a:ln>
        </p:spPr>
      </p:pic>
      <p:sp>
        <p:nvSpPr>
          <p:cNvPr id="257" name="Google Shape;257;p23"/>
          <p:cNvSpPr/>
          <p:nvPr/>
        </p:nvSpPr>
        <p:spPr>
          <a:xfrm>
            <a:off x="1787600" y="1120075"/>
            <a:ext cx="5598000" cy="6735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58" name="Google Shape;258;p23"/>
          <p:cNvCxnSpPr/>
          <p:nvPr/>
        </p:nvCxnSpPr>
        <p:spPr>
          <a:xfrm flipH="1" rot="10800000">
            <a:off x="1345225" y="2291800"/>
            <a:ext cx="1658700" cy="1374600"/>
          </a:xfrm>
          <a:prstGeom prst="straightConnector1">
            <a:avLst/>
          </a:prstGeom>
          <a:noFill/>
          <a:ln cap="flat" cmpd="sng" w="28575">
            <a:solidFill>
              <a:srgbClr val="FF0000"/>
            </a:solidFill>
            <a:prstDash val="solid"/>
            <a:round/>
            <a:headEnd len="sm" w="sm" type="none"/>
            <a:tailEnd len="med" w="med" type="triangle"/>
          </a:ln>
        </p:spPr>
      </p:cxnSp>
      <p:cxnSp>
        <p:nvCxnSpPr>
          <p:cNvPr id="259" name="Google Shape;259;p23"/>
          <p:cNvCxnSpPr/>
          <p:nvPr/>
        </p:nvCxnSpPr>
        <p:spPr>
          <a:xfrm flipH="1" rot="10800000">
            <a:off x="3607775" y="2338675"/>
            <a:ext cx="1658700" cy="1374600"/>
          </a:xfrm>
          <a:prstGeom prst="straightConnector1">
            <a:avLst/>
          </a:prstGeom>
          <a:noFill/>
          <a:ln cap="flat" cmpd="sng" w="28575">
            <a:solidFill>
              <a:srgbClr val="FF0000"/>
            </a:solidFill>
            <a:prstDash val="solid"/>
            <a:round/>
            <a:headEnd len="sm" w="sm" type="none"/>
            <a:tailEnd len="med" w="med" type="triangle"/>
          </a:ln>
        </p:spPr>
      </p:cxnSp>
      <p:cxnSp>
        <p:nvCxnSpPr>
          <p:cNvPr id="260" name="Google Shape;260;p23"/>
          <p:cNvCxnSpPr/>
          <p:nvPr/>
        </p:nvCxnSpPr>
        <p:spPr>
          <a:xfrm flipH="1" rot="10800000">
            <a:off x="5580200" y="2338675"/>
            <a:ext cx="1658700" cy="1374600"/>
          </a:xfrm>
          <a:prstGeom prst="straightConnector1">
            <a:avLst/>
          </a:prstGeom>
          <a:noFill/>
          <a:ln cap="flat" cmpd="sng" w="28575">
            <a:solidFill>
              <a:srgbClr val="FF0000"/>
            </a:solidFill>
            <a:prstDash val="solid"/>
            <a:round/>
            <a:headEnd len="sm" w="sm" type="none"/>
            <a:tailEnd len="med" w="med" type="triangle"/>
          </a:ln>
        </p:spPr>
      </p:cxn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pic>
        <p:nvPicPr>
          <p:cNvPr id="265" name="Google Shape;265;p24"/>
          <p:cNvPicPr preferRelativeResize="0"/>
          <p:nvPr/>
        </p:nvPicPr>
        <p:blipFill rotWithShape="1">
          <a:blip r:embed="rId3">
            <a:alphaModFix/>
          </a:blip>
          <a:srcRect b="0" l="0" r="0" t="0"/>
          <a:stretch/>
        </p:blipFill>
        <p:spPr>
          <a:xfrm>
            <a:off x="152400" y="152400"/>
            <a:ext cx="6272685" cy="4838700"/>
          </a:xfrm>
          <a:prstGeom prst="rect">
            <a:avLst/>
          </a:prstGeom>
          <a:noFill/>
          <a:ln>
            <a:noFill/>
          </a:ln>
        </p:spPr>
      </p:pic>
      <p:sp>
        <p:nvSpPr>
          <p:cNvPr id="266" name="Google Shape;266;p24"/>
          <p:cNvSpPr/>
          <p:nvPr/>
        </p:nvSpPr>
        <p:spPr>
          <a:xfrm>
            <a:off x="3302825" y="1467600"/>
            <a:ext cx="1638600" cy="3525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 name="Google Shape;267;p24"/>
          <p:cNvSpPr/>
          <p:nvPr/>
        </p:nvSpPr>
        <p:spPr>
          <a:xfrm>
            <a:off x="5481275" y="1910150"/>
            <a:ext cx="943800" cy="2469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8" name="Google Shape;268;p24"/>
          <p:cNvSpPr/>
          <p:nvPr/>
        </p:nvSpPr>
        <p:spPr>
          <a:xfrm>
            <a:off x="5440225" y="4137525"/>
            <a:ext cx="943800" cy="2469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 name="Google Shape;269;p24"/>
          <p:cNvSpPr/>
          <p:nvPr/>
        </p:nvSpPr>
        <p:spPr>
          <a:xfrm>
            <a:off x="1773875" y="1857350"/>
            <a:ext cx="3707400" cy="3525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p24"/>
          <p:cNvSpPr/>
          <p:nvPr/>
        </p:nvSpPr>
        <p:spPr>
          <a:xfrm>
            <a:off x="1911600" y="4137525"/>
            <a:ext cx="2291100" cy="2469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 name="Google Shape;271;p24"/>
          <p:cNvSpPr/>
          <p:nvPr/>
        </p:nvSpPr>
        <p:spPr>
          <a:xfrm>
            <a:off x="4572000" y="998675"/>
            <a:ext cx="943800" cy="2469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pic>
        <p:nvPicPr>
          <p:cNvPr id="276" name="Google Shape;276;p25"/>
          <p:cNvPicPr preferRelativeResize="0"/>
          <p:nvPr/>
        </p:nvPicPr>
        <p:blipFill rotWithShape="1">
          <a:blip r:embed="rId3">
            <a:alphaModFix/>
          </a:blip>
          <a:srcRect b="0" l="0" r="0" t="0"/>
          <a:stretch/>
        </p:blipFill>
        <p:spPr>
          <a:xfrm>
            <a:off x="152400" y="152400"/>
            <a:ext cx="6048376" cy="4838701"/>
          </a:xfrm>
          <a:prstGeom prst="rect">
            <a:avLst/>
          </a:prstGeom>
          <a:noFill/>
          <a:ln>
            <a:noFill/>
          </a:ln>
        </p:spPr>
      </p:pic>
      <p:sp>
        <p:nvSpPr>
          <p:cNvPr id="277" name="Google Shape;277;p25"/>
          <p:cNvSpPr/>
          <p:nvPr/>
        </p:nvSpPr>
        <p:spPr>
          <a:xfrm>
            <a:off x="4716350" y="1496925"/>
            <a:ext cx="1484400" cy="2469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p25"/>
          <p:cNvSpPr/>
          <p:nvPr/>
        </p:nvSpPr>
        <p:spPr>
          <a:xfrm>
            <a:off x="4405675" y="989900"/>
            <a:ext cx="943800" cy="2469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 name="Google Shape;279;p25"/>
          <p:cNvSpPr/>
          <p:nvPr/>
        </p:nvSpPr>
        <p:spPr>
          <a:xfrm>
            <a:off x="1907925" y="1810525"/>
            <a:ext cx="2013300" cy="5898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80" name="Google Shape;280;p25"/>
          <p:cNvCxnSpPr/>
          <p:nvPr/>
        </p:nvCxnSpPr>
        <p:spPr>
          <a:xfrm flipH="1">
            <a:off x="3973775" y="1705700"/>
            <a:ext cx="3482100" cy="694500"/>
          </a:xfrm>
          <a:prstGeom prst="straightConnector1">
            <a:avLst/>
          </a:prstGeom>
          <a:noFill/>
          <a:ln cap="flat" cmpd="sng" w="28575">
            <a:solidFill>
              <a:srgbClr val="FF0000"/>
            </a:solidFill>
            <a:prstDash val="solid"/>
            <a:round/>
            <a:headEnd len="sm" w="sm" type="none"/>
            <a:tailEnd len="med" w="med" type="triangle"/>
          </a:ln>
        </p:spPr>
      </p:cxnSp>
      <p:cxnSp>
        <p:nvCxnSpPr>
          <p:cNvPr id="281" name="Google Shape;281;p25"/>
          <p:cNvCxnSpPr/>
          <p:nvPr/>
        </p:nvCxnSpPr>
        <p:spPr>
          <a:xfrm flipH="1">
            <a:off x="3921150" y="2312375"/>
            <a:ext cx="3807300" cy="451200"/>
          </a:xfrm>
          <a:prstGeom prst="straightConnector1">
            <a:avLst/>
          </a:prstGeom>
          <a:noFill/>
          <a:ln cap="flat" cmpd="sng" w="28575">
            <a:solidFill>
              <a:srgbClr val="FF0000"/>
            </a:solidFill>
            <a:prstDash val="solid"/>
            <a:round/>
            <a:headEnd len="sm" w="sm" type="none"/>
            <a:tailEnd len="med" w="med" type="triangle"/>
          </a:ln>
        </p:spPr>
      </p:cxnSp>
      <p:cxnSp>
        <p:nvCxnSpPr>
          <p:cNvPr id="282" name="Google Shape;282;p25"/>
          <p:cNvCxnSpPr/>
          <p:nvPr/>
        </p:nvCxnSpPr>
        <p:spPr>
          <a:xfrm flipH="1">
            <a:off x="3885750" y="2813550"/>
            <a:ext cx="3499800" cy="281400"/>
          </a:xfrm>
          <a:prstGeom prst="straightConnector1">
            <a:avLst/>
          </a:prstGeom>
          <a:noFill/>
          <a:ln cap="flat" cmpd="sng" w="28575">
            <a:solidFill>
              <a:srgbClr val="FF0000"/>
            </a:solidFill>
            <a:prstDash val="solid"/>
            <a:round/>
            <a:headEnd len="sm" w="sm" type="none"/>
            <a:tailEnd len="med" w="med" type="triangle"/>
          </a:ln>
        </p:spPr>
      </p:cxnSp>
      <p:cxnSp>
        <p:nvCxnSpPr>
          <p:cNvPr id="283" name="Google Shape;283;p25"/>
          <p:cNvCxnSpPr/>
          <p:nvPr/>
        </p:nvCxnSpPr>
        <p:spPr>
          <a:xfrm rot="10800000">
            <a:off x="3885975" y="3376000"/>
            <a:ext cx="3921600" cy="61800"/>
          </a:xfrm>
          <a:prstGeom prst="straightConnector1">
            <a:avLst/>
          </a:prstGeom>
          <a:noFill/>
          <a:ln cap="flat" cmpd="sng" w="28575">
            <a:solidFill>
              <a:srgbClr val="FF0000"/>
            </a:solidFill>
            <a:prstDash val="solid"/>
            <a:round/>
            <a:headEnd len="sm" w="sm" type="none"/>
            <a:tailEnd len="med" w="med" type="triangle"/>
          </a:ln>
        </p:spPr>
      </p:cxnSp>
      <p:cxnSp>
        <p:nvCxnSpPr>
          <p:cNvPr id="284" name="Google Shape;284;p25"/>
          <p:cNvCxnSpPr/>
          <p:nvPr/>
        </p:nvCxnSpPr>
        <p:spPr>
          <a:xfrm rot="10800000">
            <a:off x="3921300" y="3599025"/>
            <a:ext cx="3736800" cy="252000"/>
          </a:xfrm>
          <a:prstGeom prst="straightConnector1">
            <a:avLst/>
          </a:prstGeom>
          <a:noFill/>
          <a:ln cap="flat" cmpd="sng" w="28575">
            <a:solidFill>
              <a:srgbClr val="FF0000"/>
            </a:solidFill>
            <a:prstDash val="solid"/>
            <a:round/>
            <a:headEnd len="sm" w="sm" type="none"/>
            <a:tailEnd len="med" w="med" type="triangle"/>
          </a:ln>
        </p:spPr>
      </p:cxn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pic>
        <p:nvPicPr>
          <p:cNvPr id="289" name="Google Shape;289;p26"/>
          <p:cNvPicPr preferRelativeResize="0"/>
          <p:nvPr/>
        </p:nvPicPr>
        <p:blipFill rotWithShape="1">
          <a:blip r:embed="rId3">
            <a:alphaModFix/>
          </a:blip>
          <a:srcRect b="0" l="0" r="0" t="0"/>
          <a:stretch/>
        </p:blipFill>
        <p:spPr>
          <a:xfrm>
            <a:off x="1585950" y="1302000"/>
            <a:ext cx="5972100" cy="25395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27"/>
          <p:cNvSpPr txBox="1"/>
          <p:nvPr>
            <p:ph type="title"/>
          </p:nvPr>
        </p:nvSpPr>
        <p:spPr>
          <a:xfrm>
            <a:off x="480750" y="1764950"/>
            <a:ext cx="8222100" cy="9075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b="1" lang="en">
                <a:solidFill>
                  <a:schemeClr val="accent5"/>
                </a:solidFill>
              </a:rPr>
              <a:t>DegreeWorks </a:t>
            </a:r>
            <a:endParaRPr b="1">
              <a:solidFill>
                <a:schemeClr val="accent5"/>
              </a:solidFill>
            </a:endParaRPr>
          </a:p>
          <a:p>
            <a:pPr indent="0" lvl="0" marL="0" rtl="0" algn="ctr">
              <a:lnSpc>
                <a:spcPct val="100000"/>
              </a:lnSpc>
              <a:spcBef>
                <a:spcPts val="0"/>
              </a:spcBef>
              <a:spcAft>
                <a:spcPts val="0"/>
              </a:spcAft>
              <a:buSzPct val="111111"/>
              <a:buNone/>
            </a:pPr>
            <a:r>
              <a:rPr b="1" lang="en">
                <a:solidFill>
                  <a:schemeClr val="accent5"/>
                </a:solidFill>
              </a:rPr>
              <a:t>Degree Audit</a:t>
            </a:r>
            <a:endParaRPr b="1">
              <a:solidFill>
                <a:schemeClr val="accent5"/>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28"/>
          <p:cNvSpPr txBox="1"/>
          <p:nvPr>
            <p:ph type="ctrTitle"/>
          </p:nvPr>
        </p:nvSpPr>
        <p:spPr>
          <a:xfrm>
            <a:off x="1680302" y="1188925"/>
            <a:ext cx="5783400" cy="1457400"/>
          </a:xfrm>
          <a:prstGeom prst="rect">
            <a:avLst/>
          </a:prstGeom>
          <a:noFill/>
          <a:ln>
            <a:noFill/>
          </a:ln>
        </p:spPr>
        <p:txBody>
          <a:bodyPr anchorCtr="0" anchor="b" bIns="91425" lIns="91425" spcFirstLastPara="1" rIns="91425" wrap="square" tIns="91425">
            <a:normAutofit/>
          </a:bodyPr>
          <a:lstStyle/>
          <a:p>
            <a:pPr indent="0" lvl="0" marL="0" rtl="0" algn="ctr">
              <a:lnSpc>
                <a:spcPct val="100000"/>
              </a:lnSpc>
              <a:spcBef>
                <a:spcPts val="0"/>
              </a:spcBef>
              <a:spcAft>
                <a:spcPts val="0"/>
              </a:spcAft>
              <a:buSzPts val="4000"/>
              <a:buNone/>
            </a:pPr>
            <a:r>
              <a:t/>
            </a:r>
            <a:endParaRPr/>
          </a:p>
        </p:txBody>
      </p:sp>
      <p:sp>
        <p:nvSpPr>
          <p:cNvPr id="300" name="Google Shape;300;p28"/>
          <p:cNvSpPr txBox="1"/>
          <p:nvPr>
            <p:ph idx="1" type="subTitle"/>
          </p:nvPr>
        </p:nvSpPr>
        <p:spPr>
          <a:xfrm>
            <a:off x="1680302" y="3049450"/>
            <a:ext cx="5783400" cy="909000"/>
          </a:xfrm>
          <a:prstGeom prst="rect">
            <a:avLst/>
          </a:prstGeom>
          <a:noFill/>
          <a:ln>
            <a:noFill/>
          </a:ln>
        </p:spPr>
        <p:txBody>
          <a:bodyPr anchorCtr="0" anchor="t" bIns="91425" lIns="91425" spcFirstLastPara="1" rIns="91425" wrap="square" tIns="91425">
            <a:normAutofit/>
          </a:bodyPr>
          <a:lstStyle/>
          <a:p>
            <a:pPr indent="0" lvl="0" marL="0" rtl="0" algn="ctr">
              <a:lnSpc>
                <a:spcPct val="100000"/>
              </a:lnSpc>
              <a:spcBef>
                <a:spcPts val="0"/>
              </a:spcBef>
              <a:spcAft>
                <a:spcPts val="0"/>
              </a:spcAft>
              <a:buSzPts val="2400"/>
              <a:buNone/>
            </a:pPr>
            <a:r>
              <a:t/>
            </a:r>
            <a:endParaRPr/>
          </a:p>
        </p:txBody>
      </p:sp>
      <p:pic>
        <p:nvPicPr>
          <p:cNvPr id="301" name="Google Shape;301;p28"/>
          <p:cNvPicPr preferRelativeResize="0"/>
          <p:nvPr/>
        </p:nvPicPr>
        <p:blipFill rotWithShape="1">
          <a:blip r:embed="rId3">
            <a:alphaModFix/>
          </a:blip>
          <a:srcRect b="0" l="0" r="0" t="0"/>
          <a:stretch/>
        </p:blipFill>
        <p:spPr>
          <a:xfrm>
            <a:off x="554674" y="236375"/>
            <a:ext cx="7892500" cy="4670751"/>
          </a:xfrm>
          <a:prstGeom prst="rect">
            <a:avLst/>
          </a:prstGeom>
          <a:noFill/>
          <a:ln cap="flat" cmpd="sng" w="28575">
            <a:solidFill>
              <a:srgbClr val="FF0000"/>
            </a:solidFill>
            <a:prstDash val="solid"/>
            <a:round/>
            <a:headEnd len="sm" w="sm" type="none"/>
            <a:tailEnd len="sm" w="sm" type="none"/>
          </a:ln>
        </p:spPr>
      </p:pic>
      <p:sp>
        <p:nvSpPr>
          <p:cNvPr id="302" name="Google Shape;302;p28"/>
          <p:cNvSpPr/>
          <p:nvPr/>
        </p:nvSpPr>
        <p:spPr>
          <a:xfrm>
            <a:off x="4422825" y="3878125"/>
            <a:ext cx="1415700" cy="11379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pic>
        <p:nvPicPr>
          <p:cNvPr id="307" name="Google Shape;307;p29"/>
          <p:cNvPicPr preferRelativeResize="0"/>
          <p:nvPr/>
        </p:nvPicPr>
        <p:blipFill rotWithShape="1">
          <a:blip r:embed="rId3">
            <a:alphaModFix/>
          </a:blip>
          <a:srcRect b="0" l="0" r="0" t="0"/>
          <a:stretch/>
        </p:blipFill>
        <p:spPr>
          <a:xfrm>
            <a:off x="514350" y="223000"/>
            <a:ext cx="5342325" cy="3625425"/>
          </a:xfrm>
          <a:prstGeom prst="rect">
            <a:avLst/>
          </a:prstGeom>
          <a:noFill/>
          <a:ln>
            <a:noFill/>
          </a:ln>
        </p:spPr>
      </p:pic>
      <p:sp>
        <p:nvSpPr>
          <p:cNvPr id="308" name="Google Shape;308;p29"/>
          <p:cNvSpPr txBox="1"/>
          <p:nvPr/>
        </p:nvSpPr>
        <p:spPr>
          <a:xfrm>
            <a:off x="147000" y="4138600"/>
            <a:ext cx="8850000" cy="683400"/>
          </a:xfrm>
          <a:prstGeom prst="rect">
            <a:avLst/>
          </a:prstGeom>
          <a:noFill/>
          <a:ln>
            <a:noFill/>
          </a:ln>
        </p:spPr>
        <p:txBody>
          <a:bodyPr anchorCtr="0" anchor="t" bIns="91425" lIns="91425" spcFirstLastPara="1" rIns="91425" wrap="square" tIns="91425">
            <a:spAutoFit/>
          </a:bodyPr>
          <a:lstStyle/>
          <a:p>
            <a:pPr indent="0" lvl="0" marL="0" marR="0" rtl="0" algn="l">
              <a:lnSpc>
                <a:spcPct val="90000"/>
              </a:lnSpc>
              <a:spcBef>
                <a:spcPts val="0"/>
              </a:spcBef>
              <a:spcAft>
                <a:spcPts val="600"/>
              </a:spcAft>
              <a:buClr>
                <a:srgbClr val="000000"/>
              </a:buClr>
              <a:buSzPts val="1800"/>
              <a:buFont typeface="Arial"/>
              <a:buNone/>
            </a:pPr>
            <a:r>
              <a:rPr b="1" i="0" lang="en" sz="1800" u="sng" cap="none" strike="noStrike">
                <a:solidFill>
                  <a:schemeClr val="accent6"/>
                </a:solidFill>
                <a:latin typeface="Roboto Slab"/>
                <a:ea typeface="Roboto Slab"/>
                <a:cs typeface="Roboto Slab"/>
                <a:sym typeface="Roboto Slab"/>
                <a:hlinkClick r:id="rId4">
                  <a:extLst>
                    <a:ext uri="{A12FA001-AC4F-418D-AE19-62706E023703}">
                      <ahyp:hlinkClr val="tx"/>
                    </a:ext>
                  </a:extLst>
                </a:hlinkClick>
              </a:rPr>
              <a:t>https://www.citytech.cuny.edu/registrar/docs/Student_Guides/How_to_Read_your_DegreeWorks_Presentation.pdf</a:t>
            </a:r>
            <a:endParaRPr b="1" i="0" sz="1800" u="none" cap="none" strike="noStrike">
              <a:solidFill>
                <a:schemeClr val="accent6"/>
              </a:solidFill>
              <a:latin typeface="Roboto Slab"/>
              <a:ea typeface="Roboto Slab"/>
              <a:cs typeface="Roboto Slab"/>
              <a:sym typeface="Roboto Slab"/>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3"/>
          <p:cNvSpPr txBox="1"/>
          <p:nvPr>
            <p:ph type="title"/>
          </p:nvPr>
        </p:nvSpPr>
        <p:spPr>
          <a:xfrm>
            <a:off x="277200" y="1583850"/>
            <a:ext cx="4045200" cy="14823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800"/>
              <a:buNone/>
            </a:pPr>
            <a:r>
              <a:rPr b="1" lang="en" sz="4900">
                <a:solidFill>
                  <a:schemeClr val="accent6"/>
                </a:solidFill>
              </a:rPr>
              <a:t>Today’s Topics</a:t>
            </a:r>
            <a:endParaRPr b="1" sz="4900">
              <a:solidFill>
                <a:schemeClr val="accent6"/>
              </a:solidFill>
            </a:endParaRPr>
          </a:p>
        </p:txBody>
      </p:sp>
      <p:sp>
        <p:nvSpPr>
          <p:cNvPr id="136" name="Google Shape;136;p3"/>
          <p:cNvSpPr txBox="1"/>
          <p:nvPr>
            <p:ph idx="2" type="body"/>
          </p:nvPr>
        </p:nvSpPr>
        <p:spPr>
          <a:xfrm>
            <a:off x="4939500" y="522225"/>
            <a:ext cx="3837000" cy="3897000"/>
          </a:xfrm>
          <a:prstGeom prst="rect">
            <a:avLst/>
          </a:prstGeom>
          <a:noFill/>
          <a:ln>
            <a:noFill/>
          </a:ln>
        </p:spPr>
        <p:txBody>
          <a:bodyPr anchorCtr="0" anchor="ctr" bIns="91425" lIns="91425" spcFirstLastPara="1" rIns="91425" wrap="square" tIns="91425">
            <a:normAutofit fontScale="85000" lnSpcReduction="20000"/>
          </a:bodyPr>
          <a:lstStyle/>
          <a:p>
            <a:pPr indent="0" lvl="0" marL="0" rtl="0" algn="l">
              <a:lnSpc>
                <a:spcPct val="100000"/>
              </a:lnSpc>
              <a:spcBef>
                <a:spcPts val="0"/>
              </a:spcBef>
              <a:spcAft>
                <a:spcPts val="0"/>
              </a:spcAft>
              <a:buSzPct val="124567"/>
              <a:buNone/>
            </a:pPr>
            <a:r>
              <a:rPr lang="en" sz="1700">
                <a:solidFill>
                  <a:schemeClr val="accent5"/>
                </a:solidFill>
                <a:latin typeface="Roboto Slab"/>
                <a:ea typeface="Roboto Slab"/>
                <a:cs typeface="Roboto Slab"/>
                <a:sym typeface="Roboto Slab"/>
              </a:rPr>
              <a:t>Part A:</a:t>
            </a:r>
            <a:endParaRPr sz="1700">
              <a:solidFill>
                <a:schemeClr val="accent5"/>
              </a:solidFill>
              <a:latin typeface="Roboto Slab"/>
              <a:ea typeface="Roboto Slab"/>
              <a:cs typeface="Roboto Slab"/>
              <a:sym typeface="Roboto Slab"/>
            </a:endParaRPr>
          </a:p>
          <a:p>
            <a:pPr indent="-331152" lvl="0" marL="457200" rtl="0" algn="l">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Registration: Commitments and Responsibilities </a:t>
            </a:r>
            <a:endParaRPr sz="1900">
              <a:solidFill>
                <a:schemeClr val="accent5"/>
              </a:solidFill>
              <a:latin typeface="Roboto Slab"/>
              <a:ea typeface="Roboto Slab"/>
              <a:cs typeface="Roboto Slab"/>
              <a:sym typeface="Roboto Slab"/>
            </a:endParaRPr>
          </a:p>
          <a:p>
            <a:pPr indent="-331152" lvl="0" marL="457200" rtl="0" algn="l">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University Structure</a:t>
            </a:r>
            <a:endParaRPr sz="1900">
              <a:solidFill>
                <a:schemeClr val="accent5"/>
              </a:solidFill>
              <a:latin typeface="Roboto Slab"/>
              <a:ea typeface="Roboto Slab"/>
              <a:cs typeface="Roboto Slab"/>
              <a:sym typeface="Roboto Slab"/>
            </a:endParaRPr>
          </a:p>
          <a:p>
            <a:pPr indent="-331152" lvl="0" marL="457200" rtl="0" algn="l">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Your Major Matters</a:t>
            </a:r>
            <a:endParaRPr sz="1900">
              <a:solidFill>
                <a:schemeClr val="accent5"/>
              </a:solidFill>
              <a:latin typeface="Roboto Slab"/>
              <a:ea typeface="Roboto Slab"/>
              <a:cs typeface="Roboto Slab"/>
              <a:sym typeface="Roboto Slab"/>
            </a:endParaRPr>
          </a:p>
          <a:p>
            <a:pPr indent="-331152" lvl="0" marL="457200" rtl="0" algn="l">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Academic Advisement vs. Registration</a:t>
            </a:r>
            <a:endParaRPr sz="1900">
              <a:solidFill>
                <a:schemeClr val="accent5"/>
              </a:solidFill>
              <a:latin typeface="Roboto Slab"/>
              <a:ea typeface="Roboto Slab"/>
              <a:cs typeface="Roboto Slab"/>
              <a:sym typeface="Roboto Slab"/>
            </a:endParaRPr>
          </a:p>
          <a:p>
            <a:pPr indent="-331152" lvl="0" marL="457200" rtl="0" algn="l">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Preparing for Advisement</a:t>
            </a:r>
            <a:endParaRPr sz="1900">
              <a:solidFill>
                <a:schemeClr val="accent5"/>
              </a:solidFill>
              <a:latin typeface="Roboto Slab"/>
              <a:ea typeface="Roboto Slab"/>
              <a:cs typeface="Roboto Slab"/>
              <a:sym typeface="Roboto Slab"/>
            </a:endParaRPr>
          </a:p>
          <a:p>
            <a:pPr indent="-331152" lvl="0" marL="457200" rtl="0" algn="l">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DegreeWorks Degree Audit</a:t>
            </a:r>
            <a:endParaRPr sz="1900">
              <a:solidFill>
                <a:schemeClr val="accent5"/>
              </a:solidFill>
              <a:latin typeface="Roboto Slab"/>
              <a:ea typeface="Roboto Slab"/>
              <a:cs typeface="Roboto Slab"/>
              <a:sym typeface="Roboto Slab"/>
            </a:endParaRPr>
          </a:p>
          <a:p>
            <a:pPr indent="-331152" lvl="0" marL="457200" rtl="0" algn="l">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My Academic Career Planner</a:t>
            </a:r>
            <a:endParaRPr sz="1900">
              <a:solidFill>
                <a:schemeClr val="accent5"/>
              </a:solidFill>
              <a:latin typeface="Roboto Slab"/>
              <a:ea typeface="Roboto Slab"/>
              <a:cs typeface="Roboto Slab"/>
              <a:sym typeface="Roboto Slab"/>
            </a:endParaRPr>
          </a:p>
          <a:p>
            <a:pPr indent="-331152" lvl="0" marL="457200" rtl="0" algn="l">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Academic Advisors</a:t>
            </a:r>
            <a:endParaRPr sz="1900">
              <a:solidFill>
                <a:schemeClr val="accent5"/>
              </a:solidFill>
              <a:latin typeface="Roboto Slab"/>
              <a:ea typeface="Roboto Slab"/>
              <a:cs typeface="Roboto Slab"/>
              <a:sym typeface="Roboto Slab"/>
            </a:endParaRPr>
          </a:p>
          <a:p>
            <a:pPr indent="0" lvl="0" marL="0" rtl="0" algn="l">
              <a:lnSpc>
                <a:spcPct val="100000"/>
              </a:lnSpc>
              <a:spcBef>
                <a:spcPts val="300"/>
              </a:spcBef>
              <a:spcAft>
                <a:spcPts val="0"/>
              </a:spcAft>
              <a:buSzPct val="111455"/>
              <a:buNone/>
            </a:pPr>
            <a:r>
              <a:t/>
            </a:r>
            <a:endParaRPr sz="1900">
              <a:solidFill>
                <a:schemeClr val="accent5"/>
              </a:solidFill>
              <a:latin typeface="Roboto Slab"/>
              <a:ea typeface="Roboto Slab"/>
              <a:cs typeface="Roboto Slab"/>
              <a:sym typeface="Roboto Slab"/>
            </a:endParaRPr>
          </a:p>
          <a:p>
            <a:pPr indent="0" lvl="0" marL="0" rtl="0" algn="l">
              <a:lnSpc>
                <a:spcPct val="100000"/>
              </a:lnSpc>
              <a:spcBef>
                <a:spcPts val="300"/>
              </a:spcBef>
              <a:spcAft>
                <a:spcPts val="0"/>
              </a:spcAft>
              <a:buSzPct val="111455"/>
              <a:buNone/>
            </a:pPr>
            <a:r>
              <a:rPr lang="en" sz="1900">
                <a:solidFill>
                  <a:schemeClr val="accent5"/>
                </a:solidFill>
                <a:latin typeface="Roboto Slab"/>
                <a:ea typeface="Roboto Slab"/>
                <a:cs typeface="Roboto Slab"/>
                <a:sym typeface="Roboto Slab"/>
              </a:rPr>
              <a:t>Part B:</a:t>
            </a:r>
            <a:endParaRPr sz="1900">
              <a:solidFill>
                <a:schemeClr val="accent5"/>
              </a:solidFill>
              <a:latin typeface="Roboto Slab"/>
              <a:ea typeface="Roboto Slab"/>
              <a:cs typeface="Roboto Slab"/>
              <a:sym typeface="Roboto Slab"/>
            </a:endParaRPr>
          </a:p>
          <a:p>
            <a:pPr indent="-331152" lvl="0" marL="457200" rtl="0" algn="l">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Vocabulary Review/Activity</a:t>
            </a:r>
            <a:endParaRPr sz="1900">
              <a:solidFill>
                <a:schemeClr val="accent5"/>
              </a:solidFill>
              <a:latin typeface="Roboto Slab"/>
              <a:ea typeface="Roboto Slab"/>
              <a:cs typeface="Roboto Slab"/>
              <a:sym typeface="Roboto Slab"/>
            </a:endParaRPr>
          </a:p>
          <a:p>
            <a:pPr indent="-331152" lvl="0" marL="457200" rtl="0" algn="l">
              <a:lnSpc>
                <a:spcPct val="100000"/>
              </a:lnSpc>
              <a:spcBef>
                <a:spcPts val="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Setting Effective Goals</a:t>
            </a:r>
            <a:endParaRPr sz="1900">
              <a:solidFill>
                <a:schemeClr val="accent5"/>
              </a:solidFill>
              <a:latin typeface="Roboto Slab"/>
              <a:ea typeface="Roboto Slab"/>
              <a:cs typeface="Roboto Slab"/>
              <a:sym typeface="Roboto Slab"/>
            </a:endParaRPr>
          </a:p>
          <a:p>
            <a:pPr indent="-331152" lvl="0" marL="457200" rtl="0" algn="l">
              <a:lnSpc>
                <a:spcPct val="100000"/>
              </a:lnSpc>
              <a:spcBef>
                <a:spcPts val="200"/>
              </a:spcBef>
              <a:spcAft>
                <a:spcPts val="20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Create an Action Plan</a:t>
            </a:r>
            <a:endParaRPr sz="1900">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pic>
        <p:nvPicPr>
          <p:cNvPr id="313" name="Google Shape;313;p30"/>
          <p:cNvPicPr preferRelativeResize="0"/>
          <p:nvPr/>
        </p:nvPicPr>
        <p:blipFill rotWithShape="1">
          <a:blip r:embed="rId3">
            <a:alphaModFix/>
          </a:blip>
          <a:srcRect b="0" l="0" r="0" t="0"/>
          <a:stretch/>
        </p:blipFill>
        <p:spPr>
          <a:xfrm>
            <a:off x="68850" y="260087"/>
            <a:ext cx="7535452" cy="4764826"/>
          </a:xfrm>
          <a:prstGeom prst="rect">
            <a:avLst/>
          </a:prstGeom>
          <a:noFill/>
          <a:ln>
            <a:noFill/>
          </a:ln>
        </p:spPr>
      </p:pic>
      <p:sp>
        <p:nvSpPr>
          <p:cNvPr id="314" name="Google Shape;314;p30"/>
          <p:cNvSpPr/>
          <p:nvPr/>
        </p:nvSpPr>
        <p:spPr>
          <a:xfrm>
            <a:off x="644125" y="260075"/>
            <a:ext cx="567900" cy="2199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315" name="Google Shape;315;p30"/>
          <p:cNvSpPr/>
          <p:nvPr/>
        </p:nvSpPr>
        <p:spPr>
          <a:xfrm>
            <a:off x="1417150" y="1511625"/>
            <a:ext cx="567900" cy="2199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pic>
        <p:nvPicPr>
          <p:cNvPr id="320" name="Google Shape;320;p31"/>
          <p:cNvPicPr preferRelativeResize="0"/>
          <p:nvPr/>
        </p:nvPicPr>
        <p:blipFill rotWithShape="1">
          <a:blip r:embed="rId3">
            <a:alphaModFix/>
          </a:blip>
          <a:srcRect b="0" l="0" r="0" t="0"/>
          <a:stretch/>
        </p:blipFill>
        <p:spPr>
          <a:xfrm>
            <a:off x="2327000" y="152400"/>
            <a:ext cx="5821247" cy="4838701"/>
          </a:xfrm>
          <a:prstGeom prst="rect">
            <a:avLst/>
          </a:prstGeom>
          <a:noFill/>
          <a:ln>
            <a:noFill/>
          </a:ln>
        </p:spPr>
      </p:pic>
      <p:sp>
        <p:nvSpPr>
          <p:cNvPr id="321" name="Google Shape;321;p31"/>
          <p:cNvSpPr/>
          <p:nvPr/>
        </p:nvSpPr>
        <p:spPr>
          <a:xfrm>
            <a:off x="2415675" y="208125"/>
            <a:ext cx="1688100" cy="3465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pic>
        <p:nvPicPr>
          <p:cNvPr id="326" name="Google Shape;326;p32"/>
          <p:cNvPicPr preferRelativeResize="0"/>
          <p:nvPr/>
        </p:nvPicPr>
        <p:blipFill rotWithShape="1">
          <a:blip r:embed="rId3">
            <a:alphaModFix/>
          </a:blip>
          <a:srcRect b="0" l="0" r="0" t="0"/>
          <a:stretch/>
        </p:blipFill>
        <p:spPr>
          <a:xfrm>
            <a:off x="152400" y="152400"/>
            <a:ext cx="6212500" cy="4838699"/>
          </a:xfrm>
          <a:prstGeom prst="rect">
            <a:avLst/>
          </a:prstGeom>
          <a:noFill/>
          <a:ln>
            <a:noFill/>
          </a:ln>
        </p:spPr>
      </p:pic>
      <p:sp>
        <p:nvSpPr>
          <p:cNvPr id="327" name="Google Shape;327;p32"/>
          <p:cNvSpPr/>
          <p:nvPr/>
        </p:nvSpPr>
        <p:spPr>
          <a:xfrm>
            <a:off x="808875" y="1640500"/>
            <a:ext cx="549000" cy="2469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 name="Google Shape;328;p32"/>
          <p:cNvSpPr txBox="1"/>
          <p:nvPr/>
        </p:nvSpPr>
        <p:spPr>
          <a:xfrm>
            <a:off x="2416950" y="721150"/>
            <a:ext cx="549000" cy="81300"/>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Roboto"/>
              <a:ea typeface="Roboto"/>
              <a:cs typeface="Roboto"/>
              <a:sym typeface="Roboto"/>
            </a:endParaRPr>
          </a:p>
        </p:txBody>
      </p:sp>
      <p:sp>
        <p:nvSpPr>
          <p:cNvPr id="329" name="Google Shape;329;p32"/>
          <p:cNvSpPr txBox="1"/>
          <p:nvPr/>
        </p:nvSpPr>
        <p:spPr>
          <a:xfrm>
            <a:off x="472375" y="721150"/>
            <a:ext cx="475200" cy="81300"/>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Roboto"/>
              <a:ea typeface="Roboto"/>
              <a:cs typeface="Roboto"/>
              <a:sym typeface="Roboto"/>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pic>
        <p:nvPicPr>
          <p:cNvPr id="334" name="Google Shape;334;p33"/>
          <p:cNvPicPr preferRelativeResize="0"/>
          <p:nvPr/>
        </p:nvPicPr>
        <p:blipFill rotWithShape="1">
          <a:blip r:embed="rId3">
            <a:alphaModFix/>
          </a:blip>
          <a:srcRect b="0" l="0" r="0" t="0"/>
          <a:stretch/>
        </p:blipFill>
        <p:spPr>
          <a:xfrm>
            <a:off x="1593851" y="1066800"/>
            <a:ext cx="5916100" cy="302735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p34"/>
          <p:cNvSpPr txBox="1"/>
          <p:nvPr>
            <p:ph idx="4294967295" type="title"/>
          </p:nvPr>
        </p:nvSpPr>
        <p:spPr>
          <a:xfrm>
            <a:off x="579975" y="1683200"/>
            <a:ext cx="4045200" cy="1506300"/>
          </a:xfrm>
          <a:prstGeom prst="rect">
            <a:avLst/>
          </a:prstGeom>
          <a:noFill/>
          <a:ln>
            <a:noFill/>
          </a:ln>
        </p:spPr>
        <p:txBody>
          <a:bodyPr anchorCtr="0" anchor="b" bIns="91425" lIns="91425" spcFirstLastPara="1" rIns="91425" wrap="square" tIns="91425">
            <a:noAutofit/>
          </a:bodyPr>
          <a:lstStyle/>
          <a:p>
            <a:pPr indent="-375920" lvl="0" marL="457200" rtl="0" algn="l">
              <a:lnSpc>
                <a:spcPct val="100000"/>
              </a:lnSpc>
              <a:spcBef>
                <a:spcPts val="0"/>
              </a:spcBef>
              <a:spcAft>
                <a:spcPts val="0"/>
              </a:spcAft>
              <a:buSzPts val="2320"/>
              <a:buChar char="●"/>
            </a:pPr>
            <a:r>
              <a:rPr lang="en" sz="2320"/>
              <a:t>General Education</a:t>
            </a:r>
            <a:endParaRPr sz="2320"/>
          </a:p>
          <a:p>
            <a:pPr indent="-375920" lvl="0" marL="457200" rtl="0" algn="l">
              <a:lnSpc>
                <a:spcPct val="100000"/>
              </a:lnSpc>
              <a:spcBef>
                <a:spcPts val="0"/>
              </a:spcBef>
              <a:spcAft>
                <a:spcPts val="0"/>
              </a:spcAft>
              <a:buSzPts val="2320"/>
              <a:buChar char="●"/>
            </a:pPr>
            <a:r>
              <a:rPr lang="en" sz="2320"/>
              <a:t>Writing Intensive</a:t>
            </a:r>
            <a:endParaRPr sz="2320"/>
          </a:p>
          <a:p>
            <a:pPr indent="-375920" lvl="0" marL="457200" rtl="0" algn="l">
              <a:lnSpc>
                <a:spcPct val="100000"/>
              </a:lnSpc>
              <a:spcBef>
                <a:spcPts val="0"/>
              </a:spcBef>
              <a:spcAft>
                <a:spcPts val="0"/>
              </a:spcAft>
              <a:buSzPts val="2320"/>
              <a:buChar char="●"/>
            </a:pPr>
            <a:r>
              <a:rPr lang="en" sz="2320"/>
              <a:t>Interdisciplinary</a:t>
            </a:r>
            <a:endParaRPr sz="2320"/>
          </a:p>
        </p:txBody>
      </p:sp>
      <p:sp>
        <p:nvSpPr>
          <p:cNvPr id="340" name="Google Shape;340;p34"/>
          <p:cNvSpPr txBox="1"/>
          <p:nvPr>
            <p:ph idx="4294967295" type="subTitle"/>
          </p:nvPr>
        </p:nvSpPr>
        <p:spPr>
          <a:xfrm>
            <a:off x="109350" y="337701"/>
            <a:ext cx="4045200" cy="1345500"/>
          </a:xfrm>
          <a:prstGeom prst="rect">
            <a:avLst/>
          </a:prstGeom>
          <a:noFill/>
          <a:ln>
            <a:noFill/>
          </a:ln>
        </p:spPr>
        <p:txBody>
          <a:bodyPr anchorCtr="0" anchor="t" bIns="91425" lIns="91425" spcFirstLastPara="1" rIns="91425" wrap="square" tIns="91425">
            <a:normAutofit/>
          </a:bodyPr>
          <a:lstStyle/>
          <a:p>
            <a:pPr indent="0" lvl="0" marL="0" marR="0" rtl="0" algn="ctr">
              <a:lnSpc>
                <a:spcPct val="100000"/>
              </a:lnSpc>
              <a:spcBef>
                <a:spcPts val="0"/>
              </a:spcBef>
              <a:spcAft>
                <a:spcPts val="0"/>
              </a:spcAft>
              <a:buClr>
                <a:schemeClr val="dk1"/>
              </a:buClr>
              <a:buSzPts val="2100"/>
              <a:buFont typeface="Roboto"/>
              <a:buNone/>
            </a:pPr>
            <a:r>
              <a:rPr b="1" i="0" lang="en" sz="3600" u="none" cap="none" strike="noStrike">
                <a:solidFill>
                  <a:schemeClr val="accent5"/>
                </a:solidFill>
                <a:latin typeface="Roboto Slab"/>
                <a:ea typeface="Roboto Slab"/>
                <a:cs typeface="Roboto Slab"/>
                <a:sym typeface="Roboto Slab"/>
              </a:rPr>
              <a:t>College Requirements</a:t>
            </a:r>
            <a:endParaRPr b="1" i="0" sz="3600" u="none" cap="none" strike="noStrike">
              <a:solidFill>
                <a:schemeClr val="accent5"/>
              </a:solidFill>
              <a:latin typeface="Roboto Slab"/>
              <a:ea typeface="Roboto Slab"/>
              <a:cs typeface="Roboto Slab"/>
              <a:sym typeface="Roboto Slab"/>
            </a:endParaRPr>
          </a:p>
        </p:txBody>
      </p:sp>
      <p:sp>
        <p:nvSpPr>
          <p:cNvPr id="341" name="Google Shape;341;p34"/>
          <p:cNvSpPr txBox="1"/>
          <p:nvPr>
            <p:ph idx="4294967295" type="body"/>
          </p:nvPr>
        </p:nvSpPr>
        <p:spPr>
          <a:xfrm>
            <a:off x="109350" y="4311475"/>
            <a:ext cx="6460500" cy="723900"/>
          </a:xfrm>
          <a:prstGeom prst="rect">
            <a:avLst/>
          </a:prstGeom>
          <a:noFill/>
          <a:ln>
            <a:noFill/>
          </a:ln>
        </p:spPr>
        <p:txBody>
          <a:bodyPr anchorCtr="0" anchor="ctr" bIns="91425" lIns="91425" spcFirstLastPara="1" rIns="91425" wrap="square" tIns="91425">
            <a:normAutofit/>
          </a:bodyPr>
          <a:lstStyle/>
          <a:p>
            <a:pPr indent="0" lvl="0" marL="0" rtl="0" algn="l">
              <a:lnSpc>
                <a:spcPct val="115000"/>
              </a:lnSpc>
              <a:spcBef>
                <a:spcPts val="0"/>
              </a:spcBef>
              <a:spcAft>
                <a:spcPts val="1200"/>
              </a:spcAft>
              <a:buSzPts val="1800"/>
              <a:buNone/>
            </a:pPr>
            <a:r>
              <a:rPr b="1" lang="en" u="sng">
                <a:solidFill>
                  <a:schemeClr val="accent6"/>
                </a:solidFill>
                <a:latin typeface="Roboto Slab"/>
                <a:ea typeface="Roboto Slab"/>
                <a:cs typeface="Roboto Slab"/>
                <a:sym typeface="Roboto Slab"/>
                <a:hlinkClick r:id="rId3">
                  <a:extLst>
                    <a:ext uri="{A12FA001-AC4F-418D-AE19-62706E023703}">
                      <ahyp:hlinkClr val="tx"/>
                    </a:ext>
                  </a:extLst>
                </a:hlinkClick>
              </a:rPr>
              <a:t>http://www.citytech.cuny.edu/advisement/gen-ed.aspx</a:t>
            </a:r>
            <a:endParaRPr b="1">
              <a:solidFill>
                <a:schemeClr val="accent6"/>
              </a:solidFill>
              <a:latin typeface="Roboto Slab"/>
              <a:ea typeface="Roboto Slab"/>
              <a:cs typeface="Roboto Slab"/>
              <a:sym typeface="Roboto Slab"/>
            </a:endParaRPr>
          </a:p>
        </p:txBody>
      </p:sp>
      <p:pic>
        <p:nvPicPr>
          <p:cNvPr id="342" name="Google Shape;342;p34"/>
          <p:cNvPicPr preferRelativeResize="0"/>
          <p:nvPr/>
        </p:nvPicPr>
        <p:blipFill rotWithShape="1">
          <a:blip r:embed="rId4">
            <a:alphaModFix/>
          </a:blip>
          <a:srcRect b="0" l="0" r="0" t="0"/>
          <a:stretch/>
        </p:blipFill>
        <p:spPr>
          <a:xfrm>
            <a:off x="4263700" y="152400"/>
            <a:ext cx="4678151" cy="4282676"/>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 name="Shape 346"/>
        <p:cNvGrpSpPr/>
        <p:nvPr/>
      </p:nvGrpSpPr>
      <p:grpSpPr>
        <a:xfrm>
          <a:off x="0" y="0"/>
          <a:ext cx="0" cy="0"/>
          <a:chOff x="0" y="0"/>
          <a:chExt cx="0" cy="0"/>
        </a:xfrm>
      </p:grpSpPr>
      <p:sp>
        <p:nvSpPr>
          <p:cNvPr id="347" name="Google Shape;347;p35"/>
          <p:cNvSpPr txBox="1"/>
          <p:nvPr/>
        </p:nvSpPr>
        <p:spPr>
          <a:xfrm>
            <a:off x="279825" y="1621713"/>
            <a:ext cx="6224100" cy="1323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chemeClr val="accent5"/>
                </a:solidFill>
                <a:latin typeface="Roboto Slab"/>
                <a:ea typeface="Roboto Slab"/>
                <a:cs typeface="Roboto Slab"/>
                <a:sym typeface="Roboto Slab"/>
              </a:rPr>
              <a:t>Schedule</a:t>
            </a:r>
            <a:endParaRPr b="1" i="0" sz="3700" u="none" cap="none" strike="noStrike">
              <a:solidFill>
                <a:schemeClr val="accent5"/>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chemeClr val="accent5"/>
                </a:solidFill>
                <a:latin typeface="Roboto Slab"/>
                <a:ea typeface="Roboto Slab"/>
                <a:cs typeface="Roboto Slab"/>
                <a:sym typeface="Roboto Slab"/>
              </a:rPr>
              <a:t>Builder</a:t>
            </a:r>
            <a:endParaRPr b="1" i="0" sz="3700" u="none" cap="none" strike="noStrike">
              <a:solidFill>
                <a:schemeClr val="accent5"/>
              </a:solidFill>
              <a:latin typeface="Roboto Slab"/>
              <a:ea typeface="Roboto Slab"/>
              <a:cs typeface="Roboto Slab"/>
              <a:sym typeface="Roboto Slab"/>
            </a:endParaRPr>
          </a:p>
        </p:txBody>
      </p:sp>
      <p:sp>
        <p:nvSpPr>
          <p:cNvPr id="348" name="Google Shape;348;p35"/>
          <p:cNvSpPr txBox="1"/>
          <p:nvPr/>
        </p:nvSpPr>
        <p:spPr>
          <a:xfrm>
            <a:off x="170700" y="4404600"/>
            <a:ext cx="8802600" cy="7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 sz="1800" u="sng" cap="none" strike="noStrike">
                <a:solidFill>
                  <a:schemeClr val="accent6"/>
                </a:solidFill>
                <a:latin typeface="Roboto Slab"/>
                <a:ea typeface="Roboto Slab"/>
                <a:cs typeface="Roboto Slab"/>
                <a:sym typeface="Roboto Slab"/>
                <a:hlinkClick r:id="rId3">
                  <a:extLst>
                    <a:ext uri="{A12FA001-AC4F-418D-AE19-62706E023703}">
                      <ahyp:hlinkClr val="tx"/>
                    </a:ext>
                  </a:extLst>
                </a:hlinkClick>
              </a:rPr>
              <a:t>https://www.citytech.cuny.edu/registrar/docs/Student_Guides/How_to_Use_Schedule_Builder_Presentation.pdf</a:t>
            </a:r>
            <a:endParaRPr b="1" i="0" sz="1800" u="none" cap="none" strike="noStrike">
              <a:solidFill>
                <a:schemeClr val="accent6"/>
              </a:solidFill>
              <a:latin typeface="Roboto Slab"/>
              <a:ea typeface="Roboto Slab"/>
              <a:cs typeface="Roboto Slab"/>
              <a:sym typeface="Roboto Slab"/>
            </a:endParaRPr>
          </a:p>
        </p:txBody>
      </p:sp>
      <p:pic>
        <p:nvPicPr>
          <p:cNvPr id="349" name="Google Shape;349;p35"/>
          <p:cNvPicPr preferRelativeResize="0"/>
          <p:nvPr/>
        </p:nvPicPr>
        <p:blipFill rotWithShape="1">
          <a:blip r:embed="rId4">
            <a:alphaModFix/>
          </a:blip>
          <a:srcRect b="0" l="0" r="0" t="0"/>
          <a:stretch/>
        </p:blipFill>
        <p:spPr>
          <a:xfrm>
            <a:off x="2950925" y="176950"/>
            <a:ext cx="5602924" cy="4213151"/>
          </a:xfrm>
          <a:prstGeom prst="rect">
            <a:avLst/>
          </a:prstGeom>
          <a:noFill/>
          <a:ln>
            <a:noFill/>
          </a:ln>
        </p:spPr>
      </p:pic>
      <p:sp>
        <p:nvSpPr>
          <p:cNvPr id="350" name="Google Shape;350;p35"/>
          <p:cNvSpPr/>
          <p:nvPr/>
        </p:nvSpPr>
        <p:spPr>
          <a:xfrm>
            <a:off x="3410325" y="1583250"/>
            <a:ext cx="1228800" cy="9885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pic>
        <p:nvPicPr>
          <p:cNvPr id="355" name="Google Shape;355;p36"/>
          <p:cNvPicPr preferRelativeResize="0"/>
          <p:nvPr/>
        </p:nvPicPr>
        <p:blipFill rotWithShape="1">
          <a:blip r:embed="rId3">
            <a:alphaModFix/>
          </a:blip>
          <a:srcRect b="0" l="0" r="0" t="0"/>
          <a:stretch/>
        </p:blipFill>
        <p:spPr>
          <a:xfrm>
            <a:off x="1265400" y="519800"/>
            <a:ext cx="6305550" cy="382905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p37"/>
          <p:cNvSpPr txBox="1"/>
          <p:nvPr/>
        </p:nvSpPr>
        <p:spPr>
          <a:xfrm>
            <a:off x="2713325" y="4570800"/>
            <a:ext cx="62985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 sz="1800" u="sng" cap="none" strike="noStrike">
                <a:solidFill>
                  <a:schemeClr val="hlink"/>
                </a:solidFill>
                <a:latin typeface="Roboto Slab"/>
                <a:ea typeface="Roboto Slab"/>
                <a:cs typeface="Roboto Slab"/>
                <a:sym typeface="Roboto Slab"/>
                <a:hlinkClick r:id="rId3"/>
              </a:rPr>
              <a:t>http://www.citytech.cuny.edu/advisement/planner.aspx</a:t>
            </a:r>
            <a:endParaRPr b="1" i="0" sz="1800" u="none" cap="none" strike="noStrike">
              <a:solidFill>
                <a:schemeClr val="accent5"/>
              </a:solidFill>
              <a:latin typeface="Roboto Slab"/>
              <a:ea typeface="Roboto Slab"/>
              <a:cs typeface="Roboto Slab"/>
              <a:sym typeface="Roboto Slab"/>
            </a:endParaRPr>
          </a:p>
        </p:txBody>
      </p:sp>
      <p:pic>
        <p:nvPicPr>
          <p:cNvPr id="361" name="Google Shape;361;p37"/>
          <p:cNvPicPr preferRelativeResize="0"/>
          <p:nvPr/>
        </p:nvPicPr>
        <p:blipFill rotWithShape="1">
          <a:blip r:embed="rId4">
            <a:alphaModFix/>
          </a:blip>
          <a:srcRect b="0" l="0" r="0" t="0"/>
          <a:stretch/>
        </p:blipFill>
        <p:spPr>
          <a:xfrm>
            <a:off x="700088" y="609600"/>
            <a:ext cx="7743825" cy="3562350"/>
          </a:xfrm>
          <a:prstGeom prst="rect">
            <a:avLst/>
          </a:prstGeom>
          <a:noFill/>
          <a:ln>
            <a:noFill/>
          </a:ln>
        </p:spPr>
      </p:pic>
      <p:sp>
        <p:nvSpPr>
          <p:cNvPr id="362" name="Google Shape;362;p37"/>
          <p:cNvSpPr/>
          <p:nvPr/>
        </p:nvSpPr>
        <p:spPr>
          <a:xfrm>
            <a:off x="1019900" y="3601175"/>
            <a:ext cx="1503600" cy="2469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 name="Google Shape;363;p37"/>
          <p:cNvSpPr/>
          <p:nvPr/>
        </p:nvSpPr>
        <p:spPr>
          <a:xfrm>
            <a:off x="2637700" y="2021500"/>
            <a:ext cx="2869200" cy="7041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38"/>
          <p:cNvSpPr txBox="1"/>
          <p:nvPr>
            <p:ph type="title"/>
          </p:nvPr>
        </p:nvSpPr>
        <p:spPr>
          <a:xfrm>
            <a:off x="480750" y="1764950"/>
            <a:ext cx="8222100" cy="9075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b="1" lang="en">
                <a:solidFill>
                  <a:schemeClr val="accent5"/>
                </a:solidFill>
              </a:rPr>
              <a:t>My Academic Career Planner</a:t>
            </a:r>
            <a:endParaRPr b="1">
              <a:solidFill>
                <a:schemeClr val="accent5"/>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sp>
        <p:nvSpPr>
          <p:cNvPr id="373" name="Google Shape;373;p39"/>
          <p:cNvSpPr txBox="1"/>
          <p:nvPr>
            <p:ph type="title"/>
          </p:nvPr>
        </p:nvSpPr>
        <p:spPr>
          <a:xfrm>
            <a:off x="265500" y="468525"/>
            <a:ext cx="4045200" cy="1529400"/>
          </a:xfrm>
          <a:prstGeom prst="rect">
            <a:avLst/>
          </a:prstGeom>
          <a:noFill/>
          <a:ln>
            <a:noFill/>
          </a:ln>
        </p:spPr>
        <p:txBody>
          <a:bodyPr anchorCtr="0" anchor="b" bIns="91425" lIns="91425" spcFirstLastPara="1" rIns="91425" wrap="square" tIns="91425">
            <a:normAutofit/>
          </a:bodyPr>
          <a:lstStyle/>
          <a:p>
            <a:pPr indent="0" lvl="0" marL="0" rtl="0" algn="ctr">
              <a:lnSpc>
                <a:spcPct val="100000"/>
              </a:lnSpc>
              <a:spcBef>
                <a:spcPts val="0"/>
              </a:spcBef>
              <a:spcAft>
                <a:spcPts val="0"/>
              </a:spcAft>
              <a:buSzPts val="5200"/>
              <a:buNone/>
            </a:pPr>
            <a:r>
              <a:rPr b="1" lang="en" sz="4100">
                <a:solidFill>
                  <a:schemeClr val="accent5"/>
                </a:solidFill>
              </a:rPr>
              <a:t>My Academic Career Planner</a:t>
            </a:r>
            <a:endParaRPr b="1" sz="4100">
              <a:solidFill>
                <a:schemeClr val="accent5"/>
              </a:solidFill>
            </a:endParaRPr>
          </a:p>
        </p:txBody>
      </p:sp>
      <p:pic>
        <p:nvPicPr>
          <p:cNvPr id="374" name="Google Shape;374;p39"/>
          <p:cNvPicPr preferRelativeResize="0"/>
          <p:nvPr/>
        </p:nvPicPr>
        <p:blipFill rotWithShape="1">
          <a:blip r:embed="rId3">
            <a:alphaModFix/>
          </a:blip>
          <a:srcRect b="0" l="0" r="0" t="0"/>
          <a:stretch/>
        </p:blipFill>
        <p:spPr>
          <a:xfrm>
            <a:off x="4648202" y="866300"/>
            <a:ext cx="4461276" cy="3320125"/>
          </a:xfrm>
          <a:prstGeom prst="rect">
            <a:avLst/>
          </a:prstGeom>
          <a:noFill/>
          <a:ln>
            <a:noFill/>
          </a:ln>
        </p:spPr>
      </p:pic>
      <p:sp>
        <p:nvSpPr>
          <p:cNvPr id="375" name="Google Shape;375;p39"/>
          <p:cNvSpPr txBox="1"/>
          <p:nvPr>
            <p:ph idx="1" type="subTitle"/>
          </p:nvPr>
        </p:nvSpPr>
        <p:spPr>
          <a:xfrm>
            <a:off x="265500" y="2444824"/>
            <a:ext cx="4045200" cy="2106600"/>
          </a:xfrm>
          <a:prstGeom prst="rect">
            <a:avLst/>
          </a:prstGeom>
          <a:noFill/>
          <a:ln>
            <a:noFill/>
          </a:ln>
        </p:spPr>
        <p:txBody>
          <a:bodyPr anchorCtr="0" anchor="t" bIns="91425" lIns="91425" spcFirstLastPara="1" rIns="91425" wrap="square" tIns="91425">
            <a:normAutofit/>
          </a:bodyPr>
          <a:lstStyle/>
          <a:p>
            <a:pPr indent="0" lvl="0" marL="0" rtl="0" algn="ctr">
              <a:lnSpc>
                <a:spcPct val="100000"/>
              </a:lnSpc>
              <a:spcBef>
                <a:spcPts val="0"/>
              </a:spcBef>
              <a:spcAft>
                <a:spcPts val="0"/>
              </a:spcAft>
              <a:buSzPts val="2100"/>
              <a:buNone/>
            </a:pPr>
            <a:r>
              <a:rPr b="1" lang="en">
                <a:solidFill>
                  <a:schemeClr val="accent6"/>
                </a:solidFill>
                <a:latin typeface="Roboto Slab"/>
                <a:ea typeface="Roboto Slab"/>
                <a:cs typeface="Roboto Slab"/>
                <a:sym typeface="Roboto Slab"/>
              </a:rPr>
              <a:t>Download the </a:t>
            </a:r>
            <a:r>
              <a:rPr b="1" lang="en" u="sng">
                <a:solidFill>
                  <a:schemeClr val="accent6"/>
                </a:solidFill>
                <a:latin typeface="Roboto Slab"/>
                <a:ea typeface="Roboto Slab"/>
                <a:cs typeface="Roboto Slab"/>
                <a:sym typeface="Roboto Slab"/>
                <a:hlinkClick r:id="rId4">
                  <a:extLst>
                    <a:ext uri="{A12FA001-AC4F-418D-AE19-62706E023703}">
                      <ahyp:hlinkClr val="tx"/>
                    </a:ext>
                  </a:extLst>
                </a:hlinkClick>
              </a:rPr>
              <a:t>PDF</a:t>
            </a:r>
            <a:r>
              <a:rPr b="1" lang="en">
                <a:solidFill>
                  <a:schemeClr val="accent6"/>
                </a:solidFill>
                <a:latin typeface="Roboto Slab"/>
                <a:ea typeface="Roboto Slab"/>
                <a:cs typeface="Roboto Slab"/>
                <a:sym typeface="Roboto Slab"/>
              </a:rPr>
              <a:t> </a:t>
            </a:r>
            <a:endParaRPr b="1">
              <a:solidFill>
                <a:schemeClr val="accent6"/>
              </a:solidFill>
              <a:latin typeface="Roboto Slab"/>
              <a:ea typeface="Roboto Slab"/>
              <a:cs typeface="Roboto Slab"/>
              <a:sym typeface="Roboto Slab"/>
            </a:endParaRPr>
          </a:p>
          <a:p>
            <a:pPr indent="0" lvl="0" marL="0" rtl="0" algn="ctr">
              <a:lnSpc>
                <a:spcPct val="100000"/>
              </a:lnSpc>
              <a:spcBef>
                <a:spcPts val="0"/>
              </a:spcBef>
              <a:spcAft>
                <a:spcPts val="0"/>
              </a:spcAft>
              <a:buSzPts val="2100"/>
              <a:buNone/>
            </a:pPr>
            <a:r>
              <a:rPr lang="en">
                <a:solidFill>
                  <a:schemeClr val="accent6"/>
                </a:solidFill>
                <a:latin typeface="Roboto Slab"/>
                <a:ea typeface="Roboto Slab"/>
                <a:cs typeface="Roboto Slab"/>
                <a:sym typeface="Roboto Slab"/>
              </a:rPr>
              <a:t>(do not complete it on the web; you will lose all your work)</a:t>
            </a:r>
            <a:endParaRPr>
              <a:solidFill>
                <a:schemeClr val="accent6"/>
              </a:solidFill>
              <a:latin typeface="Roboto Slab"/>
              <a:ea typeface="Roboto Slab"/>
              <a:cs typeface="Roboto Slab"/>
              <a:sym typeface="Roboto Slab"/>
            </a:endParaRPr>
          </a:p>
          <a:p>
            <a:pPr indent="0" lvl="0" marL="0" rtl="0" algn="ctr">
              <a:lnSpc>
                <a:spcPct val="100000"/>
              </a:lnSpc>
              <a:spcBef>
                <a:spcPts val="0"/>
              </a:spcBef>
              <a:spcAft>
                <a:spcPts val="0"/>
              </a:spcAft>
              <a:buSzPts val="2100"/>
              <a:buNone/>
            </a:pPr>
            <a:r>
              <a:t/>
            </a:r>
            <a:endParaRPr>
              <a:latin typeface="Roboto Slab"/>
              <a:ea typeface="Roboto Slab"/>
              <a:cs typeface="Roboto Slab"/>
              <a:sym typeface="Roboto Slab"/>
            </a:endParaRPr>
          </a:p>
          <a:p>
            <a:pPr indent="0" lvl="0" marL="0" rtl="0" algn="ctr">
              <a:lnSpc>
                <a:spcPct val="100000"/>
              </a:lnSpc>
              <a:spcBef>
                <a:spcPts val="0"/>
              </a:spcBef>
              <a:spcAft>
                <a:spcPts val="0"/>
              </a:spcAft>
              <a:buSzPts val="2100"/>
              <a:buNone/>
            </a:pPr>
            <a:r>
              <a:t/>
            </a:r>
            <a:endParaRPr>
              <a:latin typeface="Roboto Slab"/>
              <a:ea typeface="Roboto Slab"/>
              <a:cs typeface="Roboto Slab"/>
              <a:sym typeface="Roboto Slab"/>
            </a:endParaRPr>
          </a:p>
          <a:p>
            <a:pPr indent="0" lvl="0" marL="0" rtl="0" algn="ctr">
              <a:lnSpc>
                <a:spcPct val="100000"/>
              </a:lnSpc>
              <a:spcBef>
                <a:spcPts val="0"/>
              </a:spcBef>
              <a:spcAft>
                <a:spcPts val="0"/>
              </a:spcAft>
              <a:buSzPts val="2100"/>
              <a:buNone/>
            </a:pPr>
            <a:r>
              <a:rPr i="1" lang="en">
                <a:solidFill>
                  <a:schemeClr val="dk1"/>
                </a:solidFill>
                <a:latin typeface="Roboto Slab"/>
                <a:ea typeface="Roboto Slab"/>
                <a:cs typeface="Roboto Slab"/>
                <a:sym typeface="Roboto Slab"/>
              </a:rPr>
              <a:t>What else will you need?</a:t>
            </a:r>
            <a:endParaRPr i="1">
              <a:solidFill>
                <a:schemeClr val="dk1"/>
              </a:solidFill>
              <a:latin typeface="Roboto Slab"/>
              <a:ea typeface="Roboto Slab"/>
              <a:cs typeface="Roboto Slab"/>
              <a:sym typeface="Roboto Slab"/>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4"/>
          <p:cNvSpPr txBox="1"/>
          <p:nvPr>
            <p:ph type="title"/>
          </p:nvPr>
        </p:nvSpPr>
        <p:spPr>
          <a:xfrm>
            <a:off x="213150" y="1664250"/>
            <a:ext cx="8717700" cy="9075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b="1" lang="en"/>
              <a:t>Part A: #aMAJORdecision</a:t>
            </a:r>
            <a:endParaRPr b="1"/>
          </a:p>
        </p:txBody>
      </p:sp>
      <p:sp>
        <p:nvSpPr>
          <p:cNvPr id="142" name="Google Shape;142;p4"/>
          <p:cNvSpPr txBox="1"/>
          <p:nvPr>
            <p:ph type="title"/>
          </p:nvPr>
        </p:nvSpPr>
        <p:spPr>
          <a:xfrm>
            <a:off x="460950" y="3246050"/>
            <a:ext cx="8222100" cy="9075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ts val="891"/>
              <a:buNone/>
            </a:pPr>
            <a:r>
              <a:t/>
            </a:r>
            <a:endParaRPr b="1" sz="4020">
              <a:solidFill>
                <a:schemeClr val="accent6"/>
              </a:solidFill>
            </a:endParaRPr>
          </a:p>
          <a:p>
            <a:pPr indent="0" lvl="0" marL="0" rtl="0" algn="ctr">
              <a:lnSpc>
                <a:spcPct val="100000"/>
              </a:lnSpc>
              <a:spcBef>
                <a:spcPts val="0"/>
              </a:spcBef>
              <a:spcAft>
                <a:spcPts val="0"/>
              </a:spcAft>
              <a:buSzPts val="891"/>
              <a:buNone/>
            </a:pPr>
            <a:r>
              <a:t/>
            </a:r>
            <a:endParaRPr b="1" sz="4020">
              <a:solidFill>
                <a:schemeClr val="accent6"/>
              </a:solidFill>
            </a:endParaRPr>
          </a:p>
          <a:p>
            <a:pPr indent="0" lvl="0" marL="0" rtl="0" algn="ctr">
              <a:lnSpc>
                <a:spcPct val="100000"/>
              </a:lnSpc>
              <a:spcBef>
                <a:spcPts val="0"/>
              </a:spcBef>
              <a:spcAft>
                <a:spcPts val="0"/>
              </a:spcAft>
              <a:buSzPts val="891"/>
              <a:buNone/>
            </a:pPr>
            <a:r>
              <a:t/>
            </a:r>
            <a:endParaRPr b="1" sz="4020">
              <a:solidFill>
                <a:schemeClr val="accent6"/>
              </a:solidFill>
            </a:endParaRPr>
          </a:p>
          <a:p>
            <a:pPr indent="0" lvl="0" marL="0" rtl="0" algn="ctr">
              <a:lnSpc>
                <a:spcPct val="100000"/>
              </a:lnSpc>
              <a:spcBef>
                <a:spcPts val="0"/>
              </a:spcBef>
              <a:spcAft>
                <a:spcPts val="0"/>
              </a:spcAft>
              <a:buSzPts val="891"/>
              <a:buNone/>
            </a:pPr>
            <a:r>
              <a:t/>
            </a:r>
            <a:endParaRPr b="1" sz="4020">
              <a:solidFill>
                <a:schemeClr val="accent6"/>
              </a:solidFill>
            </a:endParaRPr>
          </a:p>
          <a:p>
            <a:pPr indent="0" lvl="0" marL="0" rtl="0" algn="ctr">
              <a:lnSpc>
                <a:spcPct val="100000"/>
              </a:lnSpc>
              <a:spcBef>
                <a:spcPts val="0"/>
              </a:spcBef>
              <a:spcAft>
                <a:spcPts val="0"/>
              </a:spcAft>
              <a:buSzPts val="891"/>
              <a:buNone/>
            </a:pPr>
            <a:r>
              <a:t/>
            </a:r>
            <a:endParaRPr b="1" sz="4020">
              <a:solidFill>
                <a:schemeClr val="accent6"/>
              </a:solidFill>
            </a:endParaRPr>
          </a:p>
          <a:p>
            <a:pPr indent="0" lvl="0" marL="0" rtl="0" algn="ctr">
              <a:lnSpc>
                <a:spcPct val="100000"/>
              </a:lnSpc>
              <a:spcBef>
                <a:spcPts val="0"/>
              </a:spcBef>
              <a:spcAft>
                <a:spcPts val="0"/>
              </a:spcAft>
              <a:buSzPts val="891"/>
              <a:buNone/>
            </a:pPr>
            <a:r>
              <a:t/>
            </a:r>
            <a:endParaRPr b="1" sz="4020">
              <a:solidFill>
                <a:schemeClr val="accent6"/>
              </a:solidFill>
            </a:endParaRPr>
          </a:p>
          <a:p>
            <a:pPr indent="0" lvl="0" marL="0" rtl="0" algn="ctr">
              <a:lnSpc>
                <a:spcPct val="100000"/>
              </a:lnSpc>
              <a:spcBef>
                <a:spcPts val="0"/>
              </a:spcBef>
              <a:spcAft>
                <a:spcPts val="0"/>
              </a:spcAft>
              <a:buSzPts val="891"/>
              <a:buNone/>
            </a:pPr>
            <a:r>
              <a:rPr b="1" lang="en" sz="4020">
                <a:solidFill>
                  <a:schemeClr val="accent6"/>
                </a:solidFill>
              </a:rPr>
              <a:t>Advisement, Registration, </a:t>
            </a:r>
            <a:endParaRPr b="1" sz="4020">
              <a:solidFill>
                <a:schemeClr val="accent6"/>
              </a:solidFill>
            </a:endParaRPr>
          </a:p>
          <a:p>
            <a:pPr indent="0" lvl="0" marL="0" rtl="0" algn="ctr">
              <a:lnSpc>
                <a:spcPct val="100000"/>
              </a:lnSpc>
              <a:spcBef>
                <a:spcPts val="0"/>
              </a:spcBef>
              <a:spcAft>
                <a:spcPts val="0"/>
              </a:spcAft>
              <a:buSzPts val="891"/>
              <a:buNone/>
            </a:pPr>
            <a:r>
              <a:rPr b="1" lang="en" sz="4020">
                <a:solidFill>
                  <a:schemeClr val="accent6"/>
                </a:solidFill>
              </a:rPr>
              <a:t>+ Degree Planning</a:t>
            </a:r>
            <a:endParaRPr b="1" sz="4020">
              <a:solidFill>
                <a:schemeClr val="accent6"/>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sp>
        <p:nvSpPr>
          <p:cNvPr id="380" name="Google Shape;380;p40"/>
          <p:cNvSpPr txBox="1"/>
          <p:nvPr>
            <p:ph type="title"/>
          </p:nvPr>
        </p:nvSpPr>
        <p:spPr>
          <a:xfrm>
            <a:off x="254700" y="630625"/>
            <a:ext cx="4045200" cy="1529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680"/>
              <a:buNone/>
            </a:pPr>
            <a:r>
              <a:t/>
            </a:r>
            <a:endParaRPr b="1" sz="3890">
              <a:solidFill>
                <a:schemeClr val="accent6"/>
              </a:solidFill>
            </a:endParaRPr>
          </a:p>
          <a:p>
            <a:pPr indent="0" lvl="0" marL="0" rtl="0" algn="ctr">
              <a:lnSpc>
                <a:spcPct val="100000"/>
              </a:lnSpc>
              <a:spcBef>
                <a:spcPts val="0"/>
              </a:spcBef>
              <a:spcAft>
                <a:spcPts val="0"/>
              </a:spcAft>
              <a:buSzPts val="4680"/>
              <a:buNone/>
            </a:pPr>
            <a:r>
              <a:rPr b="1" lang="en" sz="3890">
                <a:solidFill>
                  <a:schemeClr val="accent5"/>
                </a:solidFill>
              </a:rPr>
              <a:t>My Academic Career Planner Review</a:t>
            </a:r>
            <a:endParaRPr b="1" sz="3890">
              <a:solidFill>
                <a:schemeClr val="accent5"/>
              </a:solidFill>
            </a:endParaRPr>
          </a:p>
        </p:txBody>
      </p:sp>
      <p:pic>
        <p:nvPicPr>
          <p:cNvPr id="381" name="Google Shape;381;p40"/>
          <p:cNvPicPr preferRelativeResize="0"/>
          <p:nvPr/>
        </p:nvPicPr>
        <p:blipFill rotWithShape="1">
          <a:blip r:embed="rId3">
            <a:alphaModFix/>
          </a:blip>
          <a:srcRect b="0" l="0" r="0" t="0"/>
          <a:stretch/>
        </p:blipFill>
        <p:spPr>
          <a:xfrm>
            <a:off x="4648202" y="866300"/>
            <a:ext cx="4461276" cy="3320125"/>
          </a:xfrm>
          <a:prstGeom prst="rect">
            <a:avLst/>
          </a:prstGeom>
          <a:noFill/>
          <a:ln>
            <a:noFill/>
          </a:ln>
        </p:spPr>
      </p:pic>
      <p:sp>
        <p:nvSpPr>
          <p:cNvPr id="382" name="Google Shape;382;p40"/>
          <p:cNvSpPr txBox="1"/>
          <p:nvPr>
            <p:ph idx="1" type="subTitle"/>
          </p:nvPr>
        </p:nvSpPr>
        <p:spPr>
          <a:xfrm>
            <a:off x="175850" y="2463701"/>
            <a:ext cx="4320000" cy="2600700"/>
          </a:xfrm>
          <a:prstGeom prst="rect">
            <a:avLst/>
          </a:prstGeom>
          <a:noFill/>
          <a:ln>
            <a:noFill/>
          </a:ln>
        </p:spPr>
        <p:txBody>
          <a:bodyPr anchorCtr="0" anchor="t" bIns="91425" lIns="91425" spcFirstLastPara="1" rIns="91425" wrap="square" tIns="91425">
            <a:normAutofit fontScale="92500" lnSpcReduction="10000"/>
          </a:bodyPr>
          <a:lstStyle/>
          <a:p>
            <a:pPr indent="-342937" lvl="0" marL="342900" rtl="0" algn="l">
              <a:lnSpc>
                <a:spcPct val="100000"/>
              </a:lnSpc>
              <a:spcBef>
                <a:spcPts val="0"/>
              </a:spcBef>
              <a:spcAft>
                <a:spcPts val="0"/>
              </a:spcAft>
              <a:buClr>
                <a:schemeClr val="accent6"/>
              </a:buClr>
              <a:buSzPct val="117647"/>
              <a:buFont typeface="Roboto Slab"/>
              <a:buChar char="•"/>
            </a:pPr>
            <a:r>
              <a:rPr lang="en">
                <a:solidFill>
                  <a:schemeClr val="accent6"/>
                </a:solidFill>
                <a:latin typeface="Roboto Slab"/>
                <a:ea typeface="Roboto Slab"/>
                <a:cs typeface="Roboto Slab"/>
                <a:sym typeface="Roboto Slab"/>
              </a:rPr>
              <a:t>First fill out your current course enrollment.</a:t>
            </a:r>
            <a:endParaRPr>
              <a:solidFill>
                <a:schemeClr val="accent6"/>
              </a:solidFill>
              <a:latin typeface="Roboto Slab"/>
              <a:ea typeface="Roboto Slab"/>
              <a:cs typeface="Roboto Slab"/>
              <a:sym typeface="Roboto Slab"/>
            </a:endParaRPr>
          </a:p>
          <a:p>
            <a:pPr indent="-342937" lvl="0" marL="342900" rtl="0" algn="l">
              <a:lnSpc>
                <a:spcPct val="100000"/>
              </a:lnSpc>
              <a:spcBef>
                <a:spcPts val="0"/>
              </a:spcBef>
              <a:spcAft>
                <a:spcPts val="0"/>
              </a:spcAft>
              <a:buClr>
                <a:schemeClr val="accent6"/>
              </a:buClr>
              <a:buSzPct val="117647"/>
              <a:buFont typeface="Roboto Slab"/>
              <a:buChar char="•"/>
            </a:pPr>
            <a:r>
              <a:rPr lang="en">
                <a:solidFill>
                  <a:schemeClr val="accent6"/>
                </a:solidFill>
                <a:latin typeface="Roboto Slab"/>
                <a:ea typeface="Roboto Slab"/>
                <a:cs typeface="Roboto Slab"/>
                <a:sym typeface="Roboto Slab"/>
              </a:rPr>
              <a:t>Complete the next semester of the My Academic Career Planner using the sample course of study as a guide.</a:t>
            </a:r>
            <a:endParaRPr>
              <a:solidFill>
                <a:schemeClr val="accent6"/>
              </a:solidFill>
              <a:latin typeface="Roboto Slab"/>
              <a:ea typeface="Roboto Slab"/>
              <a:cs typeface="Roboto Slab"/>
              <a:sym typeface="Roboto Slab"/>
            </a:endParaRPr>
          </a:p>
          <a:p>
            <a:pPr indent="-342937" lvl="0" marL="342900" rtl="0" algn="l">
              <a:lnSpc>
                <a:spcPct val="100000"/>
              </a:lnSpc>
              <a:spcBef>
                <a:spcPts val="0"/>
              </a:spcBef>
              <a:spcAft>
                <a:spcPts val="0"/>
              </a:spcAft>
              <a:buClr>
                <a:schemeClr val="accent6"/>
              </a:buClr>
              <a:buSzPct val="117647"/>
              <a:buFont typeface="Roboto Slab"/>
              <a:buChar char="•"/>
            </a:pPr>
            <a:r>
              <a:rPr lang="en">
                <a:solidFill>
                  <a:schemeClr val="accent6"/>
                </a:solidFill>
                <a:latin typeface="Roboto Slab"/>
                <a:ea typeface="Roboto Slab"/>
                <a:cs typeface="Roboto Slab"/>
                <a:sym typeface="Roboto Slab"/>
              </a:rPr>
              <a:t>Consider which Gen Ed courses you will consider to fulfill the required categories.</a:t>
            </a:r>
            <a:endParaRPr>
              <a:solidFill>
                <a:schemeClr val="accent6"/>
              </a:solidFill>
              <a:highlight>
                <a:schemeClr val="dk1"/>
              </a:highlight>
              <a:latin typeface="Roboto Slab"/>
              <a:ea typeface="Roboto Slab"/>
              <a:cs typeface="Roboto Slab"/>
              <a:sym typeface="Roboto Slab"/>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6" name="Shape 386"/>
        <p:cNvGrpSpPr/>
        <p:nvPr/>
      </p:nvGrpSpPr>
      <p:grpSpPr>
        <a:xfrm>
          <a:off x="0" y="0"/>
          <a:ext cx="0" cy="0"/>
          <a:chOff x="0" y="0"/>
          <a:chExt cx="0" cy="0"/>
        </a:xfrm>
      </p:grpSpPr>
      <p:pic>
        <p:nvPicPr>
          <p:cNvPr id="387" name="Google Shape;387;p41"/>
          <p:cNvPicPr preferRelativeResize="0"/>
          <p:nvPr/>
        </p:nvPicPr>
        <p:blipFill rotWithShape="1">
          <a:blip r:embed="rId3">
            <a:alphaModFix/>
          </a:blip>
          <a:srcRect b="0" l="0" r="0" t="0"/>
          <a:stretch/>
        </p:blipFill>
        <p:spPr>
          <a:xfrm>
            <a:off x="1620850" y="1096500"/>
            <a:ext cx="5907700" cy="3077450"/>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 name="Shape 391"/>
        <p:cNvGrpSpPr/>
        <p:nvPr/>
      </p:nvGrpSpPr>
      <p:grpSpPr>
        <a:xfrm>
          <a:off x="0" y="0"/>
          <a:ext cx="0" cy="0"/>
          <a:chOff x="0" y="0"/>
          <a:chExt cx="0" cy="0"/>
        </a:xfrm>
      </p:grpSpPr>
      <p:sp>
        <p:nvSpPr>
          <p:cNvPr id="392" name="Google Shape;392;p42"/>
          <p:cNvSpPr txBox="1"/>
          <p:nvPr>
            <p:ph type="title"/>
          </p:nvPr>
        </p:nvSpPr>
        <p:spPr>
          <a:xfrm>
            <a:off x="480750" y="1764950"/>
            <a:ext cx="8222100" cy="9075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b="1" lang="en">
                <a:solidFill>
                  <a:schemeClr val="accent5"/>
                </a:solidFill>
              </a:rPr>
              <a:t>Academic Advisors</a:t>
            </a:r>
            <a:endParaRPr b="1">
              <a:solidFill>
                <a:schemeClr val="accent5"/>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6" name="Shape 396"/>
        <p:cNvGrpSpPr/>
        <p:nvPr/>
      </p:nvGrpSpPr>
      <p:grpSpPr>
        <a:xfrm>
          <a:off x="0" y="0"/>
          <a:ext cx="0" cy="0"/>
          <a:chOff x="0" y="0"/>
          <a:chExt cx="0" cy="0"/>
        </a:xfrm>
      </p:grpSpPr>
      <p:sp>
        <p:nvSpPr>
          <p:cNvPr id="397" name="Google Shape;397;p43"/>
          <p:cNvSpPr txBox="1"/>
          <p:nvPr>
            <p:ph type="title"/>
          </p:nvPr>
        </p:nvSpPr>
        <p:spPr>
          <a:xfrm>
            <a:off x="387900" y="1152450"/>
            <a:ext cx="8368200" cy="153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800"/>
              <a:buNone/>
            </a:pPr>
            <a:r>
              <a:rPr b="1" lang="en" sz="4100"/>
              <a:t>Who is your </a:t>
            </a:r>
            <a:endParaRPr b="1" sz="4100"/>
          </a:p>
          <a:p>
            <a:pPr indent="0" lvl="0" marL="0" rtl="0" algn="ctr">
              <a:lnSpc>
                <a:spcPct val="100000"/>
              </a:lnSpc>
              <a:spcBef>
                <a:spcPts val="0"/>
              </a:spcBef>
              <a:spcAft>
                <a:spcPts val="0"/>
              </a:spcAft>
              <a:buSzPts val="3800"/>
              <a:buNone/>
            </a:pPr>
            <a:r>
              <a:rPr b="1" lang="en" sz="4100"/>
              <a:t>Academic Advisor?</a:t>
            </a:r>
            <a:endParaRPr b="1" sz="4100"/>
          </a:p>
        </p:txBody>
      </p:sp>
      <p:sp>
        <p:nvSpPr>
          <p:cNvPr id="398" name="Google Shape;398;p43"/>
          <p:cNvSpPr txBox="1"/>
          <p:nvPr>
            <p:ph idx="1" type="body"/>
          </p:nvPr>
        </p:nvSpPr>
        <p:spPr>
          <a:xfrm>
            <a:off x="387900" y="2919450"/>
            <a:ext cx="8368200" cy="1071600"/>
          </a:xfrm>
          <a:prstGeom prst="rect">
            <a:avLst/>
          </a:prstGeom>
          <a:noFill/>
          <a:ln>
            <a:noFill/>
          </a:ln>
        </p:spPr>
        <p:txBody>
          <a:bodyPr anchorCtr="0" anchor="ctr" bIns="91425" lIns="91425" spcFirstLastPara="1" rIns="91425" wrap="square" tIns="91425">
            <a:normAutofit/>
          </a:bodyPr>
          <a:lstStyle/>
          <a:p>
            <a:pPr indent="0" lvl="0" marL="0" rtl="0" algn="ctr">
              <a:lnSpc>
                <a:spcPct val="100000"/>
              </a:lnSpc>
              <a:spcBef>
                <a:spcPts val="0"/>
              </a:spcBef>
              <a:spcAft>
                <a:spcPts val="0"/>
              </a:spcAft>
              <a:buSzPts val="1800"/>
              <a:buNone/>
            </a:pPr>
            <a:r>
              <a:rPr lang="en" u="sng">
                <a:solidFill>
                  <a:schemeClr val="accent6"/>
                </a:solidFill>
                <a:latin typeface="Roboto Slab"/>
                <a:ea typeface="Roboto Slab"/>
                <a:cs typeface="Roboto Slab"/>
                <a:sym typeface="Roboto Slab"/>
                <a:hlinkClick r:id="rId3">
                  <a:extLst>
                    <a:ext uri="{A12FA001-AC4F-418D-AE19-62706E023703}">
                      <ahyp:hlinkClr val="tx"/>
                    </a:ext>
                  </a:extLst>
                </a:hlinkClick>
              </a:rPr>
              <a:t>https://www.citytech.cuny.edu/advisement/virtual-advisors.aspx </a:t>
            </a:r>
            <a:endParaRPr sz="2500">
              <a:solidFill>
                <a:schemeClr val="accent6"/>
              </a:solidFill>
              <a:latin typeface="Roboto Slab"/>
              <a:ea typeface="Roboto Slab"/>
              <a:cs typeface="Roboto Slab"/>
              <a:sym typeface="Roboto Slab"/>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 name="Shape 402"/>
        <p:cNvGrpSpPr/>
        <p:nvPr/>
      </p:nvGrpSpPr>
      <p:grpSpPr>
        <a:xfrm>
          <a:off x="0" y="0"/>
          <a:ext cx="0" cy="0"/>
          <a:chOff x="0" y="0"/>
          <a:chExt cx="0" cy="0"/>
        </a:xfrm>
      </p:grpSpPr>
      <p:pic>
        <p:nvPicPr>
          <p:cNvPr id="403" name="Google Shape;403;p44"/>
          <p:cNvPicPr preferRelativeResize="0"/>
          <p:nvPr/>
        </p:nvPicPr>
        <p:blipFill rotWithShape="1">
          <a:blip r:embed="rId3">
            <a:alphaModFix/>
          </a:blip>
          <a:srcRect b="0" l="0" r="0" t="0"/>
          <a:stretch/>
        </p:blipFill>
        <p:spPr>
          <a:xfrm>
            <a:off x="1365750" y="152400"/>
            <a:ext cx="7476337" cy="4838700"/>
          </a:xfrm>
          <a:prstGeom prst="rect">
            <a:avLst/>
          </a:prstGeom>
          <a:noFill/>
          <a:ln>
            <a:noFill/>
          </a:ln>
        </p:spPr>
      </p:pic>
      <p:sp>
        <p:nvSpPr>
          <p:cNvPr id="404" name="Google Shape;404;p44"/>
          <p:cNvSpPr/>
          <p:nvPr/>
        </p:nvSpPr>
        <p:spPr>
          <a:xfrm>
            <a:off x="1477100" y="2071325"/>
            <a:ext cx="1503600" cy="2469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pic>
        <p:nvPicPr>
          <p:cNvPr id="409" name="Google Shape;409;p45"/>
          <p:cNvPicPr preferRelativeResize="0"/>
          <p:nvPr/>
        </p:nvPicPr>
        <p:blipFill rotWithShape="1">
          <a:blip r:embed="rId3">
            <a:alphaModFix/>
          </a:blip>
          <a:srcRect b="0" l="0" r="0" t="0"/>
          <a:stretch/>
        </p:blipFill>
        <p:spPr>
          <a:xfrm>
            <a:off x="152400" y="152400"/>
            <a:ext cx="7244278" cy="4838701"/>
          </a:xfrm>
          <a:prstGeom prst="rect">
            <a:avLst/>
          </a:prstGeom>
          <a:noFill/>
          <a:ln>
            <a:noFill/>
          </a:ln>
        </p:spPr>
      </p:pic>
      <p:sp>
        <p:nvSpPr>
          <p:cNvPr id="410" name="Google Shape;410;p45"/>
          <p:cNvSpPr/>
          <p:nvPr/>
        </p:nvSpPr>
        <p:spPr>
          <a:xfrm>
            <a:off x="1301250" y="2783500"/>
            <a:ext cx="6365700" cy="20259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4" name="Shape 414"/>
        <p:cNvGrpSpPr/>
        <p:nvPr/>
      </p:nvGrpSpPr>
      <p:grpSpPr>
        <a:xfrm>
          <a:off x="0" y="0"/>
          <a:ext cx="0" cy="0"/>
          <a:chOff x="0" y="0"/>
          <a:chExt cx="0" cy="0"/>
        </a:xfrm>
      </p:grpSpPr>
      <p:sp>
        <p:nvSpPr>
          <p:cNvPr id="415" name="Google Shape;415;p46"/>
          <p:cNvSpPr txBox="1"/>
          <p:nvPr>
            <p:ph type="title"/>
          </p:nvPr>
        </p:nvSpPr>
        <p:spPr>
          <a:xfrm>
            <a:off x="265500" y="1209075"/>
            <a:ext cx="4045200" cy="15063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b="1" lang="en">
                <a:solidFill>
                  <a:schemeClr val="accent5"/>
                </a:solidFill>
              </a:rPr>
              <a:t>You found your Academic Advisor</a:t>
            </a:r>
            <a:endParaRPr b="1">
              <a:solidFill>
                <a:schemeClr val="accent5"/>
              </a:solidFill>
            </a:endParaRPr>
          </a:p>
        </p:txBody>
      </p:sp>
      <p:sp>
        <p:nvSpPr>
          <p:cNvPr id="416" name="Google Shape;416;p46"/>
          <p:cNvSpPr txBox="1"/>
          <p:nvPr>
            <p:ph idx="1" type="subTitle"/>
          </p:nvPr>
        </p:nvSpPr>
        <p:spPr>
          <a:xfrm>
            <a:off x="265500" y="2769001"/>
            <a:ext cx="4045200" cy="1345500"/>
          </a:xfrm>
          <a:prstGeom prst="rect">
            <a:avLst/>
          </a:prstGeom>
          <a:noFill/>
          <a:ln>
            <a:noFill/>
          </a:ln>
        </p:spPr>
        <p:txBody>
          <a:bodyPr anchorCtr="0" anchor="t" bIns="91425" lIns="91425" spcFirstLastPara="1" rIns="91425" wrap="square" tIns="91425">
            <a:normAutofit/>
          </a:bodyPr>
          <a:lstStyle/>
          <a:p>
            <a:pPr indent="0" lvl="0" marL="0" rtl="0" algn="ctr">
              <a:lnSpc>
                <a:spcPct val="100000"/>
              </a:lnSpc>
              <a:spcBef>
                <a:spcPts val="0"/>
              </a:spcBef>
              <a:spcAft>
                <a:spcPts val="0"/>
              </a:spcAft>
              <a:buSzPts val="2100"/>
              <a:buNone/>
            </a:pPr>
            <a:r>
              <a:rPr b="1" lang="en">
                <a:solidFill>
                  <a:schemeClr val="accent6"/>
                </a:solidFill>
                <a:latin typeface="Roboto Slab"/>
                <a:ea typeface="Roboto Slab"/>
                <a:cs typeface="Roboto Slab"/>
                <a:sym typeface="Roboto Slab"/>
              </a:rPr>
              <a:t>What do you do now?</a:t>
            </a:r>
            <a:endParaRPr b="1">
              <a:solidFill>
                <a:schemeClr val="accent6"/>
              </a:solidFill>
              <a:latin typeface="Roboto Slab"/>
              <a:ea typeface="Roboto Slab"/>
              <a:cs typeface="Roboto Slab"/>
              <a:sym typeface="Roboto Slab"/>
            </a:endParaRPr>
          </a:p>
        </p:txBody>
      </p:sp>
      <p:sp>
        <p:nvSpPr>
          <p:cNvPr id="417" name="Google Shape;417;p46"/>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rmAutofit/>
          </a:bodyPr>
          <a:lstStyle/>
          <a:p>
            <a:pPr indent="0" lvl="0" marL="0" rtl="0" algn="l">
              <a:lnSpc>
                <a:spcPct val="115000"/>
              </a:lnSpc>
              <a:spcBef>
                <a:spcPts val="0"/>
              </a:spcBef>
              <a:spcAft>
                <a:spcPts val="0"/>
              </a:spcAft>
              <a:buSzPts val="1800"/>
              <a:buNone/>
            </a:pPr>
            <a:r>
              <a:rPr lang="en">
                <a:latin typeface="Roboto Slab"/>
                <a:ea typeface="Roboto Slab"/>
                <a:cs typeface="Roboto Slab"/>
                <a:sym typeface="Roboto Slab"/>
              </a:rPr>
              <a:t>Name</a:t>
            </a:r>
            <a:endParaRPr>
              <a:latin typeface="Roboto Slab"/>
              <a:ea typeface="Roboto Slab"/>
              <a:cs typeface="Roboto Slab"/>
              <a:sym typeface="Roboto Slab"/>
            </a:endParaRPr>
          </a:p>
          <a:p>
            <a:pPr indent="0" lvl="0" marL="0" rtl="0" algn="l">
              <a:lnSpc>
                <a:spcPct val="115000"/>
              </a:lnSpc>
              <a:spcBef>
                <a:spcPts val="1200"/>
              </a:spcBef>
              <a:spcAft>
                <a:spcPts val="0"/>
              </a:spcAft>
              <a:buSzPts val="1800"/>
              <a:buNone/>
            </a:pPr>
            <a:r>
              <a:rPr lang="en">
                <a:latin typeface="Roboto Slab"/>
                <a:ea typeface="Roboto Slab"/>
                <a:cs typeface="Roboto Slab"/>
                <a:sym typeface="Roboto Slab"/>
              </a:rPr>
              <a:t>Emplid</a:t>
            </a:r>
            <a:endParaRPr>
              <a:latin typeface="Roboto Slab"/>
              <a:ea typeface="Roboto Slab"/>
              <a:cs typeface="Roboto Slab"/>
              <a:sym typeface="Roboto Slab"/>
            </a:endParaRPr>
          </a:p>
          <a:p>
            <a:pPr indent="0" lvl="0" marL="0" rtl="0" algn="l">
              <a:lnSpc>
                <a:spcPct val="115000"/>
              </a:lnSpc>
              <a:spcBef>
                <a:spcPts val="1200"/>
              </a:spcBef>
              <a:spcAft>
                <a:spcPts val="0"/>
              </a:spcAft>
              <a:buSzPts val="1800"/>
              <a:buNone/>
            </a:pPr>
            <a:r>
              <a:rPr lang="en">
                <a:latin typeface="Roboto Slab"/>
                <a:ea typeface="Roboto Slab"/>
                <a:cs typeface="Roboto Slab"/>
                <a:sym typeface="Roboto Slab"/>
              </a:rPr>
              <a:t>Email</a:t>
            </a:r>
            <a:endParaRPr>
              <a:latin typeface="Roboto Slab"/>
              <a:ea typeface="Roboto Slab"/>
              <a:cs typeface="Roboto Slab"/>
              <a:sym typeface="Roboto Slab"/>
            </a:endParaRPr>
          </a:p>
          <a:p>
            <a:pPr indent="0" lvl="0" marL="0" rtl="0" algn="l">
              <a:lnSpc>
                <a:spcPct val="115000"/>
              </a:lnSpc>
              <a:spcBef>
                <a:spcPts val="1200"/>
              </a:spcBef>
              <a:spcAft>
                <a:spcPts val="0"/>
              </a:spcAft>
              <a:buSzPts val="1800"/>
              <a:buNone/>
            </a:pPr>
            <a:r>
              <a:rPr lang="en">
                <a:latin typeface="Roboto Slab"/>
                <a:ea typeface="Roboto Slab"/>
                <a:cs typeface="Roboto Slab"/>
                <a:sym typeface="Roboto Slab"/>
              </a:rPr>
              <a:t>Phone number</a:t>
            </a:r>
            <a:endParaRPr>
              <a:latin typeface="Roboto Slab"/>
              <a:ea typeface="Roboto Slab"/>
              <a:cs typeface="Roboto Slab"/>
              <a:sym typeface="Roboto Slab"/>
            </a:endParaRPr>
          </a:p>
          <a:p>
            <a:pPr indent="0" lvl="0" marL="0" rtl="0" algn="l">
              <a:lnSpc>
                <a:spcPct val="115000"/>
              </a:lnSpc>
              <a:spcBef>
                <a:spcPts val="1200"/>
              </a:spcBef>
              <a:spcAft>
                <a:spcPts val="1200"/>
              </a:spcAft>
              <a:buSzPts val="1800"/>
              <a:buNone/>
            </a:pPr>
            <a:r>
              <a:rPr lang="en">
                <a:latin typeface="Roboto Slab"/>
                <a:ea typeface="Roboto Slab"/>
                <a:cs typeface="Roboto Slab"/>
                <a:sym typeface="Roboto Slab"/>
              </a:rPr>
              <a:t>Reason for advising appointment</a:t>
            </a:r>
            <a:endParaRPr>
              <a:latin typeface="Roboto Slab"/>
              <a:ea typeface="Roboto Slab"/>
              <a:cs typeface="Roboto Slab"/>
              <a:sym typeface="Roboto Slab"/>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sp>
        <p:nvSpPr>
          <p:cNvPr id="422" name="Google Shape;422;p47"/>
          <p:cNvSpPr txBox="1"/>
          <p:nvPr/>
        </p:nvSpPr>
        <p:spPr>
          <a:xfrm>
            <a:off x="1752300" y="904800"/>
            <a:ext cx="5639400" cy="3333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chemeClr val="dk1"/>
                </a:solidFill>
                <a:latin typeface="Roboto Slab"/>
                <a:ea typeface="Roboto Slab"/>
                <a:cs typeface="Roboto Slab"/>
                <a:sym typeface="Roboto Slab"/>
              </a:rPr>
              <a:t>If you are in:</a:t>
            </a:r>
            <a:endParaRPr b="1" i="0" sz="2400" u="none" cap="none" strike="noStrike">
              <a:solidFill>
                <a:schemeClr val="dk1"/>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chemeClr val="dk1"/>
              </a:solidFill>
              <a:latin typeface="Roboto Slab"/>
              <a:ea typeface="Roboto Slab"/>
              <a:cs typeface="Roboto Slab"/>
              <a:sym typeface="Roboto Slab"/>
            </a:endParaRPr>
          </a:p>
          <a:p>
            <a:pPr indent="-355600" lvl="0" marL="1714500" marR="0" rtl="0" algn="l">
              <a:lnSpc>
                <a:spcPct val="100000"/>
              </a:lnSpc>
              <a:spcBef>
                <a:spcPts val="0"/>
              </a:spcBef>
              <a:spcAft>
                <a:spcPts val="0"/>
              </a:spcAft>
              <a:buClr>
                <a:schemeClr val="dk1"/>
              </a:buClr>
              <a:buSzPts val="2000"/>
              <a:buFont typeface="Roboto Slab"/>
              <a:buChar char="●"/>
            </a:pPr>
            <a:r>
              <a:rPr b="1" i="0" lang="en" sz="2000" u="none" cap="none" strike="noStrike">
                <a:solidFill>
                  <a:schemeClr val="dk1"/>
                </a:solidFill>
                <a:latin typeface="Roboto Slab"/>
                <a:ea typeface="Roboto Slab"/>
                <a:cs typeface="Roboto Slab"/>
                <a:sym typeface="Roboto Slab"/>
              </a:rPr>
              <a:t>ASAP/ACE</a:t>
            </a:r>
            <a:endParaRPr b="1" i="0" sz="2000" u="none" cap="none" strike="noStrike">
              <a:solidFill>
                <a:schemeClr val="dk1"/>
              </a:solidFill>
              <a:latin typeface="Roboto Slab"/>
              <a:ea typeface="Roboto Slab"/>
              <a:cs typeface="Roboto Slab"/>
              <a:sym typeface="Roboto Slab"/>
            </a:endParaRPr>
          </a:p>
          <a:p>
            <a:pPr indent="-355600" lvl="0" marL="1714500" marR="0" rtl="0" algn="l">
              <a:lnSpc>
                <a:spcPct val="100000"/>
              </a:lnSpc>
              <a:spcBef>
                <a:spcPts val="0"/>
              </a:spcBef>
              <a:spcAft>
                <a:spcPts val="0"/>
              </a:spcAft>
              <a:buClr>
                <a:schemeClr val="dk1"/>
              </a:buClr>
              <a:buSzPts val="2000"/>
              <a:buFont typeface="Roboto Slab"/>
              <a:buChar char="●"/>
            </a:pPr>
            <a:r>
              <a:rPr b="1" i="0" lang="en" sz="2000" u="none" cap="none" strike="noStrike">
                <a:solidFill>
                  <a:schemeClr val="dk1"/>
                </a:solidFill>
                <a:latin typeface="Roboto Slab"/>
                <a:ea typeface="Roboto Slab"/>
                <a:cs typeface="Roboto Slab"/>
                <a:sym typeface="Roboto Slab"/>
              </a:rPr>
              <a:t>SEEK</a:t>
            </a:r>
            <a:endParaRPr b="1" i="0" sz="2000" u="none" cap="none" strike="noStrike">
              <a:solidFill>
                <a:schemeClr val="dk1"/>
              </a:solidFill>
              <a:latin typeface="Roboto Slab"/>
              <a:ea typeface="Roboto Slab"/>
              <a:cs typeface="Roboto Slab"/>
              <a:sym typeface="Roboto Slab"/>
            </a:endParaRPr>
          </a:p>
          <a:p>
            <a:pPr indent="-355600" lvl="0" marL="1714500" marR="0" rtl="0" algn="l">
              <a:lnSpc>
                <a:spcPct val="100000"/>
              </a:lnSpc>
              <a:spcBef>
                <a:spcPts val="0"/>
              </a:spcBef>
              <a:spcAft>
                <a:spcPts val="0"/>
              </a:spcAft>
              <a:buClr>
                <a:schemeClr val="dk1"/>
              </a:buClr>
              <a:buSzPts val="2000"/>
              <a:buFont typeface="Roboto Slab"/>
              <a:buChar char="●"/>
            </a:pPr>
            <a:r>
              <a:rPr b="1" i="0" lang="en" sz="2000" u="none" cap="none" strike="noStrike">
                <a:solidFill>
                  <a:schemeClr val="dk1"/>
                </a:solidFill>
                <a:latin typeface="Roboto Slab"/>
                <a:ea typeface="Roboto Slab"/>
                <a:cs typeface="Roboto Slab"/>
                <a:sym typeface="Roboto Slab"/>
              </a:rPr>
              <a:t>CUNY Edge</a:t>
            </a:r>
            <a:endParaRPr b="1" i="0" sz="2000" u="none" cap="none" strike="noStrike">
              <a:solidFill>
                <a:schemeClr val="dk1"/>
              </a:solidFill>
              <a:latin typeface="Roboto Slab"/>
              <a:ea typeface="Roboto Slab"/>
              <a:cs typeface="Roboto Slab"/>
              <a:sym typeface="Roboto Slab"/>
            </a:endParaRPr>
          </a:p>
          <a:p>
            <a:pPr indent="-355600" lvl="0" marL="1714500" marR="0" rtl="0" algn="l">
              <a:lnSpc>
                <a:spcPct val="100000"/>
              </a:lnSpc>
              <a:spcBef>
                <a:spcPts val="0"/>
              </a:spcBef>
              <a:spcAft>
                <a:spcPts val="0"/>
              </a:spcAft>
              <a:buClr>
                <a:schemeClr val="dk1"/>
              </a:buClr>
              <a:buSzPts val="2000"/>
              <a:buFont typeface="Roboto Slab"/>
              <a:buChar char="●"/>
            </a:pPr>
            <a:r>
              <a:rPr b="1" i="0" lang="en" sz="2000" u="none" cap="none" strike="noStrike">
                <a:solidFill>
                  <a:schemeClr val="dk1"/>
                </a:solidFill>
                <a:latin typeface="Roboto Slab"/>
                <a:ea typeface="Roboto Slab"/>
                <a:cs typeface="Roboto Slab"/>
                <a:sym typeface="Roboto Slab"/>
              </a:rPr>
              <a:t>Crear Futuros</a:t>
            </a:r>
            <a:endParaRPr b="1" i="0" sz="2000" u="none" cap="none" strike="noStrike">
              <a:solidFill>
                <a:schemeClr val="dk1"/>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chemeClr val="dk1"/>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chemeClr val="dk1"/>
                </a:solidFill>
                <a:latin typeface="Roboto Slab"/>
                <a:ea typeface="Roboto Slab"/>
                <a:cs typeface="Roboto Slab"/>
                <a:sym typeface="Roboto Slab"/>
              </a:rPr>
              <a:t>You have an advisor assigned to you through those programs!</a:t>
            </a:r>
            <a:endParaRPr b="1" i="0" sz="2400" u="none" cap="none" strike="noStrike">
              <a:solidFill>
                <a:schemeClr val="dk1"/>
              </a:solidFill>
              <a:latin typeface="Roboto Slab"/>
              <a:ea typeface="Roboto Slab"/>
              <a:cs typeface="Roboto Slab"/>
              <a:sym typeface="Roboto Slab"/>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6" name="Shape 426"/>
        <p:cNvGrpSpPr/>
        <p:nvPr/>
      </p:nvGrpSpPr>
      <p:grpSpPr>
        <a:xfrm>
          <a:off x="0" y="0"/>
          <a:ext cx="0" cy="0"/>
          <a:chOff x="0" y="0"/>
          <a:chExt cx="0" cy="0"/>
        </a:xfrm>
      </p:grpSpPr>
      <p:sp>
        <p:nvSpPr>
          <p:cNvPr id="427" name="Google Shape;427;p48"/>
          <p:cNvSpPr txBox="1"/>
          <p:nvPr>
            <p:ph type="title"/>
          </p:nvPr>
        </p:nvSpPr>
        <p:spPr>
          <a:xfrm>
            <a:off x="213150" y="1664250"/>
            <a:ext cx="8717700" cy="9075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b="1" lang="en"/>
              <a:t>Part B:  Looking Back and Looking Forward</a:t>
            </a:r>
            <a:endParaRPr b="1"/>
          </a:p>
        </p:txBody>
      </p:sp>
      <p:sp>
        <p:nvSpPr>
          <p:cNvPr id="428" name="Google Shape;428;p48"/>
          <p:cNvSpPr txBox="1"/>
          <p:nvPr>
            <p:ph type="title"/>
          </p:nvPr>
        </p:nvSpPr>
        <p:spPr>
          <a:xfrm>
            <a:off x="460950" y="3269800"/>
            <a:ext cx="8222100" cy="9075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ts val="891"/>
              <a:buNone/>
            </a:pPr>
            <a:r>
              <a:t/>
            </a:r>
            <a:endParaRPr b="1" sz="4020">
              <a:solidFill>
                <a:schemeClr val="accent6"/>
              </a:solidFill>
            </a:endParaRPr>
          </a:p>
          <a:p>
            <a:pPr indent="0" lvl="0" marL="0" rtl="0" algn="ctr">
              <a:lnSpc>
                <a:spcPct val="100000"/>
              </a:lnSpc>
              <a:spcBef>
                <a:spcPts val="0"/>
              </a:spcBef>
              <a:spcAft>
                <a:spcPts val="0"/>
              </a:spcAft>
              <a:buSzPts val="891"/>
              <a:buNone/>
            </a:pPr>
            <a:r>
              <a:rPr b="1" lang="en" sz="4020">
                <a:solidFill>
                  <a:schemeClr val="accent6"/>
                </a:solidFill>
              </a:rPr>
              <a:t>Review College Vocabulary and Make a Plan for What Comes Next</a:t>
            </a:r>
            <a:endParaRPr b="1" sz="4020">
              <a:solidFill>
                <a:schemeClr val="accent6"/>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2" name="Shape 432"/>
        <p:cNvGrpSpPr/>
        <p:nvPr/>
      </p:nvGrpSpPr>
      <p:grpSpPr>
        <a:xfrm>
          <a:off x="0" y="0"/>
          <a:ext cx="0" cy="0"/>
          <a:chOff x="0" y="0"/>
          <a:chExt cx="0" cy="0"/>
        </a:xfrm>
      </p:grpSpPr>
      <p:sp>
        <p:nvSpPr>
          <p:cNvPr id="433" name="Google Shape;433;p49"/>
          <p:cNvSpPr txBox="1"/>
          <p:nvPr>
            <p:ph type="title"/>
          </p:nvPr>
        </p:nvSpPr>
        <p:spPr>
          <a:xfrm>
            <a:off x="480750" y="1764950"/>
            <a:ext cx="8222100" cy="9075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b="1" lang="en">
                <a:solidFill>
                  <a:schemeClr val="accent5"/>
                </a:solidFill>
              </a:rPr>
              <a:t>Vocabulary Review</a:t>
            </a:r>
            <a:endParaRPr b="1">
              <a:solidFill>
                <a:schemeClr val="accent5"/>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5"/>
          <p:cNvSpPr txBox="1"/>
          <p:nvPr>
            <p:ph type="title"/>
          </p:nvPr>
        </p:nvSpPr>
        <p:spPr>
          <a:xfrm>
            <a:off x="460950" y="1357700"/>
            <a:ext cx="8222100" cy="22335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b="1" lang="en">
                <a:solidFill>
                  <a:schemeClr val="accent5"/>
                </a:solidFill>
              </a:rPr>
              <a:t>Registration:</a:t>
            </a:r>
            <a:endParaRPr b="1">
              <a:solidFill>
                <a:schemeClr val="accent5"/>
              </a:solidFill>
            </a:endParaRPr>
          </a:p>
          <a:p>
            <a:pPr indent="0" lvl="0" marL="0" rtl="0" algn="ctr">
              <a:lnSpc>
                <a:spcPct val="100000"/>
              </a:lnSpc>
              <a:spcBef>
                <a:spcPts val="0"/>
              </a:spcBef>
              <a:spcAft>
                <a:spcPts val="0"/>
              </a:spcAft>
              <a:buSzPct val="111111"/>
              <a:buNone/>
            </a:pPr>
            <a:r>
              <a:rPr b="1" lang="en">
                <a:solidFill>
                  <a:schemeClr val="accent5"/>
                </a:solidFill>
              </a:rPr>
              <a:t>Commitments and Responsibilities</a:t>
            </a:r>
            <a:endParaRPr b="1">
              <a:solidFill>
                <a:schemeClr val="accent5"/>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 name="Shape 437"/>
        <p:cNvGrpSpPr/>
        <p:nvPr/>
      </p:nvGrpSpPr>
      <p:grpSpPr>
        <a:xfrm>
          <a:off x="0" y="0"/>
          <a:ext cx="0" cy="0"/>
          <a:chOff x="0" y="0"/>
          <a:chExt cx="0" cy="0"/>
        </a:xfrm>
      </p:grpSpPr>
      <p:sp>
        <p:nvSpPr>
          <p:cNvPr id="438" name="Google Shape;438;p50"/>
          <p:cNvSpPr txBox="1"/>
          <p:nvPr>
            <p:ph type="title"/>
          </p:nvPr>
        </p:nvSpPr>
        <p:spPr>
          <a:xfrm>
            <a:off x="295800" y="471650"/>
            <a:ext cx="2744400" cy="4090800"/>
          </a:xfrm>
          <a:prstGeom prst="rect">
            <a:avLst/>
          </a:prstGeom>
          <a:noFill/>
          <a:ln>
            <a:noFill/>
          </a:ln>
        </p:spPr>
        <p:txBody>
          <a:bodyPr anchorCtr="0" anchor="ctr" bIns="91425" lIns="91425" spcFirstLastPara="1" rIns="91425" wrap="square" tIns="91425">
            <a:normAutofit fontScale="90000"/>
          </a:bodyPr>
          <a:lstStyle/>
          <a:p>
            <a:pPr indent="0" lvl="0" marL="0" rtl="0" algn="l">
              <a:lnSpc>
                <a:spcPct val="100000"/>
              </a:lnSpc>
              <a:spcBef>
                <a:spcPts val="0"/>
              </a:spcBef>
              <a:spcAft>
                <a:spcPts val="0"/>
              </a:spcAft>
              <a:buSzPct val="380952"/>
              <a:buNone/>
            </a:pPr>
            <a:r>
              <a:t/>
            </a:r>
            <a:endParaRPr sz="1400"/>
          </a:p>
          <a:p>
            <a:pPr indent="0" lvl="0" marL="0" rtl="0" algn="l">
              <a:lnSpc>
                <a:spcPct val="100000"/>
              </a:lnSpc>
              <a:spcBef>
                <a:spcPts val="0"/>
              </a:spcBef>
              <a:spcAft>
                <a:spcPts val="0"/>
              </a:spcAft>
              <a:buSzPct val="380952"/>
              <a:buNone/>
            </a:pPr>
            <a:r>
              <a:t/>
            </a:r>
            <a:endParaRPr sz="1400"/>
          </a:p>
          <a:p>
            <a:pPr indent="0" lvl="0" marL="0" rtl="0" algn="l">
              <a:lnSpc>
                <a:spcPct val="100000"/>
              </a:lnSpc>
              <a:spcBef>
                <a:spcPts val="0"/>
              </a:spcBef>
              <a:spcAft>
                <a:spcPts val="0"/>
              </a:spcAft>
              <a:buSzPct val="380952"/>
              <a:buNone/>
            </a:pPr>
            <a:r>
              <a:t/>
            </a:r>
            <a:endParaRPr sz="1400"/>
          </a:p>
          <a:p>
            <a:pPr indent="0" lvl="0" marL="0" rtl="0" algn="l">
              <a:lnSpc>
                <a:spcPct val="100000"/>
              </a:lnSpc>
              <a:spcBef>
                <a:spcPts val="0"/>
              </a:spcBef>
              <a:spcAft>
                <a:spcPts val="0"/>
              </a:spcAft>
              <a:buSzPct val="380952"/>
              <a:buNone/>
            </a:pPr>
            <a:r>
              <a:rPr lang="en" sz="1400"/>
              <a:t>Academic Alert</a:t>
            </a:r>
            <a:endParaRPr sz="1400"/>
          </a:p>
          <a:p>
            <a:pPr indent="0" lvl="0" marL="0" rtl="0" algn="l">
              <a:lnSpc>
                <a:spcPct val="100000"/>
              </a:lnSpc>
              <a:spcBef>
                <a:spcPts val="100"/>
              </a:spcBef>
              <a:spcAft>
                <a:spcPts val="0"/>
              </a:spcAft>
              <a:buSzPct val="380952"/>
              <a:buNone/>
            </a:pPr>
            <a:r>
              <a:rPr lang="en" sz="1400"/>
              <a:t>Academic Calendar</a:t>
            </a:r>
            <a:endParaRPr sz="1400"/>
          </a:p>
          <a:p>
            <a:pPr indent="0" lvl="0" marL="0" rtl="0" algn="l">
              <a:lnSpc>
                <a:spcPct val="100000"/>
              </a:lnSpc>
              <a:spcBef>
                <a:spcPts val="100"/>
              </a:spcBef>
              <a:spcAft>
                <a:spcPts val="0"/>
              </a:spcAft>
              <a:buSzPct val="380952"/>
              <a:buNone/>
            </a:pPr>
            <a:r>
              <a:rPr lang="en" sz="1400"/>
              <a:t>Academic Dismissal</a:t>
            </a:r>
            <a:endParaRPr sz="1400"/>
          </a:p>
          <a:p>
            <a:pPr indent="0" lvl="0" marL="0" rtl="0" algn="l">
              <a:lnSpc>
                <a:spcPct val="100000"/>
              </a:lnSpc>
              <a:spcBef>
                <a:spcPts val="100"/>
              </a:spcBef>
              <a:spcAft>
                <a:spcPts val="0"/>
              </a:spcAft>
              <a:buSzPct val="380952"/>
              <a:buNone/>
            </a:pPr>
            <a:r>
              <a:rPr lang="en" sz="1400"/>
              <a:t>Academic Integrity</a:t>
            </a:r>
            <a:endParaRPr sz="1400"/>
          </a:p>
          <a:p>
            <a:pPr indent="0" lvl="0" marL="0" rtl="0" algn="l">
              <a:lnSpc>
                <a:spcPct val="100000"/>
              </a:lnSpc>
              <a:spcBef>
                <a:spcPts val="100"/>
              </a:spcBef>
              <a:spcAft>
                <a:spcPts val="0"/>
              </a:spcAft>
              <a:buSzPct val="380952"/>
              <a:buNone/>
            </a:pPr>
            <a:r>
              <a:rPr lang="en" sz="1400"/>
              <a:t>Academic Probation</a:t>
            </a:r>
            <a:endParaRPr sz="1400"/>
          </a:p>
          <a:p>
            <a:pPr indent="0" lvl="0" marL="0" rtl="0" algn="l">
              <a:lnSpc>
                <a:spcPct val="100000"/>
              </a:lnSpc>
              <a:spcBef>
                <a:spcPts val="100"/>
              </a:spcBef>
              <a:spcAft>
                <a:spcPts val="0"/>
              </a:spcAft>
              <a:buSzPct val="380952"/>
              <a:buNone/>
            </a:pPr>
            <a:r>
              <a:rPr lang="en" sz="1400"/>
              <a:t>Admissions Criteria</a:t>
            </a:r>
            <a:endParaRPr sz="1400"/>
          </a:p>
          <a:p>
            <a:pPr indent="0" lvl="0" marL="0" rtl="0" algn="l">
              <a:lnSpc>
                <a:spcPct val="100000"/>
              </a:lnSpc>
              <a:spcBef>
                <a:spcPts val="100"/>
              </a:spcBef>
              <a:spcAft>
                <a:spcPts val="0"/>
              </a:spcAft>
              <a:buSzPct val="380952"/>
              <a:buNone/>
            </a:pPr>
            <a:r>
              <a:rPr lang="en" sz="1400"/>
              <a:t>Advisement</a:t>
            </a:r>
            <a:endParaRPr sz="1400"/>
          </a:p>
          <a:p>
            <a:pPr indent="0" lvl="0" marL="0" rtl="0" algn="l">
              <a:lnSpc>
                <a:spcPct val="100000"/>
              </a:lnSpc>
              <a:spcBef>
                <a:spcPts val="100"/>
              </a:spcBef>
              <a:spcAft>
                <a:spcPts val="0"/>
              </a:spcAft>
              <a:buSzPct val="380952"/>
              <a:buNone/>
            </a:pPr>
            <a:r>
              <a:rPr lang="en" sz="1400"/>
              <a:t>Advisor</a:t>
            </a:r>
            <a:endParaRPr sz="1400"/>
          </a:p>
          <a:p>
            <a:pPr indent="0" lvl="0" marL="0" rtl="0" algn="l">
              <a:lnSpc>
                <a:spcPct val="100000"/>
              </a:lnSpc>
              <a:spcBef>
                <a:spcPts val="100"/>
              </a:spcBef>
              <a:spcAft>
                <a:spcPts val="0"/>
              </a:spcAft>
              <a:buSzPct val="380952"/>
              <a:buNone/>
            </a:pPr>
            <a:r>
              <a:rPr lang="en" sz="1400"/>
              <a:t>Alumnus/Alumna/Alum</a:t>
            </a:r>
            <a:endParaRPr sz="1400"/>
          </a:p>
          <a:p>
            <a:pPr indent="0" lvl="0" marL="0" rtl="0" algn="l">
              <a:lnSpc>
                <a:spcPct val="90000"/>
              </a:lnSpc>
              <a:spcBef>
                <a:spcPts val="100"/>
              </a:spcBef>
              <a:spcAft>
                <a:spcPts val="0"/>
              </a:spcAft>
              <a:buSzPct val="380952"/>
              <a:buNone/>
            </a:pPr>
            <a:r>
              <a:rPr lang="en" sz="1400"/>
              <a:t>Appeal (grade, dismissal, loss of fin. aid)</a:t>
            </a:r>
            <a:endParaRPr sz="1400"/>
          </a:p>
          <a:p>
            <a:pPr indent="0" lvl="0" marL="0" rtl="0" algn="l">
              <a:lnSpc>
                <a:spcPct val="100000"/>
              </a:lnSpc>
              <a:spcBef>
                <a:spcPts val="100"/>
              </a:spcBef>
              <a:spcAft>
                <a:spcPts val="0"/>
              </a:spcAft>
              <a:buSzPct val="380952"/>
              <a:buNone/>
            </a:pPr>
            <a:r>
              <a:rPr lang="en" sz="1400"/>
              <a:t>Associate Degree</a:t>
            </a:r>
            <a:endParaRPr sz="1400"/>
          </a:p>
          <a:p>
            <a:pPr indent="0" lvl="0" marL="0" rtl="0" algn="l">
              <a:lnSpc>
                <a:spcPct val="100000"/>
              </a:lnSpc>
              <a:spcBef>
                <a:spcPts val="100"/>
              </a:spcBef>
              <a:spcAft>
                <a:spcPts val="0"/>
              </a:spcAft>
              <a:buSzPct val="380952"/>
              <a:buNone/>
            </a:pPr>
            <a:r>
              <a:rPr lang="en" sz="1400"/>
              <a:t>Attempted Hours or Credits</a:t>
            </a:r>
            <a:endParaRPr sz="1400"/>
          </a:p>
          <a:p>
            <a:pPr indent="0" lvl="0" marL="0" rtl="0" algn="l">
              <a:lnSpc>
                <a:spcPct val="100000"/>
              </a:lnSpc>
              <a:spcBef>
                <a:spcPts val="100"/>
              </a:spcBef>
              <a:spcAft>
                <a:spcPts val="0"/>
              </a:spcAft>
              <a:buSzPct val="380952"/>
              <a:buNone/>
            </a:pPr>
            <a:r>
              <a:rPr lang="en" sz="1400"/>
              <a:t>Baccalaureate Degree</a:t>
            </a:r>
            <a:endParaRPr sz="1400"/>
          </a:p>
          <a:p>
            <a:pPr indent="0" lvl="0" marL="0" rtl="0" algn="l">
              <a:lnSpc>
                <a:spcPct val="100000"/>
              </a:lnSpc>
              <a:spcBef>
                <a:spcPts val="100"/>
              </a:spcBef>
              <a:spcAft>
                <a:spcPts val="0"/>
              </a:spcAft>
              <a:buSzPct val="380952"/>
              <a:buNone/>
            </a:pPr>
            <a:r>
              <a:rPr lang="en" sz="1400"/>
              <a:t>Bursar’s Office</a:t>
            </a:r>
            <a:endParaRPr sz="1400"/>
          </a:p>
          <a:p>
            <a:pPr indent="0" lvl="0" marL="0" rtl="0" algn="l">
              <a:lnSpc>
                <a:spcPct val="100000"/>
              </a:lnSpc>
              <a:spcBef>
                <a:spcPts val="100"/>
              </a:spcBef>
              <a:spcAft>
                <a:spcPts val="0"/>
              </a:spcAft>
              <a:buSzPct val="380952"/>
              <a:buNone/>
            </a:pPr>
            <a:r>
              <a:rPr lang="en" sz="1400"/>
              <a:t>Catalog</a:t>
            </a:r>
            <a:endParaRPr sz="1400"/>
          </a:p>
          <a:p>
            <a:pPr indent="0" lvl="0" marL="0" rtl="0" algn="l">
              <a:lnSpc>
                <a:spcPct val="100000"/>
              </a:lnSpc>
              <a:spcBef>
                <a:spcPts val="100"/>
              </a:spcBef>
              <a:spcAft>
                <a:spcPts val="0"/>
              </a:spcAft>
              <a:buSzPct val="380952"/>
              <a:buNone/>
            </a:pPr>
            <a:r>
              <a:rPr lang="en" sz="1400"/>
              <a:t>Certification/Licensing</a:t>
            </a:r>
            <a:endParaRPr sz="1400"/>
          </a:p>
          <a:p>
            <a:pPr indent="0" lvl="0" marL="0" rtl="0" algn="l">
              <a:lnSpc>
                <a:spcPct val="100000"/>
              </a:lnSpc>
              <a:spcBef>
                <a:spcPts val="100"/>
              </a:spcBef>
              <a:spcAft>
                <a:spcPts val="0"/>
              </a:spcAft>
              <a:buSzPct val="380952"/>
              <a:buNone/>
            </a:pPr>
            <a:r>
              <a:rPr lang="en" sz="1400"/>
              <a:t>Clinical</a:t>
            </a:r>
            <a:endParaRPr sz="1400"/>
          </a:p>
          <a:p>
            <a:pPr indent="0" lvl="0" marL="0" rtl="0" algn="l">
              <a:lnSpc>
                <a:spcPct val="100000"/>
              </a:lnSpc>
              <a:spcBef>
                <a:spcPts val="100"/>
              </a:spcBef>
              <a:spcAft>
                <a:spcPts val="0"/>
              </a:spcAft>
              <a:buSzPct val="380952"/>
              <a:buNone/>
            </a:pPr>
            <a:r>
              <a:rPr lang="en" sz="1400"/>
              <a:t>Club/Activity Hours</a:t>
            </a:r>
            <a:endParaRPr sz="1400"/>
          </a:p>
          <a:p>
            <a:pPr indent="0" lvl="0" marL="0" rtl="0" algn="l">
              <a:lnSpc>
                <a:spcPct val="100000"/>
              </a:lnSpc>
              <a:spcBef>
                <a:spcPts val="100"/>
              </a:spcBef>
              <a:spcAft>
                <a:spcPts val="0"/>
              </a:spcAft>
              <a:buSzPct val="380952"/>
              <a:buNone/>
            </a:pPr>
            <a:r>
              <a:rPr lang="en" sz="1400"/>
              <a:t>Co-Curricular</a:t>
            </a:r>
            <a:endParaRPr sz="1400"/>
          </a:p>
          <a:p>
            <a:pPr indent="0" lvl="0" marL="0" rtl="0" algn="l">
              <a:lnSpc>
                <a:spcPct val="100000"/>
              </a:lnSpc>
              <a:spcBef>
                <a:spcPts val="100"/>
              </a:spcBef>
              <a:spcAft>
                <a:spcPts val="0"/>
              </a:spcAft>
              <a:buSzPct val="380952"/>
              <a:buNone/>
            </a:pPr>
            <a:r>
              <a:rPr lang="en" sz="1400"/>
              <a:t>Corequisites</a:t>
            </a:r>
            <a:endParaRPr sz="1400"/>
          </a:p>
          <a:p>
            <a:pPr indent="0" lvl="0" marL="0" rtl="0" algn="l">
              <a:lnSpc>
                <a:spcPct val="100000"/>
              </a:lnSpc>
              <a:spcBef>
                <a:spcPts val="100"/>
              </a:spcBef>
              <a:spcAft>
                <a:spcPts val="0"/>
              </a:spcAft>
              <a:buSzPct val="380952"/>
              <a:buNone/>
            </a:pPr>
            <a:r>
              <a:rPr lang="en" sz="1400"/>
              <a:t>Credits</a:t>
            </a:r>
            <a:endParaRPr sz="1400"/>
          </a:p>
          <a:p>
            <a:pPr indent="0" lvl="0" marL="0" rtl="0" algn="l">
              <a:lnSpc>
                <a:spcPct val="100000"/>
              </a:lnSpc>
              <a:spcBef>
                <a:spcPts val="100"/>
              </a:spcBef>
              <a:spcAft>
                <a:spcPts val="0"/>
              </a:spcAft>
              <a:buSzPct val="380952"/>
              <a:buNone/>
            </a:pPr>
            <a:r>
              <a:t/>
            </a:r>
            <a:endParaRPr sz="1400"/>
          </a:p>
          <a:p>
            <a:pPr indent="0" lvl="0" marL="0" rtl="0" algn="l">
              <a:lnSpc>
                <a:spcPct val="100000"/>
              </a:lnSpc>
              <a:spcBef>
                <a:spcPts val="100"/>
              </a:spcBef>
              <a:spcAft>
                <a:spcPts val="0"/>
              </a:spcAft>
              <a:buSzPct val="380952"/>
              <a:buNone/>
            </a:pPr>
            <a:r>
              <a:t/>
            </a:r>
            <a:endParaRPr sz="1400"/>
          </a:p>
        </p:txBody>
      </p:sp>
      <p:sp>
        <p:nvSpPr>
          <p:cNvPr id="439" name="Google Shape;439;p50"/>
          <p:cNvSpPr txBox="1"/>
          <p:nvPr>
            <p:ph type="title"/>
          </p:nvPr>
        </p:nvSpPr>
        <p:spPr>
          <a:xfrm>
            <a:off x="3294738" y="471650"/>
            <a:ext cx="2674800" cy="4090800"/>
          </a:xfrm>
          <a:prstGeom prst="rect">
            <a:avLst/>
          </a:prstGeom>
          <a:noFill/>
          <a:ln>
            <a:noFill/>
          </a:ln>
        </p:spPr>
        <p:txBody>
          <a:bodyPr anchorCtr="0" anchor="ctr" bIns="91425" lIns="91425" spcFirstLastPara="1" rIns="91425" wrap="square" tIns="91425">
            <a:normAutofit fontScale="90000"/>
          </a:bodyPr>
          <a:lstStyle/>
          <a:p>
            <a:pPr indent="0" lvl="0" marL="0" rtl="0" algn="l">
              <a:lnSpc>
                <a:spcPct val="100000"/>
              </a:lnSpc>
              <a:spcBef>
                <a:spcPts val="0"/>
              </a:spcBef>
              <a:spcAft>
                <a:spcPts val="0"/>
              </a:spcAft>
              <a:buSzPct val="380952"/>
              <a:buNone/>
            </a:pPr>
            <a:r>
              <a:t/>
            </a:r>
            <a:endParaRPr sz="1400"/>
          </a:p>
          <a:p>
            <a:pPr indent="0" lvl="0" marL="0" rtl="0" algn="l">
              <a:lnSpc>
                <a:spcPct val="100000"/>
              </a:lnSpc>
              <a:spcBef>
                <a:spcPts val="0"/>
              </a:spcBef>
              <a:spcAft>
                <a:spcPts val="0"/>
              </a:spcAft>
              <a:buSzPct val="380952"/>
              <a:buNone/>
            </a:pPr>
            <a:r>
              <a:t/>
            </a:r>
            <a:endParaRPr sz="1400"/>
          </a:p>
          <a:p>
            <a:pPr indent="0" lvl="0" marL="0" rtl="0" algn="l">
              <a:lnSpc>
                <a:spcPct val="100000"/>
              </a:lnSpc>
              <a:spcBef>
                <a:spcPts val="0"/>
              </a:spcBef>
              <a:spcAft>
                <a:spcPts val="0"/>
              </a:spcAft>
              <a:buSzPct val="380952"/>
              <a:buNone/>
            </a:pPr>
            <a:r>
              <a:rPr lang="en" sz="1400"/>
              <a:t>Credit Hours</a:t>
            </a:r>
            <a:endParaRPr sz="1400"/>
          </a:p>
          <a:p>
            <a:pPr indent="0" lvl="0" marL="0" rtl="0" algn="l">
              <a:lnSpc>
                <a:spcPct val="100000"/>
              </a:lnSpc>
              <a:spcBef>
                <a:spcPts val="100"/>
              </a:spcBef>
              <a:spcAft>
                <a:spcPts val="0"/>
              </a:spcAft>
              <a:buSzPct val="380952"/>
              <a:buNone/>
            </a:pPr>
            <a:r>
              <a:rPr lang="en" sz="1400"/>
              <a:t>Department</a:t>
            </a:r>
            <a:endParaRPr sz="1400"/>
          </a:p>
          <a:p>
            <a:pPr indent="0" lvl="0" marL="0" rtl="0" algn="l">
              <a:lnSpc>
                <a:spcPct val="100000"/>
              </a:lnSpc>
              <a:spcBef>
                <a:spcPts val="100"/>
              </a:spcBef>
              <a:spcAft>
                <a:spcPts val="0"/>
              </a:spcAft>
              <a:buSzPct val="380952"/>
              <a:buNone/>
            </a:pPr>
            <a:r>
              <a:rPr lang="en" sz="1400"/>
              <a:t>Credit/No Credit Policy</a:t>
            </a:r>
            <a:endParaRPr sz="1400"/>
          </a:p>
          <a:p>
            <a:pPr indent="0" lvl="0" marL="0" rtl="0" algn="l">
              <a:lnSpc>
                <a:spcPct val="100000"/>
              </a:lnSpc>
              <a:spcBef>
                <a:spcPts val="100"/>
              </a:spcBef>
              <a:spcAft>
                <a:spcPts val="0"/>
              </a:spcAft>
              <a:buSzPct val="380952"/>
              <a:buNone/>
            </a:pPr>
            <a:r>
              <a:rPr lang="en" sz="1400"/>
              <a:t>Curriculum</a:t>
            </a:r>
            <a:endParaRPr sz="1400"/>
          </a:p>
          <a:p>
            <a:pPr indent="0" lvl="0" marL="0" rtl="0" algn="l">
              <a:lnSpc>
                <a:spcPct val="100000"/>
              </a:lnSpc>
              <a:spcBef>
                <a:spcPts val="100"/>
              </a:spcBef>
              <a:spcAft>
                <a:spcPts val="0"/>
              </a:spcAft>
              <a:buSzPct val="380952"/>
              <a:buNone/>
            </a:pPr>
            <a:r>
              <a:rPr lang="en" sz="1400"/>
              <a:t>Dean</a:t>
            </a:r>
            <a:endParaRPr sz="1400"/>
          </a:p>
          <a:p>
            <a:pPr indent="0" lvl="0" marL="0" rtl="0" algn="l">
              <a:lnSpc>
                <a:spcPct val="100000"/>
              </a:lnSpc>
              <a:spcBef>
                <a:spcPts val="100"/>
              </a:spcBef>
              <a:spcAft>
                <a:spcPts val="0"/>
              </a:spcAft>
              <a:buSzPct val="380952"/>
              <a:buNone/>
            </a:pPr>
            <a:r>
              <a:rPr lang="en" sz="1400"/>
              <a:t>Department Chairperson/Chair </a:t>
            </a:r>
            <a:endParaRPr sz="1400"/>
          </a:p>
          <a:p>
            <a:pPr indent="0" lvl="0" marL="0" rtl="0" algn="l">
              <a:lnSpc>
                <a:spcPct val="100000"/>
              </a:lnSpc>
              <a:spcBef>
                <a:spcPts val="100"/>
              </a:spcBef>
              <a:spcAft>
                <a:spcPts val="0"/>
              </a:spcAft>
              <a:buSzPct val="380952"/>
              <a:buNone/>
            </a:pPr>
            <a:r>
              <a:rPr lang="en" sz="1400"/>
              <a:t>Earned hours or credits</a:t>
            </a:r>
            <a:endParaRPr sz="1400"/>
          </a:p>
          <a:p>
            <a:pPr indent="0" lvl="0" marL="0" rtl="0" algn="l">
              <a:lnSpc>
                <a:spcPct val="100000"/>
              </a:lnSpc>
              <a:spcBef>
                <a:spcPts val="100"/>
              </a:spcBef>
              <a:spcAft>
                <a:spcPts val="0"/>
              </a:spcAft>
              <a:buSzPct val="380952"/>
              <a:buNone/>
            </a:pPr>
            <a:r>
              <a:rPr lang="en" sz="1400"/>
              <a:t>Electives</a:t>
            </a:r>
            <a:endParaRPr sz="1400"/>
          </a:p>
          <a:p>
            <a:pPr indent="0" lvl="0" marL="0" rtl="0" algn="l">
              <a:lnSpc>
                <a:spcPct val="100000"/>
              </a:lnSpc>
              <a:spcBef>
                <a:spcPts val="100"/>
              </a:spcBef>
              <a:spcAft>
                <a:spcPts val="0"/>
              </a:spcAft>
              <a:buSzPct val="380952"/>
              <a:buNone/>
            </a:pPr>
            <a:r>
              <a:rPr lang="en" sz="1400"/>
              <a:t>Empl ID</a:t>
            </a:r>
            <a:endParaRPr sz="1400"/>
          </a:p>
          <a:p>
            <a:pPr indent="0" lvl="0" marL="0" rtl="0" algn="l">
              <a:lnSpc>
                <a:spcPct val="100000"/>
              </a:lnSpc>
              <a:spcBef>
                <a:spcPts val="100"/>
              </a:spcBef>
              <a:spcAft>
                <a:spcPts val="0"/>
              </a:spcAft>
              <a:buSzPct val="380952"/>
              <a:buNone/>
            </a:pPr>
            <a:r>
              <a:rPr lang="en" sz="1400"/>
              <a:t>Feedback</a:t>
            </a:r>
            <a:endParaRPr sz="1400"/>
          </a:p>
          <a:p>
            <a:pPr indent="0" lvl="0" marL="0" rtl="0" algn="l">
              <a:lnSpc>
                <a:spcPct val="100000"/>
              </a:lnSpc>
              <a:spcBef>
                <a:spcPts val="100"/>
              </a:spcBef>
              <a:spcAft>
                <a:spcPts val="0"/>
              </a:spcAft>
              <a:buSzPct val="380952"/>
              <a:buNone/>
            </a:pPr>
            <a:r>
              <a:rPr lang="en" sz="1400"/>
              <a:t>Financial Aid</a:t>
            </a:r>
            <a:endParaRPr sz="1400"/>
          </a:p>
          <a:p>
            <a:pPr indent="0" lvl="0" marL="0" rtl="0" algn="l">
              <a:lnSpc>
                <a:spcPct val="100000"/>
              </a:lnSpc>
              <a:spcBef>
                <a:spcPts val="100"/>
              </a:spcBef>
              <a:spcAft>
                <a:spcPts val="0"/>
              </a:spcAft>
              <a:buSzPct val="380952"/>
              <a:buNone/>
            </a:pPr>
            <a:r>
              <a:rPr lang="en" sz="1400"/>
              <a:t>Full Time </a:t>
            </a:r>
            <a:endParaRPr sz="1400"/>
          </a:p>
          <a:p>
            <a:pPr indent="0" lvl="0" marL="0" rtl="0" algn="l">
              <a:lnSpc>
                <a:spcPct val="100000"/>
              </a:lnSpc>
              <a:spcBef>
                <a:spcPts val="100"/>
              </a:spcBef>
              <a:spcAft>
                <a:spcPts val="0"/>
              </a:spcAft>
              <a:buSzPct val="380952"/>
              <a:buNone/>
            </a:pPr>
            <a:r>
              <a:rPr lang="en" sz="1400"/>
              <a:t>General Education/Gen Ed/Common Core</a:t>
            </a:r>
            <a:endParaRPr sz="1400"/>
          </a:p>
          <a:p>
            <a:pPr indent="0" lvl="0" marL="0" rtl="0" algn="l">
              <a:lnSpc>
                <a:spcPct val="100000"/>
              </a:lnSpc>
              <a:spcBef>
                <a:spcPts val="100"/>
              </a:spcBef>
              <a:spcAft>
                <a:spcPts val="0"/>
              </a:spcAft>
              <a:buSzPct val="380952"/>
              <a:buNone/>
            </a:pPr>
            <a:r>
              <a:rPr lang="en" sz="1400"/>
              <a:t>Good Academic Standing/ Satisfactory academic progress</a:t>
            </a:r>
            <a:endParaRPr sz="1400"/>
          </a:p>
          <a:p>
            <a:pPr indent="0" lvl="0" marL="0" rtl="0" algn="l">
              <a:lnSpc>
                <a:spcPct val="100000"/>
              </a:lnSpc>
              <a:spcBef>
                <a:spcPts val="100"/>
              </a:spcBef>
              <a:spcAft>
                <a:spcPts val="0"/>
              </a:spcAft>
              <a:buSzPct val="380952"/>
              <a:buNone/>
            </a:pPr>
            <a:r>
              <a:rPr lang="en" sz="1400"/>
              <a:t>Grade Point Average (GPA)</a:t>
            </a:r>
            <a:endParaRPr sz="1400"/>
          </a:p>
          <a:p>
            <a:pPr indent="0" lvl="0" marL="0" rtl="0" algn="l">
              <a:lnSpc>
                <a:spcPct val="100000"/>
              </a:lnSpc>
              <a:spcBef>
                <a:spcPts val="100"/>
              </a:spcBef>
              <a:spcAft>
                <a:spcPts val="0"/>
              </a:spcAft>
              <a:buSzPct val="380952"/>
              <a:buNone/>
            </a:pPr>
            <a:r>
              <a:rPr lang="en" sz="1400"/>
              <a:t>Graduation Honors</a:t>
            </a:r>
            <a:endParaRPr sz="1400"/>
          </a:p>
          <a:p>
            <a:pPr indent="0" lvl="0" marL="0" rtl="0" algn="l">
              <a:lnSpc>
                <a:spcPct val="100000"/>
              </a:lnSpc>
              <a:spcBef>
                <a:spcPts val="100"/>
              </a:spcBef>
              <a:spcAft>
                <a:spcPts val="0"/>
              </a:spcAft>
              <a:buSzPct val="380952"/>
              <a:buNone/>
            </a:pPr>
            <a:r>
              <a:rPr lang="en" sz="1400"/>
              <a:t>Hold</a:t>
            </a:r>
            <a:endParaRPr sz="1400"/>
          </a:p>
          <a:p>
            <a:pPr indent="0" lvl="0" marL="0" rtl="0" algn="l">
              <a:lnSpc>
                <a:spcPct val="100000"/>
              </a:lnSpc>
              <a:spcBef>
                <a:spcPts val="100"/>
              </a:spcBef>
              <a:spcAft>
                <a:spcPts val="0"/>
              </a:spcAft>
              <a:buSzPct val="380952"/>
              <a:buNone/>
            </a:pPr>
            <a:r>
              <a:rPr lang="en" sz="1400"/>
              <a:t>Honors</a:t>
            </a:r>
            <a:endParaRPr sz="1400"/>
          </a:p>
          <a:p>
            <a:pPr indent="0" lvl="0" marL="0" rtl="0" algn="l">
              <a:lnSpc>
                <a:spcPct val="100000"/>
              </a:lnSpc>
              <a:spcBef>
                <a:spcPts val="100"/>
              </a:spcBef>
              <a:spcAft>
                <a:spcPts val="0"/>
              </a:spcAft>
              <a:buSzPct val="380952"/>
              <a:buNone/>
            </a:pPr>
            <a:r>
              <a:rPr lang="en" sz="1400"/>
              <a:t>Interdisciplinary</a:t>
            </a:r>
            <a:endParaRPr sz="1400"/>
          </a:p>
          <a:p>
            <a:pPr indent="0" lvl="0" marL="0" rtl="0" algn="l">
              <a:lnSpc>
                <a:spcPct val="100000"/>
              </a:lnSpc>
              <a:spcBef>
                <a:spcPts val="100"/>
              </a:spcBef>
              <a:spcAft>
                <a:spcPts val="0"/>
              </a:spcAft>
              <a:buSzPct val="380952"/>
              <a:buNone/>
            </a:pPr>
            <a:r>
              <a:rPr lang="en" sz="1400"/>
              <a:t>Lab</a:t>
            </a:r>
            <a:endParaRPr sz="1400"/>
          </a:p>
          <a:p>
            <a:pPr indent="0" lvl="0" marL="0" rtl="0" algn="l">
              <a:lnSpc>
                <a:spcPct val="100000"/>
              </a:lnSpc>
              <a:spcBef>
                <a:spcPts val="100"/>
              </a:spcBef>
              <a:spcAft>
                <a:spcPts val="100"/>
              </a:spcAft>
              <a:buSzPct val="380952"/>
              <a:buNone/>
            </a:pPr>
            <a:r>
              <a:t/>
            </a:r>
            <a:endParaRPr sz="1400"/>
          </a:p>
        </p:txBody>
      </p:sp>
      <p:sp>
        <p:nvSpPr>
          <p:cNvPr id="440" name="Google Shape;440;p50"/>
          <p:cNvSpPr txBox="1"/>
          <p:nvPr>
            <p:ph type="title"/>
          </p:nvPr>
        </p:nvSpPr>
        <p:spPr>
          <a:xfrm>
            <a:off x="6224075" y="471650"/>
            <a:ext cx="2674800" cy="4090800"/>
          </a:xfrm>
          <a:prstGeom prst="rect">
            <a:avLst/>
          </a:prstGeom>
          <a:noFill/>
          <a:ln>
            <a:noFill/>
          </a:ln>
        </p:spPr>
        <p:txBody>
          <a:bodyPr anchorCtr="0" anchor="ctr" bIns="91425" lIns="91425" spcFirstLastPara="1" rIns="91425" wrap="square" tIns="91425">
            <a:normAutofit fontScale="90000"/>
          </a:bodyPr>
          <a:lstStyle/>
          <a:p>
            <a:pPr indent="0" lvl="0" marL="0" rtl="0" algn="l">
              <a:lnSpc>
                <a:spcPct val="100000"/>
              </a:lnSpc>
              <a:spcBef>
                <a:spcPts val="0"/>
              </a:spcBef>
              <a:spcAft>
                <a:spcPts val="0"/>
              </a:spcAft>
              <a:buSzPct val="380952"/>
              <a:buNone/>
            </a:pPr>
            <a:r>
              <a:t/>
            </a:r>
            <a:endParaRPr sz="1400"/>
          </a:p>
          <a:p>
            <a:pPr indent="0" lvl="0" marL="0" rtl="0" algn="l">
              <a:lnSpc>
                <a:spcPct val="100000"/>
              </a:lnSpc>
              <a:spcBef>
                <a:spcPts val="100"/>
              </a:spcBef>
              <a:spcAft>
                <a:spcPts val="0"/>
              </a:spcAft>
              <a:buSzPct val="380952"/>
              <a:buNone/>
            </a:pPr>
            <a:r>
              <a:rPr lang="en" sz="1400"/>
              <a:t>Learning Center</a:t>
            </a:r>
            <a:endParaRPr sz="1400"/>
          </a:p>
          <a:p>
            <a:pPr indent="0" lvl="0" marL="0" rtl="0" algn="l">
              <a:lnSpc>
                <a:spcPct val="100000"/>
              </a:lnSpc>
              <a:spcBef>
                <a:spcPts val="100"/>
              </a:spcBef>
              <a:spcAft>
                <a:spcPts val="0"/>
              </a:spcAft>
              <a:buSzPct val="380952"/>
              <a:buNone/>
            </a:pPr>
            <a:r>
              <a:rPr lang="en" sz="1400"/>
              <a:t>Leave of Absence</a:t>
            </a:r>
            <a:endParaRPr sz="1400"/>
          </a:p>
          <a:p>
            <a:pPr indent="0" lvl="0" marL="0" rtl="0" algn="l">
              <a:lnSpc>
                <a:spcPct val="100000"/>
              </a:lnSpc>
              <a:spcBef>
                <a:spcPts val="100"/>
              </a:spcBef>
              <a:spcAft>
                <a:spcPts val="0"/>
              </a:spcAft>
              <a:buSzPct val="380952"/>
              <a:buNone/>
            </a:pPr>
            <a:r>
              <a:rPr lang="en" sz="1400"/>
              <a:t>Major</a:t>
            </a:r>
            <a:endParaRPr sz="1400"/>
          </a:p>
          <a:p>
            <a:pPr indent="0" lvl="0" marL="0" rtl="0" algn="l">
              <a:lnSpc>
                <a:spcPct val="100000"/>
              </a:lnSpc>
              <a:spcBef>
                <a:spcPts val="100"/>
              </a:spcBef>
              <a:spcAft>
                <a:spcPts val="0"/>
              </a:spcAft>
              <a:buSzPct val="380952"/>
              <a:buNone/>
            </a:pPr>
            <a:r>
              <a:rPr lang="en" sz="1400"/>
              <a:t>Part Time</a:t>
            </a:r>
            <a:endParaRPr sz="1400"/>
          </a:p>
          <a:p>
            <a:pPr indent="0" lvl="0" marL="0" rtl="0" algn="l">
              <a:lnSpc>
                <a:spcPct val="100000"/>
              </a:lnSpc>
              <a:spcBef>
                <a:spcPts val="100"/>
              </a:spcBef>
              <a:spcAft>
                <a:spcPts val="0"/>
              </a:spcAft>
              <a:buSzPct val="380952"/>
              <a:buNone/>
            </a:pPr>
            <a:r>
              <a:rPr lang="en" sz="1400"/>
              <a:t>Pathways </a:t>
            </a:r>
            <a:endParaRPr sz="1400"/>
          </a:p>
          <a:p>
            <a:pPr indent="0" lvl="0" marL="0" rtl="0" algn="l">
              <a:lnSpc>
                <a:spcPct val="100000"/>
              </a:lnSpc>
              <a:spcBef>
                <a:spcPts val="100"/>
              </a:spcBef>
              <a:spcAft>
                <a:spcPts val="0"/>
              </a:spcAft>
              <a:buSzPct val="380952"/>
              <a:buNone/>
            </a:pPr>
            <a:r>
              <a:rPr lang="en" sz="1400"/>
              <a:t>Prerequisites</a:t>
            </a:r>
            <a:endParaRPr sz="1400"/>
          </a:p>
          <a:p>
            <a:pPr indent="0" lvl="0" marL="0" rtl="0" algn="l">
              <a:lnSpc>
                <a:spcPct val="100000"/>
              </a:lnSpc>
              <a:spcBef>
                <a:spcPts val="100"/>
              </a:spcBef>
              <a:spcAft>
                <a:spcPts val="0"/>
              </a:spcAft>
              <a:buSzPct val="380952"/>
              <a:buNone/>
            </a:pPr>
            <a:r>
              <a:rPr lang="en" sz="1400"/>
              <a:t>Provost</a:t>
            </a:r>
            <a:endParaRPr sz="1400"/>
          </a:p>
          <a:p>
            <a:pPr indent="0" lvl="0" marL="0" rtl="0" algn="l">
              <a:lnSpc>
                <a:spcPct val="100000"/>
              </a:lnSpc>
              <a:spcBef>
                <a:spcPts val="100"/>
              </a:spcBef>
              <a:spcAft>
                <a:spcPts val="0"/>
              </a:spcAft>
              <a:buSzPct val="380952"/>
              <a:buNone/>
            </a:pPr>
            <a:r>
              <a:rPr lang="en" sz="1400"/>
              <a:t>Record</a:t>
            </a:r>
            <a:endParaRPr sz="1400"/>
          </a:p>
          <a:p>
            <a:pPr indent="0" lvl="0" marL="0" rtl="0" algn="l">
              <a:lnSpc>
                <a:spcPct val="100000"/>
              </a:lnSpc>
              <a:spcBef>
                <a:spcPts val="100"/>
              </a:spcBef>
              <a:spcAft>
                <a:spcPts val="0"/>
              </a:spcAft>
              <a:buSzPct val="380952"/>
              <a:buNone/>
            </a:pPr>
            <a:r>
              <a:rPr lang="en" sz="1400"/>
              <a:t>Registration</a:t>
            </a:r>
            <a:endParaRPr sz="1400"/>
          </a:p>
          <a:p>
            <a:pPr indent="0" lvl="0" marL="0" rtl="0" algn="l">
              <a:lnSpc>
                <a:spcPct val="100000"/>
              </a:lnSpc>
              <a:spcBef>
                <a:spcPts val="100"/>
              </a:spcBef>
              <a:spcAft>
                <a:spcPts val="0"/>
              </a:spcAft>
              <a:buSzPct val="380952"/>
              <a:buNone/>
            </a:pPr>
            <a:r>
              <a:rPr lang="en" sz="1400"/>
              <a:t>Requirement</a:t>
            </a:r>
            <a:endParaRPr sz="1400"/>
          </a:p>
          <a:p>
            <a:pPr indent="0" lvl="0" marL="0" rtl="0" algn="l">
              <a:lnSpc>
                <a:spcPct val="100000"/>
              </a:lnSpc>
              <a:spcBef>
                <a:spcPts val="100"/>
              </a:spcBef>
              <a:spcAft>
                <a:spcPts val="0"/>
              </a:spcAft>
              <a:buSzPct val="380952"/>
              <a:buNone/>
            </a:pPr>
            <a:r>
              <a:rPr lang="en" sz="1400"/>
              <a:t>School</a:t>
            </a:r>
            <a:endParaRPr sz="1400"/>
          </a:p>
          <a:p>
            <a:pPr indent="0" lvl="0" marL="0" rtl="0" algn="l">
              <a:lnSpc>
                <a:spcPct val="100000"/>
              </a:lnSpc>
              <a:spcBef>
                <a:spcPts val="100"/>
              </a:spcBef>
              <a:spcAft>
                <a:spcPts val="0"/>
              </a:spcAft>
              <a:buSzPct val="380952"/>
              <a:buNone/>
            </a:pPr>
            <a:r>
              <a:rPr lang="en" sz="1400"/>
              <a:t>Semester</a:t>
            </a:r>
            <a:endParaRPr sz="1400"/>
          </a:p>
          <a:p>
            <a:pPr indent="0" lvl="0" marL="0" rtl="0" algn="l">
              <a:lnSpc>
                <a:spcPct val="100000"/>
              </a:lnSpc>
              <a:spcBef>
                <a:spcPts val="100"/>
              </a:spcBef>
              <a:spcAft>
                <a:spcPts val="0"/>
              </a:spcAft>
              <a:buSzPct val="380952"/>
              <a:buNone/>
            </a:pPr>
            <a:r>
              <a:rPr lang="en" sz="1400"/>
              <a:t>Sequential</a:t>
            </a:r>
            <a:endParaRPr sz="1400"/>
          </a:p>
          <a:p>
            <a:pPr indent="0" lvl="0" marL="0" rtl="0" algn="l">
              <a:lnSpc>
                <a:spcPct val="100000"/>
              </a:lnSpc>
              <a:spcBef>
                <a:spcPts val="100"/>
              </a:spcBef>
              <a:spcAft>
                <a:spcPts val="0"/>
              </a:spcAft>
              <a:buSzPct val="380952"/>
              <a:buNone/>
            </a:pPr>
            <a:r>
              <a:rPr lang="en" sz="1400"/>
              <a:t>Service Indicator</a:t>
            </a:r>
            <a:endParaRPr sz="1400"/>
          </a:p>
          <a:p>
            <a:pPr indent="0" lvl="0" marL="0" rtl="0" algn="l">
              <a:lnSpc>
                <a:spcPct val="100000"/>
              </a:lnSpc>
              <a:spcBef>
                <a:spcPts val="100"/>
              </a:spcBef>
              <a:spcAft>
                <a:spcPts val="0"/>
              </a:spcAft>
              <a:buSzPct val="380952"/>
              <a:buNone/>
            </a:pPr>
            <a:r>
              <a:rPr lang="en" sz="1400"/>
              <a:t>SPARC</a:t>
            </a:r>
            <a:endParaRPr sz="1400"/>
          </a:p>
          <a:p>
            <a:pPr indent="0" lvl="0" marL="0" rtl="0" algn="l">
              <a:lnSpc>
                <a:spcPct val="100000"/>
              </a:lnSpc>
              <a:spcBef>
                <a:spcPts val="100"/>
              </a:spcBef>
              <a:spcAft>
                <a:spcPts val="0"/>
              </a:spcAft>
              <a:buSzPct val="380952"/>
              <a:buNone/>
            </a:pPr>
            <a:r>
              <a:rPr lang="en" sz="1400"/>
              <a:t>Syllabus</a:t>
            </a:r>
            <a:endParaRPr sz="1400"/>
          </a:p>
          <a:p>
            <a:pPr indent="0" lvl="0" marL="0" rtl="0" algn="l">
              <a:lnSpc>
                <a:spcPct val="100000"/>
              </a:lnSpc>
              <a:spcBef>
                <a:spcPts val="100"/>
              </a:spcBef>
              <a:spcAft>
                <a:spcPts val="0"/>
              </a:spcAft>
              <a:buSzPct val="380952"/>
              <a:buNone/>
            </a:pPr>
            <a:r>
              <a:rPr lang="en" sz="1400"/>
              <a:t>To-Do List (CUNYFirst)</a:t>
            </a:r>
            <a:endParaRPr sz="1400"/>
          </a:p>
          <a:p>
            <a:pPr indent="0" lvl="0" marL="0" rtl="0" algn="l">
              <a:lnSpc>
                <a:spcPct val="100000"/>
              </a:lnSpc>
              <a:spcBef>
                <a:spcPts val="100"/>
              </a:spcBef>
              <a:spcAft>
                <a:spcPts val="0"/>
              </a:spcAft>
              <a:buSzPct val="380952"/>
              <a:buNone/>
            </a:pPr>
            <a:r>
              <a:rPr lang="en" sz="1400"/>
              <a:t>Transcript</a:t>
            </a:r>
            <a:endParaRPr sz="1400"/>
          </a:p>
          <a:p>
            <a:pPr indent="0" lvl="0" marL="0" rtl="0" algn="l">
              <a:lnSpc>
                <a:spcPct val="100000"/>
              </a:lnSpc>
              <a:spcBef>
                <a:spcPts val="100"/>
              </a:spcBef>
              <a:spcAft>
                <a:spcPts val="0"/>
              </a:spcAft>
              <a:buSzPct val="380952"/>
              <a:buNone/>
            </a:pPr>
            <a:r>
              <a:rPr lang="en" sz="1400"/>
              <a:t>Transfer Student</a:t>
            </a:r>
            <a:endParaRPr sz="1400"/>
          </a:p>
          <a:p>
            <a:pPr indent="0" lvl="0" marL="0" rtl="0" algn="l">
              <a:lnSpc>
                <a:spcPct val="100000"/>
              </a:lnSpc>
              <a:spcBef>
                <a:spcPts val="100"/>
              </a:spcBef>
              <a:spcAft>
                <a:spcPts val="0"/>
              </a:spcAft>
              <a:buSzPct val="380952"/>
              <a:buNone/>
            </a:pPr>
            <a:r>
              <a:rPr lang="en" sz="1400"/>
              <a:t>Welcome Center/HelpDesk</a:t>
            </a:r>
            <a:endParaRPr sz="1400"/>
          </a:p>
          <a:p>
            <a:pPr indent="0" lvl="0" marL="0" rtl="0" algn="l">
              <a:lnSpc>
                <a:spcPct val="100000"/>
              </a:lnSpc>
              <a:spcBef>
                <a:spcPts val="100"/>
              </a:spcBef>
              <a:spcAft>
                <a:spcPts val="0"/>
              </a:spcAft>
              <a:buSzPct val="380952"/>
              <a:buNone/>
            </a:pPr>
            <a:r>
              <a:rPr lang="en" sz="1400"/>
              <a:t>Withdrawal/W/WN/WU Grades</a:t>
            </a:r>
            <a:endParaRPr sz="1400"/>
          </a:p>
          <a:p>
            <a:pPr indent="0" lvl="0" marL="0" rtl="0" algn="l">
              <a:lnSpc>
                <a:spcPct val="100000"/>
              </a:lnSpc>
              <a:spcBef>
                <a:spcPts val="100"/>
              </a:spcBef>
              <a:spcAft>
                <a:spcPts val="100"/>
              </a:spcAft>
              <a:buSzPct val="380952"/>
              <a:buNone/>
            </a:pPr>
            <a:r>
              <a:rPr lang="en" sz="1400"/>
              <a:t>Writing Intensive</a:t>
            </a:r>
            <a:endParaRPr sz="1400"/>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 name="Shape 444"/>
        <p:cNvGrpSpPr/>
        <p:nvPr/>
      </p:nvGrpSpPr>
      <p:grpSpPr>
        <a:xfrm>
          <a:off x="0" y="0"/>
          <a:ext cx="0" cy="0"/>
          <a:chOff x="0" y="0"/>
          <a:chExt cx="0" cy="0"/>
        </a:xfrm>
      </p:grpSpPr>
      <p:sp>
        <p:nvSpPr>
          <p:cNvPr id="445" name="Google Shape;445;p51"/>
          <p:cNvSpPr txBox="1"/>
          <p:nvPr>
            <p:ph type="title"/>
          </p:nvPr>
        </p:nvSpPr>
        <p:spPr>
          <a:xfrm>
            <a:off x="480750" y="1764950"/>
            <a:ext cx="8222100" cy="9075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b="1" lang="en">
                <a:solidFill>
                  <a:schemeClr val="accent5"/>
                </a:solidFill>
              </a:rPr>
              <a:t>Setting Goals</a:t>
            </a:r>
            <a:endParaRPr b="1">
              <a:solidFill>
                <a:schemeClr val="accent5"/>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9" name="Shape 449"/>
        <p:cNvGrpSpPr/>
        <p:nvPr/>
      </p:nvGrpSpPr>
      <p:grpSpPr>
        <a:xfrm>
          <a:off x="0" y="0"/>
          <a:ext cx="0" cy="0"/>
          <a:chOff x="0" y="0"/>
          <a:chExt cx="0" cy="0"/>
        </a:xfrm>
      </p:grpSpPr>
      <p:sp>
        <p:nvSpPr>
          <p:cNvPr id="450" name="Google Shape;450;p52"/>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p>
            <a:pPr indent="0" lvl="0" marL="0" rtl="0" algn="l">
              <a:lnSpc>
                <a:spcPct val="100000"/>
              </a:lnSpc>
              <a:spcBef>
                <a:spcPts val="0"/>
              </a:spcBef>
              <a:spcAft>
                <a:spcPts val="0"/>
              </a:spcAft>
              <a:buSzPts val="3000"/>
              <a:buNone/>
            </a:pPr>
            <a:r>
              <a:rPr b="1" lang="en">
                <a:solidFill>
                  <a:schemeClr val="accent5"/>
                </a:solidFill>
              </a:rPr>
              <a:t>Setting Goals</a:t>
            </a:r>
            <a:endParaRPr b="1">
              <a:solidFill>
                <a:schemeClr val="accent5"/>
              </a:solidFill>
            </a:endParaRPr>
          </a:p>
        </p:txBody>
      </p:sp>
      <p:sp>
        <p:nvSpPr>
          <p:cNvPr id="451" name="Google Shape;451;p52"/>
          <p:cNvSpPr txBox="1"/>
          <p:nvPr/>
        </p:nvSpPr>
        <p:spPr>
          <a:xfrm>
            <a:off x="1512050" y="2243625"/>
            <a:ext cx="7291500" cy="477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900"/>
              <a:buFont typeface="Arial"/>
              <a:buNone/>
            </a:pPr>
            <a:r>
              <a:rPr b="1" i="0" lang="en" sz="1900" u="none" cap="none" strike="noStrike">
                <a:solidFill>
                  <a:schemeClr val="accent6"/>
                </a:solidFill>
                <a:latin typeface="Roboto Slab"/>
                <a:ea typeface="Roboto Slab"/>
                <a:cs typeface="Roboto Slab"/>
                <a:sym typeface="Roboto Slab"/>
              </a:rPr>
              <a:t>Why is it important to set goals for yourself?</a:t>
            </a:r>
            <a:endParaRPr b="1" i="0" sz="1900" u="none" cap="none" strike="noStrike">
              <a:solidFill>
                <a:schemeClr val="accent6"/>
              </a:solidFill>
              <a:latin typeface="Roboto Slab"/>
              <a:ea typeface="Roboto Slab"/>
              <a:cs typeface="Roboto Slab"/>
              <a:sym typeface="Roboto Slab"/>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 name="Shape 455"/>
        <p:cNvGrpSpPr/>
        <p:nvPr/>
      </p:nvGrpSpPr>
      <p:grpSpPr>
        <a:xfrm>
          <a:off x="0" y="0"/>
          <a:ext cx="0" cy="0"/>
          <a:chOff x="0" y="0"/>
          <a:chExt cx="0" cy="0"/>
        </a:xfrm>
      </p:grpSpPr>
      <p:sp>
        <p:nvSpPr>
          <p:cNvPr id="456" name="Google Shape;456;p53"/>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p>
            <a:pPr indent="0" lvl="0" marL="0" rtl="0" algn="l">
              <a:lnSpc>
                <a:spcPct val="100000"/>
              </a:lnSpc>
              <a:spcBef>
                <a:spcPts val="0"/>
              </a:spcBef>
              <a:spcAft>
                <a:spcPts val="0"/>
              </a:spcAft>
              <a:buSzPts val="3000"/>
              <a:buNone/>
            </a:pPr>
            <a:r>
              <a:rPr b="1" lang="en">
                <a:solidFill>
                  <a:schemeClr val="accent5"/>
                </a:solidFill>
              </a:rPr>
              <a:t>Setting Goals</a:t>
            </a:r>
            <a:endParaRPr b="1">
              <a:solidFill>
                <a:schemeClr val="accent5"/>
              </a:solidFill>
            </a:endParaRPr>
          </a:p>
        </p:txBody>
      </p:sp>
      <p:sp>
        <p:nvSpPr>
          <p:cNvPr id="457" name="Google Shape;457;p53"/>
          <p:cNvSpPr txBox="1"/>
          <p:nvPr/>
        </p:nvSpPr>
        <p:spPr>
          <a:xfrm>
            <a:off x="874375" y="1709500"/>
            <a:ext cx="7291500" cy="2893800"/>
          </a:xfrm>
          <a:prstGeom prst="rect">
            <a:avLst/>
          </a:prstGeom>
          <a:noFill/>
          <a:ln>
            <a:noFill/>
          </a:ln>
        </p:spPr>
        <p:txBody>
          <a:bodyPr anchorCtr="0" anchor="t" bIns="91425" lIns="91425" spcFirstLastPara="1" rIns="91425" wrap="square" tIns="91425">
            <a:spAutoFit/>
          </a:bodyPr>
          <a:lstStyle/>
          <a:p>
            <a:pPr indent="-330200" lvl="0" marL="457200" marR="0" rtl="0" algn="l">
              <a:lnSpc>
                <a:spcPct val="100000"/>
              </a:lnSpc>
              <a:spcBef>
                <a:spcPts val="0"/>
              </a:spcBef>
              <a:spcAft>
                <a:spcPts val="0"/>
              </a:spcAft>
              <a:buClr>
                <a:schemeClr val="dk1"/>
              </a:buClr>
              <a:buSzPts val="1600"/>
              <a:buFont typeface="Roboto Slab"/>
              <a:buChar char="●"/>
            </a:pPr>
            <a:r>
              <a:rPr b="0" i="0" lang="en" sz="1600" u="none" cap="none" strike="noStrike">
                <a:solidFill>
                  <a:schemeClr val="dk1"/>
                </a:solidFill>
                <a:latin typeface="Roboto Slab"/>
                <a:ea typeface="Roboto Slab"/>
                <a:cs typeface="Roboto Slab"/>
                <a:sym typeface="Roboto Slab"/>
              </a:rPr>
              <a:t>Short-term Goals vs. Long-term Goals</a:t>
            </a:r>
            <a:endParaRPr b="0" i="0" sz="1600" u="none" cap="none" strike="noStrike">
              <a:solidFill>
                <a:schemeClr val="dk1"/>
              </a:solidFill>
              <a:latin typeface="Roboto Slab"/>
              <a:ea typeface="Roboto Slab"/>
              <a:cs typeface="Roboto Slab"/>
              <a:sym typeface="Roboto Slab"/>
            </a:endParaRPr>
          </a:p>
          <a:p>
            <a:pPr indent="-330200" lvl="0" marL="457200" marR="0" rtl="0" algn="l">
              <a:lnSpc>
                <a:spcPct val="100000"/>
              </a:lnSpc>
              <a:spcBef>
                <a:spcPts val="0"/>
              </a:spcBef>
              <a:spcAft>
                <a:spcPts val="0"/>
              </a:spcAft>
              <a:buClr>
                <a:schemeClr val="dk1"/>
              </a:buClr>
              <a:buSzPts val="1600"/>
              <a:buFont typeface="Roboto Slab"/>
              <a:buChar char="●"/>
            </a:pPr>
            <a:r>
              <a:rPr b="0" i="0" lang="en" sz="1600" u="none" cap="none" strike="noStrike">
                <a:solidFill>
                  <a:schemeClr val="dk1"/>
                </a:solidFill>
                <a:latin typeface="Roboto Slab"/>
                <a:ea typeface="Roboto Slab"/>
                <a:cs typeface="Roboto Slab"/>
                <a:sym typeface="Roboto Slab"/>
              </a:rPr>
              <a:t>SMART Goals</a:t>
            </a:r>
            <a:endParaRPr b="0" i="0" sz="1600" u="none" cap="none" strike="noStrike">
              <a:solidFill>
                <a:schemeClr val="dk1"/>
              </a:solidFill>
              <a:latin typeface="Roboto Slab"/>
              <a:ea typeface="Roboto Slab"/>
              <a:cs typeface="Roboto Slab"/>
              <a:sym typeface="Roboto Slab"/>
            </a:endParaRPr>
          </a:p>
          <a:p>
            <a:pPr indent="-330200" lvl="1" marL="914400" marR="0" rtl="0" algn="l">
              <a:lnSpc>
                <a:spcPct val="100000"/>
              </a:lnSpc>
              <a:spcBef>
                <a:spcPts val="0"/>
              </a:spcBef>
              <a:spcAft>
                <a:spcPts val="0"/>
              </a:spcAft>
              <a:buClr>
                <a:schemeClr val="dk1"/>
              </a:buClr>
              <a:buSzPts val="1600"/>
              <a:buFont typeface="Roboto Slab"/>
              <a:buChar char="○"/>
            </a:pPr>
            <a:r>
              <a:rPr b="0" i="0" lang="en" sz="1600" u="none" cap="none" strike="noStrike">
                <a:solidFill>
                  <a:schemeClr val="dk1"/>
                </a:solidFill>
                <a:latin typeface="Roboto Slab"/>
                <a:ea typeface="Roboto Slab"/>
                <a:cs typeface="Roboto Slab"/>
                <a:sym typeface="Roboto Slab"/>
              </a:rPr>
              <a:t>Specific</a:t>
            </a:r>
            <a:endParaRPr b="0" i="0" sz="1600" u="none" cap="none" strike="noStrike">
              <a:solidFill>
                <a:schemeClr val="dk1"/>
              </a:solidFill>
              <a:latin typeface="Roboto Slab"/>
              <a:ea typeface="Roboto Slab"/>
              <a:cs typeface="Roboto Slab"/>
              <a:sym typeface="Roboto Slab"/>
            </a:endParaRPr>
          </a:p>
          <a:p>
            <a:pPr indent="-330200" lvl="1" marL="914400" marR="0" rtl="0" algn="l">
              <a:lnSpc>
                <a:spcPct val="100000"/>
              </a:lnSpc>
              <a:spcBef>
                <a:spcPts val="0"/>
              </a:spcBef>
              <a:spcAft>
                <a:spcPts val="0"/>
              </a:spcAft>
              <a:buClr>
                <a:schemeClr val="dk1"/>
              </a:buClr>
              <a:buSzPts val="1600"/>
              <a:buFont typeface="Roboto Slab"/>
              <a:buChar char="○"/>
            </a:pPr>
            <a:r>
              <a:rPr b="0" i="0" lang="en" sz="1600" u="none" cap="none" strike="noStrike">
                <a:solidFill>
                  <a:schemeClr val="dk1"/>
                </a:solidFill>
                <a:latin typeface="Roboto Slab"/>
                <a:ea typeface="Roboto Slab"/>
                <a:cs typeface="Roboto Slab"/>
                <a:sym typeface="Roboto Slab"/>
              </a:rPr>
              <a:t>Measurable</a:t>
            </a:r>
            <a:endParaRPr b="0" i="0" sz="1600" u="none" cap="none" strike="noStrike">
              <a:solidFill>
                <a:schemeClr val="dk1"/>
              </a:solidFill>
              <a:latin typeface="Roboto Slab"/>
              <a:ea typeface="Roboto Slab"/>
              <a:cs typeface="Roboto Slab"/>
              <a:sym typeface="Roboto Slab"/>
            </a:endParaRPr>
          </a:p>
          <a:p>
            <a:pPr indent="-330200" lvl="1" marL="914400" marR="0" rtl="0" algn="l">
              <a:lnSpc>
                <a:spcPct val="100000"/>
              </a:lnSpc>
              <a:spcBef>
                <a:spcPts val="0"/>
              </a:spcBef>
              <a:spcAft>
                <a:spcPts val="0"/>
              </a:spcAft>
              <a:buClr>
                <a:schemeClr val="dk1"/>
              </a:buClr>
              <a:buSzPts val="1600"/>
              <a:buFont typeface="Roboto Slab"/>
              <a:buChar char="○"/>
            </a:pPr>
            <a:r>
              <a:rPr b="0" i="0" lang="en" sz="1600" u="none" cap="none" strike="noStrike">
                <a:solidFill>
                  <a:schemeClr val="dk1"/>
                </a:solidFill>
                <a:latin typeface="Roboto Slab"/>
                <a:ea typeface="Roboto Slab"/>
                <a:cs typeface="Roboto Slab"/>
                <a:sym typeface="Roboto Slab"/>
              </a:rPr>
              <a:t>Achievable</a:t>
            </a:r>
            <a:endParaRPr b="0" i="0" sz="1600" u="none" cap="none" strike="noStrike">
              <a:solidFill>
                <a:schemeClr val="dk1"/>
              </a:solidFill>
              <a:latin typeface="Roboto Slab"/>
              <a:ea typeface="Roboto Slab"/>
              <a:cs typeface="Roboto Slab"/>
              <a:sym typeface="Roboto Slab"/>
            </a:endParaRPr>
          </a:p>
          <a:p>
            <a:pPr indent="-330200" lvl="1" marL="914400" marR="0" rtl="0" algn="l">
              <a:lnSpc>
                <a:spcPct val="100000"/>
              </a:lnSpc>
              <a:spcBef>
                <a:spcPts val="0"/>
              </a:spcBef>
              <a:spcAft>
                <a:spcPts val="0"/>
              </a:spcAft>
              <a:buClr>
                <a:schemeClr val="dk1"/>
              </a:buClr>
              <a:buSzPts val="1600"/>
              <a:buFont typeface="Roboto Slab"/>
              <a:buChar char="○"/>
            </a:pPr>
            <a:r>
              <a:rPr b="0" i="0" lang="en" sz="1600" u="none" cap="none" strike="noStrike">
                <a:solidFill>
                  <a:schemeClr val="dk1"/>
                </a:solidFill>
                <a:latin typeface="Roboto Slab"/>
                <a:ea typeface="Roboto Slab"/>
                <a:cs typeface="Roboto Slab"/>
                <a:sym typeface="Roboto Slab"/>
              </a:rPr>
              <a:t>Relevant</a:t>
            </a:r>
            <a:endParaRPr b="0" i="0" sz="1600" u="none" cap="none" strike="noStrike">
              <a:solidFill>
                <a:schemeClr val="dk1"/>
              </a:solidFill>
              <a:latin typeface="Roboto Slab"/>
              <a:ea typeface="Roboto Slab"/>
              <a:cs typeface="Roboto Slab"/>
              <a:sym typeface="Roboto Slab"/>
            </a:endParaRPr>
          </a:p>
          <a:p>
            <a:pPr indent="-330200" lvl="1" marL="914400" marR="0" rtl="0" algn="l">
              <a:lnSpc>
                <a:spcPct val="100000"/>
              </a:lnSpc>
              <a:spcBef>
                <a:spcPts val="0"/>
              </a:spcBef>
              <a:spcAft>
                <a:spcPts val="0"/>
              </a:spcAft>
              <a:buClr>
                <a:schemeClr val="dk1"/>
              </a:buClr>
              <a:buSzPts val="1600"/>
              <a:buFont typeface="Roboto Slab"/>
              <a:buChar char="○"/>
            </a:pPr>
            <a:r>
              <a:rPr b="0" i="0" lang="en" sz="1600" u="none" cap="none" strike="noStrike">
                <a:solidFill>
                  <a:schemeClr val="dk1"/>
                </a:solidFill>
                <a:latin typeface="Roboto Slab"/>
                <a:ea typeface="Roboto Slab"/>
                <a:cs typeface="Roboto Slab"/>
                <a:sym typeface="Roboto Slab"/>
              </a:rPr>
              <a:t>Time-bound</a:t>
            </a:r>
            <a:endParaRPr b="0" i="0" sz="1600" u="none" cap="none" strike="noStrike">
              <a:solidFill>
                <a:schemeClr val="dk1"/>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chemeClr val="dk1"/>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chemeClr val="dk1"/>
              </a:solidFill>
              <a:latin typeface="Roboto Slab"/>
              <a:ea typeface="Roboto Slab"/>
              <a:cs typeface="Roboto Slab"/>
              <a:sym typeface="Roboto Slab"/>
            </a:endParaRPr>
          </a:p>
          <a:p>
            <a:pPr indent="0" lvl="0" marL="914400" marR="0" rtl="0" algn="l">
              <a:lnSpc>
                <a:spcPct val="100000"/>
              </a:lnSpc>
              <a:spcBef>
                <a:spcPts val="0"/>
              </a:spcBef>
              <a:spcAft>
                <a:spcPts val="0"/>
              </a:spcAft>
              <a:buClr>
                <a:srgbClr val="000000"/>
              </a:buClr>
              <a:buSzPts val="1600"/>
              <a:buFont typeface="Arial"/>
              <a:buNone/>
            </a:pPr>
            <a:r>
              <a:t/>
            </a:r>
            <a:endParaRPr b="0" i="0" sz="1600" u="none" cap="none" strike="noStrike">
              <a:solidFill>
                <a:schemeClr val="dk1"/>
              </a:solidFill>
              <a:latin typeface="Roboto Slab"/>
              <a:ea typeface="Roboto Slab"/>
              <a:cs typeface="Roboto Slab"/>
              <a:sym typeface="Roboto Slab"/>
            </a:endParaRPr>
          </a:p>
          <a:p>
            <a:pPr indent="0" lvl="0" marL="457200" marR="0" rtl="0" algn="l">
              <a:lnSpc>
                <a:spcPct val="100000"/>
              </a:lnSpc>
              <a:spcBef>
                <a:spcPts val="0"/>
              </a:spcBef>
              <a:spcAft>
                <a:spcPts val="0"/>
              </a:spcAft>
              <a:buClr>
                <a:srgbClr val="000000"/>
              </a:buClr>
              <a:buSzPts val="1600"/>
              <a:buFont typeface="Arial"/>
              <a:buNone/>
            </a:pPr>
            <a:r>
              <a:t/>
            </a:r>
            <a:endParaRPr b="1" i="0" sz="1600" u="none" cap="none" strike="noStrike">
              <a:solidFill>
                <a:schemeClr val="accent6"/>
              </a:solidFill>
              <a:latin typeface="Roboto Slab"/>
              <a:ea typeface="Roboto Slab"/>
              <a:cs typeface="Roboto Slab"/>
              <a:sym typeface="Roboto Slab"/>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1" name="Shape 461"/>
        <p:cNvGrpSpPr/>
        <p:nvPr/>
      </p:nvGrpSpPr>
      <p:grpSpPr>
        <a:xfrm>
          <a:off x="0" y="0"/>
          <a:ext cx="0" cy="0"/>
          <a:chOff x="0" y="0"/>
          <a:chExt cx="0" cy="0"/>
        </a:xfrm>
      </p:grpSpPr>
      <p:sp>
        <p:nvSpPr>
          <p:cNvPr id="462" name="Google Shape;462;p54"/>
          <p:cNvSpPr txBox="1"/>
          <p:nvPr>
            <p:ph type="title"/>
          </p:nvPr>
        </p:nvSpPr>
        <p:spPr>
          <a:xfrm>
            <a:off x="62700" y="398125"/>
            <a:ext cx="9018600" cy="6861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000"/>
              <a:buNone/>
            </a:pPr>
            <a:r>
              <a:rPr lang="en" sz="2800">
                <a:solidFill>
                  <a:srgbClr val="92D050"/>
                </a:solidFill>
              </a:rPr>
              <a:t>Which of these goals are specific, measurable, and achievable? Which are not?</a:t>
            </a:r>
            <a:endParaRPr/>
          </a:p>
        </p:txBody>
      </p:sp>
      <p:sp>
        <p:nvSpPr>
          <p:cNvPr id="463" name="Google Shape;463;p54"/>
          <p:cNvSpPr txBox="1"/>
          <p:nvPr/>
        </p:nvSpPr>
        <p:spPr>
          <a:xfrm>
            <a:off x="547008" y="1500007"/>
            <a:ext cx="3192300" cy="400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chemeClr val="dk1"/>
                </a:solidFill>
                <a:latin typeface="Roboto Slab"/>
                <a:ea typeface="Roboto Slab"/>
                <a:cs typeface="Roboto Slab"/>
                <a:sym typeface="Roboto Slab"/>
              </a:rPr>
              <a:t>I will get better at math</a:t>
            </a:r>
            <a:endParaRPr b="0" i="0" sz="1400" u="none" cap="none" strike="noStrike">
              <a:solidFill>
                <a:srgbClr val="000000"/>
              </a:solidFill>
              <a:latin typeface="Arial"/>
              <a:ea typeface="Arial"/>
              <a:cs typeface="Arial"/>
              <a:sym typeface="Arial"/>
            </a:endParaRPr>
          </a:p>
        </p:txBody>
      </p:sp>
      <p:sp>
        <p:nvSpPr>
          <p:cNvPr id="464" name="Google Shape;464;p54"/>
          <p:cNvSpPr txBox="1"/>
          <p:nvPr/>
        </p:nvSpPr>
        <p:spPr>
          <a:xfrm>
            <a:off x="5206096" y="1933925"/>
            <a:ext cx="3701100" cy="708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chemeClr val="dk1"/>
                </a:solidFill>
                <a:latin typeface="Roboto Slab"/>
                <a:ea typeface="Roboto Slab"/>
                <a:cs typeface="Roboto Slab"/>
                <a:sym typeface="Roboto Slab"/>
              </a:rPr>
              <a:t>I will visit the writing center five times this semester</a:t>
            </a:r>
            <a:endParaRPr b="0" i="0" sz="1400" u="none" cap="none" strike="noStrike">
              <a:solidFill>
                <a:srgbClr val="000000"/>
              </a:solidFill>
              <a:latin typeface="Arial"/>
              <a:ea typeface="Arial"/>
              <a:cs typeface="Arial"/>
              <a:sym typeface="Arial"/>
            </a:endParaRPr>
          </a:p>
        </p:txBody>
      </p:sp>
      <p:sp>
        <p:nvSpPr>
          <p:cNvPr id="465" name="Google Shape;465;p54"/>
          <p:cNvSpPr txBox="1"/>
          <p:nvPr/>
        </p:nvSpPr>
        <p:spPr>
          <a:xfrm>
            <a:off x="1431472" y="2052766"/>
            <a:ext cx="3614100" cy="708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chemeClr val="dk1"/>
                </a:solidFill>
                <a:latin typeface="Roboto Slab"/>
                <a:ea typeface="Roboto Slab"/>
                <a:cs typeface="Roboto Slab"/>
                <a:sym typeface="Roboto Slab"/>
              </a:rPr>
              <a:t>I will study twenty hours per week</a:t>
            </a:r>
            <a:endParaRPr b="0" i="0" sz="1400" u="none" cap="none" strike="noStrike">
              <a:solidFill>
                <a:srgbClr val="000000"/>
              </a:solidFill>
              <a:latin typeface="Arial"/>
              <a:ea typeface="Arial"/>
              <a:cs typeface="Arial"/>
              <a:sym typeface="Arial"/>
            </a:endParaRPr>
          </a:p>
        </p:txBody>
      </p:sp>
      <p:sp>
        <p:nvSpPr>
          <p:cNvPr id="466" name="Google Shape;466;p54"/>
          <p:cNvSpPr txBox="1"/>
          <p:nvPr/>
        </p:nvSpPr>
        <p:spPr>
          <a:xfrm>
            <a:off x="862697" y="3871453"/>
            <a:ext cx="3525600" cy="708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chemeClr val="dk1"/>
                </a:solidFill>
                <a:latin typeface="Roboto Slab"/>
                <a:ea typeface="Roboto Slab"/>
                <a:cs typeface="Roboto Slab"/>
                <a:sym typeface="Roboto Slab"/>
              </a:rPr>
              <a:t>I will get get an A+ in Trigonometry</a:t>
            </a:r>
            <a:endParaRPr b="0" i="0" sz="1400" u="none" cap="none" strike="noStrike">
              <a:solidFill>
                <a:srgbClr val="000000"/>
              </a:solidFill>
              <a:latin typeface="Arial"/>
              <a:ea typeface="Arial"/>
              <a:cs typeface="Arial"/>
              <a:sym typeface="Arial"/>
            </a:endParaRPr>
          </a:p>
        </p:txBody>
      </p:sp>
      <p:sp>
        <p:nvSpPr>
          <p:cNvPr id="467" name="Google Shape;467;p54"/>
          <p:cNvSpPr txBox="1"/>
          <p:nvPr/>
        </p:nvSpPr>
        <p:spPr>
          <a:xfrm>
            <a:off x="4469946" y="1155078"/>
            <a:ext cx="3192300" cy="708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chemeClr val="dk1"/>
                </a:solidFill>
                <a:latin typeface="Roboto Slab"/>
                <a:ea typeface="Roboto Slab"/>
                <a:cs typeface="Roboto Slab"/>
                <a:sym typeface="Roboto Slab"/>
              </a:rPr>
              <a:t>I will take time to look up grammar rules</a:t>
            </a:r>
            <a:endParaRPr b="0" i="0" sz="1400" u="none" cap="none" strike="noStrike">
              <a:solidFill>
                <a:srgbClr val="000000"/>
              </a:solidFill>
              <a:latin typeface="Arial"/>
              <a:ea typeface="Arial"/>
              <a:cs typeface="Arial"/>
              <a:sym typeface="Arial"/>
            </a:endParaRPr>
          </a:p>
        </p:txBody>
      </p:sp>
      <p:sp>
        <p:nvSpPr>
          <p:cNvPr id="468" name="Google Shape;468;p54"/>
          <p:cNvSpPr txBox="1"/>
          <p:nvPr/>
        </p:nvSpPr>
        <p:spPr>
          <a:xfrm>
            <a:off x="125282" y="2985269"/>
            <a:ext cx="3843900" cy="708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chemeClr val="dk1"/>
                </a:solidFill>
                <a:latin typeface="Roboto Slab"/>
                <a:ea typeface="Roboto Slab"/>
                <a:cs typeface="Roboto Slab"/>
                <a:sym typeface="Roboto Slab"/>
              </a:rPr>
              <a:t>I will  raise my hand in class once a week</a:t>
            </a:r>
            <a:endParaRPr b="0" i="0" sz="1400" u="none" cap="none" strike="noStrike">
              <a:solidFill>
                <a:srgbClr val="000000"/>
              </a:solidFill>
              <a:latin typeface="Arial"/>
              <a:ea typeface="Arial"/>
              <a:cs typeface="Arial"/>
              <a:sym typeface="Arial"/>
            </a:endParaRPr>
          </a:p>
        </p:txBody>
      </p:sp>
      <p:sp>
        <p:nvSpPr>
          <p:cNvPr id="469" name="Google Shape;469;p54"/>
          <p:cNvSpPr txBox="1"/>
          <p:nvPr/>
        </p:nvSpPr>
        <p:spPr>
          <a:xfrm>
            <a:off x="4924426" y="3409879"/>
            <a:ext cx="3192300" cy="708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chemeClr val="dk1"/>
                </a:solidFill>
                <a:latin typeface="Roboto Slab"/>
                <a:ea typeface="Roboto Slab"/>
                <a:cs typeface="Roboto Slab"/>
                <a:sym typeface="Roboto Slab"/>
              </a:rPr>
              <a:t>I will study fifty hours per week</a:t>
            </a:r>
            <a:endParaRPr b="0" i="0" sz="1400" u="none" cap="none" strike="noStrike">
              <a:solidFill>
                <a:srgbClr val="000000"/>
              </a:solidFill>
              <a:latin typeface="Arial"/>
              <a:ea typeface="Arial"/>
              <a:cs typeface="Arial"/>
              <a:sym typeface="Arial"/>
            </a:endParaRPr>
          </a:p>
        </p:txBody>
      </p:sp>
      <p:sp>
        <p:nvSpPr>
          <p:cNvPr id="470" name="Google Shape;470;p54"/>
          <p:cNvSpPr txBox="1"/>
          <p:nvPr/>
        </p:nvSpPr>
        <p:spPr>
          <a:xfrm>
            <a:off x="3599185" y="4248692"/>
            <a:ext cx="4517400" cy="708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chemeClr val="dk1"/>
                </a:solidFill>
                <a:latin typeface="Roboto Slab"/>
                <a:ea typeface="Roboto Slab"/>
                <a:cs typeface="Roboto Slab"/>
                <a:sym typeface="Roboto Slab"/>
              </a:rPr>
              <a:t>I will put my phone away at the start of class.</a:t>
            </a:r>
            <a:endParaRPr b="0" i="0" sz="1400" u="none" cap="none" strike="noStrike">
              <a:solidFill>
                <a:srgbClr val="000000"/>
              </a:solidFill>
              <a:latin typeface="Arial"/>
              <a:ea typeface="Arial"/>
              <a:cs typeface="Arial"/>
              <a:sym typeface="Arial"/>
            </a:endParaRPr>
          </a:p>
        </p:txBody>
      </p:sp>
      <p:sp>
        <p:nvSpPr>
          <p:cNvPr id="471" name="Google Shape;471;p54"/>
          <p:cNvSpPr txBox="1"/>
          <p:nvPr/>
        </p:nvSpPr>
        <p:spPr>
          <a:xfrm>
            <a:off x="4179384" y="2850733"/>
            <a:ext cx="4097100" cy="400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chemeClr val="dk1"/>
                </a:solidFill>
                <a:latin typeface="Roboto Slab"/>
                <a:ea typeface="Roboto Slab"/>
                <a:cs typeface="Roboto Slab"/>
                <a:sym typeface="Roboto Slab"/>
              </a:rPr>
              <a:t>I will improve my writing skills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5" name="Shape 475"/>
        <p:cNvGrpSpPr/>
        <p:nvPr/>
      </p:nvGrpSpPr>
      <p:grpSpPr>
        <a:xfrm>
          <a:off x="0" y="0"/>
          <a:ext cx="0" cy="0"/>
          <a:chOff x="0" y="0"/>
          <a:chExt cx="0" cy="0"/>
        </a:xfrm>
      </p:grpSpPr>
      <p:sp>
        <p:nvSpPr>
          <p:cNvPr id="476" name="Google Shape;476;p55"/>
          <p:cNvSpPr txBox="1"/>
          <p:nvPr/>
        </p:nvSpPr>
        <p:spPr>
          <a:xfrm>
            <a:off x="547008" y="1500007"/>
            <a:ext cx="3192300" cy="400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chemeClr val="dk1"/>
                </a:solidFill>
                <a:latin typeface="Roboto Slab"/>
                <a:ea typeface="Roboto Slab"/>
                <a:cs typeface="Roboto Slab"/>
                <a:sym typeface="Roboto Slab"/>
              </a:rPr>
              <a:t>I will get better at math</a:t>
            </a:r>
            <a:endParaRPr b="0" i="0" sz="1400" u="none" cap="none" strike="noStrike">
              <a:solidFill>
                <a:srgbClr val="000000"/>
              </a:solidFill>
              <a:latin typeface="Arial"/>
              <a:ea typeface="Arial"/>
              <a:cs typeface="Arial"/>
              <a:sym typeface="Arial"/>
            </a:endParaRPr>
          </a:p>
        </p:txBody>
      </p:sp>
      <p:sp>
        <p:nvSpPr>
          <p:cNvPr id="477" name="Google Shape;477;p55"/>
          <p:cNvSpPr txBox="1"/>
          <p:nvPr/>
        </p:nvSpPr>
        <p:spPr>
          <a:xfrm>
            <a:off x="5206096" y="1933925"/>
            <a:ext cx="3701100" cy="708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chemeClr val="accent6"/>
                </a:solidFill>
                <a:latin typeface="Roboto Slab"/>
                <a:ea typeface="Roboto Slab"/>
                <a:cs typeface="Roboto Slab"/>
                <a:sym typeface="Roboto Slab"/>
              </a:rPr>
              <a:t>I will visit the writing center five times this semester</a:t>
            </a:r>
            <a:endParaRPr b="0" i="0" sz="1400" u="none" cap="none" strike="noStrike">
              <a:solidFill>
                <a:schemeClr val="accent6"/>
              </a:solidFill>
              <a:latin typeface="Arial"/>
              <a:ea typeface="Arial"/>
              <a:cs typeface="Arial"/>
              <a:sym typeface="Arial"/>
            </a:endParaRPr>
          </a:p>
        </p:txBody>
      </p:sp>
      <p:sp>
        <p:nvSpPr>
          <p:cNvPr id="478" name="Google Shape;478;p55"/>
          <p:cNvSpPr txBox="1"/>
          <p:nvPr/>
        </p:nvSpPr>
        <p:spPr>
          <a:xfrm>
            <a:off x="1431472" y="2052766"/>
            <a:ext cx="3614100" cy="708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chemeClr val="accent6"/>
                </a:solidFill>
                <a:latin typeface="Roboto Slab"/>
                <a:ea typeface="Roboto Slab"/>
                <a:cs typeface="Roboto Slab"/>
                <a:sym typeface="Roboto Slab"/>
              </a:rPr>
              <a:t>I will study twenty hours per week</a:t>
            </a:r>
            <a:endParaRPr b="0" i="0" sz="1400" u="none" cap="none" strike="noStrike">
              <a:solidFill>
                <a:schemeClr val="accent6"/>
              </a:solidFill>
              <a:latin typeface="Arial"/>
              <a:ea typeface="Arial"/>
              <a:cs typeface="Arial"/>
              <a:sym typeface="Arial"/>
            </a:endParaRPr>
          </a:p>
        </p:txBody>
      </p:sp>
      <p:sp>
        <p:nvSpPr>
          <p:cNvPr id="479" name="Google Shape;479;p55"/>
          <p:cNvSpPr txBox="1"/>
          <p:nvPr/>
        </p:nvSpPr>
        <p:spPr>
          <a:xfrm>
            <a:off x="862697" y="3871453"/>
            <a:ext cx="3525600" cy="708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chemeClr val="dk1"/>
                </a:solidFill>
                <a:latin typeface="Roboto Slab"/>
                <a:ea typeface="Roboto Slab"/>
                <a:cs typeface="Roboto Slab"/>
                <a:sym typeface="Roboto Slab"/>
              </a:rPr>
              <a:t>I will get get an A+ in Trigonometry</a:t>
            </a:r>
            <a:endParaRPr b="0" i="0" sz="1400" u="none" cap="none" strike="noStrike">
              <a:solidFill>
                <a:srgbClr val="000000"/>
              </a:solidFill>
              <a:latin typeface="Arial"/>
              <a:ea typeface="Arial"/>
              <a:cs typeface="Arial"/>
              <a:sym typeface="Arial"/>
            </a:endParaRPr>
          </a:p>
        </p:txBody>
      </p:sp>
      <p:sp>
        <p:nvSpPr>
          <p:cNvPr id="480" name="Google Shape;480;p55"/>
          <p:cNvSpPr txBox="1"/>
          <p:nvPr/>
        </p:nvSpPr>
        <p:spPr>
          <a:xfrm>
            <a:off x="4469946" y="1155078"/>
            <a:ext cx="3192300" cy="708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chemeClr val="accent6"/>
                </a:solidFill>
                <a:latin typeface="Roboto Slab"/>
                <a:ea typeface="Roboto Slab"/>
                <a:cs typeface="Roboto Slab"/>
                <a:sym typeface="Roboto Slab"/>
              </a:rPr>
              <a:t>I will take time to look up grammar rules</a:t>
            </a:r>
            <a:endParaRPr b="0" i="0" sz="1400" u="none" cap="none" strike="noStrike">
              <a:solidFill>
                <a:schemeClr val="accent6"/>
              </a:solidFill>
              <a:latin typeface="Arial"/>
              <a:ea typeface="Arial"/>
              <a:cs typeface="Arial"/>
              <a:sym typeface="Arial"/>
            </a:endParaRPr>
          </a:p>
        </p:txBody>
      </p:sp>
      <p:sp>
        <p:nvSpPr>
          <p:cNvPr id="481" name="Google Shape;481;p55"/>
          <p:cNvSpPr txBox="1"/>
          <p:nvPr/>
        </p:nvSpPr>
        <p:spPr>
          <a:xfrm>
            <a:off x="125282" y="2985269"/>
            <a:ext cx="3843900" cy="708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chemeClr val="accent6"/>
                </a:solidFill>
                <a:latin typeface="Roboto Slab"/>
                <a:ea typeface="Roboto Slab"/>
                <a:cs typeface="Roboto Slab"/>
                <a:sym typeface="Roboto Slab"/>
              </a:rPr>
              <a:t>I will  raise my hand in class once a week</a:t>
            </a:r>
            <a:endParaRPr b="0" i="0" sz="1400" u="none" cap="none" strike="noStrike">
              <a:solidFill>
                <a:schemeClr val="accent6"/>
              </a:solidFill>
              <a:latin typeface="Arial"/>
              <a:ea typeface="Arial"/>
              <a:cs typeface="Arial"/>
              <a:sym typeface="Arial"/>
            </a:endParaRPr>
          </a:p>
        </p:txBody>
      </p:sp>
      <p:sp>
        <p:nvSpPr>
          <p:cNvPr id="482" name="Google Shape;482;p55"/>
          <p:cNvSpPr txBox="1"/>
          <p:nvPr/>
        </p:nvSpPr>
        <p:spPr>
          <a:xfrm>
            <a:off x="4924426" y="3409879"/>
            <a:ext cx="3192300" cy="708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chemeClr val="dk1"/>
                </a:solidFill>
                <a:latin typeface="Roboto Slab"/>
                <a:ea typeface="Roboto Slab"/>
                <a:cs typeface="Roboto Slab"/>
                <a:sym typeface="Roboto Slab"/>
              </a:rPr>
              <a:t>I will study fifty hours per week</a:t>
            </a:r>
            <a:endParaRPr b="0" i="0" sz="1400" u="none" cap="none" strike="noStrike">
              <a:solidFill>
                <a:srgbClr val="000000"/>
              </a:solidFill>
              <a:latin typeface="Arial"/>
              <a:ea typeface="Arial"/>
              <a:cs typeface="Arial"/>
              <a:sym typeface="Arial"/>
            </a:endParaRPr>
          </a:p>
        </p:txBody>
      </p:sp>
      <p:sp>
        <p:nvSpPr>
          <p:cNvPr id="483" name="Google Shape;483;p55"/>
          <p:cNvSpPr txBox="1"/>
          <p:nvPr/>
        </p:nvSpPr>
        <p:spPr>
          <a:xfrm>
            <a:off x="3599185" y="4248692"/>
            <a:ext cx="4517400" cy="708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chemeClr val="accent6"/>
                </a:solidFill>
                <a:latin typeface="Roboto Slab"/>
                <a:ea typeface="Roboto Slab"/>
                <a:cs typeface="Roboto Slab"/>
                <a:sym typeface="Roboto Slab"/>
              </a:rPr>
              <a:t>I will put my phone away at the start of class.</a:t>
            </a:r>
            <a:endParaRPr b="0" i="0" sz="1400" u="none" cap="none" strike="noStrike">
              <a:solidFill>
                <a:schemeClr val="accent6"/>
              </a:solidFill>
              <a:latin typeface="Arial"/>
              <a:ea typeface="Arial"/>
              <a:cs typeface="Arial"/>
              <a:sym typeface="Arial"/>
            </a:endParaRPr>
          </a:p>
        </p:txBody>
      </p:sp>
      <p:sp>
        <p:nvSpPr>
          <p:cNvPr id="484" name="Google Shape;484;p55"/>
          <p:cNvSpPr txBox="1"/>
          <p:nvPr/>
        </p:nvSpPr>
        <p:spPr>
          <a:xfrm>
            <a:off x="4179384" y="2850733"/>
            <a:ext cx="4097100" cy="400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chemeClr val="dk1"/>
                </a:solidFill>
                <a:latin typeface="Roboto Slab"/>
                <a:ea typeface="Roboto Slab"/>
                <a:cs typeface="Roboto Slab"/>
                <a:sym typeface="Roboto Slab"/>
              </a:rPr>
              <a:t>I will improve my writing skills</a:t>
            </a:r>
            <a:endParaRPr b="0" i="0" sz="1400" u="none" cap="none" strike="noStrike">
              <a:solidFill>
                <a:srgbClr val="000000"/>
              </a:solidFill>
              <a:latin typeface="Arial"/>
              <a:ea typeface="Arial"/>
              <a:cs typeface="Arial"/>
              <a:sym typeface="Arial"/>
            </a:endParaRPr>
          </a:p>
        </p:txBody>
      </p:sp>
      <p:sp>
        <p:nvSpPr>
          <p:cNvPr id="485" name="Google Shape;485;p55"/>
          <p:cNvSpPr txBox="1"/>
          <p:nvPr>
            <p:ph type="title"/>
          </p:nvPr>
        </p:nvSpPr>
        <p:spPr>
          <a:xfrm>
            <a:off x="62700" y="398125"/>
            <a:ext cx="9018600" cy="6861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000"/>
              <a:buNone/>
            </a:pPr>
            <a:r>
              <a:rPr lang="en" sz="2800">
                <a:solidFill>
                  <a:srgbClr val="92D050"/>
                </a:solidFill>
              </a:rPr>
              <a:t>Which of these goals are specific, measurable, and achievable? Which are not?</a:t>
            </a:r>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9" name="Shape 489"/>
        <p:cNvGrpSpPr/>
        <p:nvPr/>
      </p:nvGrpSpPr>
      <p:grpSpPr>
        <a:xfrm>
          <a:off x="0" y="0"/>
          <a:ext cx="0" cy="0"/>
          <a:chOff x="0" y="0"/>
          <a:chExt cx="0" cy="0"/>
        </a:xfrm>
      </p:grpSpPr>
      <p:sp>
        <p:nvSpPr>
          <p:cNvPr id="490" name="Google Shape;490;p56"/>
          <p:cNvSpPr txBox="1"/>
          <p:nvPr>
            <p:ph type="title"/>
          </p:nvPr>
        </p:nvSpPr>
        <p:spPr>
          <a:xfrm>
            <a:off x="480750" y="1764950"/>
            <a:ext cx="8222100" cy="9075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b="1" lang="en">
                <a:solidFill>
                  <a:schemeClr val="accent5"/>
                </a:solidFill>
              </a:rPr>
              <a:t>Action Plan for the Semester</a:t>
            </a:r>
            <a:endParaRPr b="1">
              <a:solidFill>
                <a:schemeClr val="accent5"/>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4" name="Shape 494"/>
        <p:cNvGrpSpPr/>
        <p:nvPr/>
      </p:nvGrpSpPr>
      <p:grpSpPr>
        <a:xfrm>
          <a:off x="0" y="0"/>
          <a:ext cx="0" cy="0"/>
          <a:chOff x="0" y="0"/>
          <a:chExt cx="0" cy="0"/>
        </a:xfrm>
      </p:grpSpPr>
      <p:sp>
        <p:nvSpPr>
          <p:cNvPr id="495" name="Google Shape;495;p57"/>
          <p:cNvSpPr txBox="1"/>
          <p:nvPr/>
        </p:nvSpPr>
        <p:spPr>
          <a:xfrm>
            <a:off x="1128775" y="1408600"/>
            <a:ext cx="6564900" cy="181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900"/>
              <a:buFont typeface="Arial"/>
              <a:buNone/>
            </a:pPr>
            <a:r>
              <a:rPr b="0" i="0" lang="en" sz="1900" u="none" cap="none" strike="noStrike">
                <a:solidFill>
                  <a:srgbClr val="FFFF00"/>
                </a:solidFill>
                <a:latin typeface="Roboto Slab"/>
                <a:ea typeface="Roboto Slab"/>
                <a:cs typeface="Roboto Slab"/>
                <a:sym typeface="Roboto Slab"/>
              </a:rPr>
              <a:t>What does an Action Plan look like?</a:t>
            </a:r>
            <a:endParaRPr b="0" i="0" sz="1900" u="none" cap="none" strike="noStrike">
              <a:solidFill>
                <a:srgbClr val="FFFF00"/>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rgbClr val="FFFF00"/>
              </a:solidFill>
              <a:latin typeface="Roboto Slab"/>
              <a:ea typeface="Roboto Slab"/>
              <a:cs typeface="Roboto Slab"/>
              <a:sym typeface="Roboto Slab"/>
            </a:endParaRPr>
          </a:p>
          <a:p>
            <a:pPr indent="-336550" lvl="0" marL="914400" marR="0" rtl="0" algn="l">
              <a:lnSpc>
                <a:spcPct val="100000"/>
              </a:lnSpc>
              <a:spcBef>
                <a:spcPts val="0"/>
              </a:spcBef>
              <a:spcAft>
                <a:spcPts val="0"/>
              </a:spcAft>
              <a:buClr>
                <a:schemeClr val="dk1"/>
              </a:buClr>
              <a:buSzPts val="1700"/>
              <a:buFont typeface="Roboto Slab"/>
              <a:buChar char="●"/>
            </a:pPr>
            <a:r>
              <a:rPr b="0" i="0" lang="en" sz="1700" u="none" cap="none" strike="noStrike">
                <a:solidFill>
                  <a:schemeClr val="dk1"/>
                </a:solidFill>
                <a:latin typeface="Roboto Slab"/>
                <a:ea typeface="Roboto Slab"/>
                <a:cs typeface="Roboto Slab"/>
                <a:sym typeface="Roboto Slab"/>
              </a:rPr>
              <a:t>There is no one correct way to make an Action Plan</a:t>
            </a:r>
            <a:endParaRPr b="0" i="0" sz="1700" u="none" cap="none" strike="noStrike">
              <a:solidFill>
                <a:schemeClr val="dk1"/>
              </a:solidFill>
              <a:latin typeface="Roboto Slab"/>
              <a:ea typeface="Roboto Slab"/>
              <a:cs typeface="Roboto Slab"/>
              <a:sym typeface="Roboto Slab"/>
            </a:endParaRPr>
          </a:p>
          <a:p>
            <a:pPr indent="-336550" lvl="0" marL="914400" marR="0" rtl="0" algn="l">
              <a:lnSpc>
                <a:spcPct val="100000"/>
              </a:lnSpc>
              <a:spcBef>
                <a:spcPts val="0"/>
              </a:spcBef>
              <a:spcAft>
                <a:spcPts val="0"/>
              </a:spcAft>
              <a:buClr>
                <a:schemeClr val="dk1"/>
              </a:buClr>
              <a:buSzPts val="1700"/>
              <a:buFont typeface="Roboto Slab"/>
              <a:buChar char="●"/>
            </a:pPr>
            <a:r>
              <a:rPr b="0" i="0" lang="en" sz="1700" u="none" cap="none" strike="noStrike">
                <a:solidFill>
                  <a:schemeClr val="dk1"/>
                </a:solidFill>
                <a:latin typeface="Roboto Slab"/>
                <a:ea typeface="Roboto Slab"/>
                <a:cs typeface="Roboto Slab"/>
                <a:sym typeface="Roboto Slab"/>
              </a:rPr>
              <a:t>They can look like calendars, lists, charts, maps…the possibilities are endless!</a:t>
            </a:r>
            <a:endParaRPr b="0" i="0" sz="1700" u="none" cap="none" strike="noStrike">
              <a:solidFill>
                <a:schemeClr val="dk1"/>
              </a:solidFill>
              <a:latin typeface="Roboto Slab"/>
              <a:ea typeface="Roboto Slab"/>
              <a:cs typeface="Roboto Slab"/>
              <a:sym typeface="Roboto Slab"/>
            </a:endParaRPr>
          </a:p>
          <a:p>
            <a:pPr indent="-336550" lvl="0" marL="914400" marR="0" rtl="0" algn="l">
              <a:lnSpc>
                <a:spcPct val="100000"/>
              </a:lnSpc>
              <a:spcBef>
                <a:spcPts val="0"/>
              </a:spcBef>
              <a:spcAft>
                <a:spcPts val="0"/>
              </a:spcAft>
              <a:buClr>
                <a:schemeClr val="dk1"/>
              </a:buClr>
              <a:buSzPts val="1700"/>
              <a:buFont typeface="Roboto Slab"/>
              <a:buChar char="●"/>
            </a:pPr>
            <a:r>
              <a:rPr b="0" i="0" lang="en" sz="1700" u="none" cap="none" strike="noStrike">
                <a:solidFill>
                  <a:schemeClr val="dk1"/>
                </a:solidFill>
                <a:latin typeface="Roboto Slab"/>
                <a:ea typeface="Roboto Slab"/>
                <a:cs typeface="Roboto Slab"/>
                <a:sym typeface="Roboto Slab"/>
              </a:rPr>
              <a:t>Pick what makes the most sense to you</a:t>
            </a:r>
            <a:endParaRPr b="0" i="0" sz="1700" u="none" cap="none" strike="noStrike">
              <a:solidFill>
                <a:schemeClr val="dk1"/>
              </a:solidFill>
              <a:latin typeface="Roboto Slab"/>
              <a:ea typeface="Roboto Slab"/>
              <a:cs typeface="Roboto Slab"/>
              <a:sym typeface="Roboto Slab"/>
            </a:endParaRPr>
          </a:p>
        </p:txBody>
      </p:sp>
      <p:sp>
        <p:nvSpPr>
          <p:cNvPr id="496" name="Google Shape;496;p57"/>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p>
            <a:pPr indent="0" lvl="0" marL="0" rtl="0" algn="l">
              <a:lnSpc>
                <a:spcPct val="100000"/>
              </a:lnSpc>
              <a:spcBef>
                <a:spcPts val="0"/>
              </a:spcBef>
              <a:spcAft>
                <a:spcPts val="0"/>
              </a:spcAft>
              <a:buSzPts val="3000"/>
              <a:buNone/>
            </a:pPr>
            <a:r>
              <a:rPr b="1" lang="en">
                <a:solidFill>
                  <a:schemeClr val="accent5"/>
                </a:solidFill>
              </a:rPr>
              <a:t>Creating an Action Plan</a:t>
            </a:r>
            <a:endParaRPr b="1">
              <a:solidFill>
                <a:schemeClr val="accent5"/>
              </a:solidFill>
            </a:endParaRPr>
          </a:p>
        </p:txBody>
      </p:sp>
      <p:pic>
        <p:nvPicPr>
          <p:cNvPr id="497" name="Google Shape;497;p57"/>
          <p:cNvPicPr preferRelativeResize="0"/>
          <p:nvPr/>
        </p:nvPicPr>
        <p:blipFill rotWithShape="1">
          <a:blip r:embed="rId3">
            <a:alphaModFix/>
          </a:blip>
          <a:srcRect b="0" l="0" r="0" t="0"/>
          <a:stretch/>
        </p:blipFill>
        <p:spPr>
          <a:xfrm>
            <a:off x="152400" y="3377200"/>
            <a:ext cx="2391176" cy="1613900"/>
          </a:xfrm>
          <a:prstGeom prst="rect">
            <a:avLst/>
          </a:prstGeom>
          <a:noFill/>
          <a:ln>
            <a:noFill/>
          </a:ln>
        </p:spPr>
      </p:pic>
      <p:pic>
        <p:nvPicPr>
          <p:cNvPr id="498" name="Google Shape;498;p57"/>
          <p:cNvPicPr preferRelativeResize="0"/>
          <p:nvPr/>
        </p:nvPicPr>
        <p:blipFill rotWithShape="1">
          <a:blip r:embed="rId4">
            <a:alphaModFix/>
          </a:blip>
          <a:srcRect b="0" l="0" r="0" t="0"/>
          <a:stretch/>
        </p:blipFill>
        <p:spPr>
          <a:xfrm>
            <a:off x="7440470" y="141850"/>
            <a:ext cx="1541134" cy="1918700"/>
          </a:xfrm>
          <a:prstGeom prst="rect">
            <a:avLst/>
          </a:prstGeom>
          <a:noFill/>
          <a:ln>
            <a:noFill/>
          </a:ln>
        </p:spPr>
      </p:pic>
      <p:pic>
        <p:nvPicPr>
          <p:cNvPr id="499" name="Google Shape;499;p57"/>
          <p:cNvPicPr preferRelativeResize="0"/>
          <p:nvPr/>
        </p:nvPicPr>
        <p:blipFill rotWithShape="1">
          <a:blip r:embed="rId5">
            <a:alphaModFix/>
          </a:blip>
          <a:srcRect b="0" l="0" r="0" t="0"/>
          <a:stretch/>
        </p:blipFill>
        <p:spPr>
          <a:xfrm>
            <a:off x="2747901" y="3224800"/>
            <a:ext cx="3263289" cy="1613900"/>
          </a:xfrm>
          <a:prstGeom prst="rect">
            <a:avLst/>
          </a:prstGeom>
          <a:noFill/>
          <a:ln>
            <a:noFill/>
          </a:ln>
        </p:spPr>
      </p:pic>
      <p:pic>
        <p:nvPicPr>
          <p:cNvPr id="500" name="Google Shape;500;p57"/>
          <p:cNvPicPr preferRelativeResize="0"/>
          <p:nvPr/>
        </p:nvPicPr>
        <p:blipFill rotWithShape="1">
          <a:blip r:embed="rId6">
            <a:alphaModFix/>
          </a:blip>
          <a:srcRect b="0" l="0" r="0" t="0"/>
          <a:stretch/>
        </p:blipFill>
        <p:spPr>
          <a:xfrm>
            <a:off x="6215525" y="2856575"/>
            <a:ext cx="2743325" cy="2134525"/>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4" name="Shape 504"/>
        <p:cNvGrpSpPr/>
        <p:nvPr/>
      </p:nvGrpSpPr>
      <p:grpSpPr>
        <a:xfrm>
          <a:off x="0" y="0"/>
          <a:ext cx="0" cy="0"/>
          <a:chOff x="0" y="0"/>
          <a:chExt cx="0" cy="0"/>
        </a:xfrm>
      </p:grpSpPr>
      <p:sp>
        <p:nvSpPr>
          <p:cNvPr id="505" name="Google Shape;505;p58"/>
          <p:cNvSpPr txBox="1"/>
          <p:nvPr/>
        </p:nvSpPr>
        <p:spPr>
          <a:xfrm>
            <a:off x="1145325" y="1789150"/>
            <a:ext cx="6564900" cy="2232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rgbClr val="FFFF00"/>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900"/>
              <a:buFont typeface="Arial"/>
              <a:buNone/>
            </a:pPr>
            <a:r>
              <a:rPr b="0" i="0" lang="en" sz="1900" u="none" cap="none" strike="noStrike">
                <a:solidFill>
                  <a:srgbClr val="FFFF00"/>
                </a:solidFill>
                <a:latin typeface="Roboto Slab"/>
                <a:ea typeface="Roboto Slab"/>
                <a:cs typeface="Roboto Slab"/>
                <a:sym typeface="Roboto Slab"/>
              </a:rPr>
              <a:t>What should you include?</a:t>
            </a:r>
            <a:endParaRPr b="0" i="0" sz="1900" u="none" cap="none" strike="noStrike">
              <a:solidFill>
                <a:srgbClr val="FFFF00"/>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rgbClr val="FFFF00"/>
              </a:solidFill>
              <a:latin typeface="Roboto Slab"/>
              <a:ea typeface="Roboto Slab"/>
              <a:cs typeface="Roboto Slab"/>
              <a:sym typeface="Roboto Slab"/>
            </a:endParaRPr>
          </a:p>
          <a:p>
            <a:pPr indent="-349250" lvl="0" marL="914400" marR="0" rtl="0" algn="l">
              <a:lnSpc>
                <a:spcPct val="100000"/>
              </a:lnSpc>
              <a:spcBef>
                <a:spcPts val="0"/>
              </a:spcBef>
              <a:spcAft>
                <a:spcPts val="0"/>
              </a:spcAft>
              <a:buClr>
                <a:schemeClr val="dk1"/>
              </a:buClr>
              <a:buSzPts val="1900"/>
              <a:buFont typeface="Roboto Slab"/>
              <a:buChar char="●"/>
            </a:pPr>
            <a:r>
              <a:rPr b="0" i="0" lang="en" sz="1900" u="none" cap="none" strike="noStrike">
                <a:solidFill>
                  <a:schemeClr val="dk1"/>
                </a:solidFill>
                <a:latin typeface="Roboto Slab"/>
                <a:ea typeface="Roboto Slab"/>
                <a:cs typeface="Roboto Slab"/>
                <a:sym typeface="Roboto Slab"/>
              </a:rPr>
              <a:t>SMART Goals</a:t>
            </a:r>
            <a:endParaRPr b="0" i="0" sz="1900" u="none" cap="none" strike="noStrike">
              <a:solidFill>
                <a:schemeClr val="dk1"/>
              </a:solidFill>
              <a:latin typeface="Roboto Slab"/>
              <a:ea typeface="Roboto Slab"/>
              <a:cs typeface="Roboto Slab"/>
              <a:sym typeface="Roboto Slab"/>
            </a:endParaRPr>
          </a:p>
          <a:p>
            <a:pPr indent="-349250" lvl="0" marL="914400" marR="0" rtl="0" algn="l">
              <a:lnSpc>
                <a:spcPct val="100000"/>
              </a:lnSpc>
              <a:spcBef>
                <a:spcPts val="0"/>
              </a:spcBef>
              <a:spcAft>
                <a:spcPts val="0"/>
              </a:spcAft>
              <a:buClr>
                <a:schemeClr val="dk1"/>
              </a:buClr>
              <a:buSzPts val="1900"/>
              <a:buFont typeface="Roboto Slab"/>
              <a:buChar char="●"/>
            </a:pPr>
            <a:r>
              <a:rPr b="0" i="0" lang="en" sz="1900" u="none" cap="none" strike="noStrike">
                <a:solidFill>
                  <a:schemeClr val="dk1"/>
                </a:solidFill>
                <a:latin typeface="Roboto Slab"/>
                <a:ea typeface="Roboto Slab"/>
                <a:cs typeface="Roboto Slab"/>
                <a:sym typeface="Roboto Slab"/>
              </a:rPr>
              <a:t>Practical Scheduling</a:t>
            </a:r>
            <a:endParaRPr b="0" i="0" sz="1900" u="none" cap="none" strike="noStrike">
              <a:solidFill>
                <a:schemeClr val="dk1"/>
              </a:solidFill>
              <a:latin typeface="Roboto Slab"/>
              <a:ea typeface="Roboto Slab"/>
              <a:cs typeface="Roboto Slab"/>
              <a:sym typeface="Roboto Slab"/>
            </a:endParaRPr>
          </a:p>
          <a:p>
            <a:pPr indent="-349250" lvl="0" marL="914400" marR="0" rtl="0" algn="l">
              <a:lnSpc>
                <a:spcPct val="100000"/>
              </a:lnSpc>
              <a:spcBef>
                <a:spcPts val="0"/>
              </a:spcBef>
              <a:spcAft>
                <a:spcPts val="0"/>
              </a:spcAft>
              <a:buClr>
                <a:schemeClr val="dk1"/>
              </a:buClr>
              <a:buSzPts val="1900"/>
              <a:buFont typeface="Roboto Slab"/>
              <a:buChar char="●"/>
            </a:pPr>
            <a:r>
              <a:rPr b="0" i="0" lang="en" sz="1900" u="none" cap="none" strike="noStrike">
                <a:solidFill>
                  <a:schemeClr val="dk1"/>
                </a:solidFill>
                <a:latin typeface="Roboto Slab"/>
                <a:ea typeface="Roboto Slab"/>
                <a:cs typeface="Roboto Slab"/>
                <a:sym typeface="Roboto Slab"/>
              </a:rPr>
              <a:t>Means to achieve your goals</a:t>
            </a:r>
            <a:endParaRPr b="0" i="0" sz="1900" u="none" cap="none" strike="noStrike">
              <a:solidFill>
                <a:schemeClr val="dk1"/>
              </a:solidFill>
              <a:latin typeface="Roboto Slab"/>
              <a:ea typeface="Roboto Slab"/>
              <a:cs typeface="Roboto Slab"/>
              <a:sym typeface="Roboto Slab"/>
            </a:endParaRPr>
          </a:p>
          <a:p>
            <a:pPr indent="-349250" lvl="0" marL="914400" marR="0" rtl="0" algn="l">
              <a:lnSpc>
                <a:spcPct val="100000"/>
              </a:lnSpc>
              <a:spcBef>
                <a:spcPts val="0"/>
              </a:spcBef>
              <a:spcAft>
                <a:spcPts val="0"/>
              </a:spcAft>
              <a:buClr>
                <a:schemeClr val="dk1"/>
              </a:buClr>
              <a:buSzPts val="1900"/>
              <a:buFont typeface="Roboto Slab"/>
              <a:buChar char="●"/>
            </a:pPr>
            <a:r>
              <a:rPr b="0" i="0" lang="en" sz="1900" u="none" cap="none" strike="noStrike">
                <a:solidFill>
                  <a:schemeClr val="dk1"/>
                </a:solidFill>
                <a:latin typeface="Roboto Slab"/>
                <a:ea typeface="Roboto Slab"/>
                <a:cs typeface="Roboto Slab"/>
                <a:sym typeface="Roboto Slab"/>
              </a:rPr>
              <a:t>Concepts you have learned in CT101</a:t>
            </a:r>
            <a:endParaRPr b="0" i="0" sz="1900" u="none" cap="none" strike="noStrike">
              <a:solidFill>
                <a:schemeClr val="dk1"/>
              </a:solidFill>
              <a:latin typeface="Roboto Slab"/>
              <a:ea typeface="Roboto Slab"/>
              <a:cs typeface="Roboto Slab"/>
              <a:sym typeface="Roboto Slab"/>
            </a:endParaRPr>
          </a:p>
        </p:txBody>
      </p:sp>
      <p:sp>
        <p:nvSpPr>
          <p:cNvPr id="506" name="Google Shape;506;p58"/>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p>
            <a:pPr indent="0" lvl="0" marL="0" rtl="0" algn="l">
              <a:lnSpc>
                <a:spcPct val="100000"/>
              </a:lnSpc>
              <a:spcBef>
                <a:spcPts val="0"/>
              </a:spcBef>
              <a:spcAft>
                <a:spcPts val="0"/>
              </a:spcAft>
              <a:buSzPts val="3000"/>
              <a:buNone/>
            </a:pPr>
            <a:r>
              <a:rPr b="1" lang="en">
                <a:solidFill>
                  <a:schemeClr val="accent5"/>
                </a:solidFill>
              </a:rPr>
              <a:t>Creating an Action Plan</a:t>
            </a:r>
            <a:endParaRPr b="1">
              <a:solidFill>
                <a:schemeClr val="accent5"/>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0" name="Shape 510"/>
        <p:cNvGrpSpPr/>
        <p:nvPr/>
      </p:nvGrpSpPr>
      <p:grpSpPr>
        <a:xfrm>
          <a:off x="0" y="0"/>
          <a:ext cx="0" cy="0"/>
          <a:chOff x="0" y="0"/>
          <a:chExt cx="0" cy="0"/>
        </a:xfrm>
      </p:grpSpPr>
      <p:sp>
        <p:nvSpPr>
          <p:cNvPr id="511" name="Google Shape;511;p59"/>
          <p:cNvSpPr txBox="1"/>
          <p:nvPr/>
        </p:nvSpPr>
        <p:spPr>
          <a:xfrm>
            <a:off x="479800" y="1397575"/>
            <a:ext cx="8223000" cy="3154500"/>
          </a:xfrm>
          <a:prstGeom prst="rect">
            <a:avLst/>
          </a:prstGeom>
          <a:noFill/>
          <a:ln>
            <a:noFill/>
          </a:ln>
        </p:spPr>
        <p:txBody>
          <a:bodyPr anchorCtr="0" anchor="t" bIns="91425" lIns="91425" spcFirstLastPara="1" rIns="91425" wrap="square" tIns="91425">
            <a:spAutoFit/>
          </a:bodyPr>
          <a:lstStyle/>
          <a:p>
            <a:pPr indent="-336550" lvl="0" marL="457200" marR="0" rtl="0" algn="l">
              <a:lnSpc>
                <a:spcPct val="115000"/>
              </a:lnSpc>
              <a:spcBef>
                <a:spcPts val="0"/>
              </a:spcBef>
              <a:spcAft>
                <a:spcPts val="0"/>
              </a:spcAft>
              <a:buClr>
                <a:srgbClr val="FFFF00"/>
              </a:buClr>
              <a:buSzPts val="1700"/>
              <a:buFont typeface="Roboto Slab"/>
              <a:buChar char="●"/>
            </a:pPr>
            <a:r>
              <a:rPr b="0" i="0" lang="en" sz="1700" u="none" cap="none" strike="noStrike">
                <a:solidFill>
                  <a:srgbClr val="FFFF00"/>
                </a:solidFill>
                <a:latin typeface="Roboto Slab"/>
                <a:ea typeface="Roboto Slab"/>
                <a:cs typeface="Roboto Slab"/>
                <a:sym typeface="Roboto Slab"/>
              </a:rPr>
              <a:t>What do you need to prepare before the first day of the semester?</a:t>
            </a:r>
            <a:endParaRPr b="0" i="0" sz="1700" u="none" cap="none" strike="noStrike">
              <a:solidFill>
                <a:srgbClr val="FFFF00"/>
              </a:solidFill>
              <a:latin typeface="Roboto Slab"/>
              <a:ea typeface="Roboto Slab"/>
              <a:cs typeface="Roboto Slab"/>
              <a:sym typeface="Roboto Slab"/>
            </a:endParaRPr>
          </a:p>
          <a:p>
            <a:pPr indent="-336550" lvl="0" marL="457200" marR="0" rtl="0" algn="l">
              <a:lnSpc>
                <a:spcPct val="115000"/>
              </a:lnSpc>
              <a:spcBef>
                <a:spcPts val="0"/>
              </a:spcBef>
              <a:spcAft>
                <a:spcPts val="0"/>
              </a:spcAft>
              <a:buClr>
                <a:srgbClr val="FFFF00"/>
              </a:buClr>
              <a:buSzPts val="1700"/>
              <a:buFont typeface="Roboto Slab"/>
              <a:buChar char="●"/>
            </a:pPr>
            <a:r>
              <a:rPr b="0" i="0" lang="en" sz="1700" u="none" cap="none" strike="noStrike">
                <a:solidFill>
                  <a:srgbClr val="FFFF00"/>
                </a:solidFill>
                <a:latin typeface="Roboto Slab"/>
                <a:ea typeface="Roboto Slab"/>
                <a:cs typeface="Roboto Slab"/>
                <a:sym typeface="Roboto Slab"/>
              </a:rPr>
              <a:t>What do you want to accomplish by the end of week one? Week two? Week eight? Week fourteen? </a:t>
            </a:r>
            <a:endParaRPr b="0" i="0" sz="1700" u="none" cap="none" strike="noStrike">
              <a:solidFill>
                <a:srgbClr val="FFFF00"/>
              </a:solidFill>
              <a:latin typeface="Roboto Slab"/>
              <a:ea typeface="Roboto Slab"/>
              <a:cs typeface="Roboto Slab"/>
              <a:sym typeface="Roboto Slab"/>
            </a:endParaRPr>
          </a:p>
          <a:p>
            <a:pPr indent="-336550" lvl="0" marL="457200" marR="0" rtl="0" algn="l">
              <a:lnSpc>
                <a:spcPct val="115000"/>
              </a:lnSpc>
              <a:spcBef>
                <a:spcPts val="0"/>
              </a:spcBef>
              <a:spcAft>
                <a:spcPts val="0"/>
              </a:spcAft>
              <a:buClr>
                <a:srgbClr val="FFFF00"/>
              </a:buClr>
              <a:buSzPts val="1700"/>
              <a:buFont typeface="Roboto Slab"/>
              <a:buChar char="●"/>
            </a:pPr>
            <a:r>
              <a:rPr b="0" i="0" lang="en" sz="1700" u="none" cap="none" strike="noStrike">
                <a:solidFill>
                  <a:srgbClr val="FFFF00"/>
                </a:solidFill>
                <a:latin typeface="Roboto Slab"/>
                <a:ea typeface="Roboto Slab"/>
                <a:cs typeface="Roboto Slab"/>
                <a:sym typeface="Roboto Slab"/>
              </a:rPr>
              <a:t>How will you manage your energy and time to accomplish these goals?</a:t>
            </a:r>
            <a:endParaRPr b="0" i="0" sz="1700" u="none" cap="none" strike="noStrike">
              <a:solidFill>
                <a:srgbClr val="FFFF00"/>
              </a:solidFill>
              <a:latin typeface="Roboto Slab"/>
              <a:ea typeface="Roboto Slab"/>
              <a:cs typeface="Roboto Slab"/>
              <a:sym typeface="Roboto Slab"/>
            </a:endParaRPr>
          </a:p>
          <a:p>
            <a:pPr indent="-336550" lvl="0" marL="457200" marR="0" rtl="0" algn="l">
              <a:lnSpc>
                <a:spcPct val="115000"/>
              </a:lnSpc>
              <a:spcBef>
                <a:spcPts val="0"/>
              </a:spcBef>
              <a:spcAft>
                <a:spcPts val="0"/>
              </a:spcAft>
              <a:buClr>
                <a:srgbClr val="FFFF00"/>
              </a:buClr>
              <a:buSzPts val="1700"/>
              <a:buFont typeface="Roboto Slab"/>
              <a:buChar char="●"/>
            </a:pPr>
            <a:r>
              <a:rPr b="0" i="0" lang="en" sz="1700" u="none" cap="none" strike="noStrike">
                <a:solidFill>
                  <a:srgbClr val="FFFF00"/>
                </a:solidFill>
                <a:latin typeface="Roboto Slab"/>
                <a:ea typeface="Roboto Slab"/>
                <a:cs typeface="Roboto Slab"/>
                <a:sym typeface="Roboto Slab"/>
              </a:rPr>
              <a:t>How will you motivate yourself?</a:t>
            </a:r>
            <a:endParaRPr b="0" i="0" sz="1700" u="none" cap="none" strike="noStrike">
              <a:solidFill>
                <a:srgbClr val="FFFF00"/>
              </a:solidFill>
              <a:latin typeface="Roboto Slab"/>
              <a:ea typeface="Roboto Slab"/>
              <a:cs typeface="Roboto Slab"/>
              <a:sym typeface="Roboto Slab"/>
            </a:endParaRPr>
          </a:p>
          <a:p>
            <a:pPr indent="-336550" lvl="0" marL="457200" marR="0" rtl="0" algn="l">
              <a:lnSpc>
                <a:spcPct val="115000"/>
              </a:lnSpc>
              <a:spcBef>
                <a:spcPts val="0"/>
              </a:spcBef>
              <a:spcAft>
                <a:spcPts val="0"/>
              </a:spcAft>
              <a:buClr>
                <a:srgbClr val="FFFF00"/>
              </a:buClr>
              <a:buSzPts val="1700"/>
              <a:buFont typeface="Roboto Slab"/>
              <a:buChar char="●"/>
            </a:pPr>
            <a:r>
              <a:rPr b="0" i="0" lang="en" sz="1700" u="none" cap="none" strike="noStrike">
                <a:solidFill>
                  <a:srgbClr val="FFFF00"/>
                </a:solidFill>
                <a:latin typeface="Roboto Slab"/>
                <a:ea typeface="Roboto Slab"/>
                <a:cs typeface="Roboto Slab"/>
                <a:sym typeface="Roboto Slab"/>
              </a:rPr>
              <a:t>How will you assess your progress during the semester?</a:t>
            </a:r>
            <a:endParaRPr b="0" i="0" sz="1700" u="none" cap="none" strike="noStrike">
              <a:solidFill>
                <a:srgbClr val="FFFF00"/>
              </a:solidFill>
              <a:latin typeface="Roboto Slab"/>
              <a:ea typeface="Roboto Slab"/>
              <a:cs typeface="Roboto Slab"/>
              <a:sym typeface="Roboto Slab"/>
            </a:endParaRPr>
          </a:p>
          <a:p>
            <a:pPr indent="-336550" lvl="0" marL="457200" marR="0" rtl="0" algn="l">
              <a:lnSpc>
                <a:spcPct val="115000"/>
              </a:lnSpc>
              <a:spcBef>
                <a:spcPts val="0"/>
              </a:spcBef>
              <a:spcAft>
                <a:spcPts val="0"/>
              </a:spcAft>
              <a:buClr>
                <a:srgbClr val="FFFF00"/>
              </a:buClr>
              <a:buSzPts val="1700"/>
              <a:buFont typeface="Roboto Slab"/>
              <a:buChar char="●"/>
            </a:pPr>
            <a:r>
              <a:rPr b="0" i="0" lang="en" sz="1700" u="none" cap="none" strike="noStrike">
                <a:solidFill>
                  <a:srgbClr val="FFFF00"/>
                </a:solidFill>
                <a:latin typeface="Roboto Slab"/>
                <a:ea typeface="Roboto Slab"/>
                <a:cs typeface="Roboto Slab"/>
                <a:sym typeface="Roboto Slab"/>
              </a:rPr>
              <a:t>How will you evaluate your Action Plan throughout the semester? </a:t>
            </a:r>
            <a:endParaRPr b="0" i="0" sz="1700" u="none" cap="none" strike="noStrike">
              <a:solidFill>
                <a:srgbClr val="FFFF00"/>
              </a:solidFill>
              <a:latin typeface="Roboto Slab"/>
              <a:ea typeface="Roboto Slab"/>
              <a:cs typeface="Roboto Slab"/>
              <a:sym typeface="Roboto Slab"/>
            </a:endParaRPr>
          </a:p>
          <a:p>
            <a:pPr indent="-336550" lvl="0" marL="457200" marR="0" rtl="0" algn="l">
              <a:lnSpc>
                <a:spcPct val="115000"/>
              </a:lnSpc>
              <a:spcBef>
                <a:spcPts val="0"/>
              </a:spcBef>
              <a:spcAft>
                <a:spcPts val="0"/>
              </a:spcAft>
              <a:buClr>
                <a:srgbClr val="FFFF00"/>
              </a:buClr>
              <a:buSzPts val="1700"/>
              <a:buFont typeface="Roboto Slab"/>
              <a:buChar char="●"/>
            </a:pPr>
            <a:r>
              <a:rPr b="0" i="0" lang="en" sz="1700" u="none" cap="none" strike="noStrike">
                <a:solidFill>
                  <a:srgbClr val="FFFF00"/>
                </a:solidFill>
                <a:latin typeface="Roboto Slab"/>
                <a:ea typeface="Roboto Slab"/>
                <a:cs typeface="Roboto Slab"/>
                <a:sym typeface="Roboto Slab"/>
              </a:rPr>
              <a:t>What will you do when parts of your plan are not working as you hoped?</a:t>
            </a:r>
            <a:endParaRPr b="0" i="0" sz="1700" u="none" cap="none" strike="noStrike">
              <a:solidFill>
                <a:srgbClr val="FFFF00"/>
              </a:solidFill>
              <a:latin typeface="Roboto Slab"/>
              <a:ea typeface="Roboto Slab"/>
              <a:cs typeface="Roboto Slab"/>
              <a:sym typeface="Roboto Slab"/>
            </a:endParaRPr>
          </a:p>
          <a:p>
            <a:pPr indent="-336550" lvl="0" marL="457200" marR="0" rtl="0" algn="l">
              <a:lnSpc>
                <a:spcPct val="115000"/>
              </a:lnSpc>
              <a:spcBef>
                <a:spcPts val="0"/>
              </a:spcBef>
              <a:spcAft>
                <a:spcPts val="0"/>
              </a:spcAft>
              <a:buClr>
                <a:srgbClr val="FFFF00"/>
              </a:buClr>
              <a:buSzPts val="1700"/>
              <a:buFont typeface="Roboto Slab"/>
              <a:buChar char="●"/>
            </a:pPr>
            <a:r>
              <a:rPr b="0" i="0" lang="en" sz="1700" u="none" cap="none" strike="noStrike">
                <a:solidFill>
                  <a:srgbClr val="FFFF00"/>
                </a:solidFill>
                <a:latin typeface="Roboto Slab"/>
                <a:ea typeface="Roboto Slab"/>
                <a:cs typeface="Roboto Slab"/>
                <a:sym typeface="Roboto Slab"/>
              </a:rPr>
              <a:t>How will you get support when you need it?</a:t>
            </a:r>
            <a:endParaRPr b="0" i="0" sz="1700" u="none" cap="none" strike="noStrike">
              <a:solidFill>
                <a:srgbClr val="FFFF00"/>
              </a:solidFill>
              <a:latin typeface="Roboto Slab"/>
              <a:ea typeface="Roboto Slab"/>
              <a:cs typeface="Roboto Slab"/>
              <a:sym typeface="Roboto Slab"/>
            </a:endParaRPr>
          </a:p>
          <a:p>
            <a:pPr indent="-336550" lvl="0" marL="457200" marR="0" rtl="0" algn="l">
              <a:lnSpc>
                <a:spcPct val="115000"/>
              </a:lnSpc>
              <a:spcBef>
                <a:spcPts val="0"/>
              </a:spcBef>
              <a:spcAft>
                <a:spcPts val="0"/>
              </a:spcAft>
              <a:buClr>
                <a:srgbClr val="FFFF00"/>
              </a:buClr>
              <a:buSzPts val="1700"/>
              <a:buFont typeface="Roboto Slab"/>
              <a:buChar char="●"/>
            </a:pPr>
            <a:r>
              <a:rPr b="0" i="0" lang="en" sz="1700" u="none" cap="none" strike="noStrike">
                <a:solidFill>
                  <a:srgbClr val="FFFF00"/>
                </a:solidFill>
                <a:latin typeface="Roboto Slab"/>
                <a:ea typeface="Roboto Slab"/>
                <a:cs typeface="Roboto Slab"/>
                <a:sym typeface="Roboto Slab"/>
              </a:rPr>
              <a:t>What will get you over the finish line?</a:t>
            </a:r>
            <a:endParaRPr b="0" i="0" sz="1700" u="none" cap="none" strike="noStrike">
              <a:solidFill>
                <a:srgbClr val="FFFF00"/>
              </a:solidFill>
              <a:latin typeface="Roboto Slab"/>
              <a:ea typeface="Roboto Slab"/>
              <a:cs typeface="Roboto Slab"/>
              <a:sym typeface="Roboto Slab"/>
            </a:endParaRPr>
          </a:p>
        </p:txBody>
      </p:sp>
      <p:sp>
        <p:nvSpPr>
          <p:cNvPr id="512" name="Google Shape;512;p59"/>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p>
            <a:pPr indent="0" lvl="0" marL="0" rtl="0" algn="l">
              <a:lnSpc>
                <a:spcPct val="100000"/>
              </a:lnSpc>
              <a:spcBef>
                <a:spcPts val="0"/>
              </a:spcBef>
              <a:spcAft>
                <a:spcPts val="0"/>
              </a:spcAft>
              <a:buSzPts val="3000"/>
              <a:buNone/>
            </a:pPr>
            <a:r>
              <a:rPr b="1" lang="en">
                <a:solidFill>
                  <a:schemeClr val="accent5"/>
                </a:solidFill>
              </a:rPr>
              <a:t>Creating an Action Plan</a:t>
            </a:r>
            <a:endParaRPr b="1">
              <a:solidFill>
                <a:schemeClr val="accent5"/>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6"/>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p>
            <a:pPr indent="0" lvl="0" marL="0" rtl="0" algn="l">
              <a:lnSpc>
                <a:spcPct val="100000"/>
              </a:lnSpc>
              <a:spcBef>
                <a:spcPts val="0"/>
              </a:spcBef>
              <a:spcAft>
                <a:spcPts val="0"/>
              </a:spcAft>
              <a:buSzPts val="3000"/>
              <a:buNone/>
            </a:pPr>
            <a:r>
              <a:rPr b="1" lang="en"/>
              <a:t>Registration is…</a:t>
            </a:r>
            <a:endParaRPr b="1"/>
          </a:p>
        </p:txBody>
      </p:sp>
      <p:sp>
        <p:nvSpPr>
          <p:cNvPr id="153" name="Google Shape;153;p6"/>
          <p:cNvSpPr txBox="1"/>
          <p:nvPr>
            <p:ph idx="1" type="body"/>
          </p:nvPr>
        </p:nvSpPr>
        <p:spPr>
          <a:xfrm>
            <a:off x="387900" y="1392525"/>
            <a:ext cx="8582400" cy="35226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b="1" lang="en" sz="1900">
                <a:solidFill>
                  <a:schemeClr val="accent6"/>
                </a:solidFill>
              </a:rPr>
              <a:t>A financial commitment to the college</a:t>
            </a:r>
            <a:endParaRPr b="1" sz="1900">
              <a:solidFill>
                <a:schemeClr val="accent6"/>
              </a:solidFill>
            </a:endParaRPr>
          </a:p>
          <a:p>
            <a:pPr indent="0" lvl="0" marL="514350" rtl="0" algn="l">
              <a:lnSpc>
                <a:spcPct val="115000"/>
              </a:lnSpc>
              <a:spcBef>
                <a:spcPts val="0"/>
              </a:spcBef>
              <a:spcAft>
                <a:spcPts val="0"/>
              </a:spcAft>
              <a:buSzPts val="1800"/>
              <a:buNone/>
            </a:pPr>
            <a:r>
              <a:rPr lang="en" sz="1900"/>
              <a:t>If you do no drop your classes BEFORE the start of the semester, you are required to pay some or all of the tuition, even if you drop the classes later or stop attending.</a:t>
            </a:r>
            <a:endParaRPr sz="1900"/>
          </a:p>
          <a:p>
            <a:pPr indent="0" lvl="0" marL="0" rtl="0" algn="l">
              <a:lnSpc>
                <a:spcPct val="115000"/>
              </a:lnSpc>
              <a:spcBef>
                <a:spcPts val="0"/>
              </a:spcBef>
              <a:spcAft>
                <a:spcPts val="0"/>
              </a:spcAft>
              <a:buSzPts val="1800"/>
              <a:buNone/>
            </a:pPr>
            <a:r>
              <a:rPr b="1" lang="en" sz="1900">
                <a:solidFill>
                  <a:schemeClr val="accent6"/>
                </a:solidFill>
              </a:rPr>
              <a:t>A Financial Aid commitment</a:t>
            </a:r>
            <a:endParaRPr b="1" sz="1900">
              <a:solidFill>
                <a:schemeClr val="accent6"/>
              </a:solidFill>
            </a:endParaRPr>
          </a:p>
          <a:p>
            <a:pPr indent="0" lvl="0" marL="457200" rtl="0" algn="l">
              <a:lnSpc>
                <a:spcPct val="115000"/>
              </a:lnSpc>
              <a:spcBef>
                <a:spcPts val="0"/>
              </a:spcBef>
              <a:spcAft>
                <a:spcPts val="0"/>
              </a:spcAft>
              <a:buSzPts val="1800"/>
              <a:buNone/>
            </a:pPr>
            <a:r>
              <a:rPr lang="en" sz="1900"/>
              <a:t>Most financial aid is conditional upon you completing your courses successfully. If you fail all or almost all of your courses, your financial aid can be revoked, and you may have to pay a bill for future classes.</a:t>
            </a:r>
            <a:endParaRPr sz="1900"/>
          </a:p>
          <a:p>
            <a:pPr indent="0" lvl="0" marL="0" rtl="0" algn="l">
              <a:lnSpc>
                <a:spcPct val="115000"/>
              </a:lnSpc>
              <a:spcBef>
                <a:spcPts val="0"/>
              </a:spcBef>
              <a:spcAft>
                <a:spcPts val="0"/>
              </a:spcAft>
              <a:buSzPts val="1800"/>
              <a:buNone/>
            </a:pPr>
            <a:r>
              <a:rPr b="1" lang="en" sz="1900">
                <a:solidFill>
                  <a:schemeClr val="accent6"/>
                </a:solidFill>
              </a:rPr>
              <a:t>An opportunity to plan your studies wisely!</a:t>
            </a:r>
            <a:endParaRPr b="1" sz="1900">
              <a:solidFill>
                <a:schemeClr val="accent6"/>
              </a:solidFill>
            </a:endParaRPr>
          </a:p>
          <a:p>
            <a:pPr indent="0" lvl="0" marL="0" rtl="0" algn="l">
              <a:lnSpc>
                <a:spcPct val="115000"/>
              </a:lnSpc>
              <a:spcBef>
                <a:spcPts val="0"/>
              </a:spcBef>
              <a:spcAft>
                <a:spcPts val="0"/>
              </a:spcAft>
              <a:buSzPts val="1800"/>
              <a:buNone/>
            </a:pPr>
            <a:r>
              <a:rPr lang="en" sz="1900"/>
              <a:t>Choose your courses well so you have a smooth path to getting your degree!</a:t>
            </a:r>
            <a:endParaRPr sz="1900"/>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6" name="Shape 516"/>
        <p:cNvGrpSpPr/>
        <p:nvPr/>
      </p:nvGrpSpPr>
      <p:grpSpPr>
        <a:xfrm>
          <a:off x="0" y="0"/>
          <a:ext cx="0" cy="0"/>
          <a:chOff x="0" y="0"/>
          <a:chExt cx="0" cy="0"/>
        </a:xfrm>
      </p:grpSpPr>
      <p:sp>
        <p:nvSpPr>
          <p:cNvPr id="517" name="Google Shape;517;p60"/>
          <p:cNvSpPr txBox="1"/>
          <p:nvPr>
            <p:ph type="title"/>
          </p:nvPr>
        </p:nvSpPr>
        <p:spPr>
          <a:xfrm>
            <a:off x="277200" y="1583850"/>
            <a:ext cx="4045200" cy="14823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800"/>
              <a:buNone/>
            </a:pPr>
            <a:r>
              <a:rPr b="1" lang="en" sz="4900">
                <a:solidFill>
                  <a:schemeClr val="accent6"/>
                </a:solidFill>
              </a:rPr>
              <a:t>Recap</a:t>
            </a:r>
            <a:endParaRPr b="1" sz="4900">
              <a:solidFill>
                <a:schemeClr val="accent6"/>
              </a:solidFill>
            </a:endParaRPr>
          </a:p>
        </p:txBody>
      </p:sp>
      <p:sp>
        <p:nvSpPr>
          <p:cNvPr id="518" name="Google Shape;518;p60"/>
          <p:cNvSpPr txBox="1"/>
          <p:nvPr>
            <p:ph idx="2" type="body"/>
          </p:nvPr>
        </p:nvSpPr>
        <p:spPr>
          <a:xfrm>
            <a:off x="4939500" y="522225"/>
            <a:ext cx="3837000" cy="3897000"/>
          </a:xfrm>
          <a:prstGeom prst="rect">
            <a:avLst/>
          </a:prstGeom>
          <a:noFill/>
          <a:ln>
            <a:noFill/>
          </a:ln>
        </p:spPr>
        <p:txBody>
          <a:bodyPr anchorCtr="0" anchor="ctr" bIns="91425" lIns="91425" spcFirstLastPara="1" rIns="91425" wrap="square" tIns="91425">
            <a:normAutofit fontScale="85000" lnSpcReduction="20000"/>
          </a:bodyPr>
          <a:lstStyle/>
          <a:p>
            <a:pPr indent="0" lvl="0" marL="0" rtl="0" algn="l">
              <a:lnSpc>
                <a:spcPct val="100000"/>
              </a:lnSpc>
              <a:spcBef>
                <a:spcPts val="0"/>
              </a:spcBef>
              <a:spcAft>
                <a:spcPts val="0"/>
              </a:spcAft>
              <a:buSzPct val="124567"/>
              <a:buNone/>
            </a:pPr>
            <a:r>
              <a:rPr lang="en" sz="1700">
                <a:solidFill>
                  <a:schemeClr val="accent5"/>
                </a:solidFill>
                <a:latin typeface="Roboto Slab"/>
                <a:ea typeface="Roboto Slab"/>
                <a:cs typeface="Roboto Slab"/>
                <a:sym typeface="Roboto Slab"/>
              </a:rPr>
              <a:t>Part A:</a:t>
            </a:r>
            <a:endParaRPr sz="1700">
              <a:solidFill>
                <a:schemeClr val="accent5"/>
              </a:solidFill>
              <a:latin typeface="Roboto Slab"/>
              <a:ea typeface="Roboto Slab"/>
              <a:cs typeface="Roboto Slab"/>
              <a:sym typeface="Roboto Slab"/>
            </a:endParaRPr>
          </a:p>
          <a:p>
            <a:pPr indent="-331152" lvl="0" marL="457200" rtl="0" algn="l">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Registration: Commitments and Responsibilities </a:t>
            </a:r>
            <a:endParaRPr sz="1900">
              <a:solidFill>
                <a:schemeClr val="accent5"/>
              </a:solidFill>
              <a:latin typeface="Roboto Slab"/>
              <a:ea typeface="Roboto Slab"/>
              <a:cs typeface="Roboto Slab"/>
              <a:sym typeface="Roboto Slab"/>
            </a:endParaRPr>
          </a:p>
          <a:p>
            <a:pPr indent="-331152" lvl="0" marL="457200" rtl="0" algn="l">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University Structure</a:t>
            </a:r>
            <a:endParaRPr sz="1900">
              <a:solidFill>
                <a:schemeClr val="accent5"/>
              </a:solidFill>
              <a:latin typeface="Roboto Slab"/>
              <a:ea typeface="Roboto Slab"/>
              <a:cs typeface="Roboto Slab"/>
              <a:sym typeface="Roboto Slab"/>
            </a:endParaRPr>
          </a:p>
          <a:p>
            <a:pPr indent="-331152" lvl="0" marL="457200" rtl="0" algn="l">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Your Major Matters</a:t>
            </a:r>
            <a:endParaRPr sz="1900">
              <a:solidFill>
                <a:schemeClr val="accent5"/>
              </a:solidFill>
              <a:latin typeface="Roboto Slab"/>
              <a:ea typeface="Roboto Slab"/>
              <a:cs typeface="Roboto Slab"/>
              <a:sym typeface="Roboto Slab"/>
            </a:endParaRPr>
          </a:p>
          <a:p>
            <a:pPr indent="-331152" lvl="0" marL="457200" rtl="0" algn="l">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Academic Advisement vs. Registration</a:t>
            </a:r>
            <a:endParaRPr sz="1900">
              <a:solidFill>
                <a:schemeClr val="accent5"/>
              </a:solidFill>
              <a:latin typeface="Roboto Slab"/>
              <a:ea typeface="Roboto Slab"/>
              <a:cs typeface="Roboto Slab"/>
              <a:sym typeface="Roboto Slab"/>
            </a:endParaRPr>
          </a:p>
          <a:p>
            <a:pPr indent="-331152" lvl="0" marL="457200" rtl="0" algn="l">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Preparing for Advisement</a:t>
            </a:r>
            <a:endParaRPr sz="1900">
              <a:solidFill>
                <a:schemeClr val="accent5"/>
              </a:solidFill>
              <a:latin typeface="Roboto Slab"/>
              <a:ea typeface="Roboto Slab"/>
              <a:cs typeface="Roboto Slab"/>
              <a:sym typeface="Roboto Slab"/>
            </a:endParaRPr>
          </a:p>
          <a:p>
            <a:pPr indent="-331152" lvl="0" marL="457200" rtl="0" algn="l">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DegreeWorks Degree Audit</a:t>
            </a:r>
            <a:endParaRPr sz="1900">
              <a:solidFill>
                <a:schemeClr val="accent5"/>
              </a:solidFill>
              <a:latin typeface="Roboto Slab"/>
              <a:ea typeface="Roboto Slab"/>
              <a:cs typeface="Roboto Slab"/>
              <a:sym typeface="Roboto Slab"/>
            </a:endParaRPr>
          </a:p>
          <a:p>
            <a:pPr indent="-331152" lvl="0" marL="457200" rtl="0" algn="l">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My Academic Career Planner</a:t>
            </a:r>
            <a:endParaRPr sz="1900">
              <a:solidFill>
                <a:schemeClr val="accent5"/>
              </a:solidFill>
              <a:latin typeface="Roboto Slab"/>
              <a:ea typeface="Roboto Slab"/>
              <a:cs typeface="Roboto Slab"/>
              <a:sym typeface="Roboto Slab"/>
            </a:endParaRPr>
          </a:p>
          <a:p>
            <a:pPr indent="-331152" lvl="0" marL="457200" rtl="0" algn="l">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Academic Advisors</a:t>
            </a:r>
            <a:endParaRPr sz="1900">
              <a:solidFill>
                <a:schemeClr val="accent5"/>
              </a:solidFill>
              <a:latin typeface="Roboto Slab"/>
              <a:ea typeface="Roboto Slab"/>
              <a:cs typeface="Roboto Slab"/>
              <a:sym typeface="Roboto Slab"/>
            </a:endParaRPr>
          </a:p>
          <a:p>
            <a:pPr indent="0" lvl="0" marL="0" rtl="0" algn="l">
              <a:lnSpc>
                <a:spcPct val="100000"/>
              </a:lnSpc>
              <a:spcBef>
                <a:spcPts val="300"/>
              </a:spcBef>
              <a:spcAft>
                <a:spcPts val="0"/>
              </a:spcAft>
              <a:buSzPct val="111455"/>
              <a:buNone/>
            </a:pPr>
            <a:r>
              <a:t/>
            </a:r>
            <a:endParaRPr sz="1900">
              <a:solidFill>
                <a:schemeClr val="accent5"/>
              </a:solidFill>
              <a:latin typeface="Roboto Slab"/>
              <a:ea typeface="Roboto Slab"/>
              <a:cs typeface="Roboto Slab"/>
              <a:sym typeface="Roboto Slab"/>
            </a:endParaRPr>
          </a:p>
          <a:p>
            <a:pPr indent="0" lvl="0" marL="0" rtl="0" algn="l">
              <a:lnSpc>
                <a:spcPct val="100000"/>
              </a:lnSpc>
              <a:spcBef>
                <a:spcPts val="300"/>
              </a:spcBef>
              <a:spcAft>
                <a:spcPts val="0"/>
              </a:spcAft>
              <a:buSzPct val="111455"/>
              <a:buNone/>
            </a:pPr>
            <a:r>
              <a:rPr lang="en" sz="1900">
                <a:solidFill>
                  <a:schemeClr val="accent5"/>
                </a:solidFill>
                <a:latin typeface="Roboto Slab"/>
                <a:ea typeface="Roboto Slab"/>
                <a:cs typeface="Roboto Slab"/>
                <a:sym typeface="Roboto Slab"/>
              </a:rPr>
              <a:t>Part B:</a:t>
            </a:r>
            <a:endParaRPr sz="1900">
              <a:solidFill>
                <a:schemeClr val="accent5"/>
              </a:solidFill>
              <a:latin typeface="Roboto Slab"/>
              <a:ea typeface="Roboto Slab"/>
              <a:cs typeface="Roboto Slab"/>
              <a:sym typeface="Roboto Slab"/>
            </a:endParaRPr>
          </a:p>
          <a:p>
            <a:pPr indent="-331152" lvl="0" marL="457200" rtl="0" algn="l">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Vocabulary Review/Activity</a:t>
            </a:r>
            <a:endParaRPr sz="1900">
              <a:solidFill>
                <a:schemeClr val="accent5"/>
              </a:solidFill>
              <a:latin typeface="Roboto Slab"/>
              <a:ea typeface="Roboto Slab"/>
              <a:cs typeface="Roboto Slab"/>
              <a:sym typeface="Roboto Slab"/>
            </a:endParaRPr>
          </a:p>
          <a:p>
            <a:pPr indent="-331152" lvl="0" marL="457200" rtl="0" algn="l">
              <a:lnSpc>
                <a:spcPct val="100000"/>
              </a:lnSpc>
              <a:spcBef>
                <a:spcPts val="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Setting Effective Goals</a:t>
            </a:r>
            <a:endParaRPr sz="1900">
              <a:solidFill>
                <a:schemeClr val="accent5"/>
              </a:solidFill>
              <a:latin typeface="Roboto Slab"/>
              <a:ea typeface="Roboto Slab"/>
              <a:cs typeface="Roboto Slab"/>
              <a:sym typeface="Roboto Slab"/>
            </a:endParaRPr>
          </a:p>
          <a:p>
            <a:pPr indent="-331152" lvl="0" marL="457200" rtl="0" algn="l">
              <a:lnSpc>
                <a:spcPct val="100000"/>
              </a:lnSpc>
              <a:spcBef>
                <a:spcPts val="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Create an Action Plan</a:t>
            </a:r>
            <a:endParaRPr sz="1900">
              <a:solidFill>
                <a:schemeClr val="accent5"/>
              </a:solidFill>
              <a:latin typeface="Roboto Slab"/>
              <a:ea typeface="Roboto Slab"/>
              <a:cs typeface="Roboto Slab"/>
              <a:sym typeface="Roboto Slab"/>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2" name="Shape 522"/>
        <p:cNvGrpSpPr/>
        <p:nvPr/>
      </p:nvGrpSpPr>
      <p:grpSpPr>
        <a:xfrm>
          <a:off x="0" y="0"/>
          <a:ext cx="0" cy="0"/>
          <a:chOff x="0" y="0"/>
          <a:chExt cx="0" cy="0"/>
        </a:xfrm>
      </p:grpSpPr>
      <p:sp>
        <p:nvSpPr>
          <p:cNvPr id="523" name="Google Shape;523;p61"/>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p>
            <a:pPr indent="0" lvl="0" marL="0" rtl="0" algn="l">
              <a:lnSpc>
                <a:spcPct val="100000"/>
              </a:lnSpc>
              <a:spcBef>
                <a:spcPts val="0"/>
              </a:spcBef>
              <a:spcAft>
                <a:spcPts val="0"/>
              </a:spcAft>
              <a:buSzPts val="3000"/>
              <a:buNone/>
            </a:pPr>
            <a:r>
              <a:rPr b="1" lang="en">
                <a:solidFill>
                  <a:schemeClr val="accent5"/>
                </a:solidFill>
              </a:rPr>
              <a:t>You have TWO things left to do!</a:t>
            </a:r>
            <a:endParaRPr b="1">
              <a:solidFill>
                <a:schemeClr val="accent5"/>
              </a:solidFill>
            </a:endParaRPr>
          </a:p>
        </p:txBody>
      </p:sp>
      <p:sp>
        <p:nvSpPr>
          <p:cNvPr id="524" name="Google Shape;524;p61"/>
          <p:cNvSpPr txBox="1"/>
          <p:nvPr>
            <p:ph idx="1" type="body"/>
          </p:nvPr>
        </p:nvSpPr>
        <p:spPr>
          <a:xfrm>
            <a:off x="387900" y="1277550"/>
            <a:ext cx="8368200" cy="3696000"/>
          </a:xfrm>
          <a:prstGeom prst="rect">
            <a:avLst/>
          </a:prstGeom>
          <a:noFill/>
          <a:ln>
            <a:noFill/>
          </a:ln>
        </p:spPr>
        <p:txBody>
          <a:bodyPr anchorCtr="0" anchor="t" bIns="91425" lIns="91425" spcFirstLastPara="1" rIns="91425" wrap="square" tIns="91425">
            <a:normAutofit/>
          </a:bodyPr>
          <a:lstStyle/>
          <a:p>
            <a:pPr indent="-342900" lvl="0" marL="457200" rtl="0" algn="l">
              <a:lnSpc>
                <a:spcPct val="115000"/>
              </a:lnSpc>
              <a:spcBef>
                <a:spcPts val="0"/>
              </a:spcBef>
              <a:spcAft>
                <a:spcPts val="0"/>
              </a:spcAft>
              <a:buSzPts val="1800"/>
              <a:buFont typeface="Roboto Slab"/>
              <a:buAutoNum type="arabicParenR"/>
            </a:pPr>
            <a:r>
              <a:rPr b="1" lang="en">
                <a:latin typeface="Roboto Slab"/>
                <a:ea typeface="Roboto Slab"/>
                <a:cs typeface="Roboto Slab"/>
                <a:sym typeface="Roboto Slab"/>
              </a:rPr>
              <a:t>Complete Post-Workshop Survey</a:t>
            </a:r>
            <a:endParaRPr b="1">
              <a:latin typeface="Roboto Slab"/>
              <a:ea typeface="Roboto Slab"/>
              <a:cs typeface="Roboto Slab"/>
              <a:sym typeface="Roboto Slab"/>
            </a:endParaRPr>
          </a:p>
          <a:p>
            <a:pPr indent="0" lvl="0" marL="0" rtl="0" algn="l">
              <a:lnSpc>
                <a:spcPct val="115000"/>
              </a:lnSpc>
              <a:spcBef>
                <a:spcPts val="0"/>
              </a:spcBef>
              <a:spcAft>
                <a:spcPts val="0"/>
              </a:spcAft>
              <a:buSzPts val="1800"/>
              <a:buNone/>
            </a:pPr>
            <a:r>
              <a:t/>
            </a:r>
            <a:endParaRPr b="1">
              <a:latin typeface="Roboto Slab"/>
              <a:ea typeface="Roboto Slab"/>
              <a:cs typeface="Roboto Slab"/>
              <a:sym typeface="Roboto Slab"/>
            </a:endParaRPr>
          </a:p>
          <a:p>
            <a:pPr indent="0" lvl="0" marL="914400" rtl="0" algn="l">
              <a:lnSpc>
                <a:spcPct val="115000"/>
              </a:lnSpc>
              <a:spcBef>
                <a:spcPts val="0"/>
              </a:spcBef>
              <a:spcAft>
                <a:spcPts val="0"/>
              </a:spcAft>
              <a:buSzPts val="1800"/>
              <a:buNone/>
            </a:pPr>
            <a:r>
              <a:rPr lang="en" sz="1200" u="sng">
                <a:solidFill>
                  <a:schemeClr val="hlink"/>
                </a:solidFill>
                <a:highlight>
                  <a:srgbClr val="FFFFFF"/>
                </a:highlight>
                <a:latin typeface="Arial"/>
                <a:ea typeface="Arial"/>
                <a:cs typeface="Arial"/>
                <a:sym typeface="Arial"/>
                <a:hlinkClick r:id="rId3"/>
              </a:rPr>
              <a:t>https://forms.gle/o9pkfkjH7zFn184D6</a:t>
            </a:r>
            <a:endParaRPr b="1">
              <a:solidFill>
                <a:schemeClr val="accent6"/>
              </a:solidFill>
              <a:latin typeface="Roboto Slab"/>
              <a:ea typeface="Roboto Slab"/>
              <a:cs typeface="Roboto Slab"/>
              <a:sym typeface="Roboto Slab"/>
            </a:endParaRPr>
          </a:p>
          <a:p>
            <a:pPr indent="0" lvl="0" marL="914400" rtl="0" algn="l">
              <a:lnSpc>
                <a:spcPct val="115000"/>
              </a:lnSpc>
              <a:spcBef>
                <a:spcPts val="0"/>
              </a:spcBef>
              <a:spcAft>
                <a:spcPts val="0"/>
              </a:spcAft>
              <a:buSzPts val="1800"/>
              <a:buNone/>
            </a:pPr>
            <a:r>
              <a:t/>
            </a:r>
            <a:endParaRPr b="1">
              <a:solidFill>
                <a:schemeClr val="accent6"/>
              </a:solidFill>
              <a:latin typeface="Roboto Slab"/>
              <a:ea typeface="Roboto Slab"/>
              <a:cs typeface="Roboto Slab"/>
              <a:sym typeface="Roboto Slab"/>
            </a:endParaRPr>
          </a:p>
          <a:p>
            <a:pPr indent="0" lvl="0" marL="57150" rtl="0" algn="l">
              <a:lnSpc>
                <a:spcPct val="115000"/>
              </a:lnSpc>
              <a:spcBef>
                <a:spcPts val="0"/>
              </a:spcBef>
              <a:spcAft>
                <a:spcPts val="0"/>
              </a:spcAft>
              <a:buSzPts val="1800"/>
              <a:buNone/>
            </a:pPr>
            <a:r>
              <a:rPr b="1" lang="en">
                <a:latin typeface="Roboto Slab"/>
                <a:ea typeface="Roboto Slab"/>
                <a:cs typeface="Roboto Slab"/>
                <a:sym typeface="Roboto Slab"/>
              </a:rPr>
              <a:t>2)   Complete Reflection #4:</a:t>
            </a:r>
            <a:endParaRPr b="1">
              <a:latin typeface="Roboto Slab"/>
              <a:ea typeface="Roboto Slab"/>
              <a:cs typeface="Roboto Slab"/>
              <a:sym typeface="Roboto Slab"/>
            </a:endParaRPr>
          </a:p>
          <a:p>
            <a:pPr indent="0" lvl="0" marL="228600" rtl="0" algn="l">
              <a:lnSpc>
                <a:spcPct val="115000"/>
              </a:lnSpc>
              <a:spcBef>
                <a:spcPts val="1200"/>
              </a:spcBef>
              <a:spcAft>
                <a:spcPts val="0"/>
              </a:spcAft>
              <a:buSzPts val="1800"/>
              <a:buNone/>
            </a:pPr>
            <a:r>
              <a:rPr b="1" lang="en">
                <a:latin typeface="Roboto Slab"/>
                <a:ea typeface="Roboto Slab"/>
                <a:cs typeface="Roboto Slab"/>
                <a:sym typeface="Roboto Slab"/>
              </a:rPr>
              <a:t>Research has shown that first-semester students often worry about their transition to college, yet eventually they become comfortable and find a community of people with whom they are close and feel they belong. Share your own story of preparing to be a college student. *</a:t>
            </a:r>
            <a:endParaRPr b="1">
              <a:latin typeface="Roboto Slab"/>
              <a:ea typeface="Roboto Slab"/>
              <a:cs typeface="Roboto Slab"/>
              <a:sym typeface="Roboto Slab"/>
            </a:endParaRPr>
          </a:p>
          <a:p>
            <a:pPr indent="0" lvl="0" marL="228600" rtl="0" algn="l">
              <a:lnSpc>
                <a:spcPct val="115000"/>
              </a:lnSpc>
              <a:spcBef>
                <a:spcPts val="1200"/>
              </a:spcBef>
              <a:spcAft>
                <a:spcPts val="1200"/>
              </a:spcAft>
              <a:buSzPts val="1800"/>
              <a:buNone/>
            </a:pPr>
            <a:r>
              <a:rPr b="1" i="1" lang="en">
                <a:latin typeface="Roboto Slab"/>
                <a:ea typeface="Roboto Slab"/>
                <a:cs typeface="Roboto Slab"/>
                <a:sym typeface="Roboto Slab"/>
              </a:rPr>
              <a:t>* </a:t>
            </a:r>
            <a:r>
              <a:rPr b="1" lang="en">
                <a:latin typeface="Roboto Slab"/>
                <a:ea typeface="Roboto Slab"/>
                <a:cs typeface="Roboto Slab"/>
                <a:sym typeface="Roboto Slab"/>
              </a:rPr>
              <a:t>This reflection is inspired by the “Our Stories” project</a:t>
            </a:r>
            <a:r>
              <a:rPr b="1" i="1" lang="en">
                <a:latin typeface="Roboto Slab"/>
                <a:ea typeface="Roboto Slab"/>
                <a:cs typeface="Roboto Slab"/>
                <a:sym typeface="Roboto Slab"/>
              </a:rPr>
              <a:t>.</a:t>
            </a:r>
            <a:endParaRPr>
              <a:latin typeface="Roboto Slab"/>
              <a:ea typeface="Roboto Slab"/>
              <a:cs typeface="Roboto Slab"/>
              <a:sym typeface="Roboto Slab"/>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8" name="Shape 528"/>
        <p:cNvGrpSpPr/>
        <p:nvPr/>
      </p:nvGrpSpPr>
      <p:grpSpPr>
        <a:xfrm>
          <a:off x="0" y="0"/>
          <a:ext cx="0" cy="0"/>
          <a:chOff x="0" y="0"/>
          <a:chExt cx="0" cy="0"/>
        </a:xfrm>
      </p:grpSpPr>
      <p:sp>
        <p:nvSpPr>
          <p:cNvPr id="529" name="Google Shape;529;p62"/>
          <p:cNvSpPr txBox="1"/>
          <p:nvPr>
            <p:ph idx="1" type="subTitle"/>
          </p:nvPr>
        </p:nvSpPr>
        <p:spPr>
          <a:xfrm>
            <a:off x="1822377" y="3612400"/>
            <a:ext cx="5783400" cy="909000"/>
          </a:xfrm>
          <a:prstGeom prst="rect">
            <a:avLst/>
          </a:prstGeom>
          <a:noFill/>
          <a:ln>
            <a:noFill/>
          </a:ln>
        </p:spPr>
        <p:txBody>
          <a:bodyPr anchorCtr="0" anchor="t" bIns="91425" lIns="91425" spcFirstLastPara="1" rIns="91425" wrap="square" tIns="91425">
            <a:normAutofit fontScale="77500" lnSpcReduction="20000"/>
          </a:bodyPr>
          <a:lstStyle/>
          <a:p>
            <a:pPr indent="0" lvl="0" marL="0" rtl="0" algn="r">
              <a:lnSpc>
                <a:spcPct val="100000"/>
              </a:lnSpc>
              <a:spcBef>
                <a:spcPts val="0"/>
              </a:spcBef>
              <a:spcAft>
                <a:spcPts val="0"/>
              </a:spcAft>
              <a:buSzPct val="129032"/>
              <a:buNone/>
            </a:pPr>
            <a:r>
              <a:rPr lang="en">
                <a:solidFill>
                  <a:schemeClr val="accent6"/>
                </a:solidFill>
              </a:rPr>
              <a:t>Session 4</a:t>
            </a:r>
            <a:endParaRPr>
              <a:solidFill>
                <a:schemeClr val="accent6"/>
              </a:solidFill>
            </a:endParaRPr>
          </a:p>
          <a:p>
            <a:pPr indent="0" lvl="0" marL="0" rtl="0" algn="r">
              <a:lnSpc>
                <a:spcPct val="100000"/>
              </a:lnSpc>
              <a:spcBef>
                <a:spcPts val="0"/>
              </a:spcBef>
              <a:spcAft>
                <a:spcPts val="0"/>
              </a:spcAft>
              <a:buSzPct val="129032"/>
              <a:buNone/>
            </a:pPr>
            <a:r>
              <a:rPr lang="en">
                <a:solidFill>
                  <a:schemeClr val="accent6"/>
                </a:solidFill>
              </a:rPr>
              <a:t>8/22</a:t>
            </a:r>
            <a:endParaRPr>
              <a:solidFill>
                <a:schemeClr val="accent6"/>
              </a:solidFill>
            </a:endParaRPr>
          </a:p>
          <a:p>
            <a:pPr indent="0" lvl="0" marL="0" rtl="0" algn="r">
              <a:lnSpc>
                <a:spcPct val="100000"/>
              </a:lnSpc>
              <a:spcBef>
                <a:spcPts val="0"/>
              </a:spcBef>
              <a:spcAft>
                <a:spcPts val="0"/>
              </a:spcAft>
              <a:buSzPct val="129032"/>
              <a:buNone/>
            </a:pPr>
            <a:r>
              <a:rPr lang="en">
                <a:solidFill>
                  <a:schemeClr val="accent6"/>
                </a:solidFill>
              </a:rPr>
              <a:t>Ait-Ziane</a:t>
            </a:r>
            <a:endParaRPr>
              <a:solidFill>
                <a:schemeClr val="accent6"/>
              </a:solidFill>
            </a:endParaRPr>
          </a:p>
        </p:txBody>
      </p:sp>
      <p:grpSp>
        <p:nvGrpSpPr>
          <p:cNvPr id="530" name="Google Shape;530;p62"/>
          <p:cNvGrpSpPr/>
          <p:nvPr/>
        </p:nvGrpSpPr>
        <p:grpSpPr>
          <a:xfrm>
            <a:off x="1" y="4385075"/>
            <a:ext cx="1881900" cy="758425"/>
            <a:chOff x="86851" y="4297675"/>
            <a:chExt cx="1881900" cy="758425"/>
          </a:xfrm>
        </p:grpSpPr>
        <p:pic>
          <p:nvPicPr>
            <p:cNvPr descr="Creative Commons License" id="531" name="Google Shape;531;p62"/>
            <p:cNvPicPr preferRelativeResize="0"/>
            <p:nvPr/>
          </p:nvPicPr>
          <p:blipFill rotWithShape="1">
            <a:blip r:embed="rId3">
              <a:alphaModFix/>
            </a:blip>
            <a:srcRect b="0" l="0" r="0" t="0"/>
            <a:stretch/>
          </p:blipFill>
          <p:spPr>
            <a:xfrm>
              <a:off x="670563" y="4297675"/>
              <a:ext cx="714475" cy="328650"/>
            </a:xfrm>
            <a:prstGeom prst="rect">
              <a:avLst/>
            </a:prstGeom>
            <a:noFill/>
            <a:ln>
              <a:noFill/>
            </a:ln>
          </p:spPr>
        </p:pic>
        <p:sp>
          <p:nvSpPr>
            <p:cNvPr id="532" name="Google Shape;532;p62"/>
            <p:cNvSpPr txBox="1"/>
            <p:nvPr/>
          </p:nvSpPr>
          <p:spPr>
            <a:xfrm>
              <a:off x="86851" y="4491200"/>
              <a:ext cx="1881900" cy="564900"/>
            </a:xfrm>
            <a:prstGeom prst="rect">
              <a:avLst/>
            </a:prstGeom>
            <a:noFill/>
            <a:ln>
              <a:noFill/>
            </a:ln>
          </p:spPr>
          <p:txBody>
            <a:bodyPr anchorCtr="0" anchor="ctr" bIns="91425" lIns="91425" spcFirstLastPara="1" rIns="91425" wrap="square" tIns="91425">
              <a:normAutofit fontScale="40000" lnSpcReduction="20000"/>
            </a:bodyPr>
            <a:lstStyle/>
            <a:p>
              <a:pPr indent="0" lvl="0" marL="0" marR="0" rtl="0" algn="just">
                <a:lnSpc>
                  <a:spcPct val="115000"/>
                </a:lnSpc>
                <a:spcBef>
                  <a:spcPts val="0"/>
                </a:spcBef>
                <a:spcAft>
                  <a:spcPts val="0"/>
                </a:spcAft>
                <a:buClr>
                  <a:srgbClr val="000000"/>
                </a:buClr>
                <a:buSzPct val="100000"/>
                <a:buFont typeface="Arial"/>
                <a:buNone/>
              </a:pPr>
              <a:r>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ct val="100000"/>
                <a:buFont typeface="Arial"/>
                <a:buNone/>
              </a:pPr>
              <a:r>
                <a:rPr b="0" i="0" lang="en" sz="1450" u="none" cap="none" strike="noStrike">
                  <a:solidFill>
                    <a:srgbClr val="000000"/>
                  </a:solidFill>
                  <a:latin typeface="Roboto"/>
                  <a:ea typeface="Roboto"/>
                  <a:cs typeface="Roboto"/>
                  <a:sym typeface="Roboto"/>
                </a:rPr>
                <a:t>City Tech 101 by Karen Goodlad and Sarah Paruolo is licensed under a </a:t>
              </a:r>
              <a:r>
                <a:rPr b="0" i="0" lang="en" sz="1450" u="none" cap="none" strike="noStrike">
                  <a:solidFill>
                    <a:srgbClr val="000000"/>
                  </a:solidFill>
                  <a:uFill>
                    <a:noFill/>
                  </a:uFill>
                  <a:latin typeface="Roboto"/>
                  <a:ea typeface="Roboto"/>
                  <a:cs typeface="Roboto"/>
                  <a:sym typeface="Roboto"/>
                  <a:hlinkClick r:id="rId4">
                    <a:extLst>
                      <a:ext uri="{A12FA001-AC4F-418D-AE19-62706E023703}">
                        <ahyp:hlinkClr val="tx"/>
                      </a:ext>
                    </a:extLst>
                  </a:hlinkClick>
                </a:rPr>
                <a:t>Creative Commons Attribution-NonCommercial-ShareAlike 4.0 International License</a:t>
              </a:r>
              <a:r>
                <a:rPr b="0" i="0" lang="en" sz="1450" u="none" cap="none" strike="noStrike">
                  <a:solidFill>
                    <a:srgbClr val="000000"/>
                  </a:solidFill>
                  <a:latin typeface="Roboto"/>
                  <a:ea typeface="Roboto"/>
                  <a:cs typeface="Roboto"/>
                  <a:sym typeface="Roboto"/>
                </a:rPr>
                <a:t>.</a:t>
              </a:r>
              <a:endParaRPr b="0" i="0" sz="1400" u="none" cap="none" strike="noStrike">
                <a:solidFill>
                  <a:srgbClr val="000000"/>
                </a:solidFill>
                <a:latin typeface="Roboto"/>
                <a:ea typeface="Roboto"/>
                <a:cs typeface="Roboto"/>
                <a:sym typeface="Roboto"/>
              </a:endParaRPr>
            </a:p>
          </p:txBody>
        </p:sp>
      </p:grpSp>
      <p:sp>
        <p:nvSpPr>
          <p:cNvPr id="533" name="Google Shape;533;p62"/>
          <p:cNvSpPr txBox="1"/>
          <p:nvPr>
            <p:ph type="ctrTitle"/>
          </p:nvPr>
        </p:nvSpPr>
        <p:spPr>
          <a:xfrm>
            <a:off x="980250" y="2479100"/>
            <a:ext cx="7183500" cy="14574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08120"/>
              <a:buNone/>
            </a:pPr>
            <a:r>
              <a:rPr b="1" lang="en" sz="4110">
                <a:solidFill>
                  <a:schemeClr val="accent6"/>
                </a:solidFill>
              </a:rPr>
              <a:t>SESSION FOUR:</a:t>
            </a:r>
            <a:endParaRPr b="1" sz="4110">
              <a:solidFill>
                <a:schemeClr val="accent6"/>
              </a:solidFill>
            </a:endParaRPr>
          </a:p>
          <a:p>
            <a:pPr indent="0" lvl="0" marL="0" rtl="0" algn="ctr">
              <a:lnSpc>
                <a:spcPct val="100000"/>
              </a:lnSpc>
              <a:spcBef>
                <a:spcPts val="0"/>
              </a:spcBef>
              <a:spcAft>
                <a:spcPts val="0"/>
              </a:spcAft>
              <a:buSzPct val="114283"/>
              <a:buNone/>
            </a:pPr>
            <a:r>
              <a:rPr b="1" lang="en" sz="3888"/>
              <a:t>#aMAJORdecision</a:t>
            </a:r>
            <a:endParaRPr b="1" sz="3888"/>
          </a:p>
          <a:p>
            <a:pPr indent="0" lvl="0" marL="0" rtl="0" algn="ctr">
              <a:lnSpc>
                <a:spcPct val="100000"/>
              </a:lnSpc>
              <a:spcBef>
                <a:spcPts val="0"/>
              </a:spcBef>
              <a:spcAft>
                <a:spcPts val="0"/>
              </a:spcAft>
              <a:buSzPct val="133333"/>
              <a:buNone/>
            </a:pPr>
            <a:r>
              <a:rPr b="1" lang="en" sz="3333"/>
              <a:t>+</a:t>
            </a:r>
            <a:endParaRPr b="1" sz="3333"/>
          </a:p>
          <a:p>
            <a:pPr indent="0" lvl="0" marL="0" rtl="0" algn="ctr">
              <a:lnSpc>
                <a:spcPct val="100000"/>
              </a:lnSpc>
              <a:spcBef>
                <a:spcPts val="0"/>
              </a:spcBef>
              <a:spcAft>
                <a:spcPts val="0"/>
              </a:spcAft>
              <a:buSzPct val="114284"/>
              <a:buNone/>
            </a:pPr>
            <a:r>
              <a:rPr b="1" lang="en" sz="3888"/>
              <a:t>Looking Back and Looking Forward</a:t>
            </a:r>
            <a:endParaRPr b="1" sz="3888"/>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7" name="Shape 537"/>
        <p:cNvGrpSpPr/>
        <p:nvPr/>
      </p:nvGrpSpPr>
      <p:grpSpPr>
        <a:xfrm>
          <a:off x="0" y="0"/>
          <a:ext cx="0" cy="0"/>
          <a:chOff x="0" y="0"/>
          <a:chExt cx="0" cy="0"/>
        </a:xfrm>
      </p:grpSpPr>
      <p:sp>
        <p:nvSpPr>
          <p:cNvPr id="538" name="Google Shape;538;p63"/>
          <p:cNvSpPr txBox="1"/>
          <p:nvPr>
            <p:ph type="ctrTitle"/>
          </p:nvPr>
        </p:nvSpPr>
        <p:spPr>
          <a:xfrm>
            <a:off x="1680302" y="1188925"/>
            <a:ext cx="5783400" cy="1457400"/>
          </a:xfrm>
          <a:prstGeom prst="rect">
            <a:avLst/>
          </a:prstGeom>
          <a:noFill/>
          <a:ln>
            <a:noFill/>
          </a:ln>
        </p:spPr>
        <p:txBody>
          <a:bodyPr anchorCtr="0" anchor="b" bIns="91425" lIns="91425" spcFirstLastPara="1" rIns="91425" wrap="square" tIns="91425">
            <a:normAutofit/>
          </a:bodyPr>
          <a:lstStyle/>
          <a:p>
            <a:pPr indent="0" lvl="0" marL="0" rtl="0" algn="ctr">
              <a:lnSpc>
                <a:spcPct val="100000"/>
              </a:lnSpc>
              <a:spcBef>
                <a:spcPts val="0"/>
              </a:spcBef>
              <a:spcAft>
                <a:spcPts val="0"/>
              </a:spcAft>
              <a:buSzPts val="4000"/>
              <a:buNone/>
            </a:pPr>
            <a:r>
              <a:rPr b="1" lang="en" sz="5500"/>
              <a:t>City Tech 101</a:t>
            </a:r>
            <a:endParaRPr b="1" sz="5500"/>
          </a:p>
        </p:txBody>
      </p:sp>
      <p:sp>
        <p:nvSpPr>
          <p:cNvPr id="539" name="Google Shape;539;p63"/>
          <p:cNvSpPr txBox="1"/>
          <p:nvPr>
            <p:ph idx="1" type="subTitle"/>
          </p:nvPr>
        </p:nvSpPr>
        <p:spPr>
          <a:xfrm>
            <a:off x="1680302" y="3280475"/>
            <a:ext cx="5783400" cy="909000"/>
          </a:xfrm>
          <a:prstGeom prst="rect">
            <a:avLst/>
          </a:prstGeom>
          <a:noFill/>
          <a:ln>
            <a:noFill/>
          </a:ln>
        </p:spPr>
        <p:txBody>
          <a:bodyPr anchorCtr="0" anchor="t" bIns="91425" lIns="91425" spcFirstLastPara="1" rIns="91425" wrap="square" tIns="91425">
            <a:normAutofit fontScale="77500" lnSpcReduction="20000"/>
          </a:bodyPr>
          <a:lstStyle/>
          <a:p>
            <a:pPr indent="0" lvl="0" marL="0" rtl="0" algn="ctr">
              <a:lnSpc>
                <a:spcPct val="100000"/>
              </a:lnSpc>
              <a:spcBef>
                <a:spcPts val="0"/>
              </a:spcBef>
              <a:spcAft>
                <a:spcPts val="0"/>
              </a:spcAft>
              <a:buSzPct val="129032"/>
              <a:buNone/>
            </a:pPr>
            <a:r>
              <a:rPr lang="en"/>
              <a:t>Summer</a:t>
            </a:r>
            <a:endParaRPr/>
          </a:p>
          <a:p>
            <a:pPr indent="0" lvl="0" marL="0" rtl="0" algn="ctr">
              <a:lnSpc>
                <a:spcPct val="100000"/>
              </a:lnSpc>
              <a:spcBef>
                <a:spcPts val="0"/>
              </a:spcBef>
              <a:spcAft>
                <a:spcPts val="0"/>
              </a:spcAft>
              <a:buSzPct val="129032"/>
              <a:buNone/>
            </a:pPr>
            <a:r>
              <a:rPr lang="en"/>
              <a:t>Julia Ait-Ziane</a:t>
            </a:r>
            <a:endParaRPr/>
          </a:p>
          <a:p>
            <a:pPr indent="0" lvl="0" marL="0" rtl="0" algn="ctr">
              <a:lnSpc>
                <a:spcPct val="100000"/>
              </a:lnSpc>
              <a:spcBef>
                <a:spcPts val="0"/>
              </a:spcBef>
              <a:spcAft>
                <a:spcPts val="0"/>
              </a:spcAft>
              <a:buSzPct val="129032"/>
              <a:buNone/>
            </a:pPr>
            <a:r>
              <a:rPr lang="en"/>
              <a:t>Julia.Ait-Ziane08@citytech.cuny.edu</a:t>
            </a:r>
            <a:endParaRPr/>
          </a:p>
        </p:txBody>
      </p:sp>
      <p:grpSp>
        <p:nvGrpSpPr>
          <p:cNvPr id="540" name="Google Shape;540;p63"/>
          <p:cNvGrpSpPr/>
          <p:nvPr/>
        </p:nvGrpSpPr>
        <p:grpSpPr>
          <a:xfrm>
            <a:off x="86851" y="4448817"/>
            <a:ext cx="1273858" cy="607271"/>
            <a:chOff x="86851" y="4297675"/>
            <a:chExt cx="1881900" cy="758425"/>
          </a:xfrm>
        </p:grpSpPr>
        <p:pic>
          <p:nvPicPr>
            <p:cNvPr descr="Creative Commons License" id="541" name="Google Shape;541;p63"/>
            <p:cNvPicPr preferRelativeResize="0"/>
            <p:nvPr/>
          </p:nvPicPr>
          <p:blipFill rotWithShape="1">
            <a:blip r:embed="rId3">
              <a:alphaModFix/>
            </a:blip>
            <a:srcRect b="0" l="0" r="0" t="0"/>
            <a:stretch/>
          </p:blipFill>
          <p:spPr>
            <a:xfrm>
              <a:off x="670563" y="4297675"/>
              <a:ext cx="714475" cy="328650"/>
            </a:xfrm>
            <a:prstGeom prst="rect">
              <a:avLst/>
            </a:prstGeom>
            <a:noFill/>
            <a:ln>
              <a:noFill/>
            </a:ln>
          </p:spPr>
        </p:pic>
        <p:sp>
          <p:nvSpPr>
            <p:cNvPr id="542" name="Google Shape;542;p63"/>
            <p:cNvSpPr txBox="1"/>
            <p:nvPr/>
          </p:nvSpPr>
          <p:spPr>
            <a:xfrm>
              <a:off x="86851" y="4491200"/>
              <a:ext cx="1881900" cy="564900"/>
            </a:xfrm>
            <a:prstGeom prst="rect">
              <a:avLst/>
            </a:prstGeom>
            <a:noFill/>
            <a:ln>
              <a:noFill/>
            </a:ln>
          </p:spPr>
          <p:txBody>
            <a:bodyPr anchorCtr="0" anchor="ctr" bIns="91425" lIns="91425" spcFirstLastPara="1" rIns="91425" wrap="square" tIns="91425">
              <a:normAutofit fontScale="25000" lnSpcReduction="20000"/>
            </a:bodyPr>
            <a:lstStyle/>
            <a:p>
              <a:pPr indent="0" lvl="0" marL="0" marR="0" rtl="0" algn="just">
                <a:lnSpc>
                  <a:spcPct val="115000"/>
                </a:lnSpc>
                <a:spcBef>
                  <a:spcPts val="0"/>
                </a:spcBef>
                <a:spcAft>
                  <a:spcPts val="0"/>
                </a:spcAft>
                <a:buClr>
                  <a:srgbClr val="000000"/>
                </a:buClr>
                <a:buSzPct val="100000"/>
                <a:buFont typeface="Arial"/>
                <a:buNone/>
              </a:pPr>
              <a:r>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ct val="100000"/>
                <a:buFont typeface="Arial"/>
                <a:buNone/>
              </a:pPr>
              <a:r>
                <a:rPr b="0" i="0" lang="en" sz="1450" u="none" cap="none" strike="noStrike">
                  <a:solidFill>
                    <a:srgbClr val="000000"/>
                  </a:solidFill>
                  <a:latin typeface="Roboto"/>
                  <a:ea typeface="Roboto"/>
                  <a:cs typeface="Roboto"/>
                  <a:sym typeface="Roboto"/>
                </a:rPr>
                <a:t>City Tech 101 by Karen Goodlad and Sarah Paruolo is licensed under a </a:t>
              </a:r>
              <a:r>
                <a:rPr b="0" i="0" lang="en" sz="1450" u="none" cap="none" strike="noStrike">
                  <a:solidFill>
                    <a:srgbClr val="000000"/>
                  </a:solidFill>
                  <a:uFill>
                    <a:noFill/>
                  </a:uFill>
                  <a:latin typeface="Roboto"/>
                  <a:ea typeface="Roboto"/>
                  <a:cs typeface="Roboto"/>
                  <a:sym typeface="Roboto"/>
                  <a:hlinkClick r:id="rId4">
                    <a:extLst>
                      <a:ext uri="{A12FA001-AC4F-418D-AE19-62706E023703}">
                        <ahyp:hlinkClr val="tx"/>
                      </a:ext>
                    </a:extLst>
                  </a:hlinkClick>
                </a:rPr>
                <a:t>Creative Commons Attribution-NonCommercial-ShareAlike 4.0 International License</a:t>
              </a:r>
              <a:r>
                <a:rPr b="0" i="0" lang="en" sz="1450" u="none" cap="none" strike="noStrike">
                  <a:solidFill>
                    <a:srgbClr val="000000"/>
                  </a:solidFill>
                  <a:latin typeface="Roboto"/>
                  <a:ea typeface="Roboto"/>
                  <a:cs typeface="Roboto"/>
                  <a:sym typeface="Roboto"/>
                </a:rPr>
                <a:t>.</a:t>
              </a:r>
              <a:endParaRPr b="0" i="0" sz="1400" u="none" cap="none" strike="noStrike">
                <a:solidFill>
                  <a:srgbClr val="000000"/>
                </a:solidFill>
                <a:latin typeface="Roboto"/>
                <a:ea typeface="Roboto"/>
                <a:cs typeface="Roboto"/>
                <a:sym typeface="Roboto"/>
              </a:endParaRPr>
            </a:p>
          </p:txBody>
        </p:sp>
      </p:grpSp>
      <p:sp>
        <p:nvSpPr>
          <p:cNvPr id="543" name="Google Shape;543;p63"/>
          <p:cNvSpPr txBox="1"/>
          <p:nvPr/>
        </p:nvSpPr>
        <p:spPr>
          <a:xfrm rot="-864234">
            <a:off x="229524" y="1003140"/>
            <a:ext cx="5386002" cy="1108184"/>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6000"/>
              <a:buFont typeface="Arial"/>
              <a:buNone/>
            </a:pPr>
            <a:r>
              <a:rPr b="0" i="0" lang="en" sz="6000" u="none" cap="none" strike="noStrike">
                <a:solidFill>
                  <a:srgbClr val="FF00FF"/>
                </a:solidFill>
                <a:latin typeface="Lobster"/>
                <a:ea typeface="Lobster"/>
                <a:cs typeface="Lobster"/>
                <a:sym typeface="Lobster"/>
              </a:rPr>
              <a:t>Congratulations!</a:t>
            </a:r>
            <a:endParaRPr b="0" i="0" sz="6000" u="none" cap="none" strike="noStrike">
              <a:solidFill>
                <a:srgbClr val="FF00FF"/>
              </a:solidFill>
              <a:latin typeface="Lobster"/>
              <a:ea typeface="Lobster"/>
              <a:cs typeface="Lobster"/>
              <a:sym typeface="Lobster"/>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7" name="Shape 547"/>
        <p:cNvGrpSpPr/>
        <p:nvPr/>
      </p:nvGrpSpPr>
      <p:grpSpPr>
        <a:xfrm>
          <a:off x="0" y="0"/>
          <a:ext cx="0" cy="0"/>
          <a:chOff x="0" y="0"/>
          <a:chExt cx="0" cy="0"/>
        </a:xfrm>
      </p:grpSpPr>
      <p:sp>
        <p:nvSpPr>
          <p:cNvPr id="548" name="Google Shape;548;p64"/>
          <p:cNvSpPr txBox="1"/>
          <p:nvPr>
            <p:ph type="title"/>
          </p:nvPr>
        </p:nvSpPr>
        <p:spPr>
          <a:xfrm>
            <a:off x="480750" y="1764950"/>
            <a:ext cx="8222100" cy="9075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b="1" lang="en">
                <a:solidFill>
                  <a:schemeClr val="accent5"/>
                </a:solidFill>
              </a:rPr>
              <a:t>Hello, Future Me</a:t>
            </a:r>
            <a:endParaRPr b="1">
              <a:solidFill>
                <a:schemeClr val="accent5"/>
              </a:solidFill>
            </a:endParaRPr>
          </a:p>
        </p:txBody>
      </p:sp>
      <p:sp>
        <p:nvSpPr>
          <p:cNvPr id="549" name="Google Shape;549;p64"/>
          <p:cNvSpPr txBox="1"/>
          <p:nvPr/>
        </p:nvSpPr>
        <p:spPr>
          <a:xfrm>
            <a:off x="1618200" y="133925"/>
            <a:ext cx="59472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chemeClr val="accent6"/>
                </a:solidFill>
                <a:latin typeface="Roboto"/>
                <a:ea typeface="Roboto"/>
                <a:cs typeface="Roboto"/>
                <a:sym typeface="Roboto"/>
              </a:rPr>
              <a:t>OPTIONAL ACTIVITY: insert after slide 54 (delete current slides 55-57)</a:t>
            </a:r>
            <a:endParaRPr b="0" i="0" sz="1400" u="none" cap="none" strike="noStrike">
              <a:solidFill>
                <a:schemeClr val="accent6"/>
              </a:solidFill>
              <a:latin typeface="Roboto"/>
              <a:ea typeface="Roboto"/>
              <a:cs typeface="Roboto"/>
              <a:sym typeface="Roboto"/>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3" name="Shape 553"/>
        <p:cNvGrpSpPr/>
        <p:nvPr/>
      </p:nvGrpSpPr>
      <p:grpSpPr>
        <a:xfrm>
          <a:off x="0" y="0"/>
          <a:ext cx="0" cy="0"/>
          <a:chOff x="0" y="0"/>
          <a:chExt cx="0" cy="0"/>
        </a:xfrm>
      </p:grpSpPr>
      <p:sp>
        <p:nvSpPr>
          <p:cNvPr id="554" name="Google Shape;554;p65"/>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p>
            <a:pPr indent="0" lvl="0" marL="0" rtl="0" algn="l">
              <a:lnSpc>
                <a:spcPct val="100000"/>
              </a:lnSpc>
              <a:spcBef>
                <a:spcPts val="0"/>
              </a:spcBef>
              <a:spcAft>
                <a:spcPts val="0"/>
              </a:spcAft>
              <a:buSzPts val="3000"/>
              <a:buNone/>
            </a:pPr>
            <a:r>
              <a:rPr b="1" lang="en">
                <a:solidFill>
                  <a:schemeClr val="accent5"/>
                </a:solidFill>
              </a:rPr>
              <a:t>Activity: Hello, Future Me</a:t>
            </a:r>
            <a:endParaRPr b="1">
              <a:solidFill>
                <a:schemeClr val="accent5"/>
              </a:solidFill>
            </a:endParaRPr>
          </a:p>
        </p:txBody>
      </p:sp>
      <p:sp>
        <p:nvSpPr>
          <p:cNvPr id="555" name="Google Shape;555;p65"/>
          <p:cNvSpPr txBox="1"/>
          <p:nvPr/>
        </p:nvSpPr>
        <p:spPr>
          <a:xfrm>
            <a:off x="634500" y="1492025"/>
            <a:ext cx="787500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chemeClr val="accent6"/>
                </a:solidFill>
                <a:latin typeface="Roboto Slab"/>
                <a:ea typeface="Roboto Slab"/>
                <a:cs typeface="Roboto Slab"/>
                <a:sym typeface="Roboto Slab"/>
              </a:rPr>
              <a:t>Write yourself a note planning for your success next semester. </a:t>
            </a:r>
            <a:endParaRPr b="0" i="0" sz="1600" u="none" cap="none" strike="noStrike">
              <a:solidFill>
                <a:schemeClr val="accent6"/>
              </a:solidFill>
              <a:latin typeface="Roboto Slab"/>
              <a:ea typeface="Roboto Slab"/>
              <a:cs typeface="Roboto Slab"/>
              <a:sym typeface="Roboto Slab"/>
            </a:endParaRPr>
          </a:p>
          <a:p>
            <a:pPr indent="-330200" lvl="0" marL="914400" marR="0" rtl="0" algn="l">
              <a:lnSpc>
                <a:spcPct val="100000"/>
              </a:lnSpc>
              <a:spcBef>
                <a:spcPts val="0"/>
              </a:spcBef>
              <a:spcAft>
                <a:spcPts val="0"/>
              </a:spcAft>
              <a:buClr>
                <a:schemeClr val="dk1"/>
              </a:buClr>
              <a:buSzPts val="1600"/>
              <a:buFont typeface="Roboto Slab"/>
              <a:buChar char="●"/>
            </a:pPr>
            <a:r>
              <a:rPr b="0" i="0" lang="en" sz="1600" u="none" cap="none" strike="noStrike">
                <a:solidFill>
                  <a:schemeClr val="dk1"/>
                </a:solidFill>
                <a:latin typeface="Roboto Slab"/>
                <a:ea typeface="Roboto Slab"/>
                <a:cs typeface="Roboto Slab"/>
                <a:sym typeface="Roboto Slab"/>
              </a:rPr>
              <a:t>What is your success plan for next semester? </a:t>
            </a:r>
            <a:endParaRPr b="0" i="0" sz="1600" u="none" cap="none" strike="noStrike">
              <a:solidFill>
                <a:schemeClr val="dk1"/>
              </a:solidFill>
              <a:latin typeface="Roboto Slab"/>
              <a:ea typeface="Roboto Slab"/>
              <a:cs typeface="Roboto Slab"/>
              <a:sym typeface="Roboto Slab"/>
            </a:endParaRPr>
          </a:p>
          <a:p>
            <a:pPr indent="-330200" lvl="0" marL="914400" marR="0" rtl="0" algn="l">
              <a:lnSpc>
                <a:spcPct val="100000"/>
              </a:lnSpc>
              <a:spcBef>
                <a:spcPts val="0"/>
              </a:spcBef>
              <a:spcAft>
                <a:spcPts val="0"/>
              </a:spcAft>
              <a:buClr>
                <a:schemeClr val="dk1"/>
              </a:buClr>
              <a:buSzPts val="1600"/>
              <a:buFont typeface="Roboto Slab"/>
              <a:buChar char="●"/>
            </a:pPr>
            <a:r>
              <a:rPr b="0" i="0" lang="en" sz="1600" u="none" cap="none" strike="noStrike">
                <a:solidFill>
                  <a:schemeClr val="dk1"/>
                </a:solidFill>
                <a:latin typeface="Roboto Slab"/>
                <a:ea typeface="Roboto Slab"/>
                <a:cs typeface="Roboto Slab"/>
                <a:sym typeface="Roboto Slab"/>
              </a:rPr>
              <a:t>Consider how you will use the strategies explored during the CT101 workshop. </a:t>
            </a:r>
            <a:endParaRPr b="0" i="0" sz="1600" u="none" cap="none" strike="noStrike">
              <a:solidFill>
                <a:schemeClr val="dk1"/>
              </a:solidFill>
              <a:latin typeface="Roboto Slab"/>
              <a:ea typeface="Roboto Slab"/>
              <a:cs typeface="Roboto Slab"/>
              <a:sym typeface="Roboto Slab"/>
            </a:endParaRPr>
          </a:p>
          <a:p>
            <a:pPr indent="-330200" lvl="0" marL="914400" marR="0" rtl="0" algn="l">
              <a:lnSpc>
                <a:spcPct val="100000"/>
              </a:lnSpc>
              <a:spcBef>
                <a:spcPts val="0"/>
              </a:spcBef>
              <a:spcAft>
                <a:spcPts val="0"/>
              </a:spcAft>
              <a:buClr>
                <a:schemeClr val="dk1"/>
              </a:buClr>
              <a:buSzPts val="1600"/>
              <a:buFont typeface="Roboto Slab"/>
              <a:buChar char="●"/>
            </a:pPr>
            <a:r>
              <a:rPr b="0" i="0" lang="en" sz="1600" u="none" cap="none" strike="noStrike">
                <a:solidFill>
                  <a:schemeClr val="dk1"/>
                </a:solidFill>
                <a:latin typeface="Roboto Slab"/>
                <a:ea typeface="Roboto Slab"/>
                <a:cs typeface="Roboto Slab"/>
                <a:sym typeface="Roboto Slab"/>
              </a:rPr>
              <a:t>Which strategies and concepts will be most effective for you during your second semester as a college student? </a:t>
            </a:r>
            <a:endParaRPr b="0" i="0" sz="1600" u="none" cap="none" strike="noStrike">
              <a:solidFill>
                <a:schemeClr val="dk1"/>
              </a:solidFill>
              <a:latin typeface="Roboto Slab"/>
              <a:ea typeface="Roboto Slab"/>
              <a:cs typeface="Roboto Slab"/>
              <a:sym typeface="Roboto Slab"/>
            </a:endParaRPr>
          </a:p>
          <a:p>
            <a:pPr indent="-330200" lvl="0" marL="914400" marR="0" rtl="0" algn="l">
              <a:lnSpc>
                <a:spcPct val="100000"/>
              </a:lnSpc>
              <a:spcBef>
                <a:spcPts val="0"/>
              </a:spcBef>
              <a:spcAft>
                <a:spcPts val="0"/>
              </a:spcAft>
              <a:buClr>
                <a:schemeClr val="dk1"/>
              </a:buClr>
              <a:buSzPts val="1600"/>
              <a:buFont typeface="Roboto Slab"/>
              <a:buChar char="●"/>
            </a:pPr>
            <a:r>
              <a:rPr b="0" i="0" lang="en" sz="1600" u="none" cap="none" strike="noStrike">
                <a:solidFill>
                  <a:schemeClr val="dk1"/>
                </a:solidFill>
                <a:latin typeface="Roboto Slab"/>
                <a:ea typeface="Roboto Slab"/>
                <a:cs typeface="Roboto Slab"/>
                <a:sym typeface="Roboto Slab"/>
              </a:rPr>
              <a:t>What do you want to get out of your next semester at City Tech?</a:t>
            </a:r>
            <a:endParaRPr b="0" i="0" sz="1600" u="none" cap="none" strike="noStrike">
              <a:solidFill>
                <a:schemeClr val="dk1"/>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chemeClr val="accent6"/>
                </a:solidFill>
                <a:latin typeface="Roboto Slab"/>
                <a:ea typeface="Roboto Slab"/>
                <a:cs typeface="Roboto Slab"/>
                <a:sym typeface="Roboto Slab"/>
              </a:rPr>
              <a:t>When you are finished, address the envelope to yourself and return to the professor. Your letter will be mailed to you at the beginning of the next semester.</a:t>
            </a:r>
            <a:endParaRPr b="0" i="0" sz="16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600"/>
              <a:buFont typeface="Arial"/>
              <a:buNone/>
            </a:pPr>
            <a:r>
              <a:t/>
            </a:r>
            <a:endParaRPr b="1" i="0" sz="1600" u="none" cap="none" strike="noStrike">
              <a:solidFill>
                <a:schemeClr val="accent6"/>
              </a:solidFill>
              <a:latin typeface="Roboto Slab"/>
              <a:ea typeface="Roboto Slab"/>
              <a:cs typeface="Roboto Slab"/>
              <a:sym typeface="Roboto Slab"/>
            </a:endParaRPr>
          </a:p>
        </p:txBody>
      </p:sp>
      <p:sp>
        <p:nvSpPr>
          <p:cNvPr id="556" name="Google Shape;556;p65"/>
          <p:cNvSpPr txBox="1"/>
          <p:nvPr/>
        </p:nvSpPr>
        <p:spPr>
          <a:xfrm>
            <a:off x="1618200" y="133925"/>
            <a:ext cx="59472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chemeClr val="accent6"/>
                </a:solidFill>
                <a:latin typeface="Roboto"/>
                <a:ea typeface="Roboto"/>
                <a:cs typeface="Roboto"/>
                <a:sym typeface="Roboto"/>
              </a:rPr>
              <a:t>OPTIONAL ACTIVITY: insert after previous slide</a:t>
            </a:r>
            <a:endParaRPr b="0" i="0" sz="1400" u="none" cap="none" strike="noStrike">
              <a:solidFill>
                <a:schemeClr val="accent6"/>
              </a:solidFill>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7"/>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p>
            <a:pPr indent="0" lvl="0" marL="0" rtl="0" algn="l">
              <a:lnSpc>
                <a:spcPct val="100000"/>
              </a:lnSpc>
              <a:spcBef>
                <a:spcPts val="0"/>
              </a:spcBef>
              <a:spcAft>
                <a:spcPts val="0"/>
              </a:spcAft>
              <a:buSzPts val="3000"/>
              <a:buNone/>
            </a:pPr>
            <a:r>
              <a:rPr b="1" lang="en" sz="2800"/>
              <a:t>For more information on college finances:</a:t>
            </a:r>
            <a:endParaRPr b="1" sz="2800"/>
          </a:p>
        </p:txBody>
      </p:sp>
      <p:sp>
        <p:nvSpPr>
          <p:cNvPr id="159" name="Google Shape;159;p7"/>
          <p:cNvSpPr txBox="1"/>
          <p:nvPr>
            <p:ph idx="1" type="body"/>
          </p:nvPr>
        </p:nvSpPr>
        <p:spPr>
          <a:xfrm>
            <a:off x="387900" y="1879075"/>
            <a:ext cx="8582400" cy="18405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sz="1900" u="sng">
                <a:solidFill>
                  <a:schemeClr val="hlink"/>
                </a:solidFill>
                <a:hlinkClick r:id="rId3"/>
              </a:rPr>
              <a:t>An introductory guide in </a:t>
            </a:r>
            <a:r>
              <a:rPr i="1" lang="en" sz="1900" u="sng">
                <a:solidFill>
                  <a:schemeClr val="hlink"/>
                </a:solidFill>
                <a:hlinkClick r:id="rId4"/>
              </a:rPr>
              <a:t>The</a:t>
            </a:r>
            <a:r>
              <a:rPr lang="en" sz="1900" u="sng">
                <a:solidFill>
                  <a:schemeClr val="hlink"/>
                </a:solidFill>
                <a:hlinkClick r:id="rId5"/>
              </a:rPr>
              <a:t> </a:t>
            </a:r>
            <a:r>
              <a:rPr i="1" lang="en" sz="1900" u="sng">
                <a:solidFill>
                  <a:schemeClr val="hlink"/>
                </a:solidFill>
                <a:hlinkClick r:id="rId6"/>
              </a:rPr>
              <a:t>Companion to the First Year at City Tech</a:t>
            </a:r>
            <a:endParaRPr i="1" sz="1900">
              <a:solidFill>
                <a:schemeClr val="accent6"/>
              </a:solidFill>
            </a:endParaRPr>
          </a:p>
          <a:p>
            <a:pPr indent="0" lvl="0" marL="0" rtl="0" algn="l">
              <a:lnSpc>
                <a:spcPct val="115000"/>
              </a:lnSpc>
              <a:spcBef>
                <a:spcPts val="0"/>
              </a:spcBef>
              <a:spcAft>
                <a:spcPts val="0"/>
              </a:spcAft>
              <a:buSzPts val="1800"/>
              <a:buNone/>
            </a:pPr>
            <a:r>
              <a:rPr lang="en" sz="1900" u="sng">
                <a:solidFill>
                  <a:schemeClr val="hlink"/>
                </a:solidFill>
                <a:hlinkClick r:id="rId7"/>
              </a:rPr>
              <a:t>The Bursar’s Office</a:t>
            </a:r>
            <a:endParaRPr sz="1900">
              <a:solidFill>
                <a:schemeClr val="accent6"/>
              </a:solidFill>
            </a:endParaRPr>
          </a:p>
          <a:p>
            <a:pPr indent="0" lvl="0" marL="0" rtl="0" algn="l">
              <a:lnSpc>
                <a:spcPct val="115000"/>
              </a:lnSpc>
              <a:spcBef>
                <a:spcPts val="0"/>
              </a:spcBef>
              <a:spcAft>
                <a:spcPts val="0"/>
              </a:spcAft>
              <a:buSzPts val="1800"/>
              <a:buNone/>
            </a:pPr>
            <a:r>
              <a:rPr lang="en" sz="1900" u="sng">
                <a:solidFill>
                  <a:schemeClr val="hlink"/>
                </a:solidFill>
                <a:hlinkClick r:id="rId8"/>
              </a:rPr>
              <a:t>The Financial Aid Office</a:t>
            </a:r>
            <a:endParaRPr sz="1900">
              <a:solidFill>
                <a:schemeClr val="accent6"/>
              </a:solidFill>
            </a:endParaRPr>
          </a:p>
          <a:p>
            <a:pPr indent="0" lvl="0" marL="0" rtl="0" algn="l">
              <a:lnSpc>
                <a:spcPct val="115000"/>
              </a:lnSpc>
              <a:spcBef>
                <a:spcPts val="0"/>
              </a:spcBef>
              <a:spcAft>
                <a:spcPts val="0"/>
              </a:spcAft>
              <a:buSzPts val="1800"/>
              <a:buNone/>
            </a:pPr>
            <a:r>
              <a:rPr lang="en" sz="1900" u="sng">
                <a:solidFill>
                  <a:schemeClr val="hlink"/>
                </a:solidFill>
                <a:hlinkClick r:id="rId9"/>
              </a:rPr>
              <a:t>The Student Success Center</a:t>
            </a:r>
            <a:r>
              <a:rPr lang="en" sz="1900">
                <a:solidFill>
                  <a:schemeClr val="accent6"/>
                </a:solidFill>
              </a:rPr>
              <a:t> </a:t>
            </a:r>
            <a:r>
              <a:rPr lang="en" sz="1900">
                <a:solidFill>
                  <a:schemeClr val="accent5"/>
                </a:solidFill>
              </a:rPr>
              <a:t>(for support and guidance)</a:t>
            </a:r>
            <a:endParaRPr sz="1900">
              <a:solidFill>
                <a:schemeClr val="accent5"/>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8"/>
          <p:cNvSpPr txBox="1"/>
          <p:nvPr>
            <p:ph type="title"/>
          </p:nvPr>
        </p:nvSpPr>
        <p:spPr>
          <a:xfrm>
            <a:off x="480750" y="1764950"/>
            <a:ext cx="8222100" cy="9075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b="1" lang="en">
                <a:solidFill>
                  <a:schemeClr val="accent5"/>
                </a:solidFill>
              </a:rPr>
              <a:t>University Structure</a:t>
            </a:r>
            <a:endParaRPr b="1">
              <a:solidFill>
                <a:schemeClr val="accent5"/>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pic>
        <p:nvPicPr>
          <p:cNvPr id="169" name="Google Shape;169;p9"/>
          <p:cNvPicPr preferRelativeResize="0"/>
          <p:nvPr/>
        </p:nvPicPr>
        <p:blipFill rotWithShape="1">
          <a:blip r:embed="rId3">
            <a:alphaModFix/>
          </a:blip>
          <a:srcRect b="0" l="0" r="0" t="0"/>
          <a:stretch/>
        </p:blipFill>
        <p:spPr>
          <a:xfrm>
            <a:off x="0" y="722525"/>
            <a:ext cx="9144001" cy="38915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HP</dc:creator>
</cp:coreProperties>
</file>