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28"/>
      <p:bold r:id="rId29"/>
      <p:italic r:id="rId30"/>
      <p:boldItalic r:id="rId31"/>
    </p:embeddedFont>
    <p:embeddedFont>
      <p:font typeface="Lato" panose="020F0502020204030203" pitchFamily="34" charset="0"/>
      <p:regular r:id="rId32"/>
      <p:bold r:id="rId33"/>
      <p:italic r:id="rId34"/>
      <p:boldItalic r:id="rId35"/>
    </p:embeddedFont>
    <p:embeddedFont>
      <p:font typeface="Raleway" pitchFamily="2" charset="0"/>
      <p:regular r:id="rId36"/>
      <p:bold r:id="rId37"/>
      <p:italic r:id="rId38"/>
      <p:boldItalic r:id="rId39"/>
    </p:embeddedFont>
    <p:embeddedFont>
      <p:font typeface="Roboto" panose="02000000000000000000" pitchFamily="2" charset="0"/>
      <p:regular r:id="rId40"/>
      <p:bold r:id="rId41"/>
      <p:italic r:id="rId42"/>
      <p:boldItalic r:id="rId43"/>
    </p:embeddedFont>
    <p:embeddedFont>
      <p:font typeface="Roboto Slab" panose="020B0604020202020204" charset="0"/>
      <p:regular r:id="rId44"/>
      <p:bold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2.fntdata"/><Relationship Id="rId21" Type="http://schemas.openxmlformats.org/officeDocument/2006/relationships/slide" Target="slides/slide19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2.fntdata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yp.citytech.cuny.edu/media/2020/06/The-Companion-online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topia.org/article/teaching-students-how-ask-productive-questions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teaching.uchicago.edu/resources/teaching-strategies/asking-effective-questions/" TargetMode="External"/><Relationship Id="rId4" Type="http://schemas.openxmlformats.org/officeDocument/2006/relationships/hyperlink" Target="https://www.edweek.org/teaching-learning/opinion-10-strategies-for-encouraging-students-to-ask-questions/2021/05" TargetMode="Externa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3528b901a1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3528b901a1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3528b901a1_0_3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13528b901a1_0_3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http://fyp.citytech.cuny.edu/media/2020/06/The-Companion-online.pdf</a:t>
            </a:r>
            <a:r>
              <a:rPr lang="en"/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10:47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10:48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10 minutes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3528b901a1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g13528b901a1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What makes a question a good question?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Break 11:10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/>
              <a:t>11:10-11:20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specific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brief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thorough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appreciative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Supporting Material: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https://www.edutopia.org/article/teaching-students-how-ask-productive-questions</a:t>
            </a:r>
            <a:r>
              <a:rPr lang="en"/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https://www.edweek.org/teaching-learning/opinion-10-strategies-for-encouraging-students-to-ask-questions/2021/05</a:t>
            </a:r>
            <a:r>
              <a:rPr lang="en"/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https://teaching.uchicago.edu/resources/teaching-strategies/asking-effective-questions/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3528b901a1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g13528b901a1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3528b901a1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g13528b901a1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3528b901a1_0_4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g13528b901a1_0_4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3528b901a1_0_3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3528b901a1_0_3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3528b901a1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3528b901a1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3528b901a1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g13528b901a1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528b901a1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3528b901a1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I remember a number of people stated they wanted to meet new people at CT, well that is hard and everyone starts as a stranger until they are your best friend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3528b901a1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13528b901a1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6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3528b901a1_0_3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g13528b901a1_0_3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2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10:40-10:45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Activate the poll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5" name="Google Shape;65;p14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66" name="Google Shape;66;p14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" name="Google Shape;67;p14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" name="Google Shape;80;p18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9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Google Shape;91;p20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21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Google Shape;102;p2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Google Shape;106;p23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4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112" name="Google Shape;112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yp.citytech.cuny.edu/media/2020/06/The-Companion-online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hyperlink" Target="http://fyp.citytech.cuny.edu/media/2020/06/The-Companion-online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yp.citytech.cuny.edu/media/2020/06/The-Companion-online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eativecommons.org/licenses/by-nc-sa/4.0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tech.cuny.edu/current-student/complaints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eativecommons.org/licenses/by-nc-sa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-71zdXCMU6A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youtu.be/wh0OS4MrN3E" TargetMode="External"/><Relationship Id="rId5" Type="http://schemas.openxmlformats.org/officeDocument/2006/relationships/hyperlink" Target="https://fs.blog/2015/03/carol-dweck-mindset/" TargetMode="External"/><Relationship Id="rId4" Type="http://schemas.openxmlformats.org/officeDocument/2006/relationships/hyperlink" Target="http://blog.mindsetworks.com/what-s-my-mindset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 b="1"/>
              <a:t>City Tech 101</a:t>
            </a:r>
            <a:endParaRPr sz="5500" b="1"/>
          </a:p>
        </p:txBody>
      </p:sp>
      <p:sp>
        <p:nvSpPr>
          <p:cNvPr id="118" name="Google Shape;118;p25"/>
          <p:cNvSpPr txBox="1">
            <a:spLocks noGrp="1"/>
          </p:cNvSpPr>
          <p:nvPr>
            <p:ph type="subTitle" idx="1"/>
          </p:nvPr>
        </p:nvSpPr>
        <p:spPr>
          <a:xfrm>
            <a:off x="1680302" y="3280475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Semester Summer 2022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Professor Glenda Perreira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Email gperreira@citytech.cuny.edu</a:t>
            </a:r>
            <a:endParaRPr dirty="0"/>
          </a:p>
        </p:txBody>
      </p:sp>
      <p:grpSp>
        <p:nvGrpSpPr>
          <p:cNvPr id="119" name="Google Shape;119;p25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120" name="Google Shape;120;p25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Google Shape;121;p25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1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4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Habits of Successful </a:t>
            </a:r>
            <a:endParaRPr b="1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College Students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5"/>
          <p:cNvSpPr txBox="1">
            <a:spLocks noGrp="1"/>
          </p:cNvSpPr>
          <p:nvPr>
            <p:ph type="body" idx="1"/>
          </p:nvPr>
        </p:nvSpPr>
        <p:spPr>
          <a:xfrm>
            <a:off x="282475" y="73936"/>
            <a:ext cx="8662800" cy="4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100" b="1" i="1" u="sng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Companion for the First Year at City Tech </a:t>
            </a:r>
            <a:r>
              <a:rPr lang="en" sz="11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is available on the First Year Programs website.</a:t>
            </a:r>
            <a:endParaRPr sz="500" i="1"/>
          </a:p>
        </p:txBody>
      </p:sp>
      <p:pic>
        <p:nvPicPr>
          <p:cNvPr id="182" name="Google Shape;182;p3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33811" t="30331" r="15313" b="23529"/>
          <a:stretch/>
        </p:blipFill>
        <p:spPr>
          <a:xfrm>
            <a:off x="964713" y="923975"/>
            <a:ext cx="7214573" cy="368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6"/>
          <p:cNvSpPr txBox="1">
            <a:spLocks noGrp="1"/>
          </p:cNvSpPr>
          <p:nvPr>
            <p:ph type="title"/>
          </p:nvPr>
        </p:nvSpPr>
        <p:spPr>
          <a:xfrm>
            <a:off x="773081" y="1501636"/>
            <a:ext cx="8148600" cy="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sz="1400" b="0"/>
              <a:t>Page 36 of </a:t>
            </a:r>
            <a:r>
              <a:rPr lang="en" sz="1400" b="0" i="1"/>
              <a:t>The Companion for the First Year at City Tech</a:t>
            </a:r>
            <a:endParaRPr sz="1400" b="0" i="1"/>
          </a:p>
        </p:txBody>
      </p:sp>
      <p:grpSp>
        <p:nvGrpSpPr>
          <p:cNvPr id="188" name="Google Shape;188;p36"/>
          <p:cNvGrpSpPr/>
          <p:nvPr/>
        </p:nvGrpSpPr>
        <p:grpSpPr>
          <a:xfrm>
            <a:off x="729510" y="2377548"/>
            <a:ext cx="8414496" cy="2765864"/>
            <a:chOff x="1938575" y="56750"/>
            <a:chExt cx="7205426" cy="2022126"/>
          </a:xfrm>
        </p:grpSpPr>
        <p:pic>
          <p:nvPicPr>
            <p:cNvPr id="189" name="Google Shape;189;p36"/>
            <p:cNvPicPr preferRelativeResize="0"/>
            <p:nvPr/>
          </p:nvPicPr>
          <p:blipFill rotWithShape="1">
            <a:blip r:embed="rId3">
              <a:alphaModFix/>
            </a:blip>
            <a:srcRect l="35575" t="29370" r="13651" b="48091"/>
            <a:stretch/>
          </p:blipFill>
          <p:spPr>
            <a:xfrm>
              <a:off x="1946900" y="56750"/>
              <a:ext cx="7197101" cy="17971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" name="Google Shape;190;p36"/>
            <p:cNvPicPr preferRelativeResize="0"/>
            <p:nvPr/>
          </p:nvPicPr>
          <p:blipFill rotWithShape="1">
            <a:blip r:embed="rId3">
              <a:alphaModFix/>
            </a:blip>
            <a:srcRect l="35575" t="64217" r="13651" b="32225"/>
            <a:stretch/>
          </p:blipFill>
          <p:spPr>
            <a:xfrm>
              <a:off x="1938575" y="1795225"/>
              <a:ext cx="7197101" cy="28365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1" name="Google Shape;191;p36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l="32544" t="30117" r="17924" b="59476"/>
          <a:stretch/>
        </p:blipFill>
        <p:spPr>
          <a:xfrm>
            <a:off x="0" y="558525"/>
            <a:ext cx="7194734" cy="995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7"/>
          <p:cNvSpPr txBox="1">
            <a:spLocks noGrp="1"/>
          </p:cNvSpPr>
          <p:nvPr>
            <p:ph type="title"/>
          </p:nvPr>
        </p:nvSpPr>
        <p:spPr>
          <a:xfrm>
            <a:off x="729450" y="55977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10" b="1">
                <a:solidFill>
                  <a:schemeClr val="accent5"/>
                </a:solidFill>
              </a:rPr>
              <a:t>Small Group Discussion: Habits of Successful College Students</a:t>
            </a:r>
            <a:endParaRPr sz="3300" b="1"/>
          </a:p>
        </p:txBody>
      </p:sp>
      <p:sp>
        <p:nvSpPr>
          <p:cNvPr id="197" name="Google Shape;197;p37"/>
          <p:cNvSpPr txBox="1">
            <a:spLocks noGrp="1"/>
          </p:cNvSpPr>
          <p:nvPr>
            <p:ph type="body" idx="1"/>
          </p:nvPr>
        </p:nvSpPr>
        <p:spPr>
          <a:xfrm>
            <a:off x="729450" y="1380725"/>
            <a:ext cx="7688700" cy="36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Open </a:t>
            </a:r>
            <a:r>
              <a:rPr lang="en" sz="1800" i="1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Companion </a:t>
            </a: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t</a:t>
            </a: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o page 31. Review the activity “Track your Learning Process”.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Identify a group scribe and a speaker.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Review the “Track your Learning Process” grid on page 31.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Roboto Slab"/>
              <a:buAutoNum type="arabicPeriod"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Share which of the practices you did not know successful college students used.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AutoNum type="arabicPeriod"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Share which of the practices you believe will be difficult for you to do on a regular basis and explain why you believe it will be difficult.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1300"/>
              <a:buNone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When you return to the larger group, copy and paste the notes into the chat, in one minute, summarize your small group discussion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Asking Effective Questions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325" y="671863"/>
            <a:ext cx="8940650" cy="379977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9"/>
          <p:cNvSpPr txBox="1">
            <a:spLocks noGrp="1"/>
          </p:cNvSpPr>
          <p:nvPr>
            <p:ph type="title"/>
          </p:nvPr>
        </p:nvSpPr>
        <p:spPr>
          <a:xfrm>
            <a:off x="5436600" y="1322450"/>
            <a:ext cx="35646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2100" b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“Asking Questions is a good way to find things out.” </a:t>
            </a:r>
            <a:endParaRPr sz="2100" b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2100" b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--Big Bird</a:t>
            </a:r>
            <a:endParaRPr sz="2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Ask “Effective Questions”... </a:t>
            </a:r>
            <a:endParaRPr sz="4040" b="1">
              <a:solidFill>
                <a:schemeClr val="accent5"/>
              </a:solidFill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What does that even mean?</a:t>
            </a:r>
            <a:endParaRPr sz="4040" b="1">
              <a:solidFill>
                <a:schemeClr val="accent5"/>
              </a:solidFill>
            </a:endParaRPr>
          </a:p>
        </p:txBody>
      </p:sp>
      <p:sp>
        <p:nvSpPr>
          <p:cNvPr id="214" name="Google Shape;214;p40"/>
          <p:cNvSpPr txBox="1">
            <a:spLocks noGrp="1"/>
          </p:cNvSpPr>
          <p:nvPr>
            <p:ph type="body" idx="1"/>
          </p:nvPr>
        </p:nvSpPr>
        <p:spPr>
          <a:xfrm>
            <a:off x="729450" y="2439375"/>
            <a:ext cx="7688700" cy="25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1"/>
          <p:cNvSpPr txBox="1">
            <a:spLocks noGrp="1"/>
          </p:cNvSpPr>
          <p:nvPr>
            <p:ph type="body" idx="1"/>
          </p:nvPr>
        </p:nvSpPr>
        <p:spPr>
          <a:xfrm>
            <a:off x="729450" y="2439375"/>
            <a:ext cx="7688700" cy="25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Be specific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What do you want as an outcome?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Be brief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Include only relevant information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Be thorough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But, don’t leave out supporting information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Be appreciative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You will gain an ally 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20" name="Google Shape;220;p41"/>
          <p:cNvSpPr txBox="1">
            <a:spLocks noGrp="1"/>
          </p:cNvSpPr>
          <p:nvPr>
            <p:ph type="title"/>
          </p:nvPr>
        </p:nvSpPr>
        <p:spPr>
          <a:xfrm>
            <a:off x="540300" y="6104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Ask “Effective Questions”... </a:t>
            </a:r>
            <a:endParaRPr sz="4040" b="1">
              <a:solidFill>
                <a:schemeClr val="accent5"/>
              </a:solidFill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What does that even mean?</a:t>
            </a:r>
            <a:endParaRPr sz="4040"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2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Asking for Help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3"/>
          <p:cNvSpPr txBox="1">
            <a:spLocks noGrp="1"/>
          </p:cNvSpPr>
          <p:nvPr>
            <p:ph type="title"/>
          </p:nvPr>
        </p:nvSpPr>
        <p:spPr>
          <a:xfrm>
            <a:off x="804000" y="143725"/>
            <a:ext cx="7688400" cy="7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3500" b="1">
                <a:solidFill>
                  <a:schemeClr val="accent5"/>
                </a:solidFill>
              </a:rPr>
              <a:t>Asking For Help Is...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231" name="Google Shape;231;p43"/>
          <p:cNvSpPr txBox="1"/>
          <p:nvPr/>
        </p:nvSpPr>
        <p:spPr>
          <a:xfrm>
            <a:off x="900125" y="1353050"/>
            <a:ext cx="62364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43"/>
          <p:cNvPicPr preferRelativeResize="0"/>
          <p:nvPr/>
        </p:nvPicPr>
        <p:blipFill rotWithShape="1">
          <a:blip r:embed="rId3">
            <a:alphaModFix/>
          </a:blip>
          <a:srcRect l="24961" t="38542" r="4605" b="20414"/>
          <a:stretch/>
        </p:blipFill>
        <p:spPr>
          <a:xfrm>
            <a:off x="622325" y="1616650"/>
            <a:ext cx="7899350" cy="2589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"/>
          <p:cNvSpPr txBox="1">
            <a:spLocks noGrp="1"/>
          </p:cNvSpPr>
          <p:nvPr>
            <p:ph type="ctrTitle"/>
          </p:nvPr>
        </p:nvSpPr>
        <p:spPr>
          <a:xfrm>
            <a:off x="86850" y="1300325"/>
            <a:ext cx="8943300" cy="21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Get Your Head In the Game:</a:t>
            </a:r>
            <a:endParaRPr sz="4100" b="1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Mindset + Self-Advocacy</a:t>
            </a:r>
            <a:endParaRPr sz="4100" b="1"/>
          </a:p>
        </p:txBody>
      </p:sp>
      <p:sp>
        <p:nvSpPr>
          <p:cNvPr id="127" name="Google Shape;127;p26"/>
          <p:cNvSpPr txBox="1"/>
          <p:nvPr/>
        </p:nvSpPr>
        <p:spPr>
          <a:xfrm>
            <a:off x="1680300" y="2991417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City Tech 101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Session 5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08/19/2022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Professor Glenda Perreira</a:t>
            </a:r>
            <a:endParaRPr sz="2200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128" name="Google Shape;128;p26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129" name="Google Shape;129;p26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Google Shape;130;p26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1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4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Self-Advocacy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5"/>
          <p:cNvSpPr txBox="1">
            <a:spLocks noGrp="1"/>
          </p:cNvSpPr>
          <p:nvPr>
            <p:ph type="title"/>
          </p:nvPr>
        </p:nvSpPr>
        <p:spPr>
          <a:xfrm>
            <a:off x="727650" y="4031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sz="2500" b="1">
                <a:solidFill>
                  <a:schemeClr val="accent5"/>
                </a:solidFill>
              </a:rPr>
              <a:t>What are some reasons students may complain or file a grievance?</a:t>
            </a:r>
            <a:endParaRPr sz="2320" b="1">
              <a:solidFill>
                <a:schemeClr val="accent5"/>
              </a:solidFill>
            </a:endParaRPr>
          </a:p>
        </p:txBody>
      </p:sp>
      <p:sp>
        <p:nvSpPr>
          <p:cNvPr id="243" name="Google Shape;243;p45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300"/>
              <a:buNone/>
            </a:pPr>
            <a:endParaRPr/>
          </a:p>
        </p:txBody>
      </p:sp>
      <p:pic>
        <p:nvPicPr>
          <p:cNvPr id="244" name="Google Shape;244;p4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7977" t="12497" r="1680" b="25417"/>
          <a:stretch/>
        </p:blipFill>
        <p:spPr>
          <a:xfrm>
            <a:off x="441525" y="1620475"/>
            <a:ext cx="8260949" cy="319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6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Recap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250" name="Google Shape;250;p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“Not Yet” Grade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Growth Mindset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Habits of Successful College Students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Effective Questions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for Help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Before Session 6…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256" name="Google Shape;256;p47"/>
          <p:cNvSpPr txBox="1">
            <a:spLocks noGrp="1"/>
          </p:cNvSpPr>
          <p:nvPr>
            <p:ph type="body" idx="1"/>
          </p:nvPr>
        </p:nvSpPr>
        <p:spPr>
          <a:xfrm>
            <a:off x="387900" y="1312425"/>
            <a:ext cx="8368200" cy="36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Slab"/>
              <a:buChar char="●"/>
            </a:pPr>
            <a:r>
              <a:rPr lang="en" sz="1400" b="1">
                <a:latin typeface="Roboto Slab"/>
                <a:ea typeface="Roboto Slab"/>
                <a:cs typeface="Roboto Slab"/>
                <a:sym typeface="Roboto Slab"/>
              </a:rPr>
              <a:t>Complete Reflection on OpenLab by replying to Reflection #5 Post.</a:t>
            </a: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Reflection #5</a:t>
            </a:r>
            <a:endParaRPr sz="1400" b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Consider the discussions we had today about mindset and self-advocacy. Share a concept you believe is important and explain what the concept means to you as a college student.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Read and comment on another student’s post.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8"/>
          <p:cNvSpPr txBox="1">
            <a:spLocks noGrp="1"/>
          </p:cNvSpPr>
          <p:nvPr>
            <p:ph type="ctrTitle"/>
          </p:nvPr>
        </p:nvSpPr>
        <p:spPr>
          <a:xfrm>
            <a:off x="86850" y="1300325"/>
            <a:ext cx="8943300" cy="21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Get Your Head In the Game:</a:t>
            </a:r>
            <a:endParaRPr sz="4100" b="1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Mindset + Self-Advocacy</a:t>
            </a:r>
            <a:endParaRPr sz="4100" b="1"/>
          </a:p>
        </p:txBody>
      </p:sp>
      <p:sp>
        <p:nvSpPr>
          <p:cNvPr id="262" name="Google Shape;262;p48"/>
          <p:cNvSpPr txBox="1"/>
          <p:nvPr/>
        </p:nvSpPr>
        <p:spPr>
          <a:xfrm>
            <a:off x="1680300" y="2991417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City Tech 101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Session 5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08/19/2022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Professor Glenda Perreira</a:t>
            </a:r>
            <a:endParaRPr sz="2200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263" name="Google Shape;263;p48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264" name="Google Shape;264;p48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5" name="Google Shape;265;p48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1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7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Today’s Topics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136" name="Google Shape;136;p27"/>
          <p:cNvSpPr txBox="1">
            <a:spLocks noGrp="1"/>
          </p:cNvSpPr>
          <p:nvPr>
            <p:ph type="body" idx="2"/>
          </p:nvPr>
        </p:nvSpPr>
        <p:spPr>
          <a:xfrm>
            <a:off x="4939500" y="346750"/>
            <a:ext cx="3837000" cy="407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“Not Yet” Grade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Growth Mindset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Habits of Successful College Students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Effective Questions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for Help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Self-Adovacy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89"/>
              <a:buNone/>
            </a:pPr>
            <a:endParaRPr/>
          </a:p>
        </p:txBody>
      </p:sp>
      <p:sp>
        <p:nvSpPr>
          <p:cNvPr id="142" name="Google Shape;142;p28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300"/>
              <a:buNone/>
            </a:pPr>
            <a:endParaRPr/>
          </a:p>
        </p:txBody>
      </p:sp>
      <p:pic>
        <p:nvPicPr>
          <p:cNvPr id="143" name="Google Shape;143;p28"/>
          <p:cNvPicPr preferRelativeResize="0"/>
          <p:nvPr/>
        </p:nvPicPr>
        <p:blipFill rotWithShape="1">
          <a:blip r:embed="rId3">
            <a:alphaModFix/>
          </a:blip>
          <a:srcRect l="12302" t="23710" r="35790" b="30884"/>
          <a:stretch/>
        </p:blipFill>
        <p:spPr>
          <a:xfrm>
            <a:off x="12800" y="312025"/>
            <a:ext cx="9144000" cy="449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“Not Yet” Grade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0"/>
          <p:cNvSpPr txBox="1">
            <a:spLocks noGrp="1"/>
          </p:cNvSpPr>
          <p:nvPr>
            <p:ph type="subTitle" idx="4294967295"/>
          </p:nvPr>
        </p:nvSpPr>
        <p:spPr>
          <a:xfrm>
            <a:off x="751300" y="1314375"/>
            <a:ext cx="7542000" cy="29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70000"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23"/>
              <a:buFont typeface="Lato"/>
              <a:buNone/>
            </a:pPr>
            <a:r>
              <a:rPr lang="en" sz="3600">
                <a:latin typeface="Roboto Slab"/>
                <a:ea typeface="Roboto Slab"/>
                <a:cs typeface="Roboto Slab"/>
                <a:sym typeface="Roboto Slab"/>
              </a:rPr>
              <a:t>D</a:t>
            </a:r>
            <a:r>
              <a:rPr lang="en" sz="3600" i="0" u="none" strike="noStrike" cap="none">
                <a:latin typeface="Roboto Slab"/>
                <a:ea typeface="Roboto Slab"/>
                <a:cs typeface="Roboto Slab"/>
                <a:sym typeface="Roboto Slab"/>
              </a:rPr>
              <a:t>iscuss what a grade of “not yet” would mean to a college student and what steps might the student take to improve the grade.</a:t>
            </a:r>
            <a:endParaRPr sz="3600" i="0" u="none" strike="noStrike" cap="none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marR="0" lvl="0" indent="-388588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Roboto Slab"/>
              <a:buChar char="●"/>
            </a:pPr>
            <a:endParaRPr sz="3250" i="0" u="none" strike="noStrike" cap="none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14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if you received a grade of “not yet”?</a:t>
            </a:r>
            <a:endParaRPr sz="3514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14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would you do?</a:t>
            </a:r>
            <a:r>
              <a:rPr lang="en" sz="3514" i="1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2991" i="1" u="none" strike="noStrike" cap="none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Growth Mindset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2"/>
          <p:cNvSpPr txBox="1">
            <a:spLocks noGrp="1"/>
          </p:cNvSpPr>
          <p:nvPr>
            <p:ph type="title"/>
          </p:nvPr>
        </p:nvSpPr>
        <p:spPr>
          <a:xfrm>
            <a:off x="657200" y="4149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sz="3600" b="1">
                <a:solidFill>
                  <a:schemeClr val="accent5"/>
                </a:solidFill>
              </a:rPr>
              <a:t>What is a growth mindset? </a:t>
            </a:r>
            <a:endParaRPr sz="3600" b="1">
              <a:solidFill>
                <a:schemeClr val="accent5"/>
              </a:solidFill>
            </a:endParaRPr>
          </a:p>
        </p:txBody>
      </p:sp>
      <p:sp>
        <p:nvSpPr>
          <p:cNvPr id="164" name="Google Shape;164;p32"/>
          <p:cNvSpPr txBox="1">
            <a:spLocks noGrp="1"/>
          </p:cNvSpPr>
          <p:nvPr>
            <p:ph type="body" idx="1"/>
          </p:nvPr>
        </p:nvSpPr>
        <p:spPr>
          <a:xfrm>
            <a:off x="727650" y="3785800"/>
            <a:ext cx="76887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400" b="1">
                <a:latin typeface="Roboto Slab"/>
                <a:ea typeface="Roboto Slab"/>
                <a:cs typeface="Roboto Slab"/>
                <a:sym typeface="Roboto Slab"/>
              </a:rPr>
              <a:t>Do you want to know more about creating a growth mindset? Here are more resources:</a:t>
            </a: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400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Mindset</a:t>
            </a:r>
            <a:r>
              <a:rPr lang="en" sz="14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, </a:t>
            </a: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Talks at Google </a:t>
            </a:r>
            <a:endParaRPr sz="1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400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Assess </a:t>
            </a: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your Mindset</a:t>
            </a:r>
            <a:endParaRPr sz="1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A </a:t>
            </a:r>
            <a:r>
              <a:rPr lang="en" sz="1400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Summary</a:t>
            </a:r>
            <a:r>
              <a:rPr lang="en" sz="14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of Growth and Fixed Mindset</a:t>
            </a:r>
            <a:endParaRPr sz="1400"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65" name="Google Shape;165;p32">
            <a:hlinkClick r:id="rId6"/>
          </p:cNvPr>
          <p:cNvPicPr preferRelativeResize="0"/>
          <p:nvPr/>
        </p:nvPicPr>
        <p:blipFill rotWithShape="1">
          <a:blip r:embed="rId7">
            <a:alphaModFix/>
          </a:blip>
          <a:srcRect l="6104" t="27021" r="32784" b="25551"/>
          <a:stretch/>
        </p:blipFill>
        <p:spPr>
          <a:xfrm>
            <a:off x="2182348" y="1456675"/>
            <a:ext cx="4638398" cy="2024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3"/>
          <p:cNvSpPr txBox="1">
            <a:spLocks noGrp="1"/>
          </p:cNvSpPr>
          <p:nvPr>
            <p:ph type="title"/>
          </p:nvPr>
        </p:nvSpPr>
        <p:spPr>
          <a:xfrm>
            <a:off x="727650" y="307275"/>
            <a:ext cx="81471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3871"/>
              <a:buNone/>
            </a:pPr>
            <a:r>
              <a:rPr lang="en" sz="3444" b="1">
                <a:solidFill>
                  <a:schemeClr val="accent5"/>
                </a:solidFill>
              </a:rPr>
              <a:t>Reflective Questions from #RiseAndGrind:</a:t>
            </a:r>
            <a:endParaRPr sz="3444" b="1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6296"/>
              <a:buNone/>
            </a:pPr>
            <a:r>
              <a:rPr lang="en" b="1"/>
              <a:t>Do the questions encourage a Growth or Fixed Mindset?</a:t>
            </a:r>
            <a:endParaRPr b="1"/>
          </a:p>
        </p:txBody>
      </p:sp>
      <p:sp>
        <p:nvSpPr>
          <p:cNvPr id="171" name="Google Shape;171;p33"/>
          <p:cNvSpPr txBox="1">
            <a:spLocks noGrp="1"/>
          </p:cNvSpPr>
          <p:nvPr>
            <p:ph type="body" idx="1"/>
          </p:nvPr>
        </p:nvSpPr>
        <p:spPr>
          <a:xfrm>
            <a:off x="727650" y="23437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life experiences have prepared me for college?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When I have been faced with a difficult situation, what strategies did I use to find a solution?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How will I create positive academic habits for myself?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do I need to know about the resources offered by the college that I can access to help me become a better learner?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In case my original academic plan does not work out, what would be my alternative plan?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765</Words>
  <Application>Microsoft Office PowerPoint</Application>
  <PresentationFormat>On-screen Show (16:9)</PresentationFormat>
  <Paragraphs>120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Lato</vt:lpstr>
      <vt:lpstr>Roboto</vt:lpstr>
      <vt:lpstr>Roboto Slab</vt:lpstr>
      <vt:lpstr>Arial</vt:lpstr>
      <vt:lpstr>Raleway</vt:lpstr>
      <vt:lpstr>Georgia</vt:lpstr>
      <vt:lpstr>Marina</vt:lpstr>
      <vt:lpstr>Marina</vt:lpstr>
      <vt:lpstr>City Tech 101</vt:lpstr>
      <vt:lpstr>Get Your Head In the Game: Mindset + Self-Advocacy</vt:lpstr>
      <vt:lpstr>Today’s Topics</vt:lpstr>
      <vt:lpstr>PowerPoint Presentation</vt:lpstr>
      <vt:lpstr>“Not Yet” Grade</vt:lpstr>
      <vt:lpstr>PowerPoint Presentation</vt:lpstr>
      <vt:lpstr>Growth Mindset</vt:lpstr>
      <vt:lpstr>What is a growth mindset? </vt:lpstr>
      <vt:lpstr>Reflective Questions from #RiseAndGrind: Do the questions encourage a Growth or Fixed Mindset?</vt:lpstr>
      <vt:lpstr>Habits of Successful  College Students</vt:lpstr>
      <vt:lpstr>PowerPoint Presentation</vt:lpstr>
      <vt:lpstr>Page 36 of The Companion for the First Year at City Tech</vt:lpstr>
      <vt:lpstr>Small Group Discussion: Habits of Successful College Students</vt:lpstr>
      <vt:lpstr>Asking Effective Questions</vt:lpstr>
      <vt:lpstr>“Asking Questions is a good way to find things out.”  --Big Bird</vt:lpstr>
      <vt:lpstr>Ask “Effective Questions”...  What does that even mean?</vt:lpstr>
      <vt:lpstr>Ask “Effective Questions”...  What does that even mean?</vt:lpstr>
      <vt:lpstr>Asking for Help</vt:lpstr>
      <vt:lpstr>Asking For Help Is...</vt:lpstr>
      <vt:lpstr>Self-Advocacy</vt:lpstr>
      <vt:lpstr>What are some reasons students may complain or file a grievance?</vt:lpstr>
      <vt:lpstr>Recap</vt:lpstr>
      <vt:lpstr>Before Session 6…</vt:lpstr>
      <vt:lpstr>Get Your Head In the Game: Mindset + Self-Advocacy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Tech 101</dc:title>
  <dc:creator>GMAP</dc:creator>
  <cp:lastModifiedBy>Professor Perreira</cp:lastModifiedBy>
  <cp:revision>2</cp:revision>
  <dcterms:modified xsi:type="dcterms:W3CDTF">2022-08-16T22:20:03Z</dcterms:modified>
</cp:coreProperties>
</file>