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</p:sldIdLst>
  <p:sldSz cx="9144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Constantia"/>
        <a:ea typeface="Constantia"/>
        <a:cs typeface="Constantia"/>
        <a:sym typeface="Constantia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Constantia"/>
        <a:ea typeface="Constantia"/>
        <a:cs typeface="Constantia"/>
        <a:sym typeface="Constantia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Constantia"/>
        <a:ea typeface="Constantia"/>
        <a:cs typeface="Constantia"/>
        <a:sym typeface="Constantia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Constantia"/>
        <a:ea typeface="Constantia"/>
        <a:cs typeface="Constantia"/>
        <a:sym typeface="Constantia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Constantia"/>
        <a:ea typeface="Constantia"/>
        <a:cs typeface="Constantia"/>
        <a:sym typeface="Constantia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Constantia"/>
        <a:ea typeface="Constantia"/>
        <a:cs typeface="Constantia"/>
        <a:sym typeface="Constantia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Constantia"/>
        <a:ea typeface="Constantia"/>
        <a:cs typeface="Constantia"/>
        <a:sym typeface="Constantia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Constantia"/>
        <a:ea typeface="Constantia"/>
        <a:cs typeface="Constantia"/>
        <a:sym typeface="Constantia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Constantia"/>
        <a:ea typeface="Constantia"/>
        <a:cs typeface="Constantia"/>
        <a:sym typeface="Constantia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Constantia"/>
          <a:ea typeface="Constantia"/>
          <a:cs typeface="Constantia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4EA"/>
          </a:solidFill>
        </a:fill>
      </a:tcStyle>
    </a:wholeTbl>
    <a:band2H>
      <a:tcTxStyle b="def" i="def"/>
      <a:tcStyle>
        <a:tcBdr/>
        <a:fill>
          <a:solidFill>
            <a:srgbClr val="E6EBF5"/>
          </a:solidFill>
        </a:fill>
      </a:tcStyle>
    </a:band2H>
    <a:firstCol>
      <a:tcTxStyle b="on" i="off">
        <a:font>
          <a:latin typeface="Constantia"/>
          <a:ea typeface="Constantia"/>
          <a:cs typeface="Constanti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onstantia"/>
          <a:ea typeface="Constantia"/>
          <a:cs typeface="Constanti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Constantia"/>
          <a:ea typeface="Constantia"/>
          <a:cs typeface="Constanti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Constantia"/>
          <a:ea typeface="Constantia"/>
          <a:cs typeface="Constantia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EEF1"/>
          </a:solidFill>
        </a:fill>
      </a:tcStyle>
    </a:wholeTbl>
    <a:band2H>
      <a:tcTxStyle b="def" i="def"/>
      <a:tcStyle>
        <a:tcBdr/>
        <a:fill>
          <a:solidFill>
            <a:srgbClr val="E6F6F8"/>
          </a:solidFill>
        </a:fill>
      </a:tcStyle>
    </a:band2H>
    <a:firstCol>
      <a:tcTxStyle b="on" i="off">
        <a:font>
          <a:latin typeface="Constantia"/>
          <a:ea typeface="Constantia"/>
          <a:cs typeface="Constanti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Constantia"/>
          <a:ea typeface="Constantia"/>
          <a:cs typeface="Constanti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Constantia"/>
          <a:ea typeface="Constantia"/>
          <a:cs typeface="Constanti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Constantia"/>
          <a:ea typeface="Constantia"/>
          <a:cs typeface="Constantia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9CE"/>
          </a:solidFill>
        </a:fill>
      </a:tcStyle>
    </a:wholeTbl>
    <a:band2H>
      <a:tcTxStyle b="def" i="def"/>
      <a:tcStyle>
        <a:tcBdr/>
        <a:fill>
          <a:solidFill>
            <a:srgbClr val="F0F4E8"/>
          </a:solidFill>
        </a:fill>
      </a:tcStyle>
    </a:band2H>
    <a:firstCol>
      <a:tcTxStyle b="on" i="off">
        <a:font>
          <a:latin typeface="Constantia"/>
          <a:ea typeface="Constantia"/>
          <a:cs typeface="Constanti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Constantia"/>
          <a:ea typeface="Constantia"/>
          <a:cs typeface="Constanti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Constantia"/>
          <a:ea typeface="Constantia"/>
          <a:cs typeface="Constanti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Constantia"/>
          <a:ea typeface="Constantia"/>
          <a:cs typeface="Constanti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Constantia"/>
          <a:ea typeface="Constantia"/>
          <a:cs typeface="Constanti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onstantia"/>
          <a:ea typeface="Constantia"/>
          <a:cs typeface="Constanti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Constantia"/>
          <a:ea typeface="Constantia"/>
          <a:cs typeface="Constanti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Constantia"/>
          <a:ea typeface="Constantia"/>
          <a:cs typeface="Constantia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Constantia"/>
          <a:ea typeface="Constantia"/>
          <a:cs typeface="Constanti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Constantia"/>
          <a:ea typeface="Constantia"/>
          <a:cs typeface="Constanti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Constantia"/>
          <a:ea typeface="Constantia"/>
          <a:cs typeface="Constanti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Constantia"/>
          <a:ea typeface="Constantia"/>
          <a:cs typeface="Constanti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Constantia"/>
          <a:ea typeface="Constantia"/>
          <a:cs typeface="Constanti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Constantia"/>
          <a:ea typeface="Constantia"/>
          <a:cs typeface="Constanti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Constantia"/>
          <a:ea typeface="Constantia"/>
          <a:cs typeface="Constanti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8" name="Shape 118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1" showMasterPhAnim="1">
  <p:cSld name="Title Slide">
    <p:bg>
      <p:bgPr>
        <a:gradFill flip="none" rotWithShape="1">
          <a:gsLst>
            <a:gs pos="0">
              <a:srgbClr val="42A1D9"/>
            </a:gs>
            <a:gs pos="25000">
              <a:srgbClr val="4499C9"/>
            </a:gs>
            <a:gs pos="100000">
              <a:srgbClr val="002A36"/>
            </a:gs>
          </a:gsLst>
          <a:path path="circle">
            <a:fillToRect l="50000" t="50000" r="50000" b="50000"/>
          </a:path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>
            <p:ph type="title"/>
          </p:nvPr>
        </p:nvSpPr>
        <p:spPr>
          <a:xfrm>
            <a:off x="533400" y="1371600"/>
            <a:ext cx="7851648" cy="1828800"/>
          </a:xfrm>
          <a:prstGeom prst="rect">
            <a:avLst/>
          </a:prstGeom>
        </p:spPr>
        <p:txBody>
          <a:bodyPr/>
          <a:lstStyle>
            <a:lvl1pPr algn="r">
              <a:defRPr b="1" sz="5600">
                <a:solidFill>
                  <a:srgbClr val="4DE1EA"/>
                </a:solidFill>
                <a:effectLst>
                  <a:outerShdw sx="100000" sy="100000" kx="0" ky="0" algn="b" rotWithShape="0" blurRad="38100" dist="25400" dir="5400000">
                    <a:srgbClr val="000000">
                      <a:alpha val="43000"/>
                    </a:srgbClr>
                  </a:outerShdw>
                </a:effectLst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7" name="Shape 17"/>
          <p:cNvSpPr/>
          <p:nvPr>
            <p:ph type="body" sz="half" idx="1"/>
          </p:nvPr>
        </p:nvSpPr>
        <p:spPr>
          <a:xfrm>
            <a:off x="533400" y="3228536"/>
            <a:ext cx="7854696" cy="1752601"/>
          </a:xfrm>
          <a:prstGeom prst="rect">
            <a:avLst/>
          </a:prstGeom>
        </p:spPr>
        <p:txBody>
          <a:bodyPr lIns="0" tIns="0" rIns="0" bIns="0"/>
          <a:lstStyle>
            <a:lvl1pPr marL="0" marR="45719" indent="0" algn="r">
              <a:buClrTx/>
              <a:buSzTx/>
              <a:buFontTx/>
              <a:buNone/>
              <a:defRPr>
                <a:solidFill>
                  <a:srgbClr val="FFFFFF"/>
                </a:solidFill>
              </a:defRPr>
            </a:lvl1pPr>
            <a:lvl2pPr marL="0" marR="45719" indent="457200" algn="r">
              <a:buClrTx/>
              <a:buSzTx/>
              <a:buFontTx/>
              <a:buNone/>
              <a:defRPr>
                <a:solidFill>
                  <a:srgbClr val="FFFFFF"/>
                </a:solidFill>
              </a:defRPr>
            </a:lvl2pPr>
            <a:lvl3pPr marL="0" marR="45719" indent="914400" algn="r">
              <a:buClrTx/>
              <a:buSzTx/>
              <a:buFontTx/>
              <a:buNone/>
              <a:defRPr>
                <a:solidFill>
                  <a:srgbClr val="FFFFFF"/>
                </a:solidFill>
              </a:defRPr>
            </a:lvl3pPr>
            <a:lvl4pPr marL="0" marR="45719" indent="1371600" algn="r">
              <a:buClrTx/>
              <a:buSzTx/>
              <a:buFontTx/>
              <a:buNone/>
              <a:defRPr>
                <a:solidFill>
                  <a:srgbClr val="FFFFFF"/>
                </a:solidFill>
              </a:defRPr>
            </a:lvl4pPr>
            <a:lvl5pPr marL="0" marR="45719" indent="1828800" algn="r">
              <a:buClrTx/>
              <a:buSzTx/>
              <a:buFontTx/>
              <a:buNone/>
              <a:defRPr>
                <a:solidFill>
                  <a:srgbClr val="FFFFFF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8" name="Shape 1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D1EAED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01" name="Shape 101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2" name="Shape 102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/>
          <p:nvPr>
            <p:ph type="title"/>
          </p:nvPr>
        </p:nvSpPr>
        <p:spPr>
          <a:xfrm>
            <a:off x="6629400" y="914400"/>
            <a:ext cx="2057400" cy="5211764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10" name="Shape 110"/>
          <p:cNvSpPr/>
          <p:nvPr>
            <p:ph type="body" idx="1"/>
          </p:nvPr>
        </p:nvSpPr>
        <p:spPr>
          <a:xfrm>
            <a:off x="457200" y="914400"/>
            <a:ext cx="6019800" cy="5211764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1" name="Shape 11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26" name="Shape 26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7" name="Shape 27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Section Header">
    <p:bg>
      <p:bgPr>
        <a:gradFill flip="none" rotWithShape="1">
          <a:gsLst>
            <a:gs pos="0">
              <a:srgbClr val="42A1D9"/>
            </a:gs>
            <a:gs pos="25000">
              <a:srgbClr val="4499C9"/>
            </a:gs>
            <a:gs pos="100000">
              <a:srgbClr val="002A36"/>
            </a:gs>
          </a:gsLst>
          <a:path path="circle">
            <a:fillToRect l="50000" t="50000" r="50000" b="50000"/>
          </a:path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/>
          <p:nvPr>
            <p:ph type="title"/>
          </p:nvPr>
        </p:nvSpPr>
        <p:spPr>
          <a:xfrm>
            <a:off x="530351" y="1316736"/>
            <a:ext cx="7772401" cy="1362456"/>
          </a:xfrm>
          <a:prstGeom prst="rect">
            <a:avLst/>
          </a:prstGeom>
        </p:spPr>
        <p:txBody>
          <a:bodyPr/>
          <a:lstStyle>
            <a:lvl1pPr>
              <a:defRPr b="1" sz="5600">
                <a:solidFill>
                  <a:srgbClr val="4BE4AD"/>
                </a:solidFill>
                <a:effectLst>
                  <a:outerShdw sx="100000" sy="100000" kx="0" ky="0" algn="b" rotWithShape="0" blurRad="38100" dist="25400" dir="5400000">
                    <a:srgbClr val="000000">
                      <a:alpha val="43000"/>
                    </a:srgbClr>
                  </a:outerShdw>
                </a:effectLst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35" name="Shape 35"/>
          <p:cNvSpPr/>
          <p:nvPr>
            <p:ph type="body" sz="quarter" idx="1"/>
          </p:nvPr>
        </p:nvSpPr>
        <p:spPr>
          <a:xfrm>
            <a:off x="530351" y="2704663"/>
            <a:ext cx="7772401" cy="1509713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500"/>
              </a:spcBef>
              <a:buClrTx/>
              <a:buSzTx/>
              <a:buFontTx/>
              <a:buNone/>
              <a:defRPr sz="2200">
                <a:solidFill>
                  <a:srgbClr val="FFFFFF"/>
                </a:solidFill>
              </a:defRPr>
            </a:lvl1pPr>
            <a:lvl2pPr marL="0" indent="393192">
              <a:spcBef>
                <a:spcPts val="500"/>
              </a:spcBef>
              <a:buClrTx/>
              <a:buSzTx/>
              <a:buFontTx/>
              <a:buNone/>
              <a:defRPr sz="2200">
                <a:solidFill>
                  <a:srgbClr val="FFFFFF"/>
                </a:solidFill>
              </a:defRPr>
            </a:lvl2pPr>
            <a:lvl3pPr marL="0" indent="667511">
              <a:spcBef>
                <a:spcPts val="500"/>
              </a:spcBef>
              <a:buClrTx/>
              <a:buSzTx/>
              <a:buFontTx/>
              <a:buNone/>
              <a:defRPr sz="2200">
                <a:solidFill>
                  <a:srgbClr val="FFFFFF"/>
                </a:solidFill>
              </a:defRPr>
            </a:lvl3pPr>
            <a:lvl4pPr marL="0" indent="978408">
              <a:spcBef>
                <a:spcPts val="500"/>
              </a:spcBef>
              <a:buClrTx/>
              <a:buSzTx/>
              <a:buFontTx/>
              <a:buNone/>
              <a:defRPr sz="2200">
                <a:solidFill>
                  <a:srgbClr val="FFFFFF"/>
                </a:solidFill>
              </a:defRPr>
            </a:lvl4pPr>
            <a:lvl5pPr marL="0" indent="1252727">
              <a:spcBef>
                <a:spcPts val="500"/>
              </a:spcBef>
              <a:buClrTx/>
              <a:buSzTx/>
              <a:buFontTx/>
              <a:buNone/>
              <a:defRPr sz="2200">
                <a:solidFill>
                  <a:srgbClr val="FFFFFF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6" name="Shape 3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D1EAED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4" name="Shape 44"/>
          <p:cNvSpPr/>
          <p:nvPr>
            <p:ph type="body" sz="half" idx="1"/>
          </p:nvPr>
        </p:nvSpPr>
        <p:spPr>
          <a:xfrm>
            <a:off x="457200" y="1920084"/>
            <a:ext cx="4038600" cy="4434842"/>
          </a:xfrm>
          <a:prstGeom prst="rect">
            <a:avLst/>
          </a:prstGeom>
        </p:spPr>
        <p:txBody>
          <a:bodyPr/>
          <a:lstStyle>
            <a:lvl3pPr marL="988466" indent="-320954"/>
            <a:lvl4pPr marL="1282191" indent="-303783"/>
            <a:lvl5pPr marL="1556511" indent="-303783"/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5" name="Shape 4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3" name="Shape 53"/>
          <p:cNvSpPr/>
          <p:nvPr>
            <p:ph type="body" sz="quarter" idx="1"/>
          </p:nvPr>
        </p:nvSpPr>
        <p:spPr>
          <a:xfrm>
            <a:off x="457200" y="1855247"/>
            <a:ext cx="4040188" cy="659353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spcBef>
                <a:spcPts val="500"/>
              </a:spcBef>
              <a:buClrTx/>
              <a:buSzTx/>
              <a:buFontTx/>
              <a:buNone/>
              <a:defRPr b="1" sz="2400">
                <a:solidFill>
                  <a:srgbClr val="04617B"/>
                </a:solidFill>
              </a:defRPr>
            </a:lvl1pPr>
            <a:lvl2pPr marL="0" indent="393192">
              <a:spcBef>
                <a:spcPts val="500"/>
              </a:spcBef>
              <a:buClrTx/>
              <a:buSzTx/>
              <a:buFontTx/>
              <a:buNone/>
              <a:defRPr b="1" sz="2400">
                <a:solidFill>
                  <a:srgbClr val="04617B"/>
                </a:solidFill>
              </a:defRPr>
            </a:lvl2pPr>
            <a:lvl3pPr marL="0" indent="667511">
              <a:spcBef>
                <a:spcPts val="500"/>
              </a:spcBef>
              <a:buClrTx/>
              <a:buSzTx/>
              <a:buFontTx/>
              <a:buNone/>
              <a:defRPr b="1" sz="2400">
                <a:solidFill>
                  <a:srgbClr val="04617B"/>
                </a:solidFill>
              </a:defRPr>
            </a:lvl3pPr>
            <a:lvl4pPr marL="0" indent="978408">
              <a:spcBef>
                <a:spcPts val="500"/>
              </a:spcBef>
              <a:buClrTx/>
              <a:buSzTx/>
              <a:buFontTx/>
              <a:buNone/>
              <a:defRPr b="1" sz="2400">
                <a:solidFill>
                  <a:srgbClr val="04617B"/>
                </a:solidFill>
              </a:defRPr>
            </a:lvl4pPr>
            <a:lvl5pPr marL="0" indent="1252727">
              <a:spcBef>
                <a:spcPts val="500"/>
              </a:spcBef>
              <a:buClrTx/>
              <a:buSzTx/>
              <a:buFontTx/>
              <a:buNone/>
              <a:defRPr b="1" sz="2400">
                <a:solidFill>
                  <a:srgbClr val="04617B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4" name="Shape 54"/>
          <p:cNvSpPr/>
          <p:nvPr>
            <p:ph type="body" sz="quarter" idx="13"/>
          </p:nvPr>
        </p:nvSpPr>
        <p:spPr>
          <a:xfrm>
            <a:off x="4645025" y="1859757"/>
            <a:ext cx="4041775" cy="654844"/>
          </a:xfrm>
          <a:prstGeom prst="rect">
            <a:avLst/>
          </a:prstGeom>
        </p:spPr>
        <p:txBody>
          <a:bodyPr lIns="0" tIns="0" rIns="0" bIns="0" anchor="ctr"/>
          <a:lstStyle/>
          <a:p>
            <a:pPr marL="0" indent="0">
              <a:spcBef>
                <a:spcPts val="500"/>
              </a:spcBef>
              <a:buClrTx/>
              <a:buSzTx/>
              <a:buFontTx/>
              <a:buNone/>
              <a:defRPr b="1" sz="2400">
                <a:solidFill>
                  <a:srgbClr val="04617B"/>
                </a:solidFill>
              </a:defRPr>
            </a:pPr>
          </a:p>
        </p:txBody>
      </p:sp>
      <p:sp>
        <p:nvSpPr>
          <p:cNvPr id="55" name="Shape 5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/>
          <p:nvPr>
            <p:ph type="title"/>
          </p:nvPr>
        </p:nvSpPr>
        <p:spPr>
          <a:xfrm>
            <a:off x="457200" y="704087"/>
            <a:ext cx="8305800" cy="1143001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3" name="Shape 6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/>
          <p:nvPr>
            <p:ph type="title"/>
          </p:nvPr>
        </p:nvSpPr>
        <p:spPr>
          <a:xfrm>
            <a:off x="685800" y="514351"/>
            <a:ext cx="2743200" cy="1162051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</a:lstStyle>
          <a:p>
            <a:pPr/>
            <a:r>
              <a:t>Title Text</a:t>
            </a:r>
          </a:p>
        </p:txBody>
      </p:sp>
      <p:sp>
        <p:nvSpPr>
          <p:cNvPr id="78" name="Shape 78"/>
          <p:cNvSpPr/>
          <p:nvPr>
            <p:ph type="body" sz="half" idx="1"/>
          </p:nvPr>
        </p:nvSpPr>
        <p:spPr>
          <a:xfrm>
            <a:off x="685800" y="1676400"/>
            <a:ext cx="2743200" cy="4572000"/>
          </a:xfrm>
          <a:prstGeom prst="rect">
            <a:avLst/>
          </a:prstGeom>
        </p:spPr>
        <p:txBody>
          <a:bodyPr lIns="18288" tIns="18288" rIns="18288" bIns="18288"/>
          <a:lstStyle>
            <a:lvl1pPr marL="0" indent="0">
              <a:spcBef>
                <a:spcPts val="300"/>
              </a:spcBef>
              <a:buClrTx/>
              <a:buSzTx/>
              <a:buFontTx/>
              <a:buNone/>
              <a:defRPr sz="1400"/>
            </a:lvl1pPr>
            <a:lvl2pPr marL="0" indent="640080">
              <a:spcBef>
                <a:spcPts val="300"/>
              </a:spcBef>
              <a:buClrTx/>
              <a:buSzTx/>
              <a:buFontTx/>
              <a:buNone/>
              <a:defRPr sz="1400"/>
            </a:lvl2pPr>
            <a:lvl3pPr marL="0" indent="914400">
              <a:spcBef>
                <a:spcPts val="300"/>
              </a:spcBef>
              <a:buClrTx/>
              <a:buSzTx/>
              <a:buFontTx/>
              <a:buNone/>
              <a:defRPr sz="1400"/>
            </a:lvl3pPr>
            <a:lvl4pPr marL="0" indent="1188719">
              <a:spcBef>
                <a:spcPts val="300"/>
              </a:spcBef>
              <a:buClrTx/>
              <a:buSzTx/>
              <a:buFontTx/>
              <a:buNone/>
              <a:defRPr sz="1400"/>
            </a:lvl4pPr>
            <a:lvl5pPr marL="0" indent="1463039">
              <a:spcBef>
                <a:spcPts val="300"/>
              </a:spcBef>
              <a:buClrTx/>
              <a:buSzTx/>
              <a:buFontTx/>
              <a:buNone/>
              <a:defRPr sz="1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9" name="Shape 79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/>
          <p:nvPr/>
        </p:nvSpPr>
        <p:spPr>
          <a:xfrm flipV="1" rot="420000">
            <a:off x="3165753" y="1108077"/>
            <a:ext cx="5257801" cy="41148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0984" y="0"/>
                </a:lnTo>
                <a:lnTo>
                  <a:pt x="21600" y="788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3175" cap="rnd">
            <a:solidFill>
              <a:srgbClr val="C0C0C0"/>
            </a:solidFill>
          </a:ln>
          <a:effectLst>
            <a:outerShdw sx="100000" sy="100000" kx="0" ky="0" algn="b" rotWithShape="0" blurRad="63500" dist="38500" dir="7500000">
              <a:srgbClr val="000000">
                <a:alpha val="25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87" name="Shape 87"/>
          <p:cNvSpPr/>
          <p:nvPr/>
        </p:nvSpPr>
        <p:spPr>
          <a:xfrm flipV="1" rot="420000">
            <a:off x="8004133" y="5359768"/>
            <a:ext cx="155449" cy="1554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12700">
            <a:solidFill>
              <a:srgbClr val="FFFFFF"/>
            </a:solidFill>
            <a:bevel/>
          </a:ln>
          <a:effectLst>
            <a:outerShdw sx="100000" sy="100000" kx="0" ky="0" algn="b" rotWithShape="0" blurRad="25400" dist="6350" dir="12900000">
              <a:srgbClr val="000000">
                <a:alpha val="47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88" name="Shape 88"/>
          <p:cNvSpPr/>
          <p:nvPr>
            <p:ph type="title"/>
          </p:nvPr>
        </p:nvSpPr>
        <p:spPr>
          <a:xfrm>
            <a:off x="609600" y="1176995"/>
            <a:ext cx="2212849" cy="1582623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 b="1" sz="2000"/>
            </a:lvl1pPr>
          </a:lstStyle>
          <a:p>
            <a:pPr/>
            <a:r>
              <a:t>Title Text</a:t>
            </a:r>
          </a:p>
        </p:txBody>
      </p:sp>
      <p:sp>
        <p:nvSpPr>
          <p:cNvPr id="89" name="Shape 89"/>
          <p:cNvSpPr/>
          <p:nvPr>
            <p:ph type="body" sz="quarter" idx="1"/>
          </p:nvPr>
        </p:nvSpPr>
        <p:spPr>
          <a:xfrm>
            <a:off x="609600" y="2828785"/>
            <a:ext cx="2209800" cy="217932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200"/>
              </a:spcBef>
              <a:buClrTx/>
              <a:buSzTx/>
              <a:buFontTx/>
              <a:buNone/>
              <a:defRPr sz="1300"/>
            </a:lvl1pPr>
            <a:lvl2pPr>
              <a:spcBef>
                <a:spcPts val="200"/>
              </a:spcBef>
              <a:buClrTx/>
              <a:buFontTx/>
              <a:defRPr sz="1300"/>
            </a:lvl2pPr>
            <a:lvl3pPr marL="988466" indent="-320954">
              <a:spcBef>
                <a:spcPts val="200"/>
              </a:spcBef>
              <a:buClrTx/>
              <a:buFontTx/>
              <a:defRPr sz="1300"/>
            </a:lvl3pPr>
            <a:lvl4pPr marL="1282191" indent="-303783">
              <a:spcBef>
                <a:spcPts val="200"/>
              </a:spcBef>
              <a:buClrTx/>
              <a:buFontTx/>
              <a:defRPr sz="1300"/>
            </a:lvl4pPr>
            <a:lvl5pPr marL="1556511" indent="-303783">
              <a:spcBef>
                <a:spcPts val="200"/>
              </a:spcBef>
              <a:buClrTx/>
              <a:buFontTx/>
              <a:defRPr sz="13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0" name="Shape 90"/>
          <p:cNvSpPr/>
          <p:nvPr>
            <p:ph type="pic" sz="half" idx="13"/>
          </p:nvPr>
        </p:nvSpPr>
        <p:spPr>
          <a:xfrm rot="420000">
            <a:off x="3485793" y="1199516"/>
            <a:ext cx="4617721" cy="3931922"/>
          </a:xfrm>
          <a:prstGeom prst="rect">
            <a:avLst/>
          </a:prstGeom>
          <a:ln w="3175" cap="rnd">
            <a:solidFill>
              <a:srgbClr val="C0C0C0"/>
            </a:solidFill>
            <a:round/>
          </a:ln>
        </p:spPr>
        <p:txBody>
          <a:bodyPr lIns="91439" rIns="91439">
            <a:noAutofit/>
          </a:bodyPr>
          <a:lstStyle/>
          <a:p>
            <a:pPr/>
          </a:p>
        </p:txBody>
      </p:sp>
      <p:sp>
        <p:nvSpPr>
          <p:cNvPr id="91" name="Shape 91"/>
          <p:cNvSpPr/>
          <p:nvPr/>
        </p:nvSpPr>
        <p:spPr>
          <a:xfrm flipV="1">
            <a:off x="-9525" y="5816600"/>
            <a:ext cx="9163050" cy="1041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2" y="66"/>
                </a:moveTo>
                <a:lnTo>
                  <a:pt x="9513" y="0"/>
                </a:lnTo>
                <a:cubicBezTo>
                  <a:pt x="10276" y="3326"/>
                  <a:pt x="14325" y="12084"/>
                  <a:pt x="16368" y="12084"/>
                </a:cubicBezTo>
                <a:cubicBezTo>
                  <a:pt x="18412" y="12084"/>
                  <a:pt x="20679" y="5005"/>
                  <a:pt x="21578" y="1811"/>
                </a:cubicBezTo>
                <a:lnTo>
                  <a:pt x="21600" y="7013"/>
                </a:lnTo>
                <a:cubicBezTo>
                  <a:pt x="21218" y="8462"/>
                  <a:pt x="18771" y="14521"/>
                  <a:pt x="16099" y="14455"/>
                </a:cubicBezTo>
                <a:cubicBezTo>
                  <a:pt x="13427" y="14389"/>
                  <a:pt x="8252" y="5433"/>
                  <a:pt x="5568" y="6618"/>
                </a:cubicBezTo>
                <a:cubicBezTo>
                  <a:pt x="2807" y="6882"/>
                  <a:pt x="1010" y="15871"/>
                  <a:pt x="0" y="21600"/>
                </a:cubicBezTo>
                <a:lnTo>
                  <a:pt x="22" y="66"/>
                </a:lnTo>
                <a:close/>
              </a:path>
            </a:pathLst>
          </a:custGeom>
          <a:gradFill>
            <a:gsLst>
              <a:gs pos="0">
                <a:srgbClr val="00739E">
                  <a:alpha val="45000"/>
                </a:srgbClr>
              </a:gs>
              <a:gs pos="100000">
                <a:srgbClr val="00C5CE">
                  <a:alpha val="55000"/>
                </a:srgbClr>
              </a:gs>
            </a:gsLst>
            <a:lin ang="5400000"/>
          </a:gra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sp>
        <p:nvSpPr>
          <p:cNvPr id="92" name="Shape 92"/>
          <p:cNvSpPr/>
          <p:nvPr/>
        </p:nvSpPr>
        <p:spPr>
          <a:xfrm flipV="1">
            <a:off x="4381500" y="6250789"/>
            <a:ext cx="4762500" cy="6072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552" fill="norm" stroke="1" extrusionOk="0">
                <a:moveTo>
                  <a:pt x="0" y="0"/>
                </a:moveTo>
                <a:cubicBezTo>
                  <a:pt x="1253" y="3703"/>
                  <a:pt x="8410" y="19349"/>
                  <a:pt x="12010" y="20475"/>
                </a:cubicBezTo>
                <a:cubicBezTo>
                  <a:pt x="15610" y="21600"/>
                  <a:pt x="20002" y="10128"/>
                  <a:pt x="21600" y="6752"/>
                </a:cubicBezTo>
                <a:lnTo>
                  <a:pt x="21600" y="218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9FA6">
                  <a:alpha val="30000"/>
                </a:srgbClr>
              </a:gs>
              <a:gs pos="80000">
                <a:srgbClr val="008ABE">
                  <a:alpha val="45000"/>
                </a:srgbClr>
              </a:gs>
            </a:gsLst>
            <a:lin ang="5400000"/>
          </a:gra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sp>
        <p:nvSpPr>
          <p:cNvPr id="93" name="Shape 9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 l="0" t="0" r="0" b="0"/>
          <a:tile tx="0" ty="0" sx="100000" sy="100000" flip="none" algn="tl"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/>
        </p:nvSpPr>
        <p:spPr>
          <a:xfrm>
            <a:off x="-9525" y="-7144"/>
            <a:ext cx="9163050" cy="1041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2" y="66"/>
                </a:moveTo>
                <a:lnTo>
                  <a:pt x="9513" y="0"/>
                </a:lnTo>
                <a:cubicBezTo>
                  <a:pt x="10276" y="3326"/>
                  <a:pt x="14325" y="12084"/>
                  <a:pt x="16368" y="12084"/>
                </a:cubicBezTo>
                <a:cubicBezTo>
                  <a:pt x="18412" y="12084"/>
                  <a:pt x="20679" y="5005"/>
                  <a:pt x="21578" y="1811"/>
                </a:cubicBezTo>
                <a:lnTo>
                  <a:pt x="21600" y="7013"/>
                </a:lnTo>
                <a:cubicBezTo>
                  <a:pt x="21218" y="8462"/>
                  <a:pt x="18771" y="14521"/>
                  <a:pt x="16099" y="14455"/>
                </a:cubicBezTo>
                <a:cubicBezTo>
                  <a:pt x="13427" y="14389"/>
                  <a:pt x="8252" y="5433"/>
                  <a:pt x="5568" y="6618"/>
                </a:cubicBezTo>
                <a:cubicBezTo>
                  <a:pt x="2807" y="6882"/>
                  <a:pt x="1010" y="15871"/>
                  <a:pt x="0" y="21600"/>
                </a:cubicBezTo>
                <a:lnTo>
                  <a:pt x="22" y="66"/>
                </a:lnTo>
                <a:close/>
              </a:path>
            </a:pathLst>
          </a:custGeom>
          <a:gradFill>
            <a:gsLst>
              <a:gs pos="0">
                <a:srgbClr val="00739E">
                  <a:alpha val="45000"/>
                </a:srgbClr>
              </a:gs>
              <a:gs pos="100000">
                <a:srgbClr val="00C5CE">
                  <a:alpha val="55000"/>
                </a:srgbClr>
              </a:gs>
            </a:gsLst>
            <a:lin ang="5400000"/>
          </a:gra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sp>
        <p:nvSpPr>
          <p:cNvPr id="3" name="Shape 3"/>
          <p:cNvSpPr/>
          <p:nvPr/>
        </p:nvSpPr>
        <p:spPr>
          <a:xfrm>
            <a:off x="4381500" y="-7145"/>
            <a:ext cx="4762500" cy="6072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552" fill="norm" stroke="1" extrusionOk="0">
                <a:moveTo>
                  <a:pt x="0" y="0"/>
                </a:moveTo>
                <a:cubicBezTo>
                  <a:pt x="1253" y="3703"/>
                  <a:pt x="8410" y="19349"/>
                  <a:pt x="12010" y="20475"/>
                </a:cubicBezTo>
                <a:cubicBezTo>
                  <a:pt x="15610" y="21600"/>
                  <a:pt x="20002" y="10128"/>
                  <a:pt x="21600" y="6752"/>
                </a:cubicBezTo>
                <a:lnTo>
                  <a:pt x="21600" y="218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9FA6">
                  <a:alpha val="30000"/>
                </a:srgbClr>
              </a:gs>
              <a:gs pos="80000">
                <a:srgbClr val="008ABE">
                  <a:alpha val="45000"/>
                </a:srgbClr>
              </a:gs>
            </a:gsLst>
            <a:lin ang="5400000"/>
          </a:gradFill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grpSp>
        <p:nvGrpSpPr>
          <p:cNvPr id="6" name="Group 6"/>
          <p:cNvGrpSpPr/>
          <p:nvPr/>
        </p:nvGrpSpPr>
        <p:grpSpPr>
          <a:xfrm>
            <a:off x="-29294" y="-16113"/>
            <a:ext cx="9197178" cy="1058653"/>
            <a:chOff x="0" y="0"/>
            <a:chExt cx="9197177" cy="1058652"/>
          </a:xfrm>
        </p:grpSpPr>
        <p:sp>
          <p:nvSpPr>
            <p:cNvPr id="4" name="Shape 4"/>
            <p:cNvSpPr/>
            <p:nvPr/>
          </p:nvSpPr>
          <p:spPr>
            <a:xfrm rot="21435692">
              <a:off x="9616" y="218536"/>
              <a:ext cx="9163051" cy="6215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680" fill="norm" stroke="1" extrusionOk="0">
                  <a:moveTo>
                    <a:pt x="0" y="19778"/>
                  </a:moveTo>
                  <a:cubicBezTo>
                    <a:pt x="1055" y="15110"/>
                    <a:pt x="3454" y="5630"/>
                    <a:pt x="6017" y="5774"/>
                  </a:cubicBezTo>
                  <a:cubicBezTo>
                    <a:pt x="8581" y="5917"/>
                    <a:pt x="12783" y="21600"/>
                    <a:pt x="15380" y="20638"/>
                  </a:cubicBezTo>
                  <a:cubicBezTo>
                    <a:pt x="17978" y="19675"/>
                    <a:pt x="20305" y="4300"/>
                    <a:pt x="21600" y="0"/>
                  </a:cubicBezTo>
                </a:path>
              </a:pathLst>
            </a:custGeom>
            <a:noFill/>
            <a:ln w="10795" cap="flat">
              <a:solidFill>
                <a:srgbClr val="05A0BE">
                  <a:alpha val="78000"/>
                </a:srgbClr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5" name="Shape 5"/>
            <p:cNvSpPr/>
            <p:nvPr/>
          </p:nvSpPr>
          <p:spPr>
            <a:xfrm rot="21435692">
              <a:off x="14474" y="291986"/>
              <a:ext cx="9175813" cy="5078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682" fill="norm" stroke="1" extrusionOk="0">
                  <a:moveTo>
                    <a:pt x="0" y="18514"/>
                  </a:moveTo>
                  <a:cubicBezTo>
                    <a:pt x="1023" y="16364"/>
                    <a:pt x="3563" y="5413"/>
                    <a:pt x="6136" y="5767"/>
                  </a:cubicBezTo>
                  <a:cubicBezTo>
                    <a:pt x="8710" y="6121"/>
                    <a:pt x="12864" y="21600"/>
                    <a:pt x="15441" y="20639"/>
                  </a:cubicBezTo>
                  <a:cubicBezTo>
                    <a:pt x="18019" y="19678"/>
                    <a:pt x="20319" y="4300"/>
                    <a:pt x="21600" y="0"/>
                  </a:cubicBezTo>
                </a:path>
              </a:pathLst>
            </a:custGeom>
            <a:noFill/>
            <a:ln w="9525" cap="flat">
              <a:solidFill>
                <a:srgbClr val="08B6BA">
                  <a:alpha val="78000"/>
                </a:srgbClr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sp>
        <p:nvSpPr>
          <p:cNvPr id="7" name="Shape 7"/>
          <p:cNvSpPr/>
          <p:nvPr>
            <p:ph type="title"/>
          </p:nvPr>
        </p:nvSpPr>
        <p:spPr>
          <a:xfrm>
            <a:off x="457200" y="704087"/>
            <a:ext cx="8229600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8" name="Shape 8"/>
          <p:cNvSpPr/>
          <p:nvPr>
            <p:ph type="body" idx="1"/>
          </p:nvPr>
        </p:nvSpPr>
        <p:spPr>
          <a:xfrm>
            <a:off x="457200" y="1935479"/>
            <a:ext cx="8229600" cy="43891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" name="Shape 9"/>
          <p:cNvSpPr/>
          <p:nvPr>
            <p:ph type="sldNum" sz="quarter" idx="2"/>
          </p:nvPr>
        </p:nvSpPr>
        <p:spPr>
          <a:xfrm>
            <a:off x="8521700" y="6518275"/>
            <a:ext cx="165101" cy="20320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b">
            <a:spAutoFit/>
          </a:bodyPr>
          <a:lstStyle>
            <a:lvl1pPr algn="r">
              <a:defRPr sz="1200">
                <a:solidFill>
                  <a:srgbClr val="045C75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ransition xmlns:p14="http://schemas.microsoft.com/office/powerpoint/2010/main" spd="med" advClick="1"/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000" u="none">
          <a:ln>
            <a:noFill/>
          </a:ln>
          <a:solidFill>
            <a:srgbClr val="04617B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000" u="none">
          <a:ln>
            <a:noFill/>
          </a:ln>
          <a:solidFill>
            <a:srgbClr val="04617B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000" u="none">
          <a:ln>
            <a:noFill/>
          </a:ln>
          <a:solidFill>
            <a:srgbClr val="04617B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000" u="none">
          <a:ln>
            <a:noFill/>
          </a:ln>
          <a:solidFill>
            <a:srgbClr val="04617B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000" u="none">
          <a:ln>
            <a:noFill/>
          </a:ln>
          <a:solidFill>
            <a:srgbClr val="04617B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000" u="none">
          <a:ln>
            <a:noFill/>
          </a:ln>
          <a:solidFill>
            <a:srgbClr val="04617B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000" u="none">
          <a:ln>
            <a:noFill/>
          </a:ln>
          <a:solidFill>
            <a:srgbClr val="04617B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000" u="none">
          <a:ln>
            <a:noFill/>
          </a:ln>
          <a:solidFill>
            <a:srgbClr val="04617B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000" u="none">
          <a:ln>
            <a:noFill/>
          </a:ln>
          <a:solidFill>
            <a:srgbClr val="04617B"/>
          </a:solidFill>
          <a:uFillTx/>
          <a:latin typeface="+mn-lt"/>
          <a:ea typeface="+mn-ea"/>
          <a:cs typeface="+mn-cs"/>
          <a:sym typeface="Calibri"/>
        </a:defRPr>
      </a:lvl9pPr>
    </p:titleStyle>
    <p:bodyStyle>
      <a:lvl1pPr marL="274320" marR="0" indent="-274320" algn="l" defTabSz="914400" rtl="0" latinLnBrk="0">
        <a:lnSpc>
          <a:spcPct val="100000"/>
        </a:lnSpc>
        <a:spcBef>
          <a:spcPts val="600"/>
        </a:spcBef>
        <a:spcAft>
          <a:spcPts val="0"/>
        </a:spcAft>
        <a:buClr>
          <a:schemeClr val="accent3"/>
        </a:buClr>
        <a:buSzPct val="95000"/>
        <a:buFont typeface="Wingdings 2"/>
        <a:buChar char="●"/>
        <a:tabLst/>
        <a:defRPr b="0" baseline="0" cap="none" i="0" spc="0" strike="noStrike" sz="2600" u="none">
          <a:ln>
            <a:noFill/>
          </a:ln>
          <a:solidFill>
            <a:srgbClr val="000000"/>
          </a:solidFill>
          <a:uFillTx/>
          <a:latin typeface="Constantia"/>
          <a:ea typeface="Constantia"/>
          <a:cs typeface="Constantia"/>
          <a:sym typeface="Constantia"/>
        </a:defRPr>
      </a:lvl1pPr>
      <a:lvl2pPr marL="660654" marR="0" indent="-267461" algn="l" defTabSz="914400" rtl="0" latinLnBrk="0">
        <a:lnSpc>
          <a:spcPct val="100000"/>
        </a:lnSpc>
        <a:spcBef>
          <a:spcPts val="600"/>
        </a:spcBef>
        <a:spcAft>
          <a:spcPts val="0"/>
        </a:spcAft>
        <a:buClr>
          <a:schemeClr val="accent3"/>
        </a:buClr>
        <a:buSzPct val="85000"/>
        <a:buFont typeface="Wingdings 2"/>
        <a:buChar char="●"/>
        <a:tabLst/>
        <a:defRPr b="0" baseline="0" cap="none" i="0" spc="0" strike="noStrike" sz="2600" u="none">
          <a:ln>
            <a:noFill/>
          </a:ln>
          <a:solidFill>
            <a:srgbClr val="000000"/>
          </a:solidFill>
          <a:uFillTx/>
          <a:latin typeface="Constantia"/>
          <a:ea typeface="Constantia"/>
          <a:cs typeface="Constantia"/>
          <a:sym typeface="Constantia"/>
        </a:defRPr>
      </a:lvl2pPr>
      <a:lvl3pPr marL="973182" marR="0" indent="-305670" algn="l" defTabSz="914400" rtl="0" latinLnBrk="0">
        <a:lnSpc>
          <a:spcPct val="100000"/>
        </a:lnSpc>
        <a:spcBef>
          <a:spcPts val="600"/>
        </a:spcBef>
        <a:spcAft>
          <a:spcPts val="0"/>
        </a:spcAft>
        <a:buClr>
          <a:schemeClr val="accent3"/>
        </a:buClr>
        <a:buSzPct val="70000"/>
        <a:buFont typeface="Wingdings 2"/>
        <a:buChar char="●"/>
        <a:tabLst/>
        <a:defRPr b="0" baseline="0" cap="none" i="0" spc="0" strike="noStrike" sz="2600" u="none">
          <a:ln>
            <a:noFill/>
          </a:ln>
          <a:solidFill>
            <a:srgbClr val="000000"/>
          </a:solidFill>
          <a:uFillTx/>
          <a:latin typeface="Constantia"/>
          <a:ea typeface="Constantia"/>
          <a:cs typeface="Constantia"/>
          <a:sym typeface="Constantia"/>
        </a:defRPr>
      </a:lvl3pPr>
      <a:lvl4pPr marL="1251813" marR="0" indent="-273405" algn="l" defTabSz="914400" rtl="0" latinLnBrk="0">
        <a:lnSpc>
          <a:spcPct val="100000"/>
        </a:lnSpc>
        <a:spcBef>
          <a:spcPts val="600"/>
        </a:spcBef>
        <a:spcAft>
          <a:spcPts val="0"/>
        </a:spcAft>
        <a:buClr>
          <a:schemeClr val="accent3"/>
        </a:buClr>
        <a:buSzPct val="65000"/>
        <a:buFont typeface="Wingdings 2"/>
        <a:buChar char="●"/>
        <a:tabLst/>
        <a:defRPr b="0" baseline="0" cap="none" i="0" spc="0" strike="noStrike" sz="2600" u="none">
          <a:ln>
            <a:noFill/>
          </a:ln>
          <a:solidFill>
            <a:srgbClr val="000000"/>
          </a:solidFill>
          <a:uFillTx/>
          <a:latin typeface="Constantia"/>
          <a:ea typeface="Constantia"/>
          <a:cs typeface="Constantia"/>
          <a:sym typeface="Constantia"/>
        </a:defRPr>
      </a:lvl4pPr>
      <a:lvl5pPr marL="1526133" marR="0" indent="-273405" algn="l" defTabSz="914400" rtl="0" latinLnBrk="0">
        <a:lnSpc>
          <a:spcPct val="100000"/>
        </a:lnSpc>
        <a:spcBef>
          <a:spcPts val="600"/>
        </a:spcBef>
        <a:spcAft>
          <a:spcPts val="0"/>
        </a:spcAft>
        <a:buClr>
          <a:schemeClr val="accent3"/>
        </a:buClr>
        <a:buSzPct val="65000"/>
        <a:buFont typeface="Wingdings 2"/>
        <a:buChar char="●"/>
        <a:tabLst/>
        <a:defRPr b="0" baseline="0" cap="none" i="0" spc="0" strike="noStrike" sz="2600" u="none">
          <a:ln>
            <a:noFill/>
          </a:ln>
          <a:solidFill>
            <a:srgbClr val="000000"/>
          </a:solidFill>
          <a:uFillTx/>
          <a:latin typeface="Constantia"/>
          <a:ea typeface="Constantia"/>
          <a:cs typeface="Constantia"/>
          <a:sym typeface="Constantia"/>
        </a:defRPr>
      </a:lvl5pPr>
      <a:lvl6pPr marL="1830832" marR="0" indent="-303783" algn="l" defTabSz="914400" rtl="0" latinLnBrk="0">
        <a:lnSpc>
          <a:spcPct val="100000"/>
        </a:lnSpc>
        <a:spcBef>
          <a:spcPts val="600"/>
        </a:spcBef>
        <a:spcAft>
          <a:spcPts val="0"/>
        </a:spcAft>
        <a:buClr>
          <a:schemeClr val="accent3"/>
        </a:buClr>
        <a:buSzPct val="80000"/>
        <a:buFont typeface="Wingdings 2"/>
        <a:buChar char="●"/>
        <a:tabLst/>
        <a:defRPr b="0" baseline="0" cap="none" i="0" spc="0" strike="noStrike" sz="2600" u="none">
          <a:ln>
            <a:noFill/>
          </a:ln>
          <a:solidFill>
            <a:srgbClr val="000000"/>
          </a:solidFill>
          <a:uFillTx/>
          <a:latin typeface="Constantia"/>
          <a:ea typeface="Constantia"/>
          <a:cs typeface="Constantia"/>
          <a:sym typeface="Constantia"/>
        </a:defRPr>
      </a:lvl6pPr>
      <a:lvl7pPr marL="2034539" marR="0" indent="-297179" algn="l" defTabSz="914400" rtl="0" latinLnBrk="0">
        <a:lnSpc>
          <a:spcPct val="100000"/>
        </a:lnSpc>
        <a:spcBef>
          <a:spcPts val="600"/>
        </a:spcBef>
        <a:spcAft>
          <a:spcPts val="0"/>
        </a:spcAft>
        <a:buClr>
          <a:schemeClr val="accent3"/>
        </a:buClr>
        <a:buSzPct val="80000"/>
        <a:buFont typeface="Wingdings 2"/>
        <a:buChar char="●"/>
        <a:tabLst/>
        <a:defRPr b="0" baseline="0" cap="none" i="0" spc="0" strike="noStrike" sz="2600" u="none">
          <a:ln>
            <a:noFill/>
          </a:ln>
          <a:solidFill>
            <a:srgbClr val="000000"/>
          </a:solidFill>
          <a:uFillTx/>
          <a:latin typeface="Constantia"/>
          <a:ea typeface="Constantia"/>
          <a:cs typeface="Constantia"/>
          <a:sym typeface="Constantia"/>
        </a:defRPr>
      </a:lvl7pPr>
      <a:lvl8pPr marL="2308860" marR="0" indent="-297179" algn="l" defTabSz="914400" rtl="0" latinLnBrk="0">
        <a:lnSpc>
          <a:spcPct val="100000"/>
        </a:lnSpc>
        <a:spcBef>
          <a:spcPts val="600"/>
        </a:spcBef>
        <a:spcAft>
          <a:spcPts val="0"/>
        </a:spcAft>
        <a:buClr>
          <a:schemeClr val="accent3"/>
        </a:buClr>
        <a:buSzPct val="100000"/>
        <a:buFont typeface="Wingdings 2"/>
        <a:buChar char="•"/>
        <a:tabLst/>
        <a:defRPr b="0" baseline="0" cap="none" i="0" spc="0" strike="noStrike" sz="2600" u="none">
          <a:ln>
            <a:noFill/>
          </a:ln>
          <a:solidFill>
            <a:srgbClr val="000000"/>
          </a:solidFill>
          <a:uFillTx/>
          <a:latin typeface="Constantia"/>
          <a:ea typeface="Constantia"/>
          <a:cs typeface="Constantia"/>
          <a:sym typeface="Constantia"/>
        </a:defRPr>
      </a:lvl8pPr>
      <a:lvl9pPr marL="2625634" marR="0" indent="-339634" algn="l" defTabSz="914400" rtl="0" latinLnBrk="0">
        <a:lnSpc>
          <a:spcPct val="100000"/>
        </a:lnSpc>
        <a:spcBef>
          <a:spcPts val="600"/>
        </a:spcBef>
        <a:spcAft>
          <a:spcPts val="0"/>
        </a:spcAft>
        <a:buClr>
          <a:schemeClr val="accent3"/>
        </a:buClr>
        <a:buSzPct val="100000"/>
        <a:buFont typeface="Wingdings 2"/>
        <a:buChar char="•"/>
        <a:tabLst/>
        <a:defRPr b="0" baseline="0" cap="none" i="0" spc="0" strike="noStrike" sz="2600" u="none">
          <a:ln>
            <a:noFill/>
          </a:ln>
          <a:solidFill>
            <a:srgbClr val="000000"/>
          </a:solidFill>
          <a:uFillTx/>
          <a:latin typeface="Constantia"/>
          <a:ea typeface="Constantia"/>
          <a:cs typeface="Constantia"/>
          <a:sym typeface="Constantia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onstantia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onstantia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onstantia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onstantia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onstantia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onstantia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onstantia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onstantia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onstantia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Relationship Id="rId4" Type="http://schemas.openxmlformats.org/officeDocument/2006/relationships/image" Target="../media/image3.jpeg"/></Relationships>
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4.jpeg"/></Relationships>
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/Relationships>

</file>

<file path=ppt/slides/_rels/slide2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Relationship Id="rId3" Type="http://schemas.openxmlformats.org/officeDocument/2006/relationships/image" Target="../media/image6.jpeg"/></Relationships>

</file>

<file path=ppt/slides/_rels/slide2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6" Type="http://schemas.openxmlformats.org/officeDocument/2006/relationships/image" Target="../media/image22.png"/><Relationship Id="rId7" Type="http://schemas.openxmlformats.org/officeDocument/2006/relationships/image" Target="../media/image23.png"/></Relationships>

</file>

<file path=ppt/slides/_rels/slide2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
</file>

<file path=ppt/slides/_rels/slide2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
</file>

<file path=ppt/slides/_rels/slide2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4" Type="http://schemas.openxmlformats.org/officeDocument/2006/relationships/image" Target="../media/image9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/>
          <p:nvPr>
            <p:ph type="ctrTitle"/>
          </p:nvPr>
        </p:nvSpPr>
        <p:spPr>
          <a:xfrm>
            <a:off x="533400" y="1371600"/>
            <a:ext cx="7851648" cy="1828800"/>
          </a:xfrm>
          <a:prstGeom prst="rect">
            <a:avLst/>
          </a:prstGeom>
        </p:spPr>
        <p:txBody>
          <a:bodyPr/>
          <a:lstStyle/>
          <a:p>
            <a:pPr/>
            <a:r>
              <a:t>Functions</a:t>
            </a:r>
          </a:p>
        </p:txBody>
      </p:sp>
      <p:sp>
        <p:nvSpPr>
          <p:cNvPr id="121" name="Shape 121"/>
          <p:cNvSpPr/>
          <p:nvPr>
            <p:ph type="subTitle" sz="half" idx="1"/>
          </p:nvPr>
        </p:nvSpPr>
        <p:spPr>
          <a:xfrm>
            <a:off x="533400" y="3228536"/>
            <a:ext cx="7854696" cy="1752601"/>
          </a:xfrm>
          <a:prstGeom prst="rect">
            <a:avLst/>
          </a:prstGeom>
        </p:spPr>
        <p:txBody>
          <a:bodyPr/>
          <a:lstStyle/>
          <a:p>
            <a:pPr/>
            <a:r>
              <a:t>Section 2.3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Shape 285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Bijections</a:t>
            </a:r>
          </a:p>
        </p:txBody>
      </p:sp>
      <p:sp>
        <p:nvSpPr>
          <p:cNvPr id="286" name="Shape 286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buSzTx/>
              <a:buNone/>
              <a:defRPr b="1"/>
            </a:pPr>
            <a:r>
              <a:t>   Definition</a:t>
            </a:r>
            <a:r>
              <a:rPr b="0"/>
              <a:t>: A function f is a </a:t>
            </a:r>
            <a:r>
              <a:rPr b="0" i="1"/>
              <a:t>one-to-one correspondence</a:t>
            </a:r>
            <a:r>
              <a:rPr b="0"/>
              <a:t>, or a </a:t>
            </a:r>
            <a:r>
              <a:rPr b="0" i="1"/>
              <a:t>bijection</a:t>
            </a:r>
            <a:r>
              <a:rPr b="0"/>
              <a:t>, if it is both one-to-one and onto (surjective and injective).</a:t>
            </a:r>
          </a:p>
        </p:txBody>
      </p:sp>
      <p:grpSp>
        <p:nvGrpSpPr>
          <p:cNvPr id="309" name="Group 309"/>
          <p:cNvGrpSpPr/>
          <p:nvPr/>
        </p:nvGrpSpPr>
        <p:grpSpPr>
          <a:xfrm>
            <a:off x="4648200" y="3428999"/>
            <a:ext cx="2956560" cy="3139442"/>
            <a:chOff x="0" y="0"/>
            <a:chExt cx="2956559" cy="3139440"/>
          </a:xfrm>
        </p:grpSpPr>
        <p:sp>
          <p:nvSpPr>
            <p:cNvPr id="287" name="Shape 287"/>
            <p:cNvSpPr/>
            <p:nvPr/>
          </p:nvSpPr>
          <p:spPr>
            <a:xfrm>
              <a:off x="66039" y="1188203"/>
              <a:ext cx="396241" cy="309967"/>
            </a:xfrm>
            <a:prstGeom prst="ellipse">
              <a:avLst/>
            </a:prstGeom>
            <a:solidFill>
              <a:srgbClr val="4F81BD">
                <a:alpha val="27059"/>
              </a:srgbClr>
            </a:solidFill>
            <a:ln w="25400" cap="flat">
              <a:solidFill>
                <a:srgbClr val="0B519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88" name="Shape 288"/>
            <p:cNvSpPr/>
            <p:nvPr/>
          </p:nvSpPr>
          <p:spPr>
            <a:xfrm>
              <a:off x="66039" y="1704813"/>
              <a:ext cx="396241" cy="309967"/>
            </a:xfrm>
            <a:prstGeom prst="ellipse">
              <a:avLst/>
            </a:prstGeom>
            <a:solidFill>
              <a:srgbClr val="4F81BD">
                <a:alpha val="27059"/>
              </a:srgbClr>
            </a:solidFill>
            <a:ln w="25400" cap="flat">
              <a:solidFill>
                <a:srgbClr val="0B519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89" name="Shape 289"/>
            <p:cNvSpPr/>
            <p:nvPr/>
          </p:nvSpPr>
          <p:spPr>
            <a:xfrm>
              <a:off x="66039" y="568271"/>
              <a:ext cx="396241" cy="309967"/>
            </a:xfrm>
            <a:prstGeom prst="ellipse">
              <a:avLst/>
            </a:prstGeom>
            <a:solidFill>
              <a:srgbClr val="4F81BD">
                <a:alpha val="27059"/>
              </a:srgbClr>
            </a:solidFill>
            <a:ln w="25400" cap="flat">
              <a:solidFill>
                <a:srgbClr val="0B519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90" name="Shape 290"/>
            <p:cNvSpPr/>
            <p:nvPr/>
          </p:nvSpPr>
          <p:spPr>
            <a:xfrm>
              <a:off x="66039" y="2221423"/>
              <a:ext cx="396241" cy="309967"/>
            </a:xfrm>
            <a:prstGeom prst="ellipse">
              <a:avLst/>
            </a:prstGeom>
            <a:solidFill>
              <a:srgbClr val="4F81BD">
                <a:alpha val="27059"/>
              </a:srgbClr>
            </a:solidFill>
            <a:ln w="25400" cap="flat">
              <a:solidFill>
                <a:srgbClr val="0B519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91" name="Shape 291"/>
            <p:cNvSpPr/>
            <p:nvPr/>
          </p:nvSpPr>
          <p:spPr>
            <a:xfrm>
              <a:off x="2362199" y="609600"/>
              <a:ext cx="396241" cy="309967"/>
            </a:xfrm>
            <a:prstGeom prst="ellipse">
              <a:avLst/>
            </a:prstGeom>
            <a:solidFill>
              <a:srgbClr val="4F81BD">
                <a:alpha val="27059"/>
              </a:srgbClr>
            </a:solidFill>
            <a:ln w="25400" cap="flat">
              <a:solidFill>
                <a:srgbClr val="0B519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92" name="Shape 292"/>
            <p:cNvSpPr/>
            <p:nvPr/>
          </p:nvSpPr>
          <p:spPr>
            <a:xfrm>
              <a:off x="2311400" y="1394847"/>
              <a:ext cx="396241" cy="309967"/>
            </a:xfrm>
            <a:prstGeom prst="ellipse">
              <a:avLst/>
            </a:prstGeom>
            <a:solidFill>
              <a:srgbClr val="4F81BD">
                <a:alpha val="27059"/>
              </a:srgbClr>
            </a:solidFill>
            <a:ln w="25400" cap="flat">
              <a:solidFill>
                <a:srgbClr val="0B519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93" name="Shape 293"/>
            <p:cNvSpPr/>
            <p:nvPr/>
          </p:nvSpPr>
          <p:spPr>
            <a:xfrm>
              <a:off x="2311400" y="2118101"/>
              <a:ext cx="396241" cy="309967"/>
            </a:xfrm>
            <a:prstGeom prst="ellipse">
              <a:avLst/>
            </a:prstGeom>
            <a:solidFill>
              <a:srgbClr val="4F81BD">
                <a:alpha val="27059"/>
              </a:srgbClr>
            </a:solidFill>
            <a:ln w="25400" cap="flat">
              <a:solidFill>
                <a:srgbClr val="0B519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94" name="Shape 294"/>
            <p:cNvSpPr/>
            <p:nvPr/>
          </p:nvSpPr>
          <p:spPr>
            <a:xfrm>
              <a:off x="0" y="0"/>
              <a:ext cx="594360" cy="7645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 b="1" sz="4000"/>
              </a:lvl1pPr>
            </a:lstStyle>
            <a:p>
              <a:pPr/>
              <a:r>
                <a:t>A</a:t>
              </a:r>
            </a:p>
          </p:txBody>
        </p:sp>
        <p:sp>
          <p:nvSpPr>
            <p:cNvPr id="295" name="Shape 295"/>
            <p:cNvSpPr/>
            <p:nvPr/>
          </p:nvSpPr>
          <p:spPr>
            <a:xfrm>
              <a:off x="2362199" y="0"/>
              <a:ext cx="594361" cy="7645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 b="1" sz="4000"/>
              </a:lvl1pPr>
            </a:lstStyle>
            <a:p>
              <a:pPr/>
              <a:r>
                <a:t>B</a:t>
              </a:r>
            </a:p>
          </p:txBody>
        </p:sp>
        <p:sp>
          <p:nvSpPr>
            <p:cNvPr id="296" name="Shape 296"/>
            <p:cNvSpPr/>
            <p:nvPr/>
          </p:nvSpPr>
          <p:spPr>
            <a:xfrm>
              <a:off x="76199" y="533400"/>
              <a:ext cx="264161" cy="396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/>
              <a:r>
                <a:t>a</a:t>
              </a:r>
            </a:p>
          </p:txBody>
        </p:sp>
        <p:sp>
          <p:nvSpPr>
            <p:cNvPr id="297" name="Shape 297"/>
            <p:cNvSpPr/>
            <p:nvPr/>
          </p:nvSpPr>
          <p:spPr>
            <a:xfrm>
              <a:off x="152399" y="1219200"/>
              <a:ext cx="264161" cy="3962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/>
              <a:r>
                <a:t>b</a:t>
              </a:r>
            </a:p>
          </p:txBody>
        </p:sp>
        <p:sp>
          <p:nvSpPr>
            <p:cNvPr id="298" name="Shape 298"/>
            <p:cNvSpPr/>
            <p:nvPr/>
          </p:nvSpPr>
          <p:spPr>
            <a:xfrm>
              <a:off x="152399" y="1676400"/>
              <a:ext cx="264161" cy="3962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/>
              <a:r>
                <a:t>c</a:t>
              </a:r>
            </a:p>
          </p:txBody>
        </p:sp>
        <p:sp>
          <p:nvSpPr>
            <p:cNvPr id="299" name="Shape 299"/>
            <p:cNvSpPr/>
            <p:nvPr/>
          </p:nvSpPr>
          <p:spPr>
            <a:xfrm>
              <a:off x="132079" y="2221423"/>
              <a:ext cx="264161" cy="396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/>
              <a:r>
                <a:t>d</a:t>
              </a:r>
            </a:p>
          </p:txBody>
        </p:sp>
        <p:sp>
          <p:nvSpPr>
            <p:cNvPr id="300" name="Shape 300"/>
            <p:cNvSpPr/>
            <p:nvPr/>
          </p:nvSpPr>
          <p:spPr>
            <a:xfrm>
              <a:off x="2438399" y="533400"/>
              <a:ext cx="264161" cy="396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/>
              <a:r>
                <a:t>x</a:t>
              </a:r>
            </a:p>
          </p:txBody>
        </p:sp>
        <p:sp>
          <p:nvSpPr>
            <p:cNvPr id="301" name="Shape 301"/>
            <p:cNvSpPr/>
            <p:nvPr/>
          </p:nvSpPr>
          <p:spPr>
            <a:xfrm>
              <a:off x="2362199" y="1371600"/>
              <a:ext cx="264161" cy="3962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/>
              <a:r>
                <a:t>y</a:t>
              </a:r>
            </a:p>
          </p:txBody>
        </p:sp>
        <p:sp>
          <p:nvSpPr>
            <p:cNvPr id="302" name="Shape 302"/>
            <p:cNvSpPr/>
            <p:nvPr/>
          </p:nvSpPr>
          <p:spPr>
            <a:xfrm>
              <a:off x="2362199" y="2133600"/>
              <a:ext cx="264161" cy="3962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/>
              <a:r>
                <a:t>z</a:t>
              </a:r>
            </a:p>
          </p:txBody>
        </p:sp>
        <p:sp>
          <p:nvSpPr>
            <p:cNvPr id="303" name="Shape 303"/>
            <p:cNvSpPr/>
            <p:nvPr/>
          </p:nvSpPr>
          <p:spPr>
            <a:xfrm>
              <a:off x="528320" y="1343186"/>
              <a:ext cx="1717041" cy="206645"/>
            </a:xfrm>
            <a:prstGeom prst="line">
              <a:avLst/>
            </a:prstGeom>
            <a:noFill/>
            <a:ln w="9525" cap="flat">
              <a:solidFill>
                <a:srgbClr val="095192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304" name="Shape 304"/>
            <p:cNvSpPr/>
            <p:nvPr/>
          </p:nvSpPr>
          <p:spPr>
            <a:xfrm>
              <a:off x="462279" y="723254"/>
              <a:ext cx="1915161" cy="1343187"/>
            </a:xfrm>
            <a:prstGeom prst="line">
              <a:avLst/>
            </a:prstGeom>
            <a:noFill/>
            <a:ln w="9525" cap="flat">
              <a:solidFill>
                <a:srgbClr val="095192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305" name="Shape 305"/>
            <p:cNvSpPr/>
            <p:nvPr/>
          </p:nvSpPr>
          <p:spPr>
            <a:xfrm>
              <a:off x="2377440" y="2738034"/>
              <a:ext cx="396241" cy="309967"/>
            </a:xfrm>
            <a:prstGeom prst="ellipse">
              <a:avLst/>
            </a:prstGeom>
            <a:solidFill>
              <a:srgbClr val="4F81BD">
                <a:alpha val="27059"/>
              </a:srgbClr>
            </a:solidFill>
            <a:ln w="25400" cap="flat">
              <a:solidFill>
                <a:srgbClr val="0B519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06" name="Shape 306"/>
            <p:cNvSpPr/>
            <p:nvPr/>
          </p:nvSpPr>
          <p:spPr>
            <a:xfrm>
              <a:off x="2438399" y="2743200"/>
              <a:ext cx="264161" cy="3962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/>
              <a:r>
                <a:t>w</a:t>
              </a:r>
            </a:p>
          </p:txBody>
        </p:sp>
        <p:sp>
          <p:nvSpPr>
            <p:cNvPr id="307" name="Shape 307"/>
            <p:cNvSpPr/>
            <p:nvPr/>
          </p:nvSpPr>
          <p:spPr>
            <a:xfrm flipV="1">
              <a:off x="528319" y="723254"/>
              <a:ext cx="1783082" cy="1033221"/>
            </a:xfrm>
            <a:prstGeom prst="line">
              <a:avLst/>
            </a:prstGeom>
            <a:noFill/>
            <a:ln w="9525" cap="flat">
              <a:solidFill>
                <a:srgbClr val="095192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308" name="Shape 308"/>
            <p:cNvSpPr/>
            <p:nvPr/>
          </p:nvSpPr>
          <p:spPr>
            <a:xfrm>
              <a:off x="528320" y="2376406"/>
              <a:ext cx="1783081" cy="413290"/>
            </a:xfrm>
            <a:prstGeom prst="line">
              <a:avLst/>
            </a:prstGeom>
            <a:noFill/>
            <a:ln w="9525" cap="flat">
              <a:solidFill>
                <a:srgbClr val="095192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Shape 31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905255">
              <a:defRPr sz="3959"/>
            </a:pPr>
            <a:r>
              <a:t>Showing that </a:t>
            </a:r>
            <a:r>
              <a:rPr i="1"/>
              <a:t>f</a:t>
            </a:r>
            <a:r>
              <a:t> is one-to-one or onto</a:t>
            </a:r>
          </a:p>
        </p:txBody>
      </p:sp>
      <p:pic>
        <p:nvPicPr>
          <p:cNvPr id="312" name="image59.jpeg" descr="Rosen_page_145_screen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81000" y="2514600"/>
            <a:ext cx="8319232" cy="316017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Shape 314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905255">
              <a:defRPr sz="3959"/>
            </a:pPr>
            <a:r>
              <a:t>Showing that </a:t>
            </a:r>
            <a:r>
              <a:rPr i="1"/>
              <a:t>f</a:t>
            </a:r>
            <a:r>
              <a:t> is one-to-one or onto</a:t>
            </a:r>
          </a:p>
        </p:txBody>
      </p:sp>
      <p:sp>
        <p:nvSpPr>
          <p:cNvPr id="315" name="Shape 315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260604" indent="-260604" defTabSz="868680">
              <a:lnSpc>
                <a:spcPct val="90000"/>
              </a:lnSpc>
              <a:spcBef>
                <a:spcPts val="500"/>
              </a:spcBef>
              <a:buSzTx/>
              <a:buNone/>
              <a:defRPr sz="2470"/>
            </a:pPr>
            <a:r>
              <a:t>   </a:t>
            </a:r>
            <a:r>
              <a:rPr b="1"/>
              <a:t>Example </a:t>
            </a:r>
            <a:r>
              <a:rPr>
                <a:latin typeface="Cambria Math"/>
                <a:ea typeface="Cambria Math"/>
                <a:cs typeface="Cambria Math"/>
                <a:sym typeface="Cambria Math"/>
              </a:rPr>
              <a:t>1</a:t>
            </a:r>
            <a:r>
              <a:t>: Let </a:t>
            </a:r>
            <a:r>
              <a:rPr i="1"/>
              <a:t>f </a:t>
            </a:r>
            <a:r>
              <a:t>be the function from {</a:t>
            </a:r>
            <a:r>
              <a:rPr i="1"/>
              <a:t>a,b,c,d</a:t>
            </a:r>
            <a:r>
              <a:t>} to {</a:t>
            </a:r>
            <a:r>
              <a:rPr>
                <a:latin typeface="Cambria Math"/>
                <a:ea typeface="Cambria Math"/>
                <a:cs typeface="Cambria Math"/>
                <a:sym typeface="Cambria Math"/>
              </a:rPr>
              <a:t>1,2,3</a:t>
            </a:r>
            <a:r>
              <a:t>} defined by </a:t>
            </a:r>
            <a:r>
              <a:rPr i="1"/>
              <a:t>f</a:t>
            </a:r>
            <a:r>
              <a:t>(</a:t>
            </a:r>
            <a:r>
              <a:rPr i="1"/>
              <a:t>a</a:t>
            </a:r>
            <a:r>
              <a:t>) = </a:t>
            </a:r>
            <a:r>
              <a:rPr>
                <a:latin typeface="Cambria Math"/>
                <a:ea typeface="Cambria Math"/>
                <a:cs typeface="Cambria Math"/>
                <a:sym typeface="Cambria Math"/>
              </a:rPr>
              <a:t>3</a:t>
            </a:r>
            <a:r>
              <a:t>, </a:t>
            </a:r>
            <a:r>
              <a:rPr i="1"/>
              <a:t>f</a:t>
            </a:r>
            <a:r>
              <a:t>(</a:t>
            </a:r>
            <a:r>
              <a:rPr i="1"/>
              <a:t>b</a:t>
            </a:r>
            <a:r>
              <a:t>) = </a:t>
            </a:r>
            <a:r>
              <a:rPr>
                <a:latin typeface="Cambria Math"/>
                <a:ea typeface="Cambria Math"/>
                <a:cs typeface="Cambria Math"/>
                <a:sym typeface="Cambria Math"/>
              </a:rPr>
              <a:t>2</a:t>
            </a:r>
            <a:r>
              <a:t>, </a:t>
            </a:r>
            <a:r>
              <a:rPr i="1"/>
              <a:t>f</a:t>
            </a:r>
            <a:r>
              <a:t>(</a:t>
            </a:r>
            <a:r>
              <a:rPr i="1"/>
              <a:t>c</a:t>
            </a:r>
            <a:r>
              <a:t>) = </a:t>
            </a:r>
            <a:r>
              <a:rPr>
                <a:latin typeface="Cambria Math"/>
                <a:ea typeface="Cambria Math"/>
                <a:cs typeface="Cambria Math"/>
                <a:sym typeface="Cambria Math"/>
              </a:rPr>
              <a:t>1</a:t>
            </a:r>
            <a:r>
              <a:t>, and </a:t>
            </a:r>
            <a:r>
              <a:rPr i="1"/>
              <a:t>f</a:t>
            </a:r>
            <a:r>
              <a:t>(</a:t>
            </a:r>
            <a:r>
              <a:rPr i="1"/>
              <a:t>d</a:t>
            </a:r>
            <a:r>
              <a:t>) = </a:t>
            </a:r>
            <a:r>
              <a:rPr>
                <a:latin typeface="Cambria Math"/>
                <a:ea typeface="Cambria Math"/>
                <a:cs typeface="Cambria Math"/>
                <a:sym typeface="Cambria Math"/>
              </a:rPr>
              <a:t>3</a:t>
            </a:r>
            <a:r>
              <a:t>. Is </a:t>
            </a:r>
            <a:r>
              <a:rPr i="1"/>
              <a:t>f</a:t>
            </a:r>
            <a:r>
              <a:t> an onto function?</a:t>
            </a:r>
          </a:p>
          <a:p>
            <a:pPr marL="260604" indent="-260604" defTabSz="868680">
              <a:lnSpc>
                <a:spcPct val="90000"/>
              </a:lnSpc>
              <a:spcBef>
                <a:spcPts val="500"/>
              </a:spcBef>
              <a:buSzTx/>
              <a:buNone/>
              <a:defRPr sz="2470"/>
            </a:pPr>
            <a:r>
              <a:t>    </a:t>
            </a:r>
            <a:r>
              <a:rPr b="1"/>
              <a:t>Solution</a:t>
            </a:r>
            <a:r>
              <a:t>: Yes, </a:t>
            </a:r>
            <a:r>
              <a:rPr i="1"/>
              <a:t>f </a:t>
            </a:r>
            <a:r>
              <a:t>is onto since all three elements of the codomain are images of elements in the domain. If the codomain were changed to {</a:t>
            </a:r>
            <a:r>
              <a:rPr>
                <a:latin typeface="Cambria Math"/>
                <a:ea typeface="Cambria Math"/>
                <a:cs typeface="Cambria Math"/>
                <a:sym typeface="Cambria Math"/>
              </a:rPr>
              <a:t>1,2,3,4</a:t>
            </a:r>
            <a:r>
              <a:t>}, </a:t>
            </a:r>
            <a:r>
              <a:rPr i="1"/>
              <a:t>f  </a:t>
            </a:r>
            <a:r>
              <a:t>would not be onto. </a:t>
            </a:r>
          </a:p>
          <a:p>
            <a:pPr marL="260604" indent="-260604" defTabSz="868680">
              <a:lnSpc>
                <a:spcPct val="90000"/>
              </a:lnSpc>
              <a:spcBef>
                <a:spcPts val="500"/>
              </a:spcBef>
              <a:buSzTx/>
              <a:buNone/>
              <a:defRPr b="1" sz="2470"/>
            </a:pPr>
            <a:r>
              <a:t>   Example </a:t>
            </a:r>
            <a:r>
              <a:rPr b="0">
                <a:latin typeface="Cambria Math"/>
                <a:ea typeface="Cambria Math"/>
                <a:cs typeface="Cambria Math"/>
                <a:sym typeface="Cambria Math"/>
              </a:rPr>
              <a:t>2</a:t>
            </a:r>
            <a:r>
              <a:rPr b="0"/>
              <a:t>: Is the function  </a:t>
            </a:r>
            <a:r>
              <a:rPr b="0" i="1"/>
              <a:t>f</a:t>
            </a:r>
            <a:r>
              <a:rPr b="0"/>
              <a:t>(</a:t>
            </a:r>
            <a:r>
              <a:rPr b="0" i="1"/>
              <a:t>x</a:t>
            </a:r>
            <a:r>
              <a:rPr b="0"/>
              <a:t>)</a:t>
            </a:r>
            <a:r>
              <a:rPr b="0" i="1"/>
              <a:t> = x</a:t>
            </a:r>
            <a:r>
              <a:rPr b="0" baseline="29894"/>
              <a:t>2</a:t>
            </a:r>
            <a:r>
              <a:rPr b="0" baseline="29894" i="1"/>
              <a:t>   </a:t>
            </a:r>
            <a:r>
              <a:rPr b="0"/>
              <a:t> from the set of integers onto?  </a:t>
            </a:r>
            <a:endParaRPr b="0"/>
          </a:p>
          <a:p>
            <a:pPr marL="260604" indent="-260604" defTabSz="868680">
              <a:lnSpc>
                <a:spcPct val="90000"/>
              </a:lnSpc>
              <a:spcBef>
                <a:spcPts val="500"/>
              </a:spcBef>
              <a:buSzTx/>
              <a:buNone/>
              <a:defRPr b="1" sz="2470"/>
            </a:pPr>
            <a:r>
              <a:t>   Solution</a:t>
            </a:r>
            <a:r>
              <a:rPr b="0"/>
              <a:t>: No, </a:t>
            </a:r>
            <a:r>
              <a:rPr b="0" i="1"/>
              <a:t>f</a:t>
            </a:r>
            <a:r>
              <a:rPr b="0"/>
              <a:t> is  not onto because there is no integer </a:t>
            </a:r>
            <a:r>
              <a:rPr b="0" i="1"/>
              <a:t>x </a:t>
            </a:r>
            <a:r>
              <a:rPr b="0"/>
              <a:t>with </a:t>
            </a:r>
            <a:r>
              <a:rPr b="0" i="1"/>
              <a:t>x</a:t>
            </a:r>
            <a:r>
              <a:rPr b="0" baseline="29894"/>
              <a:t>2</a:t>
            </a:r>
            <a:r>
              <a:rPr b="0" baseline="29894" i="1"/>
              <a:t>  </a:t>
            </a:r>
            <a:r>
              <a:rPr b="0"/>
              <a:t>= </a:t>
            </a:r>
            <a:r>
              <a:rPr b="0">
                <a:latin typeface="Cambria Math"/>
                <a:ea typeface="Cambria Math"/>
                <a:cs typeface="Cambria Math"/>
                <a:sym typeface="Cambria Math"/>
              </a:rPr>
              <a:t>−1, for example.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Shape 31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Inverse Functions</a:t>
            </a:r>
          </a:p>
        </p:txBody>
      </p:sp>
      <p:sp>
        <p:nvSpPr>
          <p:cNvPr id="318" name="Shape 318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buSzTx/>
              <a:buNone/>
              <a:defRPr b="1"/>
            </a:pPr>
            <a:r>
              <a:t>   Definition</a:t>
            </a:r>
            <a:r>
              <a:rPr b="0"/>
              <a:t>: Let </a:t>
            </a:r>
            <a:r>
              <a:rPr b="0" i="1"/>
              <a:t>f</a:t>
            </a:r>
            <a:r>
              <a:rPr b="0"/>
              <a:t> be a bijection from </a:t>
            </a:r>
            <a:r>
              <a:rPr b="0" i="1"/>
              <a:t>A</a:t>
            </a:r>
            <a:r>
              <a:rPr b="0"/>
              <a:t> to </a:t>
            </a:r>
            <a:r>
              <a:rPr b="0" i="1"/>
              <a:t>B</a:t>
            </a:r>
            <a:r>
              <a:rPr b="0"/>
              <a:t>. Then the </a:t>
            </a:r>
            <a:r>
              <a:rPr b="0" i="1"/>
              <a:t>inverse</a:t>
            </a:r>
            <a:r>
              <a:rPr b="0"/>
              <a:t> of </a:t>
            </a:r>
            <a:r>
              <a:rPr b="0" i="1"/>
              <a:t>f</a:t>
            </a:r>
            <a:r>
              <a:rPr b="0"/>
              <a:t>, denoted          , is the function from </a:t>
            </a:r>
            <a:r>
              <a:rPr b="0" i="1"/>
              <a:t>B</a:t>
            </a:r>
            <a:r>
              <a:rPr b="0"/>
              <a:t> to </a:t>
            </a:r>
            <a:r>
              <a:rPr b="0" i="1"/>
              <a:t>A</a:t>
            </a:r>
            <a:r>
              <a:t> </a:t>
            </a:r>
            <a:r>
              <a:rPr b="0"/>
              <a:t>defined as</a:t>
            </a:r>
          </a:p>
          <a:p>
            <a:pPr>
              <a:buSzTx/>
              <a:buNone/>
            </a:pPr>
            <a:r>
              <a:t>   No inverse exists unless </a:t>
            </a:r>
            <a:r>
              <a:rPr i="1"/>
              <a:t>f</a:t>
            </a:r>
            <a:r>
              <a:t> is a bijection. Why?</a:t>
            </a:r>
          </a:p>
          <a:p>
            <a:pPr>
              <a:buSzTx/>
              <a:buNone/>
            </a:pPr>
            <a:r>
              <a:t>      </a:t>
            </a:r>
          </a:p>
        </p:txBody>
      </p:sp>
      <p:pic>
        <p:nvPicPr>
          <p:cNvPr id="319" name="image60.png" descr="addin_tmp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886200" y="2438400"/>
            <a:ext cx="571500" cy="388621"/>
          </a:xfrm>
          <a:prstGeom prst="rect">
            <a:avLst/>
          </a:prstGeom>
          <a:ln w="12700">
            <a:miter lim="400000"/>
          </a:ln>
        </p:spPr>
      </p:pic>
      <p:pic>
        <p:nvPicPr>
          <p:cNvPr id="320" name="image61.png" descr="addin_tmp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743200" y="2819400"/>
            <a:ext cx="3803333" cy="408624"/>
          </a:xfrm>
          <a:prstGeom prst="rect">
            <a:avLst/>
          </a:prstGeom>
          <a:ln w="12700">
            <a:miter lim="400000"/>
          </a:ln>
        </p:spPr>
      </p:pic>
      <p:pic>
        <p:nvPicPr>
          <p:cNvPr id="321" name="image62.jpeg" descr="0217.jp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743200" y="4038600"/>
            <a:ext cx="4495800" cy="219773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Shape 32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Inverse Functions </a:t>
            </a:r>
          </a:p>
        </p:txBody>
      </p:sp>
      <p:grpSp>
        <p:nvGrpSpPr>
          <p:cNvPr id="348" name="Group 348"/>
          <p:cNvGrpSpPr/>
          <p:nvPr/>
        </p:nvGrpSpPr>
        <p:grpSpPr>
          <a:xfrm>
            <a:off x="533400" y="1904999"/>
            <a:ext cx="3429000" cy="4511042"/>
            <a:chOff x="0" y="0"/>
            <a:chExt cx="3429000" cy="4511040"/>
          </a:xfrm>
        </p:grpSpPr>
        <p:sp>
          <p:nvSpPr>
            <p:cNvPr id="324" name="Shape 324"/>
            <p:cNvSpPr/>
            <p:nvPr/>
          </p:nvSpPr>
          <p:spPr>
            <a:xfrm>
              <a:off x="76200" y="1752600"/>
              <a:ext cx="457200" cy="457200"/>
            </a:xfrm>
            <a:prstGeom prst="ellipse">
              <a:avLst/>
            </a:prstGeom>
            <a:solidFill>
              <a:srgbClr val="4F81BD">
                <a:alpha val="27059"/>
              </a:srgbClr>
            </a:solidFill>
            <a:ln w="25400" cap="flat">
              <a:solidFill>
                <a:srgbClr val="0B519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25" name="Shape 325"/>
            <p:cNvSpPr/>
            <p:nvPr/>
          </p:nvSpPr>
          <p:spPr>
            <a:xfrm>
              <a:off x="76200" y="2514600"/>
              <a:ext cx="457200" cy="457200"/>
            </a:xfrm>
            <a:prstGeom prst="ellipse">
              <a:avLst/>
            </a:prstGeom>
            <a:solidFill>
              <a:srgbClr val="4F81BD">
                <a:alpha val="27059"/>
              </a:srgbClr>
            </a:solidFill>
            <a:ln w="25400" cap="flat">
              <a:solidFill>
                <a:srgbClr val="0B519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26" name="Shape 326"/>
            <p:cNvSpPr/>
            <p:nvPr/>
          </p:nvSpPr>
          <p:spPr>
            <a:xfrm>
              <a:off x="76200" y="838200"/>
              <a:ext cx="457200" cy="457200"/>
            </a:xfrm>
            <a:prstGeom prst="ellipse">
              <a:avLst/>
            </a:prstGeom>
            <a:solidFill>
              <a:srgbClr val="4F81BD">
                <a:alpha val="27059"/>
              </a:srgbClr>
            </a:solidFill>
            <a:ln w="25400" cap="flat">
              <a:solidFill>
                <a:srgbClr val="0B519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27" name="Shape 327"/>
            <p:cNvSpPr/>
            <p:nvPr/>
          </p:nvSpPr>
          <p:spPr>
            <a:xfrm>
              <a:off x="76200" y="3276600"/>
              <a:ext cx="457200" cy="457200"/>
            </a:xfrm>
            <a:prstGeom prst="ellipse">
              <a:avLst/>
            </a:prstGeom>
            <a:solidFill>
              <a:srgbClr val="4F81BD">
                <a:alpha val="27059"/>
              </a:srgbClr>
            </a:solidFill>
            <a:ln w="25400" cap="flat">
              <a:solidFill>
                <a:srgbClr val="0B519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28" name="Shape 328"/>
            <p:cNvSpPr/>
            <p:nvPr/>
          </p:nvSpPr>
          <p:spPr>
            <a:xfrm>
              <a:off x="2743200" y="762000"/>
              <a:ext cx="457200" cy="457200"/>
            </a:xfrm>
            <a:prstGeom prst="ellipse">
              <a:avLst/>
            </a:prstGeom>
            <a:solidFill>
              <a:srgbClr val="4F81BD">
                <a:alpha val="27059"/>
              </a:srgbClr>
            </a:solidFill>
            <a:ln w="25400" cap="flat">
              <a:solidFill>
                <a:srgbClr val="0B519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29" name="Shape 329"/>
            <p:cNvSpPr/>
            <p:nvPr/>
          </p:nvSpPr>
          <p:spPr>
            <a:xfrm>
              <a:off x="2667000" y="2057400"/>
              <a:ext cx="457200" cy="457200"/>
            </a:xfrm>
            <a:prstGeom prst="ellipse">
              <a:avLst/>
            </a:prstGeom>
            <a:solidFill>
              <a:srgbClr val="4F81BD">
                <a:alpha val="27059"/>
              </a:srgbClr>
            </a:solidFill>
            <a:ln w="25400" cap="flat">
              <a:solidFill>
                <a:srgbClr val="0B519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30" name="Shape 330"/>
            <p:cNvSpPr/>
            <p:nvPr/>
          </p:nvSpPr>
          <p:spPr>
            <a:xfrm>
              <a:off x="2667000" y="3124200"/>
              <a:ext cx="457200" cy="457200"/>
            </a:xfrm>
            <a:prstGeom prst="ellipse">
              <a:avLst/>
            </a:prstGeom>
            <a:solidFill>
              <a:srgbClr val="4F81BD">
                <a:alpha val="27059"/>
              </a:srgbClr>
            </a:solidFill>
            <a:ln w="25400" cap="flat">
              <a:solidFill>
                <a:srgbClr val="0B519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31" name="Shape 331"/>
            <p:cNvSpPr/>
            <p:nvPr/>
          </p:nvSpPr>
          <p:spPr>
            <a:xfrm>
              <a:off x="0" y="0"/>
              <a:ext cx="685800" cy="7645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 b="1" sz="4000"/>
              </a:lvl1pPr>
            </a:lstStyle>
            <a:p>
              <a:pPr/>
              <a:r>
                <a:t>A</a:t>
              </a:r>
            </a:p>
          </p:txBody>
        </p:sp>
        <p:sp>
          <p:nvSpPr>
            <p:cNvPr id="332" name="Shape 332"/>
            <p:cNvSpPr/>
            <p:nvPr/>
          </p:nvSpPr>
          <p:spPr>
            <a:xfrm>
              <a:off x="2743200" y="0"/>
              <a:ext cx="685800" cy="7645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 b="1" sz="4000"/>
              </a:lvl1pPr>
            </a:lstStyle>
            <a:p>
              <a:pPr/>
              <a:r>
                <a:t>B</a:t>
              </a:r>
            </a:p>
          </p:txBody>
        </p:sp>
        <p:sp>
          <p:nvSpPr>
            <p:cNvPr id="333" name="Shape 333"/>
            <p:cNvSpPr/>
            <p:nvPr/>
          </p:nvSpPr>
          <p:spPr>
            <a:xfrm>
              <a:off x="152400" y="914400"/>
              <a:ext cx="304800" cy="3962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/>
              <a:r>
                <a:t>a</a:t>
              </a:r>
            </a:p>
          </p:txBody>
        </p:sp>
        <p:sp>
          <p:nvSpPr>
            <p:cNvPr id="334" name="Shape 334"/>
            <p:cNvSpPr/>
            <p:nvPr/>
          </p:nvSpPr>
          <p:spPr>
            <a:xfrm>
              <a:off x="152400" y="1828800"/>
              <a:ext cx="304800" cy="3962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/>
              <a:r>
                <a:t>b</a:t>
              </a:r>
            </a:p>
          </p:txBody>
        </p:sp>
        <p:sp>
          <p:nvSpPr>
            <p:cNvPr id="335" name="Shape 335"/>
            <p:cNvSpPr/>
            <p:nvPr/>
          </p:nvSpPr>
          <p:spPr>
            <a:xfrm>
              <a:off x="152400" y="2590800"/>
              <a:ext cx="304800" cy="3962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/>
              <a:r>
                <a:t>c</a:t>
              </a:r>
            </a:p>
          </p:txBody>
        </p:sp>
        <p:sp>
          <p:nvSpPr>
            <p:cNvPr id="336" name="Shape 336"/>
            <p:cNvSpPr/>
            <p:nvPr/>
          </p:nvSpPr>
          <p:spPr>
            <a:xfrm>
              <a:off x="152400" y="3276600"/>
              <a:ext cx="304800" cy="3962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/>
              <a:r>
                <a:t>d</a:t>
              </a:r>
            </a:p>
          </p:txBody>
        </p:sp>
        <p:sp>
          <p:nvSpPr>
            <p:cNvPr id="337" name="Shape 337"/>
            <p:cNvSpPr/>
            <p:nvPr/>
          </p:nvSpPr>
          <p:spPr>
            <a:xfrm>
              <a:off x="2819400" y="838200"/>
              <a:ext cx="304800" cy="3962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/>
              <a:r>
                <a:t>V</a:t>
              </a:r>
            </a:p>
          </p:txBody>
        </p:sp>
        <p:sp>
          <p:nvSpPr>
            <p:cNvPr id="338" name="Shape 338"/>
            <p:cNvSpPr/>
            <p:nvPr/>
          </p:nvSpPr>
          <p:spPr>
            <a:xfrm>
              <a:off x="2743200" y="2133600"/>
              <a:ext cx="304800" cy="3962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/>
              <a:r>
                <a:t>W</a:t>
              </a:r>
            </a:p>
          </p:txBody>
        </p:sp>
        <p:sp>
          <p:nvSpPr>
            <p:cNvPr id="339" name="Shape 339"/>
            <p:cNvSpPr/>
            <p:nvPr/>
          </p:nvSpPr>
          <p:spPr>
            <a:xfrm>
              <a:off x="2743200" y="3200400"/>
              <a:ext cx="304800" cy="3962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/>
              <a:r>
                <a:t>X</a:t>
              </a:r>
            </a:p>
          </p:txBody>
        </p:sp>
        <p:sp>
          <p:nvSpPr>
            <p:cNvPr id="340" name="Shape 340"/>
            <p:cNvSpPr/>
            <p:nvPr/>
          </p:nvSpPr>
          <p:spPr>
            <a:xfrm>
              <a:off x="609599" y="1981200"/>
              <a:ext cx="1981202" cy="304800"/>
            </a:xfrm>
            <a:prstGeom prst="line">
              <a:avLst/>
            </a:prstGeom>
            <a:noFill/>
            <a:ln w="9525" cap="flat">
              <a:solidFill>
                <a:srgbClr val="095192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341" name="Shape 341"/>
            <p:cNvSpPr/>
            <p:nvPr/>
          </p:nvSpPr>
          <p:spPr>
            <a:xfrm>
              <a:off x="2743200" y="4038600"/>
              <a:ext cx="457200" cy="457200"/>
            </a:xfrm>
            <a:prstGeom prst="ellipse">
              <a:avLst/>
            </a:prstGeom>
            <a:solidFill>
              <a:srgbClr val="4F81BD">
                <a:alpha val="27059"/>
              </a:srgbClr>
            </a:solidFill>
            <a:ln w="25400" cap="flat">
              <a:solidFill>
                <a:srgbClr val="0B519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42" name="Shape 342"/>
            <p:cNvSpPr/>
            <p:nvPr/>
          </p:nvSpPr>
          <p:spPr>
            <a:xfrm>
              <a:off x="2819400" y="4114800"/>
              <a:ext cx="304800" cy="3962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/>
              <a:r>
                <a:t>Y</a:t>
              </a:r>
            </a:p>
          </p:txBody>
        </p:sp>
        <p:sp>
          <p:nvSpPr>
            <p:cNvPr id="343" name="Shape 343"/>
            <p:cNvSpPr/>
            <p:nvPr/>
          </p:nvSpPr>
          <p:spPr>
            <a:xfrm>
              <a:off x="609600" y="1295399"/>
              <a:ext cx="2133600" cy="2743202"/>
            </a:xfrm>
            <a:prstGeom prst="line">
              <a:avLst/>
            </a:prstGeom>
            <a:noFill/>
            <a:ln w="9525" cap="flat">
              <a:solidFill>
                <a:srgbClr val="095192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344" name="Shape 344"/>
            <p:cNvSpPr/>
            <p:nvPr/>
          </p:nvSpPr>
          <p:spPr>
            <a:xfrm flipV="1">
              <a:off x="609600" y="1219199"/>
              <a:ext cx="2209801" cy="2286002"/>
            </a:xfrm>
            <a:prstGeom prst="line">
              <a:avLst/>
            </a:prstGeom>
            <a:noFill/>
            <a:ln w="9525" cap="flat">
              <a:solidFill>
                <a:srgbClr val="095192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345" name="Shape 345"/>
            <p:cNvSpPr/>
            <p:nvPr/>
          </p:nvSpPr>
          <p:spPr>
            <a:xfrm>
              <a:off x="609600" y="2743199"/>
              <a:ext cx="1981201" cy="457202"/>
            </a:xfrm>
            <a:prstGeom prst="line">
              <a:avLst/>
            </a:prstGeom>
            <a:noFill/>
            <a:ln w="9525" cap="flat">
              <a:solidFill>
                <a:srgbClr val="095192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346" name="Shape 346"/>
            <p:cNvSpPr/>
            <p:nvPr/>
          </p:nvSpPr>
          <p:spPr>
            <a:xfrm>
              <a:off x="609600" y="304799"/>
              <a:ext cx="1981200" cy="1590"/>
            </a:xfrm>
            <a:prstGeom prst="line">
              <a:avLst/>
            </a:prstGeom>
            <a:noFill/>
            <a:ln w="28575" cap="flat">
              <a:solidFill>
                <a:srgbClr val="095192"/>
              </a:solidFill>
              <a:prstDash val="sysDot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347" name="Shape 347"/>
            <p:cNvSpPr/>
            <p:nvPr/>
          </p:nvSpPr>
          <p:spPr>
            <a:xfrm>
              <a:off x="1371600" y="381000"/>
              <a:ext cx="533400" cy="497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 i="1" sz="2400"/>
              </a:lvl1pPr>
            </a:lstStyle>
            <a:p>
              <a:pPr/>
              <a:r>
                <a:t>f</a:t>
              </a:r>
            </a:p>
          </p:txBody>
        </p:sp>
      </p:grpSp>
      <p:grpSp>
        <p:nvGrpSpPr>
          <p:cNvPr id="372" name="Group 372"/>
          <p:cNvGrpSpPr/>
          <p:nvPr/>
        </p:nvGrpSpPr>
        <p:grpSpPr>
          <a:xfrm>
            <a:off x="4876800" y="1981199"/>
            <a:ext cx="3429000" cy="4511042"/>
            <a:chOff x="0" y="0"/>
            <a:chExt cx="3429000" cy="4511040"/>
          </a:xfrm>
        </p:grpSpPr>
        <p:sp>
          <p:nvSpPr>
            <p:cNvPr id="349" name="Shape 349"/>
            <p:cNvSpPr/>
            <p:nvPr/>
          </p:nvSpPr>
          <p:spPr>
            <a:xfrm>
              <a:off x="76200" y="1752600"/>
              <a:ext cx="457200" cy="457200"/>
            </a:xfrm>
            <a:prstGeom prst="ellipse">
              <a:avLst/>
            </a:prstGeom>
            <a:solidFill>
              <a:srgbClr val="4F81BD">
                <a:alpha val="27059"/>
              </a:srgbClr>
            </a:solidFill>
            <a:ln w="25400" cap="flat">
              <a:solidFill>
                <a:srgbClr val="0B519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50" name="Shape 350"/>
            <p:cNvSpPr/>
            <p:nvPr/>
          </p:nvSpPr>
          <p:spPr>
            <a:xfrm>
              <a:off x="76200" y="2514600"/>
              <a:ext cx="457200" cy="457200"/>
            </a:xfrm>
            <a:prstGeom prst="ellipse">
              <a:avLst/>
            </a:prstGeom>
            <a:solidFill>
              <a:srgbClr val="4F81BD">
                <a:alpha val="27059"/>
              </a:srgbClr>
            </a:solidFill>
            <a:ln w="25400" cap="flat">
              <a:solidFill>
                <a:srgbClr val="0B519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51" name="Shape 351"/>
            <p:cNvSpPr/>
            <p:nvPr/>
          </p:nvSpPr>
          <p:spPr>
            <a:xfrm>
              <a:off x="76200" y="838200"/>
              <a:ext cx="457200" cy="457200"/>
            </a:xfrm>
            <a:prstGeom prst="ellipse">
              <a:avLst/>
            </a:prstGeom>
            <a:solidFill>
              <a:srgbClr val="4F81BD">
                <a:alpha val="27059"/>
              </a:srgbClr>
            </a:solidFill>
            <a:ln w="25400" cap="flat">
              <a:solidFill>
                <a:srgbClr val="0B519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52" name="Shape 352"/>
            <p:cNvSpPr/>
            <p:nvPr/>
          </p:nvSpPr>
          <p:spPr>
            <a:xfrm>
              <a:off x="76200" y="3276600"/>
              <a:ext cx="457200" cy="457200"/>
            </a:xfrm>
            <a:prstGeom prst="ellipse">
              <a:avLst/>
            </a:prstGeom>
            <a:solidFill>
              <a:srgbClr val="4F81BD">
                <a:alpha val="27059"/>
              </a:srgbClr>
            </a:solidFill>
            <a:ln w="25400" cap="flat">
              <a:solidFill>
                <a:srgbClr val="0B519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53" name="Shape 353"/>
            <p:cNvSpPr/>
            <p:nvPr/>
          </p:nvSpPr>
          <p:spPr>
            <a:xfrm>
              <a:off x="2743200" y="762000"/>
              <a:ext cx="457200" cy="457200"/>
            </a:xfrm>
            <a:prstGeom prst="ellipse">
              <a:avLst/>
            </a:prstGeom>
            <a:solidFill>
              <a:srgbClr val="4F81BD">
                <a:alpha val="27059"/>
              </a:srgbClr>
            </a:solidFill>
            <a:ln w="25400" cap="flat">
              <a:solidFill>
                <a:srgbClr val="0B519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54" name="Shape 354"/>
            <p:cNvSpPr/>
            <p:nvPr/>
          </p:nvSpPr>
          <p:spPr>
            <a:xfrm>
              <a:off x="2667000" y="2057400"/>
              <a:ext cx="457200" cy="457200"/>
            </a:xfrm>
            <a:prstGeom prst="ellipse">
              <a:avLst/>
            </a:prstGeom>
            <a:solidFill>
              <a:srgbClr val="4F81BD">
                <a:alpha val="27059"/>
              </a:srgbClr>
            </a:solidFill>
            <a:ln w="25400" cap="flat">
              <a:solidFill>
                <a:srgbClr val="0B519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55" name="Shape 355"/>
            <p:cNvSpPr/>
            <p:nvPr/>
          </p:nvSpPr>
          <p:spPr>
            <a:xfrm>
              <a:off x="2667000" y="3124200"/>
              <a:ext cx="457200" cy="457200"/>
            </a:xfrm>
            <a:prstGeom prst="ellipse">
              <a:avLst/>
            </a:prstGeom>
            <a:solidFill>
              <a:srgbClr val="4F81BD">
                <a:alpha val="27059"/>
              </a:srgbClr>
            </a:solidFill>
            <a:ln w="25400" cap="flat">
              <a:solidFill>
                <a:srgbClr val="0B519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56" name="Shape 356"/>
            <p:cNvSpPr/>
            <p:nvPr/>
          </p:nvSpPr>
          <p:spPr>
            <a:xfrm>
              <a:off x="0" y="0"/>
              <a:ext cx="685800" cy="7645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 b="1" sz="4000"/>
              </a:lvl1pPr>
            </a:lstStyle>
            <a:p>
              <a:pPr/>
              <a:r>
                <a:t>A</a:t>
              </a:r>
            </a:p>
          </p:txBody>
        </p:sp>
        <p:sp>
          <p:nvSpPr>
            <p:cNvPr id="357" name="Shape 357"/>
            <p:cNvSpPr/>
            <p:nvPr/>
          </p:nvSpPr>
          <p:spPr>
            <a:xfrm>
              <a:off x="2743200" y="0"/>
              <a:ext cx="685800" cy="7645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 b="1" sz="4000"/>
              </a:lvl1pPr>
            </a:lstStyle>
            <a:p>
              <a:pPr/>
              <a:r>
                <a:t>B</a:t>
              </a:r>
            </a:p>
          </p:txBody>
        </p:sp>
        <p:sp>
          <p:nvSpPr>
            <p:cNvPr id="358" name="Shape 358"/>
            <p:cNvSpPr/>
            <p:nvPr/>
          </p:nvSpPr>
          <p:spPr>
            <a:xfrm>
              <a:off x="152400" y="914400"/>
              <a:ext cx="304800" cy="3962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/>
              <a:r>
                <a:t>a</a:t>
              </a:r>
            </a:p>
          </p:txBody>
        </p:sp>
        <p:sp>
          <p:nvSpPr>
            <p:cNvPr id="359" name="Shape 359"/>
            <p:cNvSpPr/>
            <p:nvPr/>
          </p:nvSpPr>
          <p:spPr>
            <a:xfrm>
              <a:off x="152400" y="1828800"/>
              <a:ext cx="304800" cy="3962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/>
              <a:r>
                <a:t>b</a:t>
              </a:r>
            </a:p>
          </p:txBody>
        </p:sp>
        <p:sp>
          <p:nvSpPr>
            <p:cNvPr id="360" name="Shape 360"/>
            <p:cNvSpPr/>
            <p:nvPr/>
          </p:nvSpPr>
          <p:spPr>
            <a:xfrm>
              <a:off x="152400" y="2590800"/>
              <a:ext cx="304800" cy="3962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/>
              <a:r>
                <a:t>c</a:t>
              </a:r>
            </a:p>
          </p:txBody>
        </p:sp>
        <p:sp>
          <p:nvSpPr>
            <p:cNvPr id="361" name="Shape 361"/>
            <p:cNvSpPr/>
            <p:nvPr/>
          </p:nvSpPr>
          <p:spPr>
            <a:xfrm>
              <a:off x="152400" y="3276600"/>
              <a:ext cx="304800" cy="3962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/>
              <a:r>
                <a:t>d</a:t>
              </a:r>
            </a:p>
          </p:txBody>
        </p:sp>
        <p:sp>
          <p:nvSpPr>
            <p:cNvPr id="362" name="Shape 362"/>
            <p:cNvSpPr/>
            <p:nvPr/>
          </p:nvSpPr>
          <p:spPr>
            <a:xfrm>
              <a:off x="2819400" y="838200"/>
              <a:ext cx="304800" cy="3962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/>
              <a:r>
                <a:t>V</a:t>
              </a:r>
            </a:p>
          </p:txBody>
        </p:sp>
        <p:sp>
          <p:nvSpPr>
            <p:cNvPr id="363" name="Shape 363"/>
            <p:cNvSpPr/>
            <p:nvPr/>
          </p:nvSpPr>
          <p:spPr>
            <a:xfrm>
              <a:off x="2743200" y="2133600"/>
              <a:ext cx="304800" cy="3962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/>
              <a:r>
                <a:t>W</a:t>
              </a:r>
            </a:p>
          </p:txBody>
        </p:sp>
        <p:sp>
          <p:nvSpPr>
            <p:cNvPr id="364" name="Shape 364"/>
            <p:cNvSpPr/>
            <p:nvPr/>
          </p:nvSpPr>
          <p:spPr>
            <a:xfrm>
              <a:off x="2743200" y="3200400"/>
              <a:ext cx="304800" cy="3962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/>
              <a:r>
                <a:t>X</a:t>
              </a:r>
            </a:p>
          </p:txBody>
        </p:sp>
        <p:sp>
          <p:nvSpPr>
            <p:cNvPr id="365" name="Shape 365"/>
            <p:cNvSpPr/>
            <p:nvPr/>
          </p:nvSpPr>
          <p:spPr>
            <a:xfrm>
              <a:off x="609599" y="1981200"/>
              <a:ext cx="1981202" cy="304800"/>
            </a:xfrm>
            <a:prstGeom prst="line">
              <a:avLst/>
            </a:prstGeom>
            <a:noFill/>
            <a:ln w="9525" cap="flat">
              <a:solidFill>
                <a:srgbClr val="095192"/>
              </a:solidFill>
              <a:prstDash val="solid"/>
              <a:round/>
              <a:head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366" name="Shape 366"/>
            <p:cNvSpPr/>
            <p:nvPr/>
          </p:nvSpPr>
          <p:spPr>
            <a:xfrm>
              <a:off x="2743200" y="4038600"/>
              <a:ext cx="457200" cy="457200"/>
            </a:xfrm>
            <a:prstGeom prst="ellipse">
              <a:avLst/>
            </a:prstGeom>
            <a:solidFill>
              <a:srgbClr val="4F81BD">
                <a:alpha val="27059"/>
              </a:srgbClr>
            </a:solidFill>
            <a:ln w="25400" cap="flat">
              <a:solidFill>
                <a:srgbClr val="0B519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67" name="Shape 367"/>
            <p:cNvSpPr/>
            <p:nvPr/>
          </p:nvSpPr>
          <p:spPr>
            <a:xfrm>
              <a:off x="2819400" y="4114800"/>
              <a:ext cx="304800" cy="3962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/>
              <a:r>
                <a:t>Y</a:t>
              </a:r>
            </a:p>
          </p:txBody>
        </p:sp>
        <p:sp>
          <p:nvSpPr>
            <p:cNvPr id="368" name="Shape 368"/>
            <p:cNvSpPr/>
            <p:nvPr/>
          </p:nvSpPr>
          <p:spPr>
            <a:xfrm>
              <a:off x="609600" y="1295399"/>
              <a:ext cx="2133600" cy="2743202"/>
            </a:xfrm>
            <a:prstGeom prst="line">
              <a:avLst/>
            </a:prstGeom>
            <a:noFill/>
            <a:ln w="9525" cap="flat">
              <a:solidFill>
                <a:srgbClr val="095192"/>
              </a:solidFill>
              <a:prstDash val="solid"/>
              <a:round/>
              <a:head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369" name="Shape 369"/>
            <p:cNvSpPr/>
            <p:nvPr/>
          </p:nvSpPr>
          <p:spPr>
            <a:xfrm flipV="1">
              <a:off x="609600" y="1219199"/>
              <a:ext cx="2209801" cy="2286002"/>
            </a:xfrm>
            <a:prstGeom prst="line">
              <a:avLst/>
            </a:prstGeom>
            <a:noFill/>
            <a:ln w="9525" cap="flat">
              <a:solidFill>
                <a:srgbClr val="095192"/>
              </a:solidFill>
              <a:prstDash val="solid"/>
              <a:round/>
              <a:head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370" name="Shape 370"/>
            <p:cNvSpPr/>
            <p:nvPr/>
          </p:nvSpPr>
          <p:spPr>
            <a:xfrm>
              <a:off x="609600" y="2743199"/>
              <a:ext cx="1981201" cy="457202"/>
            </a:xfrm>
            <a:prstGeom prst="line">
              <a:avLst/>
            </a:prstGeom>
            <a:noFill/>
            <a:ln w="9525" cap="flat">
              <a:solidFill>
                <a:srgbClr val="095192"/>
              </a:solidFill>
              <a:prstDash val="solid"/>
              <a:round/>
              <a:head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371" name="Shape 371"/>
            <p:cNvSpPr/>
            <p:nvPr/>
          </p:nvSpPr>
          <p:spPr>
            <a:xfrm>
              <a:off x="609600" y="304799"/>
              <a:ext cx="1981200" cy="1590"/>
            </a:xfrm>
            <a:prstGeom prst="line">
              <a:avLst/>
            </a:prstGeom>
            <a:noFill/>
            <a:ln w="28575" cap="flat">
              <a:solidFill>
                <a:srgbClr val="095192"/>
              </a:solidFill>
              <a:prstDash val="sysDot"/>
              <a:round/>
              <a:head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pic>
        <p:nvPicPr>
          <p:cNvPr id="373" name="image60.png" descr="addin_tmp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324600" y="1905000"/>
            <a:ext cx="571500" cy="38862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Shape 375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Questions</a:t>
            </a:r>
          </a:p>
        </p:txBody>
      </p:sp>
      <p:sp>
        <p:nvSpPr>
          <p:cNvPr id="376" name="Shape 376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buSzTx/>
              <a:buNone/>
              <a:defRPr b="1"/>
            </a:pPr>
            <a:r>
              <a:t>   Example </a:t>
            </a:r>
            <a:r>
              <a:rPr b="0">
                <a:latin typeface="Cambria Math"/>
                <a:ea typeface="Cambria Math"/>
                <a:cs typeface="Cambria Math"/>
                <a:sym typeface="Cambria Math"/>
              </a:rPr>
              <a:t>1</a:t>
            </a:r>
            <a:r>
              <a:rPr b="0"/>
              <a:t>: Let </a:t>
            </a:r>
            <a:r>
              <a:rPr b="0" i="1"/>
              <a:t>f</a:t>
            </a:r>
            <a:r>
              <a:rPr b="0"/>
              <a:t> be the function from {</a:t>
            </a:r>
            <a:r>
              <a:rPr b="0" i="1"/>
              <a:t>a,b,c</a:t>
            </a:r>
            <a:r>
              <a:rPr b="0"/>
              <a:t>} to {1,2,3} such that </a:t>
            </a:r>
            <a:r>
              <a:rPr b="0" i="1"/>
              <a:t>f</a:t>
            </a:r>
            <a:r>
              <a:rPr b="0"/>
              <a:t>(</a:t>
            </a:r>
            <a:r>
              <a:rPr b="0" i="1"/>
              <a:t>a</a:t>
            </a:r>
            <a:r>
              <a:rPr b="0"/>
              <a:t>)</a:t>
            </a:r>
            <a:r>
              <a:rPr b="0" i="1"/>
              <a:t> = </a:t>
            </a:r>
            <a:r>
              <a:rPr b="0">
                <a:latin typeface="Cambria Math"/>
                <a:ea typeface="Cambria Math"/>
                <a:cs typeface="Cambria Math"/>
                <a:sym typeface="Cambria Math"/>
              </a:rPr>
              <a:t>2</a:t>
            </a:r>
            <a:r>
              <a:rPr b="0"/>
              <a:t>, </a:t>
            </a:r>
            <a:r>
              <a:rPr b="0" i="1"/>
              <a:t>f</a:t>
            </a:r>
            <a:r>
              <a:rPr b="0"/>
              <a:t>(</a:t>
            </a:r>
            <a:r>
              <a:rPr b="0" i="1"/>
              <a:t>b</a:t>
            </a:r>
            <a:r>
              <a:rPr b="0"/>
              <a:t>) </a:t>
            </a:r>
            <a:r>
              <a:rPr b="0" i="1"/>
              <a:t>= </a:t>
            </a:r>
            <a:r>
              <a:rPr b="0">
                <a:latin typeface="Cambria Math"/>
                <a:ea typeface="Cambria Math"/>
                <a:cs typeface="Cambria Math"/>
                <a:sym typeface="Cambria Math"/>
              </a:rPr>
              <a:t>3</a:t>
            </a:r>
            <a:r>
              <a:rPr b="0"/>
              <a:t>, and </a:t>
            </a:r>
            <a:r>
              <a:rPr b="0" i="1"/>
              <a:t>f</a:t>
            </a:r>
            <a:r>
              <a:rPr b="0"/>
              <a:t>(</a:t>
            </a:r>
            <a:r>
              <a:rPr b="0" i="1"/>
              <a:t>c</a:t>
            </a:r>
            <a:r>
              <a:rPr b="0"/>
              <a:t>)</a:t>
            </a:r>
            <a:r>
              <a:rPr b="0" i="1"/>
              <a:t> = </a:t>
            </a:r>
            <a:r>
              <a:rPr b="0">
                <a:latin typeface="Cambria Math"/>
                <a:ea typeface="Cambria Math"/>
                <a:cs typeface="Cambria Math"/>
                <a:sym typeface="Cambria Math"/>
              </a:rPr>
              <a:t>1</a:t>
            </a:r>
            <a:r>
              <a:rPr b="0"/>
              <a:t>. Is f invertible and if so what is its inverse?</a:t>
            </a:r>
          </a:p>
        </p:txBody>
      </p:sp>
      <p:sp>
        <p:nvSpPr>
          <p:cNvPr id="377" name="Shape 377"/>
          <p:cNvSpPr/>
          <p:nvPr/>
        </p:nvSpPr>
        <p:spPr>
          <a:xfrm>
            <a:off x="1600200" y="4114800"/>
            <a:ext cx="5410200" cy="1310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b="1"/>
            </a:pPr>
            <a:r>
              <a:t>Solution</a:t>
            </a:r>
            <a:r>
              <a:rPr b="0"/>
              <a:t>: The function </a:t>
            </a:r>
            <a:r>
              <a:rPr b="0" i="1"/>
              <a:t>f</a:t>
            </a:r>
            <a:r>
              <a:rPr b="0"/>
              <a:t> is invertible because it is a one-to-one correspondence. The inverse function </a:t>
            </a:r>
            <a:r>
              <a:rPr b="0" i="1"/>
              <a:t>f</a:t>
            </a:r>
            <a:r>
              <a:rPr b="0" baseline="30000" i="1"/>
              <a:t>-1</a:t>
            </a:r>
            <a:r>
              <a:rPr b="0" baseline="30000"/>
              <a:t> </a:t>
            </a:r>
            <a:r>
              <a:rPr b="0"/>
              <a:t> reverses the correspondence given by </a:t>
            </a:r>
            <a:r>
              <a:rPr b="0" i="1"/>
              <a:t>f</a:t>
            </a:r>
            <a:r>
              <a:rPr b="0"/>
              <a:t>, so </a:t>
            </a:r>
            <a:r>
              <a:rPr b="0" i="1"/>
              <a:t>f</a:t>
            </a:r>
            <a:r>
              <a:rPr b="0" baseline="30000" i="1"/>
              <a:t>-</a:t>
            </a:r>
            <a:r>
              <a:rPr b="0" baseline="30000"/>
              <a:t>1</a:t>
            </a:r>
            <a:r>
              <a:rPr b="0" baseline="30000" i="1"/>
              <a:t> </a:t>
            </a:r>
            <a:r>
              <a:rPr b="0"/>
              <a:t>(</a:t>
            </a:r>
            <a:r>
              <a:rPr b="0">
                <a:latin typeface="Cambria Math"/>
                <a:ea typeface="Cambria Math"/>
                <a:cs typeface="Cambria Math"/>
                <a:sym typeface="Cambria Math"/>
              </a:rPr>
              <a:t>1</a:t>
            </a:r>
            <a:r>
              <a:rPr b="0"/>
              <a:t>) </a:t>
            </a:r>
            <a:r>
              <a:rPr b="0" i="1"/>
              <a:t>= c</a:t>
            </a:r>
            <a:r>
              <a:rPr b="0">
                <a:latin typeface="Cambria Math"/>
                <a:ea typeface="Cambria Math"/>
                <a:cs typeface="Cambria Math"/>
                <a:sym typeface="Cambria Math"/>
              </a:rPr>
              <a:t>,    </a:t>
            </a:r>
            <a:r>
              <a:rPr b="0" i="1"/>
              <a:t>f</a:t>
            </a:r>
            <a:r>
              <a:rPr b="0" baseline="30000" i="1"/>
              <a:t>-</a:t>
            </a:r>
            <a:r>
              <a:rPr b="0" baseline="30000"/>
              <a:t>1</a:t>
            </a:r>
            <a:r>
              <a:rPr b="0" baseline="30000" i="1"/>
              <a:t> </a:t>
            </a:r>
            <a:r>
              <a:rPr b="0" i="1"/>
              <a:t>(</a:t>
            </a:r>
            <a:r>
              <a:rPr b="0">
                <a:latin typeface="Cambria Math"/>
                <a:ea typeface="Cambria Math"/>
                <a:cs typeface="Cambria Math"/>
                <a:sym typeface="Cambria Math"/>
              </a:rPr>
              <a:t>2</a:t>
            </a:r>
            <a:r>
              <a:rPr b="0"/>
              <a:t>)</a:t>
            </a:r>
            <a:r>
              <a:rPr b="0" i="1"/>
              <a:t> = a,  </a:t>
            </a:r>
            <a:r>
              <a:rPr b="0"/>
              <a:t>and</a:t>
            </a:r>
            <a:r>
              <a:rPr b="0" i="1"/>
              <a:t> f</a:t>
            </a:r>
            <a:r>
              <a:rPr b="0" baseline="30000" i="1"/>
              <a:t>-</a:t>
            </a:r>
            <a:r>
              <a:rPr b="0" baseline="30000"/>
              <a:t>1</a:t>
            </a:r>
            <a:r>
              <a:rPr b="0" baseline="30000" i="1"/>
              <a:t> </a:t>
            </a:r>
            <a:r>
              <a:rPr b="0" i="1"/>
              <a:t>(</a:t>
            </a:r>
            <a:r>
              <a:rPr b="0">
                <a:latin typeface="Cambria Math"/>
                <a:ea typeface="Cambria Math"/>
                <a:cs typeface="Cambria Math"/>
                <a:sym typeface="Cambria Math"/>
              </a:rPr>
              <a:t>3</a:t>
            </a:r>
            <a:r>
              <a:rPr b="0"/>
              <a:t>)</a:t>
            </a:r>
            <a:r>
              <a:rPr b="0" i="1"/>
              <a:t> = b.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377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Shape 37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Questions</a:t>
            </a:r>
          </a:p>
        </p:txBody>
      </p:sp>
      <p:sp>
        <p:nvSpPr>
          <p:cNvPr id="380" name="Shape 380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buSzTx/>
              <a:buNone/>
              <a:defRPr b="1"/>
            </a:pPr>
            <a:r>
              <a:t>   Example </a:t>
            </a:r>
            <a:r>
              <a:rPr b="0">
                <a:latin typeface="Cambria Math"/>
                <a:ea typeface="Cambria Math"/>
                <a:cs typeface="Cambria Math"/>
                <a:sym typeface="Cambria Math"/>
              </a:rPr>
              <a:t>2: </a:t>
            </a:r>
            <a:r>
              <a:rPr b="0"/>
              <a:t>Let </a:t>
            </a:r>
            <a:r>
              <a:rPr b="0" i="1"/>
              <a:t>f: </a:t>
            </a:r>
            <a:r>
              <a:t>Z </a:t>
            </a:r>
            <a:r>
              <a:rPr b="0">
                <a:latin typeface="Wingdings"/>
                <a:ea typeface="Wingdings"/>
                <a:cs typeface="Wingdings"/>
                <a:sym typeface="Wingdings"/>
              </a:rPr>
              <a:t> </a:t>
            </a:r>
            <a:r>
              <a:t>Z</a:t>
            </a:r>
            <a:r>
              <a:rPr b="0" i="1"/>
              <a:t> </a:t>
            </a:r>
            <a:r>
              <a:rPr b="0"/>
              <a:t>be such that </a:t>
            </a:r>
            <a:r>
              <a:rPr b="0" i="1"/>
              <a:t>f(x) = x + </a:t>
            </a:r>
            <a:r>
              <a:rPr b="0">
                <a:latin typeface="Cambria Math"/>
                <a:ea typeface="Cambria Math"/>
                <a:cs typeface="Cambria Math"/>
                <a:sym typeface="Cambria Math"/>
              </a:rPr>
              <a:t>1</a:t>
            </a:r>
            <a:r>
              <a:rPr b="0"/>
              <a:t>. Is </a:t>
            </a:r>
            <a:r>
              <a:rPr b="0" i="1"/>
              <a:t>f</a:t>
            </a:r>
            <a:r>
              <a:rPr b="0"/>
              <a:t> invertible, and if so, what is its inverse? </a:t>
            </a:r>
          </a:p>
        </p:txBody>
      </p:sp>
      <p:sp>
        <p:nvSpPr>
          <p:cNvPr id="381" name="Shape 381"/>
          <p:cNvSpPr/>
          <p:nvPr/>
        </p:nvSpPr>
        <p:spPr>
          <a:xfrm>
            <a:off x="1600200" y="4114800"/>
            <a:ext cx="5410200" cy="1005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b="1"/>
            </a:pPr>
            <a:r>
              <a:t>Solution</a:t>
            </a:r>
            <a:r>
              <a:rPr b="0"/>
              <a:t>: The function </a:t>
            </a:r>
            <a:r>
              <a:rPr b="0" i="1"/>
              <a:t>f</a:t>
            </a:r>
            <a:r>
              <a:rPr b="0"/>
              <a:t> is invertible because it is a one-to-one correspondence. The inverse function </a:t>
            </a:r>
            <a:r>
              <a:rPr b="0" i="1"/>
              <a:t>f</a:t>
            </a:r>
            <a:r>
              <a:rPr b="0" baseline="30000" i="1"/>
              <a:t>-1</a:t>
            </a:r>
            <a:r>
              <a:rPr b="0" baseline="30000"/>
              <a:t> </a:t>
            </a:r>
            <a:r>
              <a:rPr b="0"/>
              <a:t> reverses the correspondence  so </a:t>
            </a:r>
            <a:r>
              <a:rPr b="0" i="1"/>
              <a:t>f</a:t>
            </a:r>
            <a:r>
              <a:rPr b="0" baseline="30000" i="1"/>
              <a:t>-</a:t>
            </a:r>
            <a:r>
              <a:rPr b="0" baseline="30000"/>
              <a:t>1</a:t>
            </a:r>
            <a:r>
              <a:rPr b="0" baseline="30000" i="1"/>
              <a:t> </a:t>
            </a:r>
            <a:r>
              <a:rPr b="0" i="1"/>
              <a:t>(y) = y – </a:t>
            </a:r>
            <a:r>
              <a:rPr b="0">
                <a:latin typeface="Cambria Math"/>
                <a:ea typeface="Cambria Math"/>
                <a:cs typeface="Cambria Math"/>
                <a:sym typeface="Cambria Math"/>
              </a:rPr>
              <a:t>1.   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381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Shape 38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Questions</a:t>
            </a:r>
          </a:p>
        </p:txBody>
      </p:sp>
      <p:sp>
        <p:nvSpPr>
          <p:cNvPr id="384" name="Shape 384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buSzTx/>
              <a:buNone/>
              <a:defRPr b="1"/>
            </a:pPr>
            <a:r>
              <a:t>   Example </a:t>
            </a:r>
            <a:r>
              <a:rPr b="0">
                <a:latin typeface="Cambria Math"/>
                <a:ea typeface="Cambria Math"/>
                <a:cs typeface="Cambria Math"/>
                <a:sym typeface="Cambria Math"/>
              </a:rPr>
              <a:t>3: </a:t>
            </a:r>
            <a:r>
              <a:rPr b="0"/>
              <a:t>Let </a:t>
            </a:r>
            <a:r>
              <a:rPr b="0" i="1"/>
              <a:t>f: </a:t>
            </a:r>
            <a:r>
              <a:t>R</a:t>
            </a:r>
            <a:r>
              <a:rPr b="0" i="1"/>
              <a:t> </a:t>
            </a:r>
            <a:r>
              <a:rPr b="0">
                <a:latin typeface="Cambria Math"/>
                <a:ea typeface="Cambria Math"/>
                <a:cs typeface="Cambria Math"/>
                <a:sym typeface="Cambria Math"/>
              </a:rPr>
              <a:t>→</a:t>
            </a:r>
            <a:r>
              <a:rPr b="0" i="1"/>
              <a:t> </a:t>
            </a:r>
            <a:r>
              <a:t>R</a:t>
            </a:r>
            <a:r>
              <a:rPr b="0" i="1"/>
              <a:t> </a:t>
            </a:r>
            <a:r>
              <a:rPr b="0"/>
              <a:t>be such that </a:t>
            </a:r>
            <a:r>
              <a:rPr b="0" i="1"/>
              <a:t>                   </a:t>
            </a:r>
            <a:r>
              <a:rPr b="0"/>
              <a:t>.    Is </a:t>
            </a:r>
            <a:r>
              <a:rPr b="0" i="1"/>
              <a:t>f</a:t>
            </a:r>
            <a:r>
              <a:rPr b="0"/>
              <a:t> invertible, and if so, what is its inverse? </a:t>
            </a:r>
          </a:p>
        </p:txBody>
      </p:sp>
      <p:pic>
        <p:nvPicPr>
          <p:cNvPr id="385" name="image63.png" descr="addin_tmp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172200" y="1981200"/>
            <a:ext cx="1577340" cy="408624"/>
          </a:xfrm>
          <a:prstGeom prst="rect">
            <a:avLst/>
          </a:prstGeom>
          <a:ln w="12700">
            <a:miter lim="400000"/>
          </a:ln>
        </p:spPr>
      </p:pic>
      <p:sp>
        <p:nvSpPr>
          <p:cNvPr id="386" name="Shape 386"/>
          <p:cNvSpPr/>
          <p:nvPr/>
        </p:nvSpPr>
        <p:spPr>
          <a:xfrm>
            <a:off x="1600200" y="4114800"/>
            <a:ext cx="5410200" cy="7010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b="1"/>
            </a:pPr>
            <a:r>
              <a:t>Solution</a:t>
            </a:r>
            <a:r>
              <a:rPr b="0"/>
              <a:t>: The function </a:t>
            </a:r>
            <a:r>
              <a:rPr b="0" i="1"/>
              <a:t>f</a:t>
            </a:r>
            <a:r>
              <a:rPr b="0"/>
              <a:t> is not invertible because it is not one-to-one . 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386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Shape 38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Composition</a:t>
            </a:r>
          </a:p>
        </p:txBody>
      </p:sp>
      <p:sp>
        <p:nvSpPr>
          <p:cNvPr id="389" name="Shape 389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b="1"/>
            </a:pPr>
            <a:r>
              <a:t>Definition</a:t>
            </a:r>
            <a:r>
              <a:rPr b="0"/>
              <a:t>: Let </a:t>
            </a:r>
            <a:r>
              <a:rPr b="0" i="1"/>
              <a:t>f</a:t>
            </a:r>
            <a:r>
              <a:rPr b="0"/>
              <a:t>: </a:t>
            </a:r>
            <a:r>
              <a:rPr b="0" i="1"/>
              <a:t>B</a:t>
            </a:r>
            <a:r>
              <a:rPr b="0"/>
              <a:t> </a:t>
            </a:r>
            <a:r>
              <a:rPr b="0">
                <a:latin typeface="Cambria Math"/>
                <a:ea typeface="Cambria Math"/>
                <a:cs typeface="Cambria Math"/>
                <a:sym typeface="Cambria Math"/>
              </a:rPr>
              <a:t>→</a:t>
            </a:r>
            <a:r>
              <a:rPr b="0"/>
              <a:t> </a:t>
            </a:r>
            <a:r>
              <a:rPr b="0" i="1"/>
              <a:t>C</a:t>
            </a:r>
            <a:r>
              <a:rPr b="0"/>
              <a:t>, </a:t>
            </a:r>
            <a:r>
              <a:rPr b="0" i="1"/>
              <a:t>g</a:t>
            </a:r>
            <a:r>
              <a:rPr b="0"/>
              <a:t>: </a:t>
            </a:r>
            <a:r>
              <a:rPr b="0" i="1"/>
              <a:t>A</a:t>
            </a:r>
            <a:r>
              <a:rPr b="0"/>
              <a:t> </a:t>
            </a:r>
            <a:r>
              <a:rPr b="0">
                <a:latin typeface="Cambria Math"/>
                <a:ea typeface="Cambria Math"/>
                <a:cs typeface="Cambria Math"/>
                <a:sym typeface="Cambria Math"/>
              </a:rPr>
              <a:t>→</a:t>
            </a:r>
            <a:r>
              <a:rPr b="0"/>
              <a:t> </a:t>
            </a:r>
            <a:r>
              <a:rPr b="0" i="1"/>
              <a:t>B</a:t>
            </a:r>
            <a:r>
              <a:rPr b="0"/>
              <a:t>. The </a:t>
            </a:r>
            <a:r>
              <a:rPr b="0" i="1"/>
              <a:t>composition of f with g</a:t>
            </a:r>
            <a:r>
              <a:rPr b="0"/>
              <a:t>, denoted            is the function from </a:t>
            </a:r>
            <a:r>
              <a:rPr b="0" i="1"/>
              <a:t>A</a:t>
            </a:r>
            <a:r>
              <a:rPr b="0"/>
              <a:t> to </a:t>
            </a:r>
            <a:r>
              <a:rPr b="0" i="1"/>
              <a:t>C </a:t>
            </a:r>
            <a:r>
              <a:rPr b="0"/>
              <a:t>defined by</a:t>
            </a:r>
          </a:p>
        </p:txBody>
      </p:sp>
      <p:pic>
        <p:nvPicPr>
          <p:cNvPr id="390" name="image64.png" descr="addin_tmp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276600" y="2438400"/>
            <a:ext cx="745809" cy="345758"/>
          </a:xfrm>
          <a:prstGeom prst="rect">
            <a:avLst/>
          </a:prstGeom>
          <a:ln w="12700">
            <a:miter lim="400000"/>
          </a:ln>
        </p:spPr>
      </p:pic>
      <p:pic>
        <p:nvPicPr>
          <p:cNvPr id="391" name="image65.png" descr="addin_tmp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819400" y="2971800"/>
            <a:ext cx="3186114" cy="382905"/>
          </a:xfrm>
          <a:prstGeom prst="rect">
            <a:avLst/>
          </a:prstGeom>
          <a:ln w="12700">
            <a:miter lim="400000"/>
          </a:ln>
        </p:spPr>
      </p:pic>
      <p:pic>
        <p:nvPicPr>
          <p:cNvPr id="392" name="image66.jpeg" descr="0218.jp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438400" y="3810000"/>
            <a:ext cx="5410200" cy="25908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Shape 394"/>
          <p:cNvSpPr/>
          <p:nvPr>
            <p:ph type="title"/>
          </p:nvPr>
        </p:nvSpPr>
        <p:spPr>
          <a:xfrm>
            <a:off x="457200" y="152400"/>
            <a:ext cx="8229600" cy="1143000"/>
          </a:xfrm>
          <a:prstGeom prst="rect">
            <a:avLst/>
          </a:prstGeom>
        </p:spPr>
        <p:txBody>
          <a:bodyPr/>
          <a:lstStyle/>
          <a:p>
            <a:pPr/>
            <a:r>
              <a:t>Composition </a:t>
            </a:r>
          </a:p>
        </p:txBody>
      </p:sp>
      <p:sp>
        <p:nvSpPr>
          <p:cNvPr id="395" name="Shape 395"/>
          <p:cNvSpPr/>
          <p:nvPr/>
        </p:nvSpPr>
        <p:spPr>
          <a:xfrm>
            <a:off x="5176520" y="2784529"/>
            <a:ext cx="426721" cy="348713"/>
          </a:xfrm>
          <a:prstGeom prst="ellipse">
            <a:avLst/>
          </a:prstGeom>
          <a:solidFill>
            <a:srgbClr val="4F81BD">
              <a:alpha val="27059"/>
            </a:srgbClr>
          </a:solidFill>
          <a:ln w="25400">
            <a:solidFill>
              <a:srgbClr val="0B5190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396" name="Shape 396"/>
          <p:cNvSpPr/>
          <p:nvPr/>
        </p:nvSpPr>
        <p:spPr>
          <a:xfrm>
            <a:off x="5176520" y="3365715"/>
            <a:ext cx="426721" cy="348713"/>
          </a:xfrm>
          <a:prstGeom prst="ellipse">
            <a:avLst/>
          </a:prstGeom>
          <a:solidFill>
            <a:srgbClr val="4F81BD">
              <a:alpha val="27059"/>
            </a:srgbClr>
          </a:solidFill>
          <a:ln w="25400">
            <a:solidFill>
              <a:srgbClr val="0B5190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397" name="Shape 397"/>
          <p:cNvSpPr/>
          <p:nvPr/>
        </p:nvSpPr>
        <p:spPr>
          <a:xfrm>
            <a:off x="5176520" y="2087104"/>
            <a:ext cx="426721" cy="348713"/>
          </a:xfrm>
          <a:prstGeom prst="ellipse">
            <a:avLst/>
          </a:prstGeom>
          <a:solidFill>
            <a:srgbClr val="4F81BD">
              <a:alpha val="27059"/>
            </a:srgbClr>
          </a:solidFill>
          <a:ln w="25400">
            <a:solidFill>
              <a:srgbClr val="0B5190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398" name="Shape 398"/>
          <p:cNvSpPr/>
          <p:nvPr/>
        </p:nvSpPr>
        <p:spPr>
          <a:xfrm>
            <a:off x="5176520" y="3946902"/>
            <a:ext cx="426721" cy="348713"/>
          </a:xfrm>
          <a:prstGeom prst="ellipse">
            <a:avLst/>
          </a:prstGeom>
          <a:solidFill>
            <a:srgbClr val="4F81BD">
              <a:alpha val="27059"/>
            </a:srgbClr>
          </a:solidFill>
          <a:ln w="25400">
            <a:solidFill>
              <a:srgbClr val="0B5190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399" name="Shape 399"/>
          <p:cNvSpPr/>
          <p:nvPr/>
        </p:nvSpPr>
        <p:spPr>
          <a:xfrm>
            <a:off x="7620000" y="2438400"/>
            <a:ext cx="426721" cy="348712"/>
          </a:xfrm>
          <a:prstGeom prst="ellipse">
            <a:avLst/>
          </a:prstGeom>
          <a:solidFill>
            <a:srgbClr val="4F81BD">
              <a:alpha val="27059"/>
            </a:srgbClr>
          </a:solidFill>
          <a:ln w="25400">
            <a:solidFill>
              <a:srgbClr val="0B5190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400" name="Shape 400"/>
          <p:cNvSpPr/>
          <p:nvPr/>
        </p:nvSpPr>
        <p:spPr>
          <a:xfrm>
            <a:off x="7696200" y="3124200"/>
            <a:ext cx="426721" cy="348712"/>
          </a:xfrm>
          <a:prstGeom prst="ellipse">
            <a:avLst/>
          </a:prstGeom>
          <a:solidFill>
            <a:srgbClr val="4F81BD">
              <a:alpha val="27059"/>
            </a:srgbClr>
          </a:solidFill>
          <a:ln w="25400">
            <a:solidFill>
              <a:srgbClr val="0B5190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401" name="Shape 401"/>
          <p:cNvSpPr/>
          <p:nvPr/>
        </p:nvSpPr>
        <p:spPr>
          <a:xfrm>
            <a:off x="5105400" y="1524000"/>
            <a:ext cx="640081" cy="7645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b="1" sz="4000"/>
            </a:lvl1pPr>
          </a:lstStyle>
          <a:p>
            <a:pPr/>
            <a:r>
              <a:t>A</a:t>
            </a:r>
          </a:p>
        </p:txBody>
      </p:sp>
      <p:sp>
        <p:nvSpPr>
          <p:cNvPr id="402" name="Shape 402"/>
          <p:cNvSpPr/>
          <p:nvPr/>
        </p:nvSpPr>
        <p:spPr>
          <a:xfrm>
            <a:off x="7620000" y="1524000"/>
            <a:ext cx="640081" cy="7645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b="1" sz="4000"/>
            </a:lvl1pPr>
          </a:lstStyle>
          <a:p>
            <a:pPr/>
            <a:r>
              <a:t>C</a:t>
            </a:r>
          </a:p>
        </p:txBody>
      </p:sp>
      <p:sp>
        <p:nvSpPr>
          <p:cNvPr id="403" name="Shape 403"/>
          <p:cNvSpPr/>
          <p:nvPr/>
        </p:nvSpPr>
        <p:spPr>
          <a:xfrm>
            <a:off x="5257800" y="2133600"/>
            <a:ext cx="284480" cy="3962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/>
            <a:r>
              <a:t>a</a:t>
            </a:r>
          </a:p>
        </p:txBody>
      </p:sp>
      <p:sp>
        <p:nvSpPr>
          <p:cNvPr id="404" name="Shape 404"/>
          <p:cNvSpPr/>
          <p:nvPr/>
        </p:nvSpPr>
        <p:spPr>
          <a:xfrm>
            <a:off x="5247640" y="2842647"/>
            <a:ext cx="284481" cy="396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/>
            <a:r>
              <a:t>b</a:t>
            </a:r>
          </a:p>
        </p:txBody>
      </p:sp>
      <p:sp>
        <p:nvSpPr>
          <p:cNvPr id="405" name="Shape 405"/>
          <p:cNvSpPr/>
          <p:nvPr/>
        </p:nvSpPr>
        <p:spPr>
          <a:xfrm>
            <a:off x="5247640" y="3423834"/>
            <a:ext cx="284481" cy="396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/>
            <a:r>
              <a:t>c</a:t>
            </a:r>
          </a:p>
        </p:txBody>
      </p:sp>
      <p:sp>
        <p:nvSpPr>
          <p:cNvPr id="406" name="Shape 406"/>
          <p:cNvSpPr/>
          <p:nvPr/>
        </p:nvSpPr>
        <p:spPr>
          <a:xfrm>
            <a:off x="5247640" y="3946902"/>
            <a:ext cx="284481" cy="396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/>
            <a:r>
              <a:t>d</a:t>
            </a:r>
          </a:p>
        </p:txBody>
      </p:sp>
      <p:sp>
        <p:nvSpPr>
          <p:cNvPr id="407" name="Shape 407"/>
          <p:cNvSpPr/>
          <p:nvPr/>
        </p:nvSpPr>
        <p:spPr>
          <a:xfrm>
            <a:off x="7772400" y="3124200"/>
            <a:ext cx="284480" cy="3962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/>
            <a:r>
              <a:t>i</a:t>
            </a:r>
          </a:p>
        </p:txBody>
      </p:sp>
      <p:sp>
        <p:nvSpPr>
          <p:cNvPr id="408" name="Shape 408"/>
          <p:cNvSpPr/>
          <p:nvPr/>
        </p:nvSpPr>
        <p:spPr>
          <a:xfrm>
            <a:off x="7665719" y="3888783"/>
            <a:ext cx="284481" cy="396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/>
            <a:r>
              <a:t>j</a:t>
            </a:r>
          </a:p>
        </p:txBody>
      </p:sp>
      <p:sp>
        <p:nvSpPr>
          <p:cNvPr id="409" name="Shape 409"/>
          <p:cNvSpPr/>
          <p:nvPr/>
        </p:nvSpPr>
        <p:spPr>
          <a:xfrm>
            <a:off x="7543800" y="3962400"/>
            <a:ext cx="426721" cy="348712"/>
          </a:xfrm>
          <a:prstGeom prst="ellipse">
            <a:avLst/>
          </a:prstGeom>
          <a:solidFill>
            <a:srgbClr val="4F81BD">
              <a:alpha val="27059"/>
            </a:srgbClr>
          </a:solidFill>
          <a:ln w="25400">
            <a:solidFill>
              <a:srgbClr val="0B5190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410" name="Shape 410"/>
          <p:cNvSpPr/>
          <p:nvPr/>
        </p:nvSpPr>
        <p:spPr>
          <a:xfrm>
            <a:off x="7696200" y="2438400"/>
            <a:ext cx="284480" cy="3962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/>
            <a:r>
              <a:t>h</a:t>
            </a:r>
          </a:p>
        </p:txBody>
      </p:sp>
      <p:sp>
        <p:nvSpPr>
          <p:cNvPr id="411" name="Shape 411"/>
          <p:cNvSpPr/>
          <p:nvPr/>
        </p:nvSpPr>
        <p:spPr>
          <a:xfrm>
            <a:off x="5638799" y="1904999"/>
            <a:ext cx="1849121" cy="1213"/>
          </a:xfrm>
          <a:prstGeom prst="line">
            <a:avLst/>
          </a:prstGeom>
          <a:ln w="28575">
            <a:solidFill>
              <a:srgbClr val="095192"/>
            </a:solidFill>
            <a:prstDash val="sysDot"/>
            <a:tailEnd type="triangle"/>
          </a:ln>
        </p:spPr>
        <p:txBody>
          <a:bodyPr lIns="45719" rIns="45719"/>
          <a:lstStyle/>
          <a:p>
            <a:pPr/>
          </a:p>
        </p:txBody>
      </p:sp>
      <p:pic>
        <p:nvPicPr>
          <p:cNvPr id="412" name="image64.png" descr="addin_tmp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172200" y="1524000"/>
            <a:ext cx="745809" cy="345758"/>
          </a:xfrm>
          <a:prstGeom prst="rect">
            <a:avLst/>
          </a:prstGeom>
          <a:ln w="12700">
            <a:miter lim="400000"/>
          </a:ln>
        </p:spPr>
      </p:pic>
      <p:sp>
        <p:nvSpPr>
          <p:cNvPr id="413" name="Shape 413"/>
          <p:cNvSpPr/>
          <p:nvPr/>
        </p:nvSpPr>
        <p:spPr>
          <a:xfrm>
            <a:off x="5714999" y="2362200"/>
            <a:ext cx="1828801" cy="1600200"/>
          </a:xfrm>
          <a:prstGeom prst="line">
            <a:avLst/>
          </a:prstGeom>
          <a:ln>
            <a:solidFill>
              <a:srgbClr val="095192"/>
            </a:solidFill>
            <a:tailEnd type="triangle"/>
          </a:ln>
        </p:spPr>
        <p:txBody>
          <a:bodyPr lIns="45719" rIns="45719"/>
          <a:lstStyle/>
          <a:p>
            <a:pPr/>
          </a:p>
        </p:txBody>
      </p:sp>
      <p:sp>
        <p:nvSpPr>
          <p:cNvPr id="414" name="Shape 414"/>
          <p:cNvSpPr/>
          <p:nvPr/>
        </p:nvSpPr>
        <p:spPr>
          <a:xfrm flipV="1">
            <a:off x="5715000" y="2819399"/>
            <a:ext cx="1905001" cy="1219202"/>
          </a:xfrm>
          <a:prstGeom prst="line">
            <a:avLst/>
          </a:prstGeom>
          <a:ln>
            <a:solidFill>
              <a:srgbClr val="095192"/>
            </a:solidFill>
            <a:tailEnd type="triangle"/>
          </a:ln>
        </p:spPr>
        <p:txBody>
          <a:bodyPr lIns="45719" rIns="45719"/>
          <a:lstStyle/>
          <a:p>
            <a:pPr/>
          </a:p>
        </p:txBody>
      </p:sp>
      <p:sp>
        <p:nvSpPr>
          <p:cNvPr id="415" name="Shape 415"/>
          <p:cNvSpPr/>
          <p:nvPr/>
        </p:nvSpPr>
        <p:spPr>
          <a:xfrm flipV="1">
            <a:off x="5714999" y="2743200"/>
            <a:ext cx="1828801" cy="228600"/>
          </a:xfrm>
          <a:prstGeom prst="line">
            <a:avLst/>
          </a:prstGeom>
          <a:ln>
            <a:solidFill>
              <a:srgbClr val="095192"/>
            </a:solidFill>
            <a:tailEnd type="triangle"/>
          </a:ln>
        </p:spPr>
        <p:txBody>
          <a:bodyPr lIns="45719" rIns="45719"/>
          <a:lstStyle/>
          <a:p>
            <a:pPr/>
          </a:p>
        </p:txBody>
      </p:sp>
      <p:sp>
        <p:nvSpPr>
          <p:cNvPr id="416" name="Shape 416"/>
          <p:cNvSpPr/>
          <p:nvPr/>
        </p:nvSpPr>
        <p:spPr>
          <a:xfrm flipV="1">
            <a:off x="5715000" y="3298556"/>
            <a:ext cx="1981201" cy="206645"/>
          </a:xfrm>
          <a:prstGeom prst="line">
            <a:avLst/>
          </a:prstGeom>
          <a:ln>
            <a:solidFill>
              <a:srgbClr val="095192"/>
            </a:solidFill>
            <a:tailEnd type="triangle"/>
          </a:ln>
        </p:spPr>
        <p:txBody>
          <a:bodyPr lIns="45719" rIns="45719"/>
          <a:lstStyle/>
          <a:p>
            <a:pPr/>
          </a:p>
        </p:txBody>
      </p:sp>
      <p:grpSp>
        <p:nvGrpSpPr>
          <p:cNvPr id="454" name="Group 454"/>
          <p:cNvGrpSpPr/>
          <p:nvPr/>
        </p:nvGrpSpPr>
        <p:grpSpPr>
          <a:xfrm>
            <a:off x="304799" y="1523999"/>
            <a:ext cx="4495801" cy="3063242"/>
            <a:chOff x="0" y="0"/>
            <a:chExt cx="4495800" cy="3063240"/>
          </a:xfrm>
        </p:grpSpPr>
        <p:sp>
          <p:nvSpPr>
            <p:cNvPr id="417" name="Shape 417"/>
            <p:cNvSpPr/>
            <p:nvPr/>
          </p:nvSpPr>
          <p:spPr>
            <a:xfrm>
              <a:off x="0" y="0"/>
              <a:ext cx="685800" cy="7645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 b="1" sz="4000"/>
              </a:lvl1pPr>
            </a:lstStyle>
            <a:p>
              <a:pPr/>
              <a:r>
                <a:t>A</a:t>
              </a:r>
            </a:p>
          </p:txBody>
        </p:sp>
        <p:sp>
          <p:nvSpPr>
            <p:cNvPr id="418" name="Shape 418"/>
            <p:cNvSpPr/>
            <p:nvPr/>
          </p:nvSpPr>
          <p:spPr>
            <a:xfrm>
              <a:off x="1828800" y="0"/>
              <a:ext cx="685800" cy="7645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 b="1" sz="4000"/>
              </a:lvl1pPr>
            </a:lstStyle>
            <a:p>
              <a:pPr/>
              <a:r>
                <a:t>B</a:t>
              </a:r>
            </a:p>
          </p:txBody>
        </p:sp>
        <p:sp>
          <p:nvSpPr>
            <p:cNvPr id="419" name="Shape 419"/>
            <p:cNvSpPr/>
            <p:nvPr/>
          </p:nvSpPr>
          <p:spPr>
            <a:xfrm>
              <a:off x="3810000" y="76200"/>
              <a:ext cx="685800" cy="7645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 b="1" sz="4000"/>
              </a:lvl1pPr>
            </a:lstStyle>
            <a:p>
              <a:pPr/>
              <a:r>
                <a:t>C</a:t>
              </a:r>
            </a:p>
          </p:txBody>
        </p:sp>
        <p:sp>
          <p:nvSpPr>
            <p:cNvPr id="420" name="Shape 420"/>
            <p:cNvSpPr/>
            <p:nvPr/>
          </p:nvSpPr>
          <p:spPr>
            <a:xfrm>
              <a:off x="152400" y="1325880"/>
              <a:ext cx="304800" cy="274321"/>
            </a:xfrm>
            <a:prstGeom prst="ellipse">
              <a:avLst/>
            </a:prstGeom>
            <a:solidFill>
              <a:srgbClr val="4F81BD">
                <a:alpha val="27059"/>
              </a:srgbClr>
            </a:solidFill>
            <a:ln w="25400" cap="flat">
              <a:solidFill>
                <a:srgbClr val="0B519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421" name="Shape 421"/>
            <p:cNvSpPr/>
            <p:nvPr/>
          </p:nvSpPr>
          <p:spPr>
            <a:xfrm>
              <a:off x="152400" y="1783080"/>
              <a:ext cx="304800" cy="274321"/>
            </a:xfrm>
            <a:prstGeom prst="ellipse">
              <a:avLst/>
            </a:prstGeom>
            <a:solidFill>
              <a:srgbClr val="4F81BD">
                <a:alpha val="27059"/>
              </a:srgbClr>
            </a:solidFill>
            <a:ln w="25400" cap="flat">
              <a:solidFill>
                <a:srgbClr val="0B519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422" name="Shape 422"/>
            <p:cNvSpPr/>
            <p:nvPr/>
          </p:nvSpPr>
          <p:spPr>
            <a:xfrm>
              <a:off x="152400" y="777240"/>
              <a:ext cx="304800" cy="274321"/>
            </a:xfrm>
            <a:prstGeom prst="ellipse">
              <a:avLst/>
            </a:prstGeom>
            <a:solidFill>
              <a:srgbClr val="4F81BD">
                <a:alpha val="27059"/>
              </a:srgbClr>
            </a:solidFill>
            <a:ln w="25400" cap="flat">
              <a:solidFill>
                <a:srgbClr val="0B519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423" name="Shape 423"/>
            <p:cNvSpPr/>
            <p:nvPr/>
          </p:nvSpPr>
          <p:spPr>
            <a:xfrm>
              <a:off x="152400" y="2240280"/>
              <a:ext cx="304800" cy="274321"/>
            </a:xfrm>
            <a:prstGeom prst="ellipse">
              <a:avLst/>
            </a:prstGeom>
            <a:solidFill>
              <a:srgbClr val="4F81BD">
                <a:alpha val="27059"/>
              </a:srgbClr>
            </a:solidFill>
            <a:ln w="25400" cap="flat">
              <a:solidFill>
                <a:srgbClr val="0B519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424" name="Shape 424"/>
            <p:cNvSpPr/>
            <p:nvPr/>
          </p:nvSpPr>
          <p:spPr>
            <a:xfrm>
              <a:off x="1930400" y="731520"/>
              <a:ext cx="304800" cy="274321"/>
            </a:xfrm>
            <a:prstGeom prst="ellipse">
              <a:avLst/>
            </a:prstGeom>
            <a:solidFill>
              <a:srgbClr val="4F81BD">
                <a:alpha val="27059"/>
              </a:srgbClr>
            </a:solidFill>
            <a:ln w="25400" cap="flat">
              <a:solidFill>
                <a:srgbClr val="0B519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425" name="Shape 425"/>
            <p:cNvSpPr/>
            <p:nvPr/>
          </p:nvSpPr>
          <p:spPr>
            <a:xfrm>
              <a:off x="1879600" y="1508760"/>
              <a:ext cx="304800" cy="274321"/>
            </a:xfrm>
            <a:prstGeom prst="ellipse">
              <a:avLst/>
            </a:prstGeom>
            <a:solidFill>
              <a:srgbClr val="4F81BD">
                <a:alpha val="27059"/>
              </a:srgbClr>
            </a:solidFill>
            <a:ln w="25400" cap="flat">
              <a:solidFill>
                <a:srgbClr val="0B519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426" name="Shape 426"/>
            <p:cNvSpPr/>
            <p:nvPr/>
          </p:nvSpPr>
          <p:spPr>
            <a:xfrm>
              <a:off x="1879600" y="2148839"/>
              <a:ext cx="304800" cy="274321"/>
            </a:xfrm>
            <a:prstGeom prst="ellipse">
              <a:avLst/>
            </a:prstGeom>
            <a:solidFill>
              <a:srgbClr val="4F81BD">
                <a:alpha val="27059"/>
              </a:srgbClr>
            </a:solidFill>
            <a:ln w="25400" cap="flat">
              <a:solidFill>
                <a:srgbClr val="0B519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427" name="Shape 427"/>
            <p:cNvSpPr/>
            <p:nvPr/>
          </p:nvSpPr>
          <p:spPr>
            <a:xfrm>
              <a:off x="152400" y="762000"/>
              <a:ext cx="203200" cy="3962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/>
              <a:r>
                <a:t>a</a:t>
              </a:r>
            </a:p>
          </p:txBody>
        </p:sp>
        <p:sp>
          <p:nvSpPr>
            <p:cNvPr id="428" name="Shape 428"/>
            <p:cNvSpPr/>
            <p:nvPr/>
          </p:nvSpPr>
          <p:spPr>
            <a:xfrm>
              <a:off x="152400" y="1295400"/>
              <a:ext cx="203200" cy="3962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/>
              <a:r>
                <a:t>b</a:t>
              </a:r>
            </a:p>
          </p:txBody>
        </p:sp>
        <p:sp>
          <p:nvSpPr>
            <p:cNvPr id="429" name="Shape 429"/>
            <p:cNvSpPr/>
            <p:nvPr/>
          </p:nvSpPr>
          <p:spPr>
            <a:xfrm>
              <a:off x="152400" y="1752600"/>
              <a:ext cx="203200" cy="3962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/>
              <a:r>
                <a:t>c</a:t>
              </a:r>
            </a:p>
          </p:txBody>
        </p:sp>
        <p:sp>
          <p:nvSpPr>
            <p:cNvPr id="430" name="Shape 430"/>
            <p:cNvSpPr/>
            <p:nvPr/>
          </p:nvSpPr>
          <p:spPr>
            <a:xfrm>
              <a:off x="152400" y="2209800"/>
              <a:ext cx="203200" cy="3962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/>
              <a:r>
                <a:t>d</a:t>
              </a:r>
            </a:p>
          </p:txBody>
        </p:sp>
        <p:sp>
          <p:nvSpPr>
            <p:cNvPr id="431" name="Shape 431"/>
            <p:cNvSpPr/>
            <p:nvPr/>
          </p:nvSpPr>
          <p:spPr>
            <a:xfrm>
              <a:off x="1905000" y="685800"/>
              <a:ext cx="228600" cy="3962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/>
              <a:r>
                <a:t>V</a:t>
              </a:r>
            </a:p>
          </p:txBody>
        </p:sp>
        <p:sp>
          <p:nvSpPr>
            <p:cNvPr id="432" name="Shape 432"/>
            <p:cNvSpPr/>
            <p:nvPr/>
          </p:nvSpPr>
          <p:spPr>
            <a:xfrm>
              <a:off x="1828800" y="1524000"/>
              <a:ext cx="203200" cy="3962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/>
              <a:r>
                <a:t>W</a:t>
              </a:r>
            </a:p>
          </p:txBody>
        </p:sp>
        <p:sp>
          <p:nvSpPr>
            <p:cNvPr id="433" name="Shape 433"/>
            <p:cNvSpPr/>
            <p:nvPr/>
          </p:nvSpPr>
          <p:spPr>
            <a:xfrm>
              <a:off x="1930400" y="2133600"/>
              <a:ext cx="127000" cy="3962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/>
              <a:r>
                <a:t>X</a:t>
              </a:r>
            </a:p>
          </p:txBody>
        </p:sp>
        <p:sp>
          <p:nvSpPr>
            <p:cNvPr id="434" name="Shape 434"/>
            <p:cNvSpPr/>
            <p:nvPr/>
          </p:nvSpPr>
          <p:spPr>
            <a:xfrm>
              <a:off x="508000" y="1463039"/>
              <a:ext cx="1320801" cy="182882"/>
            </a:xfrm>
            <a:prstGeom prst="line">
              <a:avLst/>
            </a:prstGeom>
            <a:noFill/>
            <a:ln w="9525" cap="flat">
              <a:solidFill>
                <a:srgbClr val="095192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435" name="Shape 435"/>
            <p:cNvSpPr/>
            <p:nvPr/>
          </p:nvSpPr>
          <p:spPr>
            <a:xfrm>
              <a:off x="1930400" y="2697480"/>
              <a:ext cx="304800" cy="274321"/>
            </a:xfrm>
            <a:prstGeom prst="ellipse">
              <a:avLst/>
            </a:prstGeom>
            <a:solidFill>
              <a:srgbClr val="4F81BD">
                <a:alpha val="27059"/>
              </a:srgbClr>
            </a:solidFill>
            <a:ln w="25400" cap="flat">
              <a:solidFill>
                <a:srgbClr val="0B519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436" name="Shape 436"/>
            <p:cNvSpPr/>
            <p:nvPr/>
          </p:nvSpPr>
          <p:spPr>
            <a:xfrm>
              <a:off x="1981200" y="2667000"/>
              <a:ext cx="203200" cy="3962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/>
              <a:r>
                <a:t>Y</a:t>
              </a:r>
            </a:p>
          </p:txBody>
        </p:sp>
        <p:sp>
          <p:nvSpPr>
            <p:cNvPr id="437" name="Shape 437"/>
            <p:cNvSpPr/>
            <p:nvPr/>
          </p:nvSpPr>
          <p:spPr>
            <a:xfrm>
              <a:off x="508000" y="1051559"/>
              <a:ext cx="1422401" cy="1645921"/>
            </a:xfrm>
            <a:prstGeom prst="line">
              <a:avLst/>
            </a:prstGeom>
            <a:noFill/>
            <a:ln w="9525" cap="flat">
              <a:solidFill>
                <a:srgbClr val="095192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438" name="Shape 438"/>
            <p:cNvSpPr/>
            <p:nvPr/>
          </p:nvSpPr>
          <p:spPr>
            <a:xfrm>
              <a:off x="508000" y="1920239"/>
              <a:ext cx="1320801" cy="274322"/>
            </a:xfrm>
            <a:prstGeom prst="line">
              <a:avLst/>
            </a:prstGeom>
            <a:noFill/>
            <a:ln w="9525" cap="flat">
              <a:solidFill>
                <a:srgbClr val="095192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439" name="Shape 439"/>
            <p:cNvSpPr/>
            <p:nvPr/>
          </p:nvSpPr>
          <p:spPr>
            <a:xfrm>
              <a:off x="508000" y="457199"/>
              <a:ext cx="1320801" cy="955"/>
            </a:xfrm>
            <a:prstGeom prst="line">
              <a:avLst/>
            </a:prstGeom>
            <a:noFill/>
            <a:ln w="28575" cap="flat">
              <a:solidFill>
                <a:srgbClr val="095192"/>
              </a:solidFill>
              <a:prstDash val="sysDot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440" name="Shape 440"/>
            <p:cNvSpPr/>
            <p:nvPr/>
          </p:nvSpPr>
          <p:spPr>
            <a:xfrm>
              <a:off x="1066800" y="0"/>
              <a:ext cx="355600" cy="4978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 i="1" sz="2400"/>
              </a:lvl1pPr>
            </a:lstStyle>
            <a:p>
              <a:pPr/>
              <a:r>
                <a:t>g</a:t>
              </a:r>
            </a:p>
          </p:txBody>
        </p:sp>
        <p:sp>
          <p:nvSpPr>
            <p:cNvPr id="441" name="Shape 441"/>
            <p:cNvSpPr/>
            <p:nvPr/>
          </p:nvSpPr>
          <p:spPr>
            <a:xfrm>
              <a:off x="2438399" y="457199"/>
              <a:ext cx="1320802" cy="955"/>
            </a:xfrm>
            <a:prstGeom prst="line">
              <a:avLst/>
            </a:prstGeom>
            <a:noFill/>
            <a:ln w="28575" cap="flat">
              <a:solidFill>
                <a:srgbClr val="095192"/>
              </a:solidFill>
              <a:prstDash val="sysDot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442" name="Shape 442"/>
            <p:cNvSpPr/>
            <p:nvPr/>
          </p:nvSpPr>
          <p:spPr>
            <a:xfrm>
              <a:off x="3860800" y="868680"/>
              <a:ext cx="304800" cy="274321"/>
            </a:xfrm>
            <a:prstGeom prst="ellipse">
              <a:avLst/>
            </a:prstGeom>
            <a:solidFill>
              <a:srgbClr val="4F81BD">
                <a:alpha val="27059"/>
              </a:srgbClr>
            </a:solidFill>
            <a:ln w="25400" cap="flat">
              <a:solidFill>
                <a:srgbClr val="0B519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443" name="Shape 443"/>
            <p:cNvSpPr/>
            <p:nvPr/>
          </p:nvSpPr>
          <p:spPr>
            <a:xfrm>
              <a:off x="3911600" y="1371600"/>
              <a:ext cx="304800" cy="274321"/>
            </a:xfrm>
            <a:prstGeom prst="ellipse">
              <a:avLst/>
            </a:prstGeom>
            <a:solidFill>
              <a:srgbClr val="4F81BD">
                <a:alpha val="27059"/>
              </a:srgbClr>
            </a:solidFill>
            <a:ln w="25400" cap="flat">
              <a:solidFill>
                <a:srgbClr val="0B519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444" name="Shape 444"/>
            <p:cNvSpPr/>
            <p:nvPr/>
          </p:nvSpPr>
          <p:spPr>
            <a:xfrm>
              <a:off x="3962400" y="2148839"/>
              <a:ext cx="304800" cy="274321"/>
            </a:xfrm>
            <a:prstGeom prst="ellipse">
              <a:avLst/>
            </a:prstGeom>
            <a:solidFill>
              <a:srgbClr val="4F81BD">
                <a:alpha val="27059"/>
              </a:srgbClr>
            </a:solidFill>
            <a:ln w="25400" cap="flat">
              <a:solidFill>
                <a:srgbClr val="0B519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445" name="Shape 445"/>
            <p:cNvSpPr/>
            <p:nvPr/>
          </p:nvSpPr>
          <p:spPr>
            <a:xfrm>
              <a:off x="3886200" y="838200"/>
              <a:ext cx="203200" cy="3962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/>
              <a:r>
                <a:t>h</a:t>
              </a:r>
            </a:p>
          </p:txBody>
        </p:sp>
        <p:sp>
          <p:nvSpPr>
            <p:cNvPr id="446" name="Shape 446"/>
            <p:cNvSpPr/>
            <p:nvPr/>
          </p:nvSpPr>
          <p:spPr>
            <a:xfrm>
              <a:off x="3962400" y="2057400"/>
              <a:ext cx="228600" cy="3962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/>
              <a:r>
                <a:t>j</a:t>
              </a:r>
            </a:p>
          </p:txBody>
        </p:sp>
        <p:sp>
          <p:nvSpPr>
            <p:cNvPr id="447" name="Shape 447"/>
            <p:cNvSpPr/>
            <p:nvPr/>
          </p:nvSpPr>
          <p:spPr>
            <a:xfrm>
              <a:off x="3962400" y="1295400"/>
              <a:ext cx="203200" cy="3962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/>
              <a:r>
                <a:t>i</a:t>
              </a:r>
            </a:p>
          </p:txBody>
        </p:sp>
        <p:sp>
          <p:nvSpPr>
            <p:cNvPr id="448" name="Shape 448"/>
            <p:cNvSpPr/>
            <p:nvPr/>
          </p:nvSpPr>
          <p:spPr>
            <a:xfrm>
              <a:off x="2285999" y="777240"/>
              <a:ext cx="1574802" cy="640080"/>
            </a:xfrm>
            <a:prstGeom prst="line">
              <a:avLst/>
            </a:prstGeom>
            <a:noFill/>
            <a:ln w="9525" cap="flat">
              <a:solidFill>
                <a:srgbClr val="095192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449" name="Shape 449"/>
            <p:cNvSpPr/>
            <p:nvPr/>
          </p:nvSpPr>
          <p:spPr>
            <a:xfrm flipV="1">
              <a:off x="2235200" y="1554480"/>
              <a:ext cx="1625600" cy="685801"/>
            </a:xfrm>
            <a:prstGeom prst="line">
              <a:avLst/>
            </a:prstGeom>
            <a:noFill/>
            <a:ln w="9525" cap="flat">
              <a:solidFill>
                <a:srgbClr val="095192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450" name="Shape 450"/>
            <p:cNvSpPr/>
            <p:nvPr/>
          </p:nvSpPr>
          <p:spPr>
            <a:xfrm flipV="1">
              <a:off x="2235200" y="2331720"/>
              <a:ext cx="1676400" cy="502921"/>
            </a:xfrm>
            <a:prstGeom prst="line">
              <a:avLst/>
            </a:prstGeom>
            <a:noFill/>
            <a:ln w="9525" cap="flat">
              <a:solidFill>
                <a:srgbClr val="095192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451" name="Shape 451"/>
            <p:cNvSpPr/>
            <p:nvPr/>
          </p:nvSpPr>
          <p:spPr>
            <a:xfrm flipV="1">
              <a:off x="2235200" y="1051560"/>
              <a:ext cx="1574801" cy="548641"/>
            </a:xfrm>
            <a:prstGeom prst="line">
              <a:avLst/>
            </a:prstGeom>
            <a:noFill/>
            <a:ln w="9525" cap="flat">
              <a:solidFill>
                <a:srgbClr val="095192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452" name="Shape 452"/>
            <p:cNvSpPr/>
            <p:nvPr/>
          </p:nvSpPr>
          <p:spPr>
            <a:xfrm>
              <a:off x="2819400" y="0"/>
              <a:ext cx="355600" cy="497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 i="1" sz="2400"/>
              </a:lvl1pPr>
            </a:lstStyle>
            <a:p>
              <a:pPr/>
              <a:r>
                <a:t>f</a:t>
              </a:r>
            </a:p>
          </p:txBody>
        </p:sp>
        <p:sp>
          <p:nvSpPr>
            <p:cNvPr id="453" name="Shape 453"/>
            <p:cNvSpPr/>
            <p:nvPr/>
          </p:nvSpPr>
          <p:spPr>
            <a:xfrm flipV="1">
              <a:off x="533400" y="1742907"/>
              <a:ext cx="1390837" cy="619294"/>
            </a:xfrm>
            <a:prstGeom prst="line">
              <a:avLst/>
            </a:prstGeom>
            <a:noFill/>
            <a:ln w="9525" cap="flat">
              <a:solidFill>
                <a:srgbClr val="095192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Functions</a:t>
            </a:r>
          </a:p>
        </p:txBody>
      </p:sp>
      <p:sp>
        <p:nvSpPr>
          <p:cNvPr id="124" name="Shape 124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271576" indent="-271576" defTabSz="905255">
              <a:buSzTx/>
              <a:buNone/>
              <a:defRPr b="1" sz="2574"/>
            </a:pPr>
            <a:r>
              <a:t>  Definition</a:t>
            </a:r>
            <a:r>
              <a:rPr b="0"/>
              <a:t>: Let </a:t>
            </a:r>
            <a:r>
              <a:rPr b="0" i="1"/>
              <a:t>A</a:t>
            </a:r>
            <a:r>
              <a:rPr b="0"/>
              <a:t> and </a:t>
            </a:r>
            <a:r>
              <a:rPr b="0" i="1"/>
              <a:t>B </a:t>
            </a:r>
            <a:r>
              <a:rPr b="0"/>
              <a:t>be nonempty sets. A </a:t>
            </a:r>
            <a:r>
              <a:rPr b="0" i="1"/>
              <a:t>function</a:t>
            </a:r>
            <a:r>
              <a:rPr b="0"/>
              <a:t> </a:t>
            </a:r>
            <a:r>
              <a:rPr b="0" sz="1979">
                <a:latin typeface="Lucida Calligraphy"/>
                <a:ea typeface="Lucida Calligraphy"/>
                <a:cs typeface="Lucida Calligraphy"/>
                <a:sym typeface="Lucida Calligraphy"/>
              </a:rPr>
              <a:t>f</a:t>
            </a:r>
            <a:r>
              <a:rPr b="0">
                <a:latin typeface="Lucida Calligraphy"/>
                <a:ea typeface="Lucida Calligraphy"/>
                <a:cs typeface="Lucida Calligraphy"/>
                <a:sym typeface="Lucida Calligraphy"/>
              </a:rPr>
              <a:t>  </a:t>
            </a:r>
            <a:r>
              <a:rPr b="0"/>
              <a:t>from </a:t>
            </a:r>
            <a:r>
              <a:rPr b="0" i="1"/>
              <a:t>A</a:t>
            </a:r>
            <a:r>
              <a:rPr b="0"/>
              <a:t> to </a:t>
            </a:r>
            <a:r>
              <a:rPr b="0" i="1"/>
              <a:t>B</a:t>
            </a:r>
            <a:r>
              <a:rPr b="0"/>
              <a:t>, denoted </a:t>
            </a:r>
            <a:r>
              <a:rPr b="0">
                <a:latin typeface="Lucida Calligraphy"/>
                <a:ea typeface="Lucida Calligraphy"/>
                <a:cs typeface="Lucida Calligraphy"/>
                <a:sym typeface="Lucida Calligraphy"/>
              </a:rPr>
              <a:t> </a:t>
            </a:r>
            <a:r>
              <a:rPr b="0" sz="1979">
                <a:latin typeface="Lucida Calligraphy"/>
                <a:ea typeface="Lucida Calligraphy"/>
                <a:cs typeface="Lucida Calligraphy"/>
                <a:sym typeface="Lucida Calligraphy"/>
              </a:rPr>
              <a:t>f</a:t>
            </a:r>
            <a:r>
              <a:rPr b="0">
                <a:latin typeface="Cambria Math"/>
                <a:ea typeface="Cambria Math"/>
                <a:cs typeface="Cambria Math"/>
                <a:sym typeface="Cambria Math"/>
              </a:rPr>
              <a:t>: </a:t>
            </a:r>
            <a:r>
              <a:rPr b="0" i="1"/>
              <a:t>A</a:t>
            </a:r>
            <a:r>
              <a:rPr b="0">
                <a:latin typeface="Cambria Math"/>
                <a:ea typeface="Cambria Math"/>
                <a:cs typeface="Cambria Math"/>
                <a:sym typeface="Cambria Math"/>
              </a:rPr>
              <a:t> → </a:t>
            </a:r>
            <a:r>
              <a:rPr b="0" i="1"/>
              <a:t>B</a:t>
            </a:r>
            <a:r>
              <a:rPr b="0">
                <a:latin typeface="Cambria Math"/>
                <a:ea typeface="Cambria Math"/>
                <a:cs typeface="Cambria Math"/>
                <a:sym typeface="Cambria Math"/>
              </a:rPr>
              <a:t> is an assignment of each element of </a:t>
            </a:r>
            <a:r>
              <a:rPr b="0" i="1"/>
              <a:t>A</a:t>
            </a:r>
            <a:r>
              <a:rPr b="0">
                <a:latin typeface="Cambria Math"/>
                <a:ea typeface="Cambria Math"/>
                <a:cs typeface="Cambria Math"/>
                <a:sym typeface="Cambria Math"/>
              </a:rPr>
              <a:t> to exactly one element of </a:t>
            </a:r>
            <a:r>
              <a:rPr b="0" i="1"/>
              <a:t>B</a:t>
            </a:r>
            <a:r>
              <a:rPr b="0">
                <a:latin typeface="Cambria Math"/>
                <a:ea typeface="Cambria Math"/>
                <a:cs typeface="Cambria Math"/>
                <a:sym typeface="Cambria Math"/>
              </a:rPr>
              <a:t>.  We write</a:t>
            </a:r>
            <a:r>
              <a:rPr b="0"/>
              <a:t>  </a:t>
            </a:r>
            <a:r>
              <a:rPr b="0" sz="1979">
                <a:latin typeface="Lucida Calligraphy"/>
                <a:ea typeface="Lucida Calligraphy"/>
                <a:cs typeface="Lucida Calligraphy"/>
                <a:sym typeface="Lucida Calligraphy"/>
              </a:rPr>
              <a:t>f</a:t>
            </a:r>
            <a:r>
              <a:rPr b="0">
                <a:latin typeface="Cambria Math"/>
                <a:ea typeface="Cambria Math"/>
                <a:cs typeface="Cambria Math"/>
                <a:sym typeface="Cambria Math"/>
              </a:rPr>
              <a:t>(a) = b  if b is the unique element of </a:t>
            </a:r>
            <a:r>
              <a:rPr b="0" i="1"/>
              <a:t>B</a:t>
            </a:r>
            <a:r>
              <a:rPr b="0">
                <a:latin typeface="Cambria Math"/>
                <a:ea typeface="Cambria Math"/>
                <a:cs typeface="Cambria Math"/>
                <a:sym typeface="Cambria Math"/>
              </a:rPr>
              <a:t> assigned by the function </a:t>
            </a:r>
            <a:r>
              <a:rPr b="0" sz="1979">
                <a:latin typeface="Lucida Calligraphy"/>
                <a:ea typeface="Lucida Calligraphy"/>
                <a:cs typeface="Lucida Calligraphy"/>
                <a:sym typeface="Lucida Calligraphy"/>
              </a:rPr>
              <a:t>f</a:t>
            </a:r>
            <a:r>
              <a:rPr b="0">
                <a:latin typeface="Cambria Math"/>
                <a:ea typeface="Cambria Math"/>
                <a:cs typeface="Cambria Math"/>
                <a:sym typeface="Cambria Math"/>
              </a:rPr>
              <a:t> to the element </a:t>
            </a:r>
            <a:r>
              <a:rPr b="0" i="1"/>
              <a:t>a</a:t>
            </a:r>
            <a:r>
              <a:rPr b="0">
                <a:latin typeface="Cambria Math"/>
                <a:ea typeface="Cambria Math"/>
                <a:cs typeface="Cambria Math"/>
                <a:sym typeface="Cambria Math"/>
              </a:rPr>
              <a:t> of </a:t>
            </a:r>
            <a:r>
              <a:rPr b="0" i="1"/>
              <a:t>A</a:t>
            </a:r>
            <a:r>
              <a:rPr b="0">
                <a:latin typeface="Cambria Math"/>
                <a:ea typeface="Cambria Math"/>
                <a:cs typeface="Cambria Math"/>
                <a:sym typeface="Cambria Math"/>
              </a:rPr>
              <a:t>. </a:t>
            </a:r>
            <a:endParaRPr b="0">
              <a:latin typeface="Cambria Math"/>
              <a:ea typeface="Cambria Math"/>
              <a:cs typeface="Cambria Math"/>
              <a:sym typeface="Cambria Math"/>
            </a:endParaRPr>
          </a:p>
          <a:p>
            <a:pPr marL="271576" indent="-271576" defTabSz="905255">
              <a:defRPr sz="2574">
                <a:latin typeface="Cambria Math"/>
                <a:ea typeface="Cambria Math"/>
                <a:cs typeface="Cambria Math"/>
                <a:sym typeface="Cambria Math"/>
              </a:defRPr>
            </a:pPr>
            <a:r>
              <a:t>Functions are sometimes</a:t>
            </a:r>
          </a:p>
          <a:p>
            <a:pPr marL="271576" indent="-271576" defTabSz="905255">
              <a:buSzTx/>
              <a:buNone/>
              <a:defRPr sz="2574">
                <a:latin typeface="Cambria Math"/>
                <a:ea typeface="Cambria Math"/>
                <a:cs typeface="Cambria Math"/>
                <a:sym typeface="Cambria Math"/>
              </a:defRPr>
            </a:pPr>
            <a:r>
              <a:t>     called </a:t>
            </a:r>
            <a:r>
              <a:rPr i="1">
                <a:latin typeface="Constantia"/>
                <a:ea typeface="Constantia"/>
                <a:cs typeface="Constantia"/>
                <a:sym typeface="Constantia"/>
              </a:rPr>
              <a:t>mappings</a:t>
            </a:r>
            <a:r>
              <a:t> or </a:t>
            </a:r>
          </a:p>
          <a:p>
            <a:pPr marL="271576" indent="-271576" defTabSz="905255">
              <a:buSzTx/>
              <a:buNone/>
              <a:defRPr sz="2574">
                <a:latin typeface="Cambria Math"/>
                <a:ea typeface="Cambria Math"/>
                <a:cs typeface="Cambria Math"/>
                <a:sym typeface="Cambria Math"/>
              </a:defRPr>
            </a:pPr>
            <a:r>
              <a:t>     </a:t>
            </a:r>
            <a:r>
              <a:rPr i="1">
                <a:latin typeface="Constantia"/>
                <a:ea typeface="Constantia"/>
                <a:cs typeface="Constantia"/>
                <a:sym typeface="Constantia"/>
              </a:rPr>
              <a:t>transformations</a:t>
            </a:r>
            <a:r>
              <a:t>.</a:t>
            </a:r>
          </a:p>
          <a:p>
            <a:pPr marL="271576" indent="-271576" defTabSz="905255">
              <a:buSzTx/>
              <a:buNone/>
              <a:defRPr sz="2574">
                <a:latin typeface="Cambria Math"/>
                <a:ea typeface="Cambria Math"/>
                <a:cs typeface="Cambria Math"/>
                <a:sym typeface="Cambria Math"/>
              </a:defRPr>
            </a:pPr>
            <a:r>
              <a:t> </a:t>
            </a:r>
          </a:p>
        </p:txBody>
      </p:sp>
      <p:sp>
        <p:nvSpPr>
          <p:cNvPr id="125" name="Shape 125"/>
          <p:cNvSpPr/>
          <p:nvPr/>
        </p:nvSpPr>
        <p:spPr>
          <a:xfrm>
            <a:off x="6629400" y="5105400"/>
            <a:ext cx="304800" cy="298581"/>
          </a:xfrm>
          <a:prstGeom prst="ellipse">
            <a:avLst/>
          </a:prstGeom>
          <a:solidFill>
            <a:srgbClr val="4F81BD">
              <a:alpha val="27059"/>
            </a:srgbClr>
          </a:solidFill>
          <a:ln w="25400">
            <a:solidFill>
              <a:srgbClr val="0B5190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26" name="Shape 126"/>
          <p:cNvSpPr/>
          <p:nvPr/>
        </p:nvSpPr>
        <p:spPr>
          <a:xfrm>
            <a:off x="6629400" y="5715000"/>
            <a:ext cx="304800" cy="298581"/>
          </a:xfrm>
          <a:prstGeom prst="ellipse">
            <a:avLst/>
          </a:prstGeom>
          <a:solidFill>
            <a:srgbClr val="4F81BD">
              <a:alpha val="27059"/>
            </a:srgbClr>
          </a:solidFill>
          <a:ln w="25400">
            <a:solidFill>
              <a:srgbClr val="0B5190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27" name="Shape 127"/>
          <p:cNvSpPr/>
          <p:nvPr/>
        </p:nvSpPr>
        <p:spPr>
          <a:xfrm>
            <a:off x="6629400" y="4419600"/>
            <a:ext cx="304800" cy="298581"/>
          </a:xfrm>
          <a:prstGeom prst="ellipse">
            <a:avLst/>
          </a:prstGeom>
          <a:solidFill>
            <a:srgbClr val="4F81BD">
              <a:alpha val="27059"/>
            </a:srgbClr>
          </a:solidFill>
          <a:ln w="25400">
            <a:solidFill>
              <a:srgbClr val="0B5190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28" name="Shape 128"/>
          <p:cNvSpPr/>
          <p:nvPr/>
        </p:nvSpPr>
        <p:spPr>
          <a:xfrm>
            <a:off x="6705600" y="6248400"/>
            <a:ext cx="304800" cy="298581"/>
          </a:xfrm>
          <a:prstGeom prst="ellipse">
            <a:avLst/>
          </a:prstGeom>
          <a:solidFill>
            <a:srgbClr val="4F81BD">
              <a:alpha val="27059"/>
            </a:srgbClr>
          </a:solidFill>
          <a:ln w="25400">
            <a:solidFill>
              <a:srgbClr val="0B5190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29" name="Shape 129"/>
          <p:cNvSpPr/>
          <p:nvPr/>
        </p:nvSpPr>
        <p:spPr>
          <a:xfrm>
            <a:off x="8077200" y="4191000"/>
            <a:ext cx="304800" cy="298581"/>
          </a:xfrm>
          <a:prstGeom prst="ellipse">
            <a:avLst/>
          </a:prstGeom>
          <a:solidFill>
            <a:srgbClr val="4F81BD">
              <a:alpha val="27059"/>
            </a:srgbClr>
          </a:solidFill>
          <a:ln w="25400">
            <a:solidFill>
              <a:srgbClr val="0B5190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30" name="Shape 130"/>
          <p:cNvSpPr/>
          <p:nvPr/>
        </p:nvSpPr>
        <p:spPr>
          <a:xfrm>
            <a:off x="8077200" y="5181600"/>
            <a:ext cx="304800" cy="298581"/>
          </a:xfrm>
          <a:prstGeom prst="ellipse">
            <a:avLst/>
          </a:prstGeom>
          <a:solidFill>
            <a:srgbClr val="4F81BD">
              <a:alpha val="27059"/>
            </a:srgbClr>
          </a:solidFill>
          <a:ln w="25400">
            <a:solidFill>
              <a:srgbClr val="0B5190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31" name="Shape 131"/>
          <p:cNvSpPr/>
          <p:nvPr/>
        </p:nvSpPr>
        <p:spPr>
          <a:xfrm>
            <a:off x="8458200" y="4114800"/>
            <a:ext cx="203200" cy="3962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/>
            <a:r>
              <a:t>A</a:t>
            </a:r>
          </a:p>
        </p:txBody>
      </p:sp>
      <p:sp>
        <p:nvSpPr>
          <p:cNvPr id="132" name="Shape 132"/>
          <p:cNvSpPr/>
          <p:nvPr/>
        </p:nvSpPr>
        <p:spPr>
          <a:xfrm>
            <a:off x="8458200" y="4648200"/>
            <a:ext cx="203200" cy="3962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/>
            <a:r>
              <a:t>B</a:t>
            </a:r>
          </a:p>
        </p:txBody>
      </p:sp>
      <p:sp>
        <p:nvSpPr>
          <p:cNvPr id="133" name="Shape 133"/>
          <p:cNvSpPr/>
          <p:nvPr/>
        </p:nvSpPr>
        <p:spPr>
          <a:xfrm>
            <a:off x="8534400" y="5181600"/>
            <a:ext cx="76200" cy="3962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/>
            <a:r>
              <a:t>C</a:t>
            </a:r>
          </a:p>
        </p:txBody>
      </p:sp>
      <p:sp>
        <p:nvSpPr>
          <p:cNvPr id="134" name="Shape 134"/>
          <p:cNvSpPr/>
          <p:nvPr/>
        </p:nvSpPr>
        <p:spPr>
          <a:xfrm>
            <a:off x="6248400" y="3733800"/>
            <a:ext cx="1600200" cy="3962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b="1"/>
            </a:lvl1pPr>
          </a:lstStyle>
          <a:p>
            <a:pPr/>
            <a:r>
              <a:t>Students</a:t>
            </a:r>
          </a:p>
        </p:txBody>
      </p:sp>
      <p:sp>
        <p:nvSpPr>
          <p:cNvPr id="135" name="Shape 135"/>
          <p:cNvSpPr/>
          <p:nvPr/>
        </p:nvSpPr>
        <p:spPr>
          <a:xfrm>
            <a:off x="7772400" y="3733800"/>
            <a:ext cx="1066800" cy="3962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b="1"/>
            </a:lvl1pPr>
          </a:lstStyle>
          <a:p>
            <a:pPr/>
            <a:r>
              <a:t>Grades</a:t>
            </a:r>
          </a:p>
        </p:txBody>
      </p:sp>
      <p:sp>
        <p:nvSpPr>
          <p:cNvPr id="136" name="Shape 136"/>
          <p:cNvSpPr/>
          <p:nvPr/>
        </p:nvSpPr>
        <p:spPr>
          <a:xfrm>
            <a:off x="8077200" y="4724400"/>
            <a:ext cx="304800" cy="298581"/>
          </a:xfrm>
          <a:prstGeom prst="ellipse">
            <a:avLst/>
          </a:prstGeom>
          <a:solidFill>
            <a:srgbClr val="4F81BD">
              <a:alpha val="27059"/>
            </a:srgbClr>
          </a:solidFill>
          <a:ln w="25400">
            <a:solidFill>
              <a:srgbClr val="0B5190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37" name="Shape 137"/>
          <p:cNvSpPr/>
          <p:nvPr/>
        </p:nvSpPr>
        <p:spPr>
          <a:xfrm>
            <a:off x="8077200" y="5638800"/>
            <a:ext cx="304800" cy="298581"/>
          </a:xfrm>
          <a:prstGeom prst="ellipse">
            <a:avLst/>
          </a:prstGeom>
          <a:solidFill>
            <a:srgbClr val="4F81BD">
              <a:alpha val="27059"/>
            </a:srgbClr>
          </a:solidFill>
          <a:ln w="25400">
            <a:solidFill>
              <a:srgbClr val="0B5190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38" name="Shape 138"/>
          <p:cNvSpPr/>
          <p:nvPr/>
        </p:nvSpPr>
        <p:spPr>
          <a:xfrm>
            <a:off x="8077200" y="6096000"/>
            <a:ext cx="304800" cy="298581"/>
          </a:xfrm>
          <a:prstGeom prst="ellipse">
            <a:avLst/>
          </a:prstGeom>
          <a:solidFill>
            <a:srgbClr val="4F81BD">
              <a:alpha val="27059"/>
            </a:srgbClr>
          </a:solidFill>
          <a:ln w="25400">
            <a:solidFill>
              <a:srgbClr val="0B5190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39" name="Shape 139"/>
          <p:cNvSpPr/>
          <p:nvPr/>
        </p:nvSpPr>
        <p:spPr>
          <a:xfrm>
            <a:off x="8458200" y="5638800"/>
            <a:ext cx="203200" cy="3962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/>
            <a:r>
              <a:t>D</a:t>
            </a:r>
          </a:p>
        </p:txBody>
      </p:sp>
      <p:sp>
        <p:nvSpPr>
          <p:cNvPr id="140" name="Shape 140"/>
          <p:cNvSpPr/>
          <p:nvPr/>
        </p:nvSpPr>
        <p:spPr>
          <a:xfrm>
            <a:off x="8534400" y="6096000"/>
            <a:ext cx="228600" cy="3962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/>
            <a:r>
              <a:t>F</a:t>
            </a:r>
          </a:p>
        </p:txBody>
      </p:sp>
      <p:sp>
        <p:nvSpPr>
          <p:cNvPr id="141" name="Shape 141"/>
          <p:cNvSpPr/>
          <p:nvPr/>
        </p:nvSpPr>
        <p:spPr>
          <a:xfrm>
            <a:off x="4648200" y="6248400"/>
            <a:ext cx="1676400" cy="3962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/>
            <a:r>
              <a:t>Kathy  Scott</a:t>
            </a:r>
          </a:p>
        </p:txBody>
      </p:sp>
      <p:sp>
        <p:nvSpPr>
          <p:cNvPr id="142" name="Shape 142"/>
          <p:cNvSpPr/>
          <p:nvPr/>
        </p:nvSpPr>
        <p:spPr>
          <a:xfrm>
            <a:off x="4572000" y="5105400"/>
            <a:ext cx="1981200" cy="3962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/>
            <a:r>
              <a:t>Sandeep Patel</a:t>
            </a:r>
          </a:p>
        </p:txBody>
      </p:sp>
      <p:sp>
        <p:nvSpPr>
          <p:cNvPr id="143" name="Shape 143"/>
          <p:cNvSpPr/>
          <p:nvPr/>
        </p:nvSpPr>
        <p:spPr>
          <a:xfrm>
            <a:off x="4495800" y="4419600"/>
            <a:ext cx="2362200" cy="3962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/>
            <a:r>
              <a:t>Carlota Rodriguez</a:t>
            </a:r>
          </a:p>
        </p:txBody>
      </p:sp>
      <p:sp>
        <p:nvSpPr>
          <p:cNvPr id="144" name="Shape 144"/>
          <p:cNvSpPr/>
          <p:nvPr/>
        </p:nvSpPr>
        <p:spPr>
          <a:xfrm>
            <a:off x="4648200" y="5638800"/>
            <a:ext cx="2362200" cy="3962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/>
            <a:r>
              <a:t>Jalen Williams</a:t>
            </a:r>
          </a:p>
        </p:txBody>
      </p:sp>
      <p:sp>
        <p:nvSpPr>
          <p:cNvPr id="145" name="Shape 145"/>
          <p:cNvSpPr/>
          <p:nvPr/>
        </p:nvSpPr>
        <p:spPr>
          <a:xfrm flipV="1">
            <a:off x="6934200" y="4419600"/>
            <a:ext cx="1143001" cy="149291"/>
          </a:xfrm>
          <a:prstGeom prst="line">
            <a:avLst/>
          </a:prstGeom>
          <a:ln>
            <a:solidFill>
              <a:srgbClr val="095192"/>
            </a:solidFill>
            <a:tailEnd type="triangle"/>
          </a:ln>
        </p:spPr>
        <p:txBody>
          <a:bodyPr lIns="45719" rIns="45719"/>
          <a:lstStyle/>
          <a:p>
            <a:pPr/>
          </a:p>
        </p:txBody>
      </p:sp>
      <p:sp>
        <p:nvSpPr>
          <p:cNvPr id="146" name="Shape 146"/>
          <p:cNvSpPr/>
          <p:nvPr/>
        </p:nvSpPr>
        <p:spPr>
          <a:xfrm flipV="1">
            <a:off x="7010400" y="4952999"/>
            <a:ext cx="990601" cy="838202"/>
          </a:xfrm>
          <a:prstGeom prst="line">
            <a:avLst/>
          </a:prstGeom>
          <a:ln>
            <a:solidFill>
              <a:srgbClr val="095192"/>
            </a:solidFill>
            <a:tailEnd type="triangle"/>
          </a:ln>
        </p:spPr>
        <p:txBody>
          <a:bodyPr lIns="45719" rIns="45719"/>
          <a:lstStyle/>
          <a:p>
            <a:pPr/>
          </a:p>
        </p:txBody>
      </p:sp>
      <p:sp>
        <p:nvSpPr>
          <p:cNvPr id="147" name="Shape 147"/>
          <p:cNvSpPr/>
          <p:nvPr/>
        </p:nvSpPr>
        <p:spPr>
          <a:xfrm flipV="1">
            <a:off x="6858000" y="4800599"/>
            <a:ext cx="1187638" cy="351637"/>
          </a:xfrm>
          <a:prstGeom prst="line">
            <a:avLst/>
          </a:prstGeom>
          <a:ln>
            <a:solidFill>
              <a:srgbClr val="095192"/>
            </a:solidFill>
            <a:tailEnd type="triangle"/>
          </a:ln>
        </p:spPr>
        <p:txBody>
          <a:bodyPr lIns="45719" rIns="45719"/>
          <a:lstStyle/>
          <a:p>
            <a:pPr/>
          </a:p>
        </p:txBody>
      </p:sp>
      <p:sp>
        <p:nvSpPr>
          <p:cNvPr id="148" name="Shape 148"/>
          <p:cNvSpPr/>
          <p:nvPr/>
        </p:nvSpPr>
        <p:spPr>
          <a:xfrm flipV="1">
            <a:off x="7010400" y="4495799"/>
            <a:ext cx="914401" cy="1828802"/>
          </a:xfrm>
          <a:prstGeom prst="line">
            <a:avLst/>
          </a:prstGeom>
          <a:ln>
            <a:solidFill>
              <a:srgbClr val="095192"/>
            </a:solidFill>
            <a:tailEnd type="triangle"/>
          </a:ln>
        </p:spPr>
        <p:txBody>
          <a:bodyPr lIns="45719" rIns="45719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Shape 45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Composition</a:t>
            </a:r>
          </a:p>
        </p:txBody>
      </p:sp>
      <p:sp>
        <p:nvSpPr>
          <p:cNvPr id="457" name="Shape 457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buSzTx/>
              <a:buNone/>
              <a:defRPr b="1"/>
            </a:pPr>
            <a:r>
              <a:t>   Example </a:t>
            </a:r>
            <a:r>
              <a:rPr b="0">
                <a:latin typeface="Cambria Math"/>
                <a:ea typeface="Cambria Math"/>
                <a:cs typeface="Cambria Math"/>
                <a:sym typeface="Cambria Math"/>
              </a:rPr>
              <a:t>1</a:t>
            </a:r>
            <a:r>
              <a:rPr b="0"/>
              <a:t>: If                         and                                  , then </a:t>
            </a:r>
            <a:endParaRPr b="0"/>
          </a:p>
          <a:p>
            <a:pPr/>
          </a:p>
          <a:p>
            <a:pPr>
              <a:buSzTx/>
              <a:buNone/>
            </a:pPr>
            <a:r>
              <a:t>     and  </a:t>
            </a:r>
          </a:p>
        </p:txBody>
      </p:sp>
      <p:pic>
        <p:nvPicPr>
          <p:cNvPr id="458" name="image63.png" descr="addin_tmp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48000" y="1981200"/>
            <a:ext cx="1577340" cy="408624"/>
          </a:xfrm>
          <a:prstGeom prst="rect">
            <a:avLst/>
          </a:prstGeom>
          <a:ln w="12700">
            <a:miter lim="400000"/>
          </a:ln>
        </p:spPr>
      </p:pic>
      <p:pic>
        <p:nvPicPr>
          <p:cNvPr id="459" name="image67.png" descr="addin_tmp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562600" y="1981200"/>
            <a:ext cx="2240280" cy="382905"/>
          </a:xfrm>
          <a:prstGeom prst="rect">
            <a:avLst/>
          </a:prstGeom>
          <a:ln w="12700">
            <a:miter lim="400000"/>
          </a:ln>
        </p:spPr>
      </p:pic>
      <p:pic>
        <p:nvPicPr>
          <p:cNvPr id="460" name="image68.png" descr="addin_tmp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667000" y="2819400"/>
            <a:ext cx="3206115" cy="408624"/>
          </a:xfrm>
          <a:prstGeom prst="rect">
            <a:avLst/>
          </a:prstGeom>
          <a:ln w="12700">
            <a:miter lim="400000"/>
          </a:ln>
        </p:spPr>
      </p:pic>
      <p:pic>
        <p:nvPicPr>
          <p:cNvPr id="461" name="image69.png" descr="addin_tmp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590800" y="3886200"/>
            <a:ext cx="2931796" cy="40862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Shape 46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Composition Questions</a:t>
            </a:r>
          </a:p>
        </p:txBody>
      </p:sp>
      <p:sp>
        <p:nvSpPr>
          <p:cNvPr id="464" name="Shape 464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246888" indent="-246888" defTabSz="822959">
              <a:lnSpc>
                <a:spcPct val="90000"/>
              </a:lnSpc>
              <a:spcBef>
                <a:spcPts val="500"/>
              </a:spcBef>
              <a:buSzTx/>
              <a:buNone/>
              <a:defRPr b="1" sz="2159"/>
            </a:pPr>
            <a:r>
              <a:t>   Example </a:t>
            </a:r>
            <a:r>
              <a:rPr b="0">
                <a:latin typeface="Cambria Math"/>
                <a:ea typeface="Cambria Math"/>
                <a:cs typeface="Cambria Math"/>
                <a:sym typeface="Cambria Math"/>
              </a:rPr>
              <a:t>2</a:t>
            </a:r>
            <a:r>
              <a:rPr b="0"/>
              <a:t>: Let </a:t>
            </a:r>
            <a:r>
              <a:rPr b="0" i="1"/>
              <a:t>g</a:t>
            </a:r>
            <a:r>
              <a:rPr b="0"/>
              <a:t> be the function from the set {</a:t>
            </a:r>
            <a:r>
              <a:rPr b="0" i="1"/>
              <a:t>a,b,c</a:t>
            </a:r>
            <a:r>
              <a:rPr b="0"/>
              <a:t>}</a:t>
            </a:r>
            <a:r>
              <a:rPr b="0" i="1"/>
              <a:t> </a:t>
            </a:r>
            <a:r>
              <a:rPr b="0"/>
              <a:t>to itself such that </a:t>
            </a:r>
            <a:r>
              <a:rPr b="0" i="1"/>
              <a:t>g</a:t>
            </a:r>
            <a:r>
              <a:rPr b="0"/>
              <a:t>(</a:t>
            </a:r>
            <a:r>
              <a:rPr b="0" i="1"/>
              <a:t>a</a:t>
            </a:r>
            <a:r>
              <a:rPr b="0"/>
              <a:t>)</a:t>
            </a:r>
            <a:r>
              <a:rPr b="0" i="1"/>
              <a:t> = b</a:t>
            </a:r>
            <a:r>
              <a:rPr b="0"/>
              <a:t>, </a:t>
            </a:r>
            <a:r>
              <a:rPr b="0" i="1"/>
              <a:t>g</a:t>
            </a:r>
            <a:r>
              <a:rPr b="0"/>
              <a:t>(</a:t>
            </a:r>
            <a:r>
              <a:rPr b="0" i="1"/>
              <a:t>b</a:t>
            </a:r>
            <a:r>
              <a:rPr b="0"/>
              <a:t>)</a:t>
            </a:r>
            <a:r>
              <a:rPr b="0" i="1"/>
              <a:t> = c</a:t>
            </a:r>
            <a:r>
              <a:rPr b="0"/>
              <a:t>, and </a:t>
            </a:r>
            <a:r>
              <a:rPr b="0" i="1"/>
              <a:t>g</a:t>
            </a:r>
            <a:r>
              <a:rPr b="0"/>
              <a:t>(</a:t>
            </a:r>
            <a:r>
              <a:rPr b="0" i="1"/>
              <a:t>c</a:t>
            </a:r>
            <a:r>
              <a:rPr b="0"/>
              <a:t>)</a:t>
            </a:r>
            <a:r>
              <a:rPr b="0" i="1"/>
              <a:t> = a</a:t>
            </a:r>
            <a:r>
              <a:rPr b="0"/>
              <a:t>. Let  </a:t>
            </a:r>
            <a:r>
              <a:rPr b="0" i="1"/>
              <a:t>f</a:t>
            </a:r>
            <a:r>
              <a:rPr b="0"/>
              <a:t> be the function from the set {</a:t>
            </a:r>
            <a:r>
              <a:rPr b="0" i="1"/>
              <a:t>a,b,c</a:t>
            </a:r>
            <a:r>
              <a:rPr b="0"/>
              <a:t>}</a:t>
            </a:r>
            <a:r>
              <a:rPr b="0" i="1"/>
              <a:t> </a:t>
            </a:r>
            <a:r>
              <a:rPr b="0"/>
              <a:t>to the set {</a:t>
            </a:r>
            <a:r>
              <a:rPr b="0">
                <a:latin typeface="Cambria Math"/>
                <a:ea typeface="Cambria Math"/>
                <a:cs typeface="Cambria Math"/>
                <a:sym typeface="Cambria Math"/>
              </a:rPr>
              <a:t>1,2,3</a:t>
            </a:r>
            <a:r>
              <a:rPr b="0"/>
              <a:t>}</a:t>
            </a:r>
            <a:r>
              <a:rPr b="0" i="1"/>
              <a:t> </a:t>
            </a:r>
            <a:r>
              <a:rPr b="0"/>
              <a:t>such that     </a:t>
            </a:r>
            <a:r>
              <a:rPr b="0" i="1"/>
              <a:t>f</a:t>
            </a:r>
            <a:r>
              <a:rPr b="0"/>
              <a:t>(</a:t>
            </a:r>
            <a:r>
              <a:rPr b="0" i="1"/>
              <a:t>a</a:t>
            </a:r>
            <a:r>
              <a:rPr b="0"/>
              <a:t>)</a:t>
            </a:r>
            <a:r>
              <a:rPr b="0" i="1"/>
              <a:t> = </a:t>
            </a:r>
            <a:r>
              <a:rPr b="0">
                <a:latin typeface="Cambria Math"/>
                <a:ea typeface="Cambria Math"/>
                <a:cs typeface="Cambria Math"/>
                <a:sym typeface="Cambria Math"/>
              </a:rPr>
              <a:t>3</a:t>
            </a:r>
            <a:r>
              <a:rPr b="0"/>
              <a:t>, </a:t>
            </a:r>
            <a:r>
              <a:rPr b="0" i="1"/>
              <a:t>f</a:t>
            </a:r>
            <a:r>
              <a:rPr b="0"/>
              <a:t>(</a:t>
            </a:r>
            <a:r>
              <a:rPr b="0" i="1"/>
              <a:t>b</a:t>
            </a:r>
            <a:r>
              <a:rPr b="0"/>
              <a:t>)</a:t>
            </a:r>
            <a:r>
              <a:rPr b="0" i="1"/>
              <a:t> = </a:t>
            </a:r>
            <a:r>
              <a:rPr b="0">
                <a:latin typeface="Cambria Math"/>
                <a:ea typeface="Cambria Math"/>
                <a:cs typeface="Cambria Math"/>
                <a:sym typeface="Cambria Math"/>
              </a:rPr>
              <a:t>2</a:t>
            </a:r>
            <a:r>
              <a:rPr b="0"/>
              <a:t>, and </a:t>
            </a:r>
            <a:r>
              <a:rPr b="0" i="1"/>
              <a:t>f</a:t>
            </a:r>
            <a:r>
              <a:rPr b="0"/>
              <a:t>(</a:t>
            </a:r>
            <a:r>
              <a:rPr b="0" i="1"/>
              <a:t>c</a:t>
            </a:r>
            <a:r>
              <a:rPr b="0"/>
              <a:t>)</a:t>
            </a:r>
            <a:r>
              <a:rPr b="0" i="1"/>
              <a:t> =</a:t>
            </a:r>
            <a:r>
              <a:rPr b="0">
                <a:latin typeface="Cambria Math"/>
                <a:ea typeface="Cambria Math"/>
                <a:cs typeface="Cambria Math"/>
                <a:sym typeface="Cambria Math"/>
              </a:rPr>
              <a:t> 1</a:t>
            </a:r>
            <a:r>
              <a:rPr b="0"/>
              <a:t>.</a:t>
            </a:r>
          </a:p>
          <a:p>
            <a:pPr marL="246888" indent="-246888" defTabSz="822959">
              <a:lnSpc>
                <a:spcPct val="90000"/>
              </a:lnSpc>
              <a:spcBef>
                <a:spcPts val="500"/>
              </a:spcBef>
              <a:buSzTx/>
              <a:buNone/>
              <a:defRPr sz="2159"/>
            </a:pPr>
            <a:r>
              <a:t>    What is the composition of </a:t>
            </a:r>
            <a:r>
              <a:rPr i="1"/>
              <a:t>f</a:t>
            </a:r>
            <a:r>
              <a:t> and </a:t>
            </a:r>
            <a:r>
              <a:rPr i="1"/>
              <a:t>g</a:t>
            </a:r>
            <a:r>
              <a:t>, and what is the composition of </a:t>
            </a:r>
            <a:r>
              <a:rPr i="1"/>
              <a:t>g </a:t>
            </a:r>
            <a:r>
              <a:t>and </a:t>
            </a:r>
            <a:r>
              <a:rPr i="1"/>
              <a:t>f</a:t>
            </a:r>
            <a:r>
              <a:t>.</a:t>
            </a:r>
          </a:p>
          <a:p>
            <a:pPr marL="246888" indent="-246888" defTabSz="822959">
              <a:lnSpc>
                <a:spcPct val="90000"/>
              </a:lnSpc>
              <a:spcBef>
                <a:spcPts val="500"/>
              </a:spcBef>
              <a:buSzTx/>
              <a:buNone/>
              <a:defRPr b="1" sz="2159"/>
            </a:pPr>
            <a:r>
              <a:t>    Solution:  </a:t>
            </a:r>
            <a:r>
              <a:rPr b="0"/>
              <a:t>The composition </a:t>
            </a:r>
            <a:r>
              <a:rPr b="0" i="1"/>
              <a:t>f</a:t>
            </a:r>
            <a:r>
              <a:rPr b="0">
                <a:latin typeface="Cambria Math"/>
                <a:ea typeface="Cambria Math"/>
                <a:cs typeface="Cambria Math"/>
                <a:sym typeface="Cambria Math"/>
              </a:rPr>
              <a:t>∘g</a:t>
            </a:r>
            <a:r>
              <a:rPr b="0"/>
              <a:t>  is defined by </a:t>
            </a:r>
          </a:p>
          <a:p>
            <a:pPr lvl="1" marL="222199" indent="131673" defTabSz="822959">
              <a:lnSpc>
                <a:spcPct val="90000"/>
              </a:lnSpc>
              <a:spcBef>
                <a:spcPts val="400"/>
              </a:spcBef>
              <a:buSzTx/>
              <a:buNone/>
              <a:defRPr i="1" sz="1979"/>
            </a:pPr>
            <a:r>
              <a:t>f</a:t>
            </a:r>
            <a:r>
              <a:rPr i="0">
                <a:latin typeface="Cambria Math"/>
                <a:ea typeface="Cambria Math"/>
                <a:cs typeface="Cambria Math"/>
                <a:sym typeface="Cambria Math"/>
              </a:rPr>
              <a:t>∘g  (a)= </a:t>
            </a:r>
            <a:r>
              <a:t>f</a:t>
            </a:r>
            <a:r>
              <a:rPr i="0">
                <a:latin typeface="Cambria Math"/>
                <a:ea typeface="Cambria Math"/>
                <a:cs typeface="Cambria Math"/>
                <a:sym typeface="Cambria Math"/>
              </a:rPr>
              <a:t>(g(a)) = </a:t>
            </a:r>
            <a:r>
              <a:t>f</a:t>
            </a:r>
            <a:r>
              <a:rPr i="0">
                <a:latin typeface="Cambria Math"/>
                <a:ea typeface="Cambria Math"/>
                <a:cs typeface="Cambria Math"/>
                <a:sym typeface="Cambria Math"/>
              </a:rPr>
              <a:t>(b) = 2.</a:t>
            </a:r>
            <a:r>
              <a:rPr i="0"/>
              <a:t> </a:t>
            </a:r>
          </a:p>
          <a:p>
            <a:pPr lvl="1" marL="222199" indent="131673" defTabSz="822959">
              <a:lnSpc>
                <a:spcPct val="90000"/>
              </a:lnSpc>
              <a:spcBef>
                <a:spcPts val="400"/>
              </a:spcBef>
              <a:buSzTx/>
              <a:buNone/>
              <a:defRPr i="1" sz="1979"/>
            </a:pPr>
            <a:r>
              <a:t>f</a:t>
            </a:r>
            <a:r>
              <a:rPr i="0">
                <a:latin typeface="Cambria Math"/>
                <a:ea typeface="Cambria Math"/>
                <a:cs typeface="Cambria Math"/>
                <a:sym typeface="Cambria Math"/>
              </a:rPr>
              <a:t>∘g  (b)= </a:t>
            </a:r>
            <a:r>
              <a:t>f</a:t>
            </a:r>
            <a:r>
              <a:rPr i="0">
                <a:latin typeface="Cambria Math"/>
                <a:ea typeface="Cambria Math"/>
                <a:cs typeface="Cambria Math"/>
                <a:sym typeface="Cambria Math"/>
              </a:rPr>
              <a:t>(g(b)) = </a:t>
            </a:r>
            <a:r>
              <a:t>f</a:t>
            </a:r>
            <a:r>
              <a:rPr i="0">
                <a:latin typeface="Cambria Math"/>
                <a:ea typeface="Cambria Math"/>
                <a:cs typeface="Cambria Math"/>
                <a:sym typeface="Cambria Math"/>
              </a:rPr>
              <a:t>(c) = 1.</a:t>
            </a:r>
            <a:r>
              <a:rPr i="0"/>
              <a:t> </a:t>
            </a:r>
          </a:p>
          <a:p>
            <a:pPr lvl="1" marL="222199" indent="131673" defTabSz="822959">
              <a:lnSpc>
                <a:spcPct val="90000"/>
              </a:lnSpc>
              <a:spcBef>
                <a:spcPts val="400"/>
              </a:spcBef>
              <a:buSzTx/>
              <a:buNone/>
              <a:defRPr i="1" sz="1979"/>
            </a:pPr>
            <a:r>
              <a:t>f</a:t>
            </a:r>
            <a:r>
              <a:rPr i="0">
                <a:latin typeface="Cambria Math"/>
                <a:ea typeface="Cambria Math"/>
                <a:cs typeface="Cambria Math"/>
                <a:sym typeface="Cambria Math"/>
              </a:rPr>
              <a:t>∘g  (c)= </a:t>
            </a:r>
            <a:r>
              <a:t>f</a:t>
            </a:r>
            <a:r>
              <a:rPr i="0">
                <a:latin typeface="Cambria Math"/>
                <a:ea typeface="Cambria Math"/>
                <a:cs typeface="Cambria Math"/>
                <a:sym typeface="Cambria Math"/>
              </a:rPr>
              <a:t>(g(c)) = </a:t>
            </a:r>
            <a:r>
              <a:t>f</a:t>
            </a:r>
            <a:r>
              <a:rPr i="0">
                <a:latin typeface="Cambria Math"/>
                <a:ea typeface="Cambria Math"/>
                <a:cs typeface="Cambria Math"/>
                <a:sym typeface="Cambria Math"/>
              </a:rPr>
              <a:t>(a) = 3.</a:t>
            </a:r>
            <a:r>
              <a:rPr i="0"/>
              <a:t> </a:t>
            </a:r>
          </a:p>
          <a:p>
            <a:pPr lvl="1" marL="222199" indent="131673" defTabSz="822959">
              <a:lnSpc>
                <a:spcPct val="90000"/>
              </a:lnSpc>
              <a:spcBef>
                <a:spcPts val="400"/>
              </a:spcBef>
              <a:buSzTx/>
              <a:buNone/>
              <a:defRPr sz="1979"/>
            </a:pPr>
            <a:r>
              <a:t>Note that </a:t>
            </a:r>
            <a:r>
              <a:rPr i="1"/>
              <a:t>g</a:t>
            </a:r>
            <a:r>
              <a:rPr>
                <a:latin typeface="Cambria Math"/>
                <a:ea typeface="Cambria Math"/>
                <a:cs typeface="Cambria Math"/>
                <a:sym typeface="Cambria Math"/>
              </a:rPr>
              <a:t>∘f  is not defined, because the range of </a:t>
            </a:r>
            <a:r>
              <a:rPr i="1"/>
              <a:t>f</a:t>
            </a:r>
            <a:r>
              <a:rPr>
                <a:latin typeface="Cambria Math"/>
                <a:ea typeface="Cambria Math"/>
                <a:cs typeface="Cambria Math"/>
                <a:sym typeface="Cambria Math"/>
              </a:rPr>
              <a:t> is not a subset of the domain of </a:t>
            </a:r>
            <a:r>
              <a:rPr i="1"/>
              <a:t>g</a:t>
            </a:r>
            <a:r>
              <a:rPr>
                <a:latin typeface="Cambria Math"/>
                <a:ea typeface="Cambria Math"/>
                <a:cs typeface="Cambria Math"/>
                <a:sym typeface="Cambria Math"/>
              </a:rPr>
              <a:t>. 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4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4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4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4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464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Shape 46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Composition Questions</a:t>
            </a:r>
          </a:p>
        </p:txBody>
      </p:sp>
      <p:sp>
        <p:nvSpPr>
          <p:cNvPr id="467" name="Shape 467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buSzTx/>
              <a:buNone/>
              <a:defRPr b="1"/>
            </a:pPr>
            <a:r>
              <a:t>   Example </a:t>
            </a:r>
            <a:r>
              <a:rPr b="0">
                <a:latin typeface="Cambria Math"/>
                <a:ea typeface="Cambria Math"/>
                <a:cs typeface="Cambria Math"/>
                <a:sym typeface="Cambria Math"/>
              </a:rPr>
              <a:t>2</a:t>
            </a:r>
            <a:r>
              <a:rPr b="0"/>
              <a:t>: Let f and g be functions from the set of integers to the set of integers defined by  </a:t>
            </a:r>
            <a:r>
              <a:rPr b="0" i="1"/>
              <a:t>f</a:t>
            </a:r>
            <a:r>
              <a:rPr b="0"/>
              <a:t>(</a:t>
            </a:r>
            <a:r>
              <a:rPr b="0" i="1"/>
              <a:t>x</a:t>
            </a:r>
            <a:r>
              <a:rPr b="0"/>
              <a:t>)</a:t>
            </a:r>
            <a:r>
              <a:rPr b="0" i="1"/>
              <a:t> = </a:t>
            </a:r>
            <a:r>
              <a:rPr b="0">
                <a:latin typeface="Cambria Math"/>
                <a:ea typeface="Cambria Math"/>
                <a:cs typeface="Cambria Math"/>
                <a:sym typeface="Cambria Math"/>
              </a:rPr>
              <a:t>2</a:t>
            </a:r>
            <a:r>
              <a:rPr b="0" i="1"/>
              <a:t>x </a:t>
            </a:r>
            <a:r>
              <a:rPr b="0"/>
              <a:t>+</a:t>
            </a:r>
            <a:r>
              <a:rPr b="0" i="1"/>
              <a:t> </a:t>
            </a:r>
            <a:r>
              <a:rPr b="0">
                <a:latin typeface="Cambria Math"/>
                <a:ea typeface="Cambria Math"/>
                <a:cs typeface="Cambria Math"/>
                <a:sym typeface="Cambria Math"/>
              </a:rPr>
              <a:t>3</a:t>
            </a:r>
            <a:r>
              <a:rPr b="0" i="1"/>
              <a:t> </a:t>
            </a:r>
            <a:r>
              <a:rPr b="0"/>
              <a:t>and </a:t>
            </a:r>
            <a:r>
              <a:rPr b="0" i="1"/>
              <a:t>g</a:t>
            </a:r>
            <a:r>
              <a:rPr b="0"/>
              <a:t>(</a:t>
            </a:r>
            <a:r>
              <a:rPr b="0" i="1"/>
              <a:t>x</a:t>
            </a:r>
            <a:r>
              <a:rPr b="0"/>
              <a:t>)</a:t>
            </a:r>
            <a:r>
              <a:rPr b="0" i="1"/>
              <a:t> = </a:t>
            </a:r>
            <a:r>
              <a:rPr b="0">
                <a:latin typeface="Cambria Math"/>
                <a:ea typeface="Cambria Math"/>
                <a:cs typeface="Cambria Math"/>
                <a:sym typeface="Cambria Math"/>
              </a:rPr>
              <a:t>3</a:t>
            </a:r>
            <a:r>
              <a:rPr b="0" i="1"/>
              <a:t>x </a:t>
            </a:r>
            <a:r>
              <a:rPr b="0"/>
              <a:t>+</a:t>
            </a:r>
            <a:r>
              <a:rPr b="0" i="1"/>
              <a:t> </a:t>
            </a:r>
            <a:r>
              <a:rPr b="0">
                <a:latin typeface="Cambria Math"/>
                <a:ea typeface="Cambria Math"/>
                <a:cs typeface="Cambria Math"/>
                <a:sym typeface="Cambria Math"/>
              </a:rPr>
              <a:t>2</a:t>
            </a:r>
            <a:r>
              <a:rPr b="0"/>
              <a:t>. </a:t>
            </a:r>
            <a:endParaRPr b="0"/>
          </a:p>
          <a:p>
            <a:pPr>
              <a:buSzTx/>
              <a:buNone/>
            </a:pPr>
            <a:r>
              <a:t>   What is the composition of </a:t>
            </a:r>
            <a:r>
              <a:rPr i="1"/>
              <a:t>f</a:t>
            </a:r>
            <a:r>
              <a:t> and </a:t>
            </a:r>
            <a:r>
              <a:rPr i="1"/>
              <a:t>g</a:t>
            </a:r>
            <a:r>
              <a:t>, and also the composition of </a:t>
            </a:r>
            <a:r>
              <a:rPr i="1"/>
              <a:t>g</a:t>
            </a:r>
            <a:r>
              <a:t> and </a:t>
            </a:r>
            <a:r>
              <a:rPr i="1"/>
              <a:t>f </a:t>
            </a:r>
            <a:r>
              <a:t>?</a:t>
            </a:r>
          </a:p>
          <a:p>
            <a:pPr>
              <a:buSzTx/>
              <a:buNone/>
              <a:defRPr b="1"/>
            </a:pPr>
            <a:r>
              <a:t>     Solution:</a:t>
            </a:r>
          </a:p>
          <a:p>
            <a:pPr lvl="1" marL="246888" indent="146304">
              <a:spcBef>
                <a:spcPts val="500"/>
              </a:spcBef>
              <a:buSzTx/>
              <a:buNone/>
              <a:defRPr i="1" sz="2400"/>
            </a:pPr>
            <a:r>
              <a:t>f</a:t>
            </a:r>
            <a:r>
              <a:rPr i="0">
                <a:latin typeface="Cambria Math"/>
                <a:ea typeface="Cambria Math"/>
                <a:cs typeface="Cambria Math"/>
                <a:sym typeface="Cambria Math"/>
              </a:rPr>
              <a:t>∘g  (</a:t>
            </a:r>
            <a:r>
              <a:t>x</a:t>
            </a:r>
            <a:r>
              <a:rPr i="0">
                <a:latin typeface="Cambria Math"/>
                <a:ea typeface="Cambria Math"/>
                <a:cs typeface="Cambria Math"/>
                <a:sym typeface="Cambria Math"/>
              </a:rPr>
              <a:t>)= </a:t>
            </a:r>
            <a:r>
              <a:t>f</a:t>
            </a:r>
            <a:r>
              <a:rPr i="0">
                <a:latin typeface="Cambria Math"/>
                <a:ea typeface="Cambria Math"/>
                <a:cs typeface="Cambria Math"/>
                <a:sym typeface="Cambria Math"/>
              </a:rPr>
              <a:t>(g(</a:t>
            </a:r>
            <a:r>
              <a:t>x</a:t>
            </a:r>
            <a:r>
              <a:rPr i="0">
                <a:latin typeface="Cambria Math"/>
                <a:ea typeface="Cambria Math"/>
                <a:cs typeface="Cambria Math"/>
                <a:sym typeface="Cambria Math"/>
              </a:rPr>
              <a:t>)) = </a:t>
            </a:r>
            <a:r>
              <a:t>f</a:t>
            </a:r>
            <a:r>
              <a:rPr i="0">
                <a:latin typeface="Cambria Math"/>
                <a:ea typeface="Cambria Math"/>
                <a:cs typeface="Cambria Math"/>
                <a:sym typeface="Cambria Math"/>
              </a:rPr>
              <a:t>(3</a:t>
            </a:r>
            <a:r>
              <a:t>x</a:t>
            </a:r>
            <a:r>
              <a:rPr i="0">
                <a:latin typeface="Cambria Math"/>
                <a:ea typeface="Cambria Math"/>
                <a:cs typeface="Cambria Math"/>
                <a:sym typeface="Cambria Math"/>
              </a:rPr>
              <a:t> + 2) = 2(3</a:t>
            </a:r>
            <a:r>
              <a:t>x</a:t>
            </a:r>
            <a:r>
              <a:rPr i="0">
                <a:latin typeface="Cambria Math"/>
                <a:ea typeface="Cambria Math"/>
                <a:cs typeface="Cambria Math"/>
                <a:sym typeface="Cambria Math"/>
              </a:rPr>
              <a:t> + 2) + 3 = 6</a:t>
            </a:r>
            <a:r>
              <a:t>x</a:t>
            </a:r>
            <a:r>
              <a:rPr i="0">
                <a:latin typeface="Cambria Math"/>
                <a:ea typeface="Cambria Math"/>
                <a:cs typeface="Cambria Math"/>
                <a:sym typeface="Cambria Math"/>
              </a:rPr>
              <a:t> + 7</a:t>
            </a:r>
          </a:p>
          <a:p>
            <a:pPr lvl="1" marL="246888" indent="146304">
              <a:spcBef>
                <a:spcPts val="500"/>
              </a:spcBef>
              <a:buSzTx/>
              <a:buNone/>
              <a:defRPr i="1" sz="2400"/>
            </a:pPr>
            <a:r>
              <a:t>g</a:t>
            </a:r>
            <a:r>
              <a:rPr i="0">
                <a:latin typeface="Cambria Math"/>
                <a:ea typeface="Cambria Math"/>
                <a:cs typeface="Cambria Math"/>
                <a:sym typeface="Cambria Math"/>
              </a:rPr>
              <a:t>∘f  (</a:t>
            </a:r>
            <a:r>
              <a:t>x</a:t>
            </a:r>
            <a:r>
              <a:rPr i="0">
                <a:latin typeface="Cambria Math"/>
                <a:ea typeface="Cambria Math"/>
                <a:cs typeface="Cambria Math"/>
                <a:sym typeface="Cambria Math"/>
              </a:rPr>
              <a:t>)= </a:t>
            </a:r>
            <a:r>
              <a:t>g</a:t>
            </a:r>
            <a:r>
              <a:rPr i="0">
                <a:latin typeface="Cambria Math"/>
                <a:ea typeface="Cambria Math"/>
                <a:cs typeface="Cambria Math"/>
                <a:sym typeface="Cambria Math"/>
              </a:rPr>
              <a:t>(f(</a:t>
            </a:r>
            <a:r>
              <a:t>x</a:t>
            </a:r>
            <a:r>
              <a:rPr i="0">
                <a:latin typeface="Cambria Math"/>
                <a:ea typeface="Cambria Math"/>
                <a:cs typeface="Cambria Math"/>
                <a:sym typeface="Cambria Math"/>
              </a:rPr>
              <a:t>)) = </a:t>
            </a:r>
            <a:r>
              <a:t>g</a:t>
            </a:r>
            <a:r>
              <a:rPr i="0">
                <a:latin typeface="Cambria Math"/>
                <a:ea typeface="Cambria Math"/>
                <a:cs typeface="Cambria Math"/>
                <a:sym typeface="Cambria Math"/>
              </a:rPr>
              <a:t>(2</a:t>
            </a:r>
            <a:r>
              <a:t>x</a:t>
            </a:r>
            <a:r>
              <a:rPr i="0">
                <a:latin typeface="Cambria Math"/>
                <a:ea typeface="Cambria Math"/>
                <a:cs typeface="Cambria Math"/>
                <a:sym typeface="Cambria Math"/>
              </a:rPr>
              <a:t> + 3) = 3(2</a:t>
            </a:r>
            <a:r>
              <a:t>x </a:t>
            </a:r>
            <a:r>
              <a:rPr i="0">
                <a:latin typeface="Cambria Math"/>
                <a:ea typeface="Cambria Math"/>
                <a:cs typeface="Cambria Math"/>
                <a:sym typeface="Cambria Math"/>
              </a:rPr>
              <a:t>+ 3) + 2 = 6</a:t>
            </a:r>
            <a:r>
              <a:t>x</a:t>
            </a:r>
            <a:r>
              <a:rPr i="0">
                <a:latin typeface="Cambria Math"/>
                <a:ea typeface="Cambria Math"/>
                <a:cs typeface="Cambria Math"/>
                <a:sym typeface="Cambria Math"/>
              </a:rPr>
              <a:t> + 11</a:t>
            </a:r>
            <a:r>
              <a:rPr i="0"/>
              <a:t> 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467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Shape 46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Graphs of Functions</a:t>
            </a:r>
          </a:p>
        </p:txBody>
      </p:sp>
      <p:sp>
        <p:nvSpPr>
          <p:cNvPr id="470" name="Shape 470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Let </a:t>
            </a:r>
            <a:r>
              <a:rPr i="1"/>
              <a:t>f</a:t>
            </a:r>
            <a:r>
              <a:t> be a function from the set </a:t>
            </a:r>
            <a:r>
              <a:rPr i="1"/>
              <a:t>A</a:t>
            </a:r>
            <a:r>
              <a:t> to the set </a:t>
            </a:r>
            <a:r>
              <a:rPr i="1"/>
              <a:t>B</a:t>
            </a:r>
            <a:r>
              <a:t>. The </a:t>
            </a:r>
            <a:r>
              <a:rPr i="1"/>
              <a:t>graph</a:t>
            </a:r>
            <a:r>
              <a:t> of the function </a:t>
            </a:r>
            <a:r>
              <a:rPr i="1"/>
              <a:t>f</a:t>
            </a:r>
            <a:r>
              <a:t> is the set of ordered pairs   </a:t>
            </a:r>
            <a:r>
              <a:rPr>
                <a:latin typeface="Cambria Math"/>
                <a:ea typeface="Cambria Math"/>
                <a:cs typeface="Cambria Math"/>
                <a:sym typeface="Cambria Math"/>
              </a:rPr>
              <a:t>{(</a:t>
            </a:r>
            <a:r>
              <a:rPr i="1"/>
              <a:t>a,b</a:t>
            </a:r>
            <a:r>
              <a:rPr>
                <a:latin typeface="Cambria Math"/>
                <a:ea typeface="Cambria Math"/>
                <a:cs typeface="Cambria Math"/>
                <a:sym typeface="Cambria Math"/>
              </a:rPr>
              <a:t>) | </a:t>
            </a:r>
            <a:r>
              <a:rPr i="1"/>
              <a:t>a</a:t>
            </a:r>
            <a:r>
              <a:rPr>
                <a:latin typeface="Cambria Math"/>
                <a:ea typeface="Cambria Math"/>
                <a:cs typeface="Cambria Math"/>
                <a:sym typeface="Cambria Math"/>
              </a:rPr>
              <a:t> ∈A and </a:t>
            </a:r>
            <a:r>
              <a:rPr i="1"/>
              <a:t>f</a:t>
            </a:r>
            <a:r>
              <a:rPr>
                <a:latin typeface="Cambria Math"/>
                <a:ea typeface="Cambria Math"/>
                <a:cs typeface="Cambria Math"/>
                <a:sym typeface="Cambria Math"/>
              </a:rPr>
              <a:t>(</a:t>
            </a:r>
            <a:r>
              <a:rPr i="1"/>
              <a:t>a</a:t>
            </a:r>
            <a:r>
              <a:rPr>
                <a:latin typeface="Cambria Math"/>
                <a:ea typeface="Cambria Math"/>
                <a:cs typeface="Cambria Math"/>
                <a:sym typeface="Cambria Math"/>
              </a:rPr>
              <a:t>) = </a:t>
            </a:r>
            <a:r>
              <a:rPr i="1"/>
              <a:t>b</a:t>
            </a:r>
            <a:r>
              <a:rPr>
                <a:latin typeface="Cambria Math"/>
                <a:ea typeface="Cambria Math"/>
                <a:cs typeface="Cambria Math"/>
                <a:sym typeface="Cambria Math"/>
              </a:rPr>
              <a:t>}.</a:t>
            </a:r>
          </a:p>
        </p:txBody>
      </p:sp>
      <p:pic>
        <p:nvPicPr>
          <p:cNvPr id="471" name="image70.jpeg" descr="0219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24000" y="3810000"/>
            <a:ext cx="1879855" cy="1879855"/>
          </a:xfrm>
          <a:prstGeom prst="rect">
            <a:avLst/>
          </a:prstGeom>
          <a:ln w="12700">
            <a:miter lim="400000"/>
          </a:ln>
        </p:spPr>
      </p:pic>
      <p:pic>
        <p:nvPicPr>
          <p:cNvPr id="472" name="image71.jpeg" descr="0220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029200" y="3810000"/>
            <a:ext cx="2079499" cy="1879093"/>
          </a:xfrm>
          <a:prstGeom prst="rect">
            <a:avLst/>
          </a:prstGeom>
          <a:ln w="12700">
            <a:miter lim="400000"/>
          </a:ln>
        </p:spPr>
      </p:pic>
      <p:sp>
        <p:nvSpPr>
          <p:cNvPr id="473" name="Shape 473"/>
          <p:cNvSpPr/>
          <p:nvPr/>
        </p:nvSpPr>
        <p:spPr>
          <a:xfrm>
            <a:off x="762000" y="5867400"/>
            <a:ext cx="4572000" cy="9042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2400"/>
            </a:pPr>
            <a:r>
              <a:t>Graph of </a:t>
            </a:r>
            <a:r>
              <a:rPr i="1"/>
              <a:t>f</a:t>
            </a:r>
            <a:r>
              <a:t>(</a:t>
            </a:r>
            <a:r>
              <a:rPr i="1"/>
              <a:t>n</a:t>
            </a:r>
            <a:r>
              <a:t>) = </a:t>
            </a:r>
            <a:r>
              <a:rPr>
                <a:latin typeface="Cambria Math"/>
                <a:ea typeface="Cambria Math"/>
                <a:cs typeface="Cambria Math"/>
                <a:sym typeface="Cambria Math"/>
              </a:rPr>
              <a:t>2</a:t>
            </a:r>
            <a:r>
              <a:rPr i="1"/>
              <a:t>n</a:t>
            </a:r>
            <a:r>
              <a:t> </a:t>
            </a:r>
            <a:r>
              <a:rPr>
                <a:latin typeface="Cambria Math"/>
                <a:ea typeface="Cambria Math"/>
                <a:cs typeface="Cambria Math"/>
                <a:sym typeface="Cambria Math"/>
              </a:rPr>
              <a:t>+ 1 </a:t>
            </a:r>
            <a:endParaRPr>
              <a:latin typeface="Cambria Math"/>
              <a:ea typeface="Cambria Math"/>
              <a:cs typeface="Cambria Math"/>
              <a:sym typeface="Cambria Math"/>
            </a:endParaRPr>
          </a:p>
          <a:p>
            <a:pPr>
              <a:defRPr sz="2400"/>
            </a:pPr>
            <a:r>
              <a:t>    from Z to Z</a:t>
            </a:r>
          </a:p>
        </p:txBody>
      </p:sp>
      <p:sp>
        <p:nvSpPr>
          <p:cNvPr id="474" name="Shape 474"/>
          <p:cNvSpPr/>
          <p:nvPr/>
        </p:nvSpPr>
        <p:spPr>
          <a:xfrm>
            <a:off x="4724400" y="5791200"/>
            <a:ext cx="4572000" cy="9042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2400"/>
            </a:pPr>
            <a:r>
              <a:t>Graph of </a:t>
            </a:r>
            <a:r>
              <a:rPr i="1"/>
              <a:t>f</a:t>
            </a:r>
            <a:r>
              <a:t>(</a:t>
            </a:r>
            <a:r>
              <a:rPr i="1"/>
              <a:t>x</a:t>
            </a:r>
            <a:r>
              <a:t>) = </a:t>
            </a:r>
            <a:r>
              <a:rPr i="1"/>
              <a:t>x</a:t>
            </a:r>
            <a:r>
              <a:rPr baseline="30000">
                <a:latin typeface="Cambria Math"/>
                <a:ea typeface="Cambria Math"/>
                <a:cs typeface="Cambria Math"/>
                <a:sym typeface="Cambria Math"/>
              </a:rPr>
              <a:t>2</a:t>
            </a:r>
            <a:r>
              <a:t> </a:t>
            </a:r>
          </a:p>
          <a:p>
            <a:pPr>
              <a:defRPr sz="2400"/>
            </a:pPr>
            <a:r>
              <a:t>    from Z to Z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Shape 47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Some Important Functions</a:t>
            </a:r>
          </a:p>
        </p:txBody>
      </p:sp>
      <p:sp>
        <p:nvSpPr>
          <p:cNvPr id="477" name="Shape 477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The </a:t>
            </a:r>
            <a:r>
              <a:rPr i="1"/>
              <a:t>floor</a:t>
            </a:r>
            <a:r>
              <a:t> function, denoted</a:t>
            </a:r>
          </a:p>
          <a:p>
            <a:pPr/>
          </a:p>
          <a:p>
            <a:pPr>
              <a:buSzTx/>
              <a:buNone/>
            </a:pPr>
            <a:r>
              <a:t>  is the largest integer less than or equal to </a:t>
            </a:r>
            <a:r>
              <a:rPr i="1"/>
              <a:t>x</a:t>
            </a:r>
            <a:r>
              <a:t>.</a:t>
            </a:r>
          </a:p>
          <a:p>
            <a:pPr/>
          </a:p>
          <a:p>
            <a:pPr/>
            <a:r>
              <a:t>The </a:t>
            </a:r>
            <a:r>
              <a:rPr i="1"/>
              <a:t>ceiling </a:t>
            </a:r>
            <a:r>
              <a:t>function, denoted</a:t>
            </a:r>
          </a:p>
          <a:p>
            <a:pPr/>
          </a:p>
          <a:p>
            <a:pPr>
              <a:buSzTx/>
              <a:buNone/>
            </a:pPr>
            <a:r>
              <a:t>  is the smallest integer greater than or  equal to </a:t>
            </a:r>
            <a:r>
              <a:rPr i="1"/>
              <a:t>x</a:t>
            </a:r>
          </a:p>
        </p:txBody>
      </p:sp>
      <p:pic>
        <p:nvPicPr>
          <p:cNvPr id="478" name="image72.png" descr="addin_tmp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38400" y="2362200"/>
            <a:ext cx="1714500" cy="382905"/>
          </a:xfrm>
          <a:prstGeom prst="rect">
            <a:avLst/>
          </a:prstGeom>
          <a:ln w="12700">
            <a:miter lim="400000"/>
          </a:ln>
        </p:spPr>
      </p:pic>
      <p:pic>
        <p:nvPicPr>
          <p:cNvPr id="479" name="image73.png" descr="addin_tmp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276600" y="4419600"/>
            <a:ext cx="1714500" cy="382905"/>
          </a:xfrm>
          <a:prstGeom prst="rect">
            <a:avLst/>
          </a:prstGeom>
          <a:ln w="12700">
            <a:miter lim="400000"/>
          </a:ln>
        </p:spPr>
      </p:pic>
      <p:sp>
        <p:nvSpPr>
          <p:cNvPr id="480" name="Shape 480"/>
          <p:cNvSpPr/>
          <p:nvPr/>
        </p:nvSpPr>
        <p:spPr>
          <a:xfrm>
            <a:off x="685800" y="5562600"/>
            <a:ext cx="2057400" cy="497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b="1" sz="2400"/>
            </a:lvl1pPr>
          </a:lstStyle>
          <a:p>
            <a:pPr/>
            <a:r>
              <a:t>Example:</a:t>
            </a:r>
          </a:p>
        </p:txBody>
      </p:sp>
      <p:pic>
        <p:nvPicPr>
          <p:cNvPr id="481" name="image74.png" descr="addin_tmp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667000" y="5486400"/>
            <a:ext cx="1443038" cy="382905"/>
          </a:xfrm>
          <a:prstGeom prst="rect">
            <a:avLst/>
          </a:prstGeom>
          <a:ln w="12700">
            <a:miter lim="400000"/>
          </a:ln>
        </p:spPr>
      </p:pic>
      <p:pic>
        <p:nvPicPr>
          <p:cNvPr id="482" name="image75.png" descr="addin_tmp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105400" y="5410200"/>
            <a:ext cx="1437324" cy="382905"/>
          </a:xfrm>
          <a:prstGeom prst="rect">
            <a:avLst/>
          </a:prstGeom>
          <a:ln w="12700">
            <a:miter lim="400000"/>
          </a:ln>
        </p:spPr>
      </p:pic>
      <p:pic>
        <p:nvPicPr>
          <p:cNvPr id="483" name="image76.png" descr="addin_tmp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2514600" y="6172201"/>
            <a:ext cx="2014539" cy="382906"/>
          </a:xfrm>
          <a:prstGeom prst="rect">
            <a:avLst/>
          </a:prstGeom>
          <a:ln w="12700">
            <a:miter lim="400000"/>
          </a:ln>
        </p:spPr>
      </p:pic>
      <p:pic>
        <p:nvPicPr>
          <p:cNvPr id="484" name="image77.png" descr="addin_tmp.pn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4953000" y="6172201"/>
            <a:ext cx="2025969" cy="38290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Shape 48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Floor and Ceiling Functions </a:t>
            </a:r>
          </a:p>
        </p:txBody>
      </p:sp>
      <p:pic>
        <p:nvPicPr>
          <p:cNvPr id="487" name="image78.jpeg" descr="0221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05000" y="2514600"/>
            <a:ext cx="5596183" cy="2590800"/>
          </a:xfrm>
          <a:prstGeom prst="rect">
            <a:avLst/>
          </a:prstGeom>
          <a:ln w="12700">
            <a:miter lim="400000"/>
          </a:ln>
        </p:spPr>
      </p:pic>
      <p:sp>
        <p:nvSpPr>
          <p:cNvPr id="488" name="Shape 488"/>
          <p:cNvSpPr/>
          <p:nvPr/>
        </p:nvSpPr>
        <p:spPr>
          <a:xfrm>
            <a:off x="1600200" y="5562600"/>
            <a:ext cx="6629400" cy="9042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2400"/>
            </a:pPr>
            <a:r>
              <a:t>Graph of (a) Floor and (b) Ceiling Functions </a:t>
            </a:r>
          </a:p>
          <a:p>
            <a:pPr>
              <a:defRPr sz="2400"/>
            </a:pPr>
            <a:r>
              <a:t>   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Shape 49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Floor and Ceiling Functions </a:t>
            </a:r>
          </a:p>
        </p:txBody>
      </p:sp>
      <p:pic>
        <p:nvPicPr>
          <p:cNvPr id="491" name="image79.jpeg" descr="table26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33600" y="1905000"/>
            <a:ext cx="4742689" cy="475824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Shape 49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850391">
              <a:defRPr sz="4650"/>
            </a:lvl1pPr>
          </a:lstStyle>
          <a:p>
            <a:pPr/>
            <a:r>
              <a:t>Proving Properties of Functions </a:t>
            </a:r>
          </a:p>
        </p:txBody>
      </p:sp>
      <p:sp>
        <p:nvSpPr>
          <p:cNvPr id="494" name="Shape 494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lnSpc>
                <a:spcPct val="80000"/>
              </a:lnSpc>
              <a:spcBef>
                <a:spcPts val="500"/>
              </a:spcBef>
              <a:buSzTx/>
              <a:buNone/>
              <a:defRPr b="1" sz="2200"/>
            </a:pPr>
            <a:r>
              <a:t>   Example</a:t>
            </a:r>
            <a:r>
              <a:rPr b="0"/>
              <a:t>: Prove that x is a real number, then</a:t>
            </a:r>
          </a:p>
          <a:p>
            <a:pPr>
              <a:lnSpc>
                <a:spcPct val="80000"/>
              </a:lnSpc>
              <a:spcBef>
                <a:spcPts val="500"/>
              </a:spcBef>
              <a:buSzTx/>
              <a:buNone/>
              <a:defRPr sz="2200">
                <a:latin typeface="Cambria Math"/>
                <a:ea typeface="Cambria Math"/>
                <a:cs typeface="Cambria Math"/>
                <a:sym typeface="Cambria Math"/>
              </a:defRPr>
            </a:pPr>
            <a:r>
              <a:t>                          ⌊2x⌋= ⌊x⌋ + ⌊x + 1/2⌋</a:t>
            </a:r>
          </a:p>
          <a:p>
            <a:pPr>
              <a:lnSpc>
                <a:spcPct val="80000"/>
              </a:lnSpc>
              <a:spcBef>
                <a:spcPts val="500"/>
              </a:spcBef>
              <a:buSzTx/>
              <a:buNone/>
              <a:defRPr b="1" sz="2200"/>
            </a:pPr>
            <a:r>
              <a:t>    Solution</a:t>
            </a:r>
            <a:r>
              <a:rPr b="0"/>
              <a:t>: Let </a:t>
            </a:r>
            <a:r>
              <a:rPr b="0" i="1"/>
              <a:t>x</a:t>
            </a:r>
            <a:r>
              <a:rPr b="0"/>
              <a:t> = </a:t>
            </a:r>
            <a:r>
              <a:rPr b="0" i="1"/>
              <a:t>n</a:t>
            </a:r>
            <a:r>
              <a:rPr b="0"/>
              <a:t> + </a:t>
            </a:r>
            <a:r>
              <a:rPr b="0">
                <a:latin typeface="Cambria Math"/>
                <a:ea typeface="Cambria Math"/>
                <a:cs typeface="Cambria Math"/>
                <a:sym typeface="Cambria Math"/>
              </a:rPr>
              <a:t>ε</a:t>
            </a:r>
            <a:r>
              <a:rPr b="0">
                <a:latin typeface="Cambria Math"/>
                <a:ea typeface="Cambria Math"/>
                <a:cs typeface="Cambria Math"/>
                <a:sym typeface="Cambria Math"/>
              </a:rPr>
              <a:t>, </a:t>
            </a:r>
            <a:r>
              <a:rPr b="0"/>
              <a:t>where </a:t>
            </a:r>
            <a:r>
              <a:rPr b="0" i="1"/>
              <a:t>n</a:t>
            </a:r>
            <a:r>
              <a:rPr b="0"/>
              <a:t> is an integer and </a:t>
            </a:r>
            <a:r>
              <a:rPr b="0">
                <a:latin typeface="Cambria Math"/>
                <a:ea typeface="Cambria Math"/>
                <a:cs typeface="Cambria Math"/>
                <a:sym typeface="Cambria Math"/>
              </a:rPr>
              <a:t>0 ≤ </a:t>
            </a:r>
            <a:r>
              <a:rPr b="0">
                <a:latin typeface="Cambria Math"/>
                <a:ea typeface="Cambria Math"/>
                <a:cs typeface="Cambria Math"/>
                <a:sym typeface="Cambria Math"/>
              </a:rPr>
              <a:t>ε</a:t>
            </a:r>
            <a:r>
              <a:rPr b="0">
                <a:latin typeface="Cambria Math"/>
                <a:ea typeface="Cambria Math"/>
                <a:cs typeface="Cambria Math"/>
                <a:sym typeface="Cambria Math"/>
              </a:rPr>
              <a:t>&lt; 1. </a:t>
            </a:r>
          </a:p>
          <a:p>
            <a:pPr>
              <a:lnSpc>
                <a:spcPct val="80000"/>
              </a:lnSpc>
              <a:spcBef>
                <a:spcPts val="500"/>
              </a:spcBef>
              <a:buSzTx/>
              <a:buNone/>
              <a:defRPr sz="2200">
                <a:latin typeface="Cambria Math"/>
                <a:ea typeface="Cambria Math"/>
                <a:cs typeface="Cambria Math"/>
                <a:sym typeface="Cambria Math"/>
              </a:defRPr>
            </a:pPr>
            <a:r>
              <a:t>  Case 1:    </a:t>
            </a:r>
            <a:r>
              <a:t>ε </a:t>
            </a:r>
            <a:r>
              <a:t>&lt; ½</a:t>
            </a:r>
          </a:p>
          <a:p>
            <a:pPr lvl="1" marL="640080" indent="-246888">
              <a:lnSpc>
                <a:spcPct val="80000"/>
              </a:lnSpc>
              <a:spcBef>
                <a:spcPts val="400"/>
              </a:spcBef>
              <a:buClr>
                <a:schemeClr val="accent1"/>
              </a:buClr>
              <a:defRPr sz="2000">
                <a:latin typeface="Cambria Math"/>
                <a:ea typeface="Cambria Math"/>
                <a:cs typeface="Cambria Math"/>
                <a:sym typeface="Cambria Math"/>
              </a:defRPr>
            </a:pPr>
            <a:r>
              <a:t>2x = 2n + 2</a:t>
            </a:r>
            <a:r>
              <a:t>ε</a:t>
            </a:r>
            <a:r>
              <a:t>  and  ⌊2x⌋ = 2n, since 0 ≤</a:t>
            </a:r>
            <a:r>
              <a:rPr>
                <a:latin typeface="Constantia"/>
                <a:ea typeface="Constantia"/>
                <a:cs typeface="Constantia"/>
                <a:sym typeface="Constantia"/>
              </a:rPr>
              <a:t> </a:t>
            </a:r>
            <a:r>
              <a:t>2</a:t>
            </a:r>
            <a:r>
              <a:t>ε</a:t>
            </a:r>
            <a:r>
              <a:t>&lt; 1.</a:t>
            </a:r>
          </a:p>
          <a:p>
            <a:pPr lvl="1" marL="640080" indent="-246888">
              <a:lnSpc>
                <a:spcPct val="80000"/>
              </a:lnSpc>
              <a:spcBef>
                <a:spcPts val="400"/>
              </a:spcBef>
              <a:buClr>
                <a:schemeClr val="accent1"/>
              </a:buClr>
              <a:defRPr sz="2000">
                <a:latin typeface="Cambria Math"/>
                <a:ea typeface="Cambria Math"/>
                <a:cs typeface="Cambria Math"/>
                <a:sym typeface="Cambria Math"/>
              </a:defRPr>
            </a:pPr>
            <a:r>
              <a:t>⌊x + 1/2⌋ = n, since x + ½ = n + (1/2 +</a:t>
            </a:r>
            <a:r>
              <a:t> ε</a:t>
            </a:r>
            <a:r>
              <a:t> ) and 0 ≤</a:t>
            </a:r>
            <a:r>
              <a:rPr>
                <a:latin typeface="Constantia"/>
                <a:ea typeface="Constantia"/>
                <a:cs typeface="Constantia"/>
                <a:sym typeface="Constantia"/>
              </a:rPr>
              <a:t> ½ +</a:t>
            </a:r>
            <a:r>
              <a:t>ε</a:t>
            </a:r>
            <a:r>
              <a:t> &lt; 1. </a:t>
            </a:r>
          </a:p>
          <a:p>
            <a:pPr lvl="1" marL="640080" indent="-246888">
              <a:lnSpc>
                <a:spcPct val="80000"/>
              </a:lnSpc>
              <a:spcBef>
                <a:spcPts val="400"/>
              </a:spcBef>
              <a:buClr>
                <a:schemeClr val="accent1"/>
              </a:buClr>
              <a:defRPr sz="2000">
                <a:latin typeface="Cambria Math"/>
                <a:ea typeface="Cambria Math"/>
                <a:cs typeface="Cambria Math"/>
                <a:sym typeface="Cambria Math"/>
              </a:defRPr>
            </a:pPr>
            <a:r>
              <a:t>Hence, ⌊2x⌋ = 2n </a:t>
            </a:r>
            <a:r>
              <a:rPr>
                <a:latin typeface="Constantia"/>
                <a:ea typeface="Constantia"/>
                <a:cs typeface="Constantia"/>
                <a:sym typeface="Constantia"/>
              </a:rPr>
              <a:t>and </a:t>
            </a:r>
            <a:r>
              <a:t>⌊x⌋ + ⌊x + 1/2⌋ = n + n  = 2n.</a:t>
            </a:r>
          </a:p>
          <a:p>
            <a:pPr>
              <a:lnSpc>
                <a:spcPct val="80000"/>
              </a:lnSpc>
              <a:spcBef>
                <a:spcPts val="500"/>
              </a:spcBef>
              <a:buSzTx/>
              <a:buNone/>
              <a:defRPr sz="2200">
                <a:latin typeface="Cambria Math"/>
                <a:ea typeface="Cambria Math"/>
                <a:cs typeface="Cambria Math"/>
                <a:sym typeface="Cambria Math"/>
              </a:defRPr>
            </a:pPr>
            <a:r>
              <a:t>  Case 2:      </a:t>
            </a:r>
            <a:r>
              <a:t>ε</a:t>
            </a:r>
            <a:r>
              <a:t> ≥ ½ </a:t>
            </a:r>
          </a:p>
          <a:p>
            <a:pPr lvl="1" marL="640080" indent="-246888">
              <a:lnSpc>
                <a:spcPct val="80000"/>
              </a:lnSpc>
              <a:spcBef>
                <a:spcPts val="400"/>
              </a:spcBef>
              <a:buClr>
                <a:schemeClr val="accent1"/>
              </a:buClr>
              <a:defRPr sz="2000">
                <a:latin typeface="Cambria Math"/>
                <a:ea typeface="Cambria Math"/>
                <a:cs typeface="Cambria Math"/>
                <a:sym typeface="Cambria Math"/>
              </a:defRPr>
            </a:pPr>
            <a:r>
              <a:t>2x = 2n + 2</a:t>
            </a:r>
            <a:r>
              <a:t>ε</a:t>
            </a:r>
            <a:r>
              <a:t> =  (2n + 1) +(2</a:t>
            </a:r>
            <a:r>
              <a:t>ε</a:t>
            </a:r>
            <a:r>
              <a:t>  − 1)  and ⌊2x⌋ =2n + 1,                     since 0 ≤ 2</a:t>
            </a:r>
            <a:r>
              <a:t> ε</a:t>
            </a:r>
            <a:r>
              <a:t> - 1&lt; 1. </a:t>
            </a:r>
          </a:p>
          <a:p>
            <a:pPr lvl="1" marL="640080" indent="-246888">
              <a:lnSpc>
                <a:spcPct val="80000"/>
              </a:lnSpc>
              <a:spcBef>
                <a:spcPts val="400"/>
              </a:spcBef>
              <a:buClr>
                <a:schemeClr val="accent1"/>
              </a:buClr>
              <a:defRPr sz="2000">
                <a:latin typeface="Cambria Math"/>
                <a:ea typeface="Cambria Math"/>
                <a:cs typeface="Cambria Math"/>
                <a:sym typeface="Cambria Math"/>
              </a:defRPr>
            </a:pPr>
            <a:r>
              <a:t>⌊x + 1/2⌋ = ⌊ n + (1/2 +</a:t>
            </a:r>
            <a:r>
              <a:t> ε</a:t>
            </a:r>
            <a:r>
              <a:t>)⌋ = ⌊ n + 1 +  (</a:t>
            </a:r>
            <a:r>
              <a:t>ε</a:t>
            </a:r>
            <a:r>
              <a:t> – 1/2)⌋ = n + 1 since       0 ≤ </a:t>
            </a:r>
            <a:r>
              <a:t>ε</a:t>
            </a:r>
            <a:r>
              <a:t> – 1/2&lt; 1. </a:t>
            </a:r>
          </a:p>
          <a:p>
            <a:pPr lvl="1" marL="640080" indent="-246888">
              <a:lnSpc>
                <a:spcPct val="80000"/>
              </a:lnSpc>
              <a:spcBef>
                <a:spcPts val="400"/>
              </a:spcBef>
              <a:buClr>
                <a:schemeClr val="accent1"/>
              </a:buClr>
              <a:defRPr sz="2000">
                <a:latin typeface="Cambria Math"/>
                <a:ea typeface="Cambria Math"/>
                <a:cs typeface="Cambria Math"/>
                <a:sym typeface="Cambria Math"/>
              </a:defRPr>
            </a:pPr>
            <a:r>
              <a:t>Hence,  ⌊2x⌋ = 2n + 1 </a:t>
            </a:r>
            <a:r>
              <a:rPr>
                <a:latin typeface="Constantia"/>
                <a:ea typeface="Constantia"/>
                <a:cs typeface="Constantia"/>
                <a:sym typeface="Constantia"/>
              </a:rPr>
              <a:t>and </a:t>
            </a:r>
            <a:r>
              <a:t>⌊x⌋ + ⌊x + 1/2⌋ = n + (n + 1)  = 2n + 1.           </a:t>
            </a:r>
          </a:p>
        </p:txBody>
      </p:sp>
      <p:sp>
        <p:nvSpPr>
          <p:cNvPr id="495" name="Shape 495"/>
          <p:cNvSpPr/>
          <p:nvPr/>
        </p:nvSpPr>
        <p:spPr>
          <a:xfrm flipV="1" rot="5400000">
            <a:off x="8458200" y="5791200"/>
            <a:ext cx="152400" cy="152400"/>
          </a:xfrm>
          <a:prstGeom prst="triangle">
            <a:avLst/>
          </a:prstGeom>
          <a:solidFill>
            <a:srgbClr val="000000"/>
          </a:solidFill>
          <a:ln w="25400">
            <a:solidFill>
              <a:srgbClr val="000000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Shape 49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Factorial Function </a:t>
            </a:r>
          </a:p>
        </p:txBody>
      </p:sp>
      <p:sp>
        <p:nvSpPr>
          <p:cNvPr id="498" name="Shape 498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244144" indent="-244144" defTabSz="813816">
              <a:spcBef>
                <a:spcPts val="500"/>
              </a:spcBef>
              <a:buSzTx/>
              <a:buNone/>
              <a:defRPr b="1" sz="2314"/>
            </a:pPr>
            <a:r>
              <a:t>   Definition:  </a:t>
            </a:r>
            <a:r>
              <a:rPr b="0"/>
              <a:t>f:</a:t>
            </a:r>
            <a:r>
              <a:t> N </a:t>
            </a:r>
            <a:r>
              <a:rPr b="0">
                <a:latin typeface="Cambria Math"/>
                <a:ea typeface="Cambria Math"/>
                <a:cs typeface="Cambria Math"/>
                <a:sym typeface="Cambria Math"/>
              </a:rPr>
              <a:t>→</a:t>
            </a:r>
            <a:r>
              <a:t> Z</a:t>
            </a:r>
            <a:r>
              <a:rPr baseline="29752"/>
              <a:t>+</a:t>
            </a:r>
            <a:r>
              <a:t> , </a:t>
            </a:r>
            <a:r>
              <a:rPr b="0"/>
              <a:t>denoted by </a:t>
            </a:r>
            <a:r>
              <a:rPr b="0" i="1"/>
              <a:t>f</a:t>
            </a:r>
            <a:r>
              <a:rPr b="0"/>
              <a:t>(</a:t>
            </a:r>
            <a:r>
              <a:rPr b="0" i="1"/>
              <a:t>n</a:t>
            </a:r>
            <a:r>
              <a:rPr b="0"/>
              <a:t>) = </a:t>
            </a:r>
            <a:r>
              <a:rPr b="0" i="1"/>
              <a:t>n</a:t>
            </a:r>
            <a:r>
              <a:rPr b="0"/>
              <a:t>! is the product of the first </a:t>
            </a:r>
            <a:r>
              <a:rPr b="0" i="1"/>
              <a:t>n</a:t>
            </a:r>
            <a:r>
              <a:rPr b="0"/>
              <a:t> positive integers when </a:t>
            </a:r>
            <a:r>
              <a:rPr b="0" i="1"/>
              <a:t>n</a:t>
            </a:r>
            <a:r>
              <a:rPr b="0"/>
              <a:t> is a nonnegative integer.</a:t>
            </a:r>
            <a:endParaRPr baseline="29752"/>
          </a:p>
          <a:p>
            <a:pPr marL="244144" indent="-244144" defTabSz="813816">
              <a:spcBef>
                <a:spcPts val="500"/>
              </a:spcBef>
              <a:buSzTx/>
              <a:buNone/>
              <a:defRPr baseline="29752" sz="2492">
                <a:latin typeface="Cambria Math"/>
                <a:ea typeface="Cambria Math"/>
                <a:cs typeface="Cambria Math"/>
                <a:sym typeface="Cambria Math"/>
              </a:defRPr>
            </a:pPr>
          </a:p>
          <a:p>
            <a:pPr marL="244144" indent="-244144" defTabSz="813816">
              <a:spcBef>
                <a:spcPts val="500"/>
              </a:spcBef>
              <a:buSzTx/>
              <a:buNone/>
              <a:defRPr baseline="29752" sz="2492">
                <a:latin typeface="Cambria Math"/>
                <a:ea typeface="Cambria Math"/>
                <a:cs typeface="Cambria Math"/>
                <a:sym typeface="Cambria Math"/>
              </a:defRPr>
            </a:pPr>
            <a:r>
              <a:t>        </a:t>
            </a:r>
            <a:r>
              <a:rPr i="1">
                <a:latin typeface="Constantia"/>
                <a:ea typeface="Constantia"/>
                <a:cs typeface="Constantia"/>
                <a:sym typeface="Constantia"/>
              </a:rPr>
              <a:t>f</a:t>
            </a:r>
            <a:r>
              <a:rPr>
                <a:latin typeface="Constantia"/>
                <a:ea typeface="Constantia"/>
                <a:cs typeface="Constantia"/>
                <a:sym typeface="Constantia"/>
              </a:rPr>
              <a:t>(</a:t>
            </a:r>
            <a:r>
              <a:rPr i="1">
                <a:latin typeface="Constantia"/>
                <a:ea typeface="Constantia"/>
                <a:cs typeface="Constantia"/>
                <a:sym typeface="Constantia"/>
              </a:rPr>
              <a:t>n</a:t>
            </a:r>
            <a:r>
              <a:rPr>
                <a:latin typeface="Constantia"/>
                <a:ea typeface="Constantia"/>
                <a:cs typeface="Constantia"/>
                <a:sym typeface="Constantia"/>
              </a:rPr>
              <a:t>)</a:t>
            </a:r>
            <a:r>
              <a:t> = 1 ∙ 2 ∙∙∙ (</a:t>
            </a:r>
            <a:r>
              <a:rPr i="1">
                <a:latin typeface="Constantia"/>
                <a:ea typeface="Constantia"/>
                <a:cs typeface="Constantia"/>
                <a:sym typeface="Constantia"/>
              </a:rPr>
              <a:t>n</a:t>
            </a:r>
            <a:r>
              <a:t> – 1) ∙ </a:t>
            </a:r>
            <a:r>
              <a:rPr i="1">
                <a:latin typeface="Constantia"/>
                <a:ea typeface="Constantia"/>
                <a:cs typeface="Constantia"/>
                <a:sym typeface="Constantia"/>
              </a:rPr>
              <a:t>n,</a:t>
            </a:r>
            <a:r>
              <a:t>         </a:t>
            </a:r>
            <a:r>
              <a:rPr i="1">
                <a:latin typeface="Constantia"/>
                <a:ea typeface="Constantia"/>
                <a:cs typeface="Constantia"/>
                <a:sym typeface="Constantia"/>
              </a:rPr>
              <a:t>f</a:t>
            </a:r>
            <a:r>
              <a:t>(0)  = 0! = 1</a:t>
            </a:r>
          </a:p>
          <a:p>
            <a:pPr marL="244144" indent="-244144" defTabSz="813816">
              <a:spcBef>
                <a:spcPts val="500"/>
              </a:spcBef>
              <a:buSzTx/>
              <a:buNone/>
              <a:defRPr baseline="29752" sz="2492">
                <a:latin typeface="Cambria Math"/>
                <a:ea typeface="Cambria Math"/>
                <a:cs typeface="Cambria Math"/>
                <a:sym typeface="Cambria Math"/>
              </a:defRPr>
            </a:pPr>
            <a:r>
              <a:t> </a:t>
            </a:r>
            <a:r>
              <a:rPr baseline="0"/>
              <a:t>  </a:t>
            </a:r>
            <a:r>
              <a:rPr b="1" baseline="0">
                <a:latin typeface="Constantia"/>
                <a:ea typeface="Constantia"/>
                <a:cs typeface="Constantia"/>
                <a:sym typeface="Constantia"/>
              </a:rPr>
              <a:t>Examples:</a:t>
            </a:r>
            <a:endParaRPr b="1" baseline="0">
              <a:latin typeface="Constantia"/>
              <a:ea typeface="Constantia"/>
              <a:cs typeface="Constantia"/>
              <a:sym typeface="Constantia"/>
            </a:endParaRPr>
          </a:p>
          <a:p>
            <a:pPr marL="244144" indent="-244144" defTabSz="813816">
              <a:spcBef>
                <a:spcPts val="500"/>
              </a:spcBef>
              <a:buSzTx/>
              <a:buNone/>
              <a:defRPr sz="2492">
                <a:latin typeface="Cambria Math"/>
                <a:ea typeface="Cambria Math"/>
                <a:cs typeface="Cambria Math"/>
                <a:sym typeface="Cambria Math"/>
              </a:defRPr>
            </a:pPr>
            <a:r>
              <a:t>      </a:t>
            </a:r>
            <a:r>
              <a:rPr baseline="29752" i="1">
                <a:latin typeface="Constantia"/>
                <a:ea typeface="Constantia"/>
                <a:cs typeface="Constantia"/>
                <a:sym typeface="Constantia"/>
              </a:rPr>
              <a:t>f</a:t>
            </a:r>
            <a:r>
              <a:rPr baseline="29752"/>
              <a:t>(1) = 1!  = 1</a:t>
            </a:r>
            <a:endParaRPr baseline="29752"/>
          </a:p>
          <a:p>
            <a:pPr marL="244144" indent="-244144" defTabSz="813816">
              <a:spcBef>
                <a:spcPts val="500"/>
              </a:spcBef>
              <a:buSzTx/>
              <a:buNone/>
              <a:defRPr baseline="29752" sz="2492">
                <a:latin typeface="Cambria Math"/>
                <a:ea typeface="Cambria Math"/>
                <a:cs typeface="Cambria Math"/>
                <a:sym typeface="Cambria Math"/>
              </a:defRPr>
            </a:pPr>
            <a:r>
              <a:t>        </a:t>
            </a:r>
            <a:r>
              <a:rPr i="1">
                <a:latin typeface="Constantia"/>
                <a:ea typeface="Constantia"/>
                <a:cs typeface="Constantia"/>
                <a:sym typeface="Constantia"/>
              </a:rPr>
              <a:t>f</a:t>
            </a:r>
            <a:r>
              <a:t>(2) = 2! =  1 ∙ 2 = 2</a:t>
            </a:r>
          </a:p>
          <a:p>
            <a:pPr marL="244144" indent="-244144" defTabSz="813816">
              <a:spcBef>
                <a:spcPts val="500"/>
              </a:spcBef>
              <a:buSzTx/>
              <a:buNone/>
              <a:defRPr baseline="29752" sz="2492">
                <a:latin typeface="Cambria Math"/>
                <a:ea typeface="Cambria Math"/>
                <a:cs typeface="Cambria Math"/>
                <a:sym typeface="Cambria Math"/>
              </a:defRPr>
            </a:pPr>
            <a:r>
              <a:t>       </a:t>
            </a:r>
            <a:r>
              <a:rPr i="1">
                <a:latin typeface="Constantia"/>
                <a:ea typeface="Constantia"/>
                <a:cs typeface="Constantia"/>
                <a:sym typeface="Constantia"/>
              </a:rPr>
              <a:t>f</a:t>
            </a:r>
            <a:r>
              <a:t>(6)  = 6! =  1 ∙ 2 ∙ 3∙ 4∙ 5</a:t>
            </a:r>
            <a:r>
              <a:rPr baseline="0"/>
              <a:t> </a:t>
            </a:r>
            <a:r>
              <a:t>∙ 6 = 720</a:t>
            </a:r>
          </a:p>
          <a:p>
            <a:pPr marL="244144" indent="-244144" defTabSz="813816">
              <a:spcBef>
                <a:spcPts val="500"/>
              </a:spcBef>
              <a:buSzTx/>
              <a:buNone/>
              <a:defRPr baseline="29752" sz="2492">
                <a:latin typeface="Cambria Math"/>
                <a:ea typeface="Cambria Math"/>
                <a:cs typeface="Cambria Math"/>
                <a:sym typeface="Cambria Math"/>
              </a:defRPr>
            </a:pPr>
            <a:r>
              <a:t>       </a:t>
            </a:r>
            <a:r>
              <a:rPr i="1">
                <a:latin typeface="Constantia"/>
                <a:ea typeface="Constantia"/>
                <a:cs typeface="Constantia"/>
                <a:sym typeface="Constantia"/>
              </a:rPr>
              <a:t>f</a:t>
            </a:r>
            <a:r>
              <a:t>(20) = 2,432,902,008,176,640,000.</a:t>
            </a:r>
          </a:p>
        </p:txBody>
      </p:sp>
      <p:sp>
        <p:nvSpPr>
          <p:cNvPr id="499" name="Shape 499"/>
          <p:cNvSpPr/>
          <p:nvPr/>
        </p:nvSpPr>
        <p:spPr>
          <a:xfrm>
            <a:off x="5867400" y="4114800"/>
            <a:ext cx="2971800" cy="7010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/>
            <a:r>
              <a:t>Stirling’s Formula:</a:t>
            </a:r>
          </a:p>
        </p:txBody>
      </p:sp>
      <p:pic>
        <p:nvPicPr>
          <p:cNvPr id="500" name="image80.png" descr="addin_tmp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791200" y="4572000"/>
            <a:ext cx="1908811" cy="283846"/>
          </a:xfrm>
          <a:prstGeom prst="rect">
            <a:avLst/>
          </a:prstGeom>
          <a:ln w="12700">
            <a:miter lim="400000"/>
          </a:ln>
        </p:spPr>
      </p:pic>
      <p:pic>
        <p:nvPicPr>
          <p:cNvPr id="501" name="image81.png" descr="addin_tmp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876800" y="4953000"/>
            <a:ext cx="4120516" cy="25527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Functions </a:t>
            </a:r>
          </a:p>
        </p:txBody>
      </p:sp>
      <p:sp>
        <p:nvSpPr>
          <p:cNvPr id="151" name="Shape 151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 function </a:t>
            </a:r>
            <a:r>
              <a:rPr>
                <a:latin typeface="Lucida Calligraphy"/>
                <a:ea typeface="Lucida Calligraphy"/>
                <a:cs typeface="Lucida Calligraphy"/>
                <a:sym typeface="Lucida Calligraphy"/>
              </a:rPr>
              <a:t>f</a:t>
            </a:r>
            <a:r>
              <a:rPr>
                <a:latin typeface="Cambria Math"/>
                <a:ea typeface="Cambria Math"/>
                <a:cs typeface="Cambria Math"/>
                <a:sym typeface="Cambria Math"/>
              </a:rPr>
              <a:t>: </a:t>
            </a:r>
            <a:r>
              <a:rPr i="1"/>
              <a:t>A</a:t>
            </a:r>
            <a:r>
              <a:rPr>
                <a:latin typeface="Cambria Math"/>
                <a:ea typeface="Cambria Math"/>
                <a:cs typeface="Cambria Math"/>
                <a:sym typeface="Cambria Math"/>
              </a:rPr>
              <a:t> → </a:t>
            </a:r>
            <a:r>
              <a:rPr i="1"/>
              <a:t>B</a:t>
            </a:r>
            <a:r>
              <a:rPr>
                <a:latin typeface="Cambria Math"/>
                <a:ea typeface="Cambria Math"/>
                <a:cs typeface="Cambria Math"/>
                <a:sym typeface="Cambria Math"/>
              </a:rPr>
              <a:t>  </a:t>
            </a:r>
            <a:r>
              <a:t>can also be defined as a subset of </a:t>
            </a:r>
            <a:r>
              <a:rPr i="1"/>
              <a:t>A</a:t>
            </a:r>
            <a:r>
              <a:rPr>
                <a:latin typeface="Cambria Math"/>
                <a:ea typeface="Cambria Math"/>
                <a:cs typeface="Cambria Math"/>
                <a:sym typeface="Cambria Math"/>
              </a:rPr>
              <a:t>×</a:t>
            </a:r>
            <a:r>
              <a:rPr i="1"/>
              <a:t>B</a:t>
            </a:r>
            <a:r>
              <a:t> (a relation). This subset is restricted to be a relation where no two elements of the relation have the same first element. </a:t>
            </a:r>
          </a:p>
          <a:p>
            <a:pPr/>
            <a:r>
              <a:t>Specifically, a function </a:t>
            </a:r>
            <a:r>
              <a:rPr>
                <a:latin typeface="Lucida Calligraphy"/>
                <a:ea typeface="Lucida Calligraphy"/>
                <a:cs typeface="Lucida Calligraphy"/>
                <a:sym typeface="Lucida Calligraphy"/>
              </a:rPr>
              <a:t>f</a:t>
            </a:r>
            <a:r>
              <a:t> from </a:t>
            </a:r>
            <a:r>
              <a:rPr i="1"/>
              <a:t>A</a:t>
            </a:r>
            <a:r>
              <a:t> to </a:t>
            </a:r>
            <a:r>
              <a:rPr i="1"/>
              <a:t>B </a:t>
            </a:r>
            <a:r>
              <a:t>contains one, and only one ordered pair (</a:t>
            </a:r>
            <a:r>
              <a:rPr i="1"/>
              <a:t>a, b</a:t>
            </a:r>
            <a:r>
              <a:t>) for every element </a:t>
            </a:r>
            <a:r>
              <a:rPr i="1"/>
              <a:t>a</a:t>
            </a:r>
            <a:r>
              <a:rPr>
                <a:latin typeface="Cambria Math"/>
                <a:ea typeface="Cambria Math"/>
                <a:cs typeface="Cambria Math"/>
                <a:sym typeface="Cambria Math"/>
              </a:rPr>
              <a:t>∈</a:t>
            </a:r>
            <a:r>
              <a:t> </a:t>
            </a:r>
            <a:r>
              <a:rPr i="1"/>
              <a:t>A</a:t>
            </a:r>
            <a:r>
              <a:t>. </a:t>
            </a:r>
          </a:p>
          <a:p>
            <a:pPr/>
          </a:p>
          <a:p>
            <a:pPr>
              <a:buSzTx/>
              <a:buNone/>
            </a:pPr>
            <a:r>
              <a:t> and</a:t>
            </a:r>
          </a:p>
        </p:txBody>
      </p:sp>
      <p:pic>
        <p:nvPicPr>
          <p:cNvPr id="152" name="image50.png" descr="addin_tmp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75672" y="4902200"/>
            <a:ext cx="5739528" cy="382826"/>
          </a:xfrm>
          <a:prstGeom prst="rect">
            <a:avLst/>
          </a:prstGeom>
          <a:ln w="12700">
            <a:miter lim="400000"/>
          </a:ln>
        </p:spPr>
      </p:pic>
      <p:pic>
        <p:nvPicPr>
          <p:cNvPr id="153" name="image51.png" descr="addin_tmp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447800" y="5638800"/>
            <a:ext cx="6855143" cy="38290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Functions</a:t>
            </a:r>
          </a:p>
        </p:txBody>
      </p:sp>
      <p:sp>
        <p:nvSpPr>
          <p:cNvPr id="156" name="Shape 156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260604" indent="-260604" defTabSz="868680">
              <a:lnSpc>
                <a:spcPct val="80000"/>
              </a:lnSpc>
              <a:spcBef>
                <a:spcPts val="400"/>
              </a:spcBef>
              <a:buSzTx/>
              <a:buNone/>
              <a:defRPr sz="1994"/>
            </a:pPr>
            <a:r>
              <a:t>Given a function </a:t>
            </a:r>
            <a:r>
              <a:rPr i="1"/>
              <a:t>f</a:t>
            </a:r>
            <a:r>
              <a:rPr>
                <a:latin typeface="Cambria Math"/>
                <a:ea typeface="Cambria Math"/>
                <a:cs typeface="Cambria Math"/>
                <a:sym typeface="Cambria Math"/>
              </a:rPr>
              <a:t>: </a:t>
            </a:r>
            <a:r>
              <a:rPr i="1"/>
              <a:t>A</a:t>
            </a:r>
            <a:r>
              <a:rPr>
                <a:latin typeface="Cambria Math"/>
                <a:ea typeface="Cambria Math"/>
                <a:cs typeface="Cambria Math"/>
                <a:sym typeface="Cambria Math"/>
              </a:rPr>
              <a:t> → </a:t>
            </a:r>
            <a:r>
              <a:rPr i="1"/>
              <a:t>B</a:t>
            </a:r>
            <a:r>
              <a:rPr>
                <a:latin typeface="Cambria Math"/>
                <a:ea typeface="Cambria Math"/>
                <a:cs typeface="Cambria Math"/>
                <a:sym typeface="Cambria Math"/>
              </a:rPr>
              <a:t>:</a:t>
            </a:r>
            <a:r>
              <a:t> </a:t>
            </a:r>
            <a:endParaRPr sz="1900"/>
          </a:p>
          <a:p>
            <a:pPr marL="260604" indent="-260604" defTabSz="868680">
              <a:lnSpc>
                <a:spcPct val="80000"/>
              </a:lnSpc>
              <a:spcBef>
                <a:spcPts val="400"/>
              </a:spcBef>
              <a:defRPr sz="1994"/>
            </a:pPr>
            <a:r>
              <a:t>We say </a:t>
            </a:r>
            <a:r>
              <a:rPr i="1"/>
              <a:t>f</a:t>
            </a:r>
            <a:r>
              <a:rPr>
                <a:latin typeface="Lucida Calligraphy"/>
                <a:ea typeface="Lucida Calligraphy"/>
                <a:cs typeface="Lucida Calligraphy"/>
                <a:sym typeface="Lucida Calligraphy"/>
              </a:rPr>
              <a:t> </a:t>
            </a:r>
            <a:r>
              <a:rPr i="1"/>
              <a:t>maps</a:t>
            </a:r>
            <a:r>
              <a:t> </a:t>
            </a:r>
            <a:r>
              <a:rPr i="1"/>
              <a:t>A</a:t>
            </a:r>
            <a:r>
              <a:t> to </a:t>
            </a:r>
            <a:r>
              <a:rPr i="1"/>
              <a:t>B or </a:t>
            </a:r>
            <a:endParaRPr sz="1900"/>
          </a:p>
          <a:p>
            <a:pPr marL="260604" indent="-260604" defTabSz="868680">
              <a:lnSpc>
                <a:spcPct val="80000"/>
              </a:lnSpc>
              <a:spcBef>
                <a:spcPts val="400"/>
              </a:spcBef>
              <a:buSzTx/>
              <a:buNone/>
              <a:defRPr i="1" sz="1994"/>
            </a:pPr>
            <a:r>
              <a:t>        f </a:t>
            </a:r>
            <a:r>
              <a:rPr i="0"/>
              <a:t>is a </a:t>
            </a:r>
            <a:r>
              <a:t>mapping</a:t>
            </a:r>
            <a:r>
              <a:rPr i="0"/>
              <a:t> from  </a:t>
            </a:r>
            <a:r>
              <a:t>A</a:t>
            </a:r>
            <a:r>
              <a:rPr i="0"/>
              <a:t> to </a:t>
            </a:r>
            <a:r>
              <a:t>B</a:t>
            </a:r>
            <a:r>
              <a:rPr i="0"/>
              <a:t>.</a:t>
            </a:r>
            <a:endParaRPr sz="1900"/>
          </a:p>
          <a:p>
            <a:pPr marL="260604" indent="-260604" defTabSz="868680">
              <a:lnSpc>
                <a:spcPct val="80000"/>
              </a:lnSpc>
              <a:spcBef>
                <a:spcPts val="400"/>
              </a:spcBef>
              <a:defRPr i="1" sz="1994"/>
            </a:pPr>
            <a:r>
              <a:t>A</a:t>
            </a:r>
            <a:r>
              <a:rPr i="0"/>
              <a:t> is called the </a:t>
            </a:r>
            <a:r>
              <a:t>domain</a:t>
            </a:r>
            <a:r>
              <a:rPr i="0"/>
              <a:t> of </a:t>
            </a:r>
            <a:r>
              <a:t>f</a:t>
            </a:r>
            <a:r>
              <a:rPr i="0"/>
              <a:t>.</a:t>
            </a:r>
            <a:endParaRPr sz="1900"/>
          </a:p>
          <a:p>
            <a:pPr marL="260604" indent="-260604" defTabSz="868680">
              <a:lnSpc>
                <a:spcPct val="80000"/>
              </a:lnSpc>
              <a:spcBef>
                <a:spcPts val="400"/>
              </a:spcBef>
              <a:defRPr i="1" sz="1994"/>
            </a:pPr>
            <a:r>
              <a:t>B</a:t>
            </a:r>
            <a:r>
              <a:rPr i="0"/>
              <a:t> is called the </a:t>
            </a:r>
            <a:r>
              <a:t>codomain</a:t>
            </a:r>
            <a:r>
              <a:rPr i="0"/>
              <a:t> of </a:t>
            </a:r>
            <a:r>
              <a:t>f</a:t>
            </a:r>
            <a:r>
              <a:rPr i="0"/>
              <a:t>.</a:t>
            </a:r>
            <a:endParaRPr sz="1900"/>
          </a:p>
          <a:p>
            <a:pPr marL="260604" indent="-260604" defTabSz="868680">
              <a:lnSpc>
                <a:spcPct val="80000"/>
              </a:lnSpc>
              <a:spcBef>
                <a:spcPts val="400"/>
              </a:spcBef>
              <a:defRPr sz="1994"/>
            </a:pPr>
            <a:r>
              <a:t>If </a:t>
            </a:r>
            <a:r>
              <a:rPr i="1"/>
              <a:t>f</a:t>
            </a:r>
            <a:r>
              <a:t>(</a:t>
            </a:r>
            <a:r>
              <a:rPr i="1"/>
              <a:t>a</a:t>
            </a:r>
            <a:r>
              <a:t>)</a:t>
            </a:r>
            <a:r>
              <a:rPr i="1"/>
              <a:t> = b</a:t>
            </a:r>
            <a:r>
              <a:t>, </a:t>
            </a:r>
            <a:endParaRPr sz="1900"/>
          </a:p>
          <a:p>
            <a:pPr lvl="1" marL="608076" indent="-234543" defTabSz="868680">
              <a:lnSpc>
                <a:spcPct val="80000"/>
              </a:lnSpc>
              <a:spcBef>
                <a:spcPts val="400"/>
              </a:spcBef>
              <a:buClr>
                <a:schemeClr val="accent1"/>
              </a:buClr>
              <a:defRPr sz="1994"/>
            </a:pPr>
            <a:r>
              <a:t>then </a:t>
            </a:r>
            <a:r>
              <a:rPr i="1"/>
              <a:t>b</a:t>
            </a:r>
            <a:r>
              <a:rPr>
                <a:latin typeface="Cambria Math"/>
                <a:ea typeface="Cambria Math"/>
                <a:cs typeface="Cambria Math"/>
                <a:sym typeface="Cambria Math"/>
              </a:rPr>
              <a:t> </a:t>
            </a:r>
            <a:r>
              <a:t>is called the </a:t>
            </a:r>
            <a:r>
              <a:rPr i="1"/>
              <a:t>image</a:t>
            </a:r>
            <a:r>
              <a:t> of </a:t>
            </a:r>
            <a:r>
              <a:rPr i="1"/>
              <a:t>a</a:t>
            </a:r>
            <a:r>
              <a:rPr>
                <a:latin typeface="Cambria Math"/>
                <a:ea typeface="Cambria Math"/>
                <a:cs typeface="Cambria Math"/>
                <a:sym typeface="Cambria Math"/>
              </a:rPr>
              <a:t> </a:t>
            </a:r>
            <a:r>
              <a:t>under </a:t>
            </a:r>
            <a:r>
              <a:rPr i="1"/>
              <a:t>f</a:t>
            </a:r>
            <a:r>
              <a:t>.</a:t>
            </a:r>
            <a:endParaRPr sz="1710"/>
          </a:p>
          <a:p>
            <a:pPr lvl="1" marL="608076" indent="-234543" defTabSz="868680">
              <a:lnSpc>
                <a:spcPct val="80000"/>
              </a:lnSpc>
              <a:spcBef>
                <a:spcPts val="400"/>
              </a:spcBef>
              <a:buClr>
                <a:schemeClr val="accent1"/>
              </a:buClr>
              <a:defRPr i="1" sz="1994"/>
            </a:pPr>
            <a:r>
              <a:t>a</a:t>
            </a:r>
            <a:r>
              <a:rPr i="0"/>
              <a:t> is called the </a:t>
            </a:r>
            <a:r>
              <a:t>preimage</a:t>
            </a:r>
            <a:r>
              <a:rPr i="0"/>
              <a:t> of </a:t>
            </a:r>
            <a:r>
              <a:rPr i="0">
                <a:latin typeface="Cambria Math"/>
                <a:ea typeface="Cambria Math"/>
                <a:cs typeface="Cambria Math"/>
                <a:sym typeface="Cambria Math"/>
              </a:rPr>
              <a:t>b.</a:t>
            </a:r>
            <a:endParaRPr sz="1710"/>
          </a:p>
          <a:p>
            <a:pPr marL="260604" indent="-260604" defTabSz="868680">
              <a:lnSpc>
                <a:spcPct val="80000"/>
              </a:lnSpc>
              <a:spcBef>
                <a:spcPts val="400"/>
              </a:spcBef>
              <a:defRPr sz="1994"/>
            </a:pPr>
            <a:r>
              <a:t>The range of </a:t>
            </a:r>
            <a:r>
              <a:rPr i="1"/>
              <a:t>f</a:t>
            </a:r>
            <a:r>
              <a:t> is the set of all images of points in </a:t>
            </a:r>
            <a:r>
              <a:rPr b="1"/>
              <a:t>A</a:t>
            </a:r>
            <a:r>
              <a:t> under </a:t>
            </a:r>
            <a:r>
              <a:rPr i="1"/>
              <a:t>f</a:t>
            </a:r>
            <a:r>
              <a:t>. We denote it by </a:t>
            </a:r>
            <a:r>
              <a:rPr i="1"/>
              <a:t>f</a:t>
            </a:r>
            <a:r>
              <a:t>(</a:t>
            </a:r>
            <a:r>
              <a:rPr i="1"/>
              <a:t>A</a:t>
            </a:r>
            <a:r>
              <a:t>).</a:t>
            </a:r>
            <a:endParaRPr sz="1900"/>
          </a:p>
          <a:p>
            <a:pPr marL="260604" indent="-260604" defTabSz="868680">
              <a:lnSpc>
                <a:spcPct val="80000"/>
              </a:lnSpc>
              <a:spcBef>
                <a:spcPts val="400"/>
              </a:spcBef>
              <a:defRPr sz="1994"/>
            </a:pPr>
            <a:r>
              <a:t>Two functions are </a:t>
            </a:r>
            <a:r>
              <a:rPr i="1"/>
              <a:t>equal </a:t>
            </a:r>
            <a:r>
              <a:t>when they have the same domain, the same codomain and map each element of the domain to the same element of the codomain. </a:t>
            </a:r>
          </a:p>
        </p:txBody>
      </p:sp>
      <p:pic>
        <p:nvPicPr>
          <p:cNvPr id="157" name="image52.jpeg" descr="0213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105400" y="1981200"/>
            <a:ext cx="2711196" cy="95707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Representing Functions</a:t>
            </a:r>
          </a:p>
        </p:txBody>
      </p:sp>
      <p:sp>
        <p:nvSpPr>
          <p:cNvPr id="160" name="Shape 160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Functions may be specified in different ways:</a:t>
            </a:r>
          </a:p>
          <a:p>
            <a:pPr lvl="1" marL="640080" indent="-246888">
              <a:spcBef>
                <a:spcPts val="500"/>
              </a:spcBef>
              <a:buClr>
                <a:schemeClr val="accent1"/>
              </a:buClr>
              <a:defRPr sz="2400"/>
            </a:pPr>
            <a:r>
              <a:t>An explicit statement of the assignment.</a:t>
            </a:r>
          </a:p>
          <a:p>
            <a:pPr lvl="2" marL="246888" indent="420623">
              <a:spcBef>
                <a:spcPts val="500"/>
              </a:spcBef>
              <a:buSzTx/>
              <a:buNone/>
              <a:defRPr sz="2100"/>
            </a:pPr>
            <a:r>
              <a:t>Students and grades example.</a:t>
            </a:r>
          </a:p>
          <a:p>
            <a:pPr lvl="1" marL="640080" indent="-246888">
              <a:spcBef>
                <a:spcPts val="500"/>
              </a:spcBef>
              <a:buClr>
                <a:schemeClr val="accent1"/>
              </a:buClr>
              <a:defRPr sz="2400"/>
            </a:pPr>
            <a:r>
              <a:t>A formula. </a:t>
            </a:r>
          </a:p>
          <a:p>
            <a:pPr lvl="2" marL="246888" indent="420623">
              <a:spcBef>
                <a:spcPts val="500"/>
              </a:spcBef>
              <a:buSzTx/>
              <a:buNone/>
              <a:defRPr i="1" sz="2100"/>
            </a:pPr>
            <a:r>
              <a:t>f</a:t>
            </a:r>
            <a:r>
              <a:rPr i="0">
                <a:latin typeface="Cambria Math"/>
                <a:ea typeface="Cambria Math"/>
                <a:cs typeface="Cambria Math"/>
                <a:sym typeface="Cambria Math"/>
              </a:rPr>
              <a:t>(</a:t>
            </a:r>
            <a:r>
              <a:t>x</a:t>
            </a:r>
            <a:r>
              <a:rPr i="0">
                <a:latin typeface="Cambria Math"/>
                <a:ea typeface="Cambria Math"/>
                <a:cs typeface="Cambria Math"/>
                <a:sym typeface="Cambria Math"/>
              </a:rPr>
              <a:t>) = </a:t>
            </a:r>
            <a:r>
              <a:t>x</a:t>
            </a:r>
            <a:r>
              <a:rPr i="0">
                <a:latin typeface="Cambria Math"/>
                <a:ea typeface="Cambria Math"/>
                <a:cs typeface="Cambria Math"/>
                <a:sym typeface="Cambria Math"/>
              </a:rPr>
              <a:t> + 1</a:t>
            </a:r>
          </a:p>
          <a:p>
            <a:pPr lvl="1" marL="640080" indent="-246888">
              <a:spcBef>
                <a:spcPts val="500"/>
              </a:spcBef>
              <a:buClr>
                <a:schemeClr val="accent1"/>
              </a:buClr>
              <a:defRPr sz="2400"/>
            </a:pPr>
            <a:r>
              <a:t>A computer program.</a:t>
            </a:r>
          </a:p>
          <a:p>
            <a:pPr lvl="2" marL="914400" indent="-246888">
              <a:spcBef>
                <a:spcPts val="500"/>
              </a:spcBef>
              <a:buClr>
                <a:schemeClr val="accent2"/>
              </a:buClr>
              <a:defRPr sz="2100"/>
            </a:pPr>
            <a:r>
              <a:t>A Java program that when given an integer </a:t>
            </a:r>
            <a:r>
              <a:rPr i="1"/>
              <a:t>n</a:t>
            </a:r>
            <a:r>
              <a:t>, produces the </a:t>
            </a:r>
            <a:r>
              <a:rPr i="1"/>
              <a:t>n</a:t>
            </a:r>
            <a:r>
              <a:t>th Fibonacci Number (covered in the next section and also inChapter </a:t>
            </a:r>
            <a:r>
              <a:rPr>
                <a:latin typeface="Cambria Math"/>
                <a:ea typeface="Cambria Math"/>
                <a:cs typeface="Cambria Math"/>
                <a:sym typeface="Cambria Math"/>
              </a:rPr>
              <a:t>5</a:t>
            </a:r>
            <a:r>
              <a:t>).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Questions</a:t>
            </a:r>
          </a:p>
        </p:txBody>
      </p:sp>
      <p:sp>
        <p:nvSpPr>
          <p:cNvPr id="163" name="Shape 163"/>
          <p:cNvSpPr/>
          <p:nvPr/>
        </p:nvSpPr>
        <p:spPr>
          <a:xfrm>
            <a:off x="457200" y="1905000"/>
            <a:ext cx="3886200" cy="624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i="1" sz="3200"/>
            </a:pPr>
            <a:r>
              <a:t>f</a:t>
            </a:r>
            <a:r>
              <a:rPr i="0"/>
              <a:t>(a) = ?</a:t>
            </a:r>
          </a:p>
        </p:txBody>
      </p:sp>
      <p:grpSp>
        <p:nvGrpSpPr>
          <p:cNvPr id="184" name="Group 184"/>
          <p:cNvGrpSpPr/>
          <p:nvPr/>
        </p:nvGrpSpPr>
        <p:grpSpPr>
          <a:xfrm>
            <a:off x="5257800" y="1752599"/>
            <a:ext cx="2667000" cy="3204756"/>
            <a:chOff x="0" y="0"/>
            <a:chExt cx="2666999" cy="3204754"/>
          </a:xfrm>
        </p:grpSpPr>
        <p:sp>
          <p:nvSpPr>
            <p:cNvPr id="164" name="Shape 164"/>
            <p:cNvSpPr/>
            <p:nvPr/>
          </p:nvSpPr>
          <p:spPr>
            <a:xfrm>
              <a:off x="2170813" y="1763485"/>
              <a:ext cx="372141" cy="391887"/>
            </a:xfrm>
            <a:prstGeom prst="ellipse">
              <a:avLst/>
            </a:prstGeom>
            <a:solidFill>
              <a:srgbClr val="4F81BD">
                <a:alpha val="27059"/>
              </a:srgbClr>
            </a:solidFill>
            <a:ln w="25400" cap="flat">
              <a:solidFill>
                <a:srgbClr val="0B519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65" name="Shape 165"/>
            <p:cNvSpPr/>
            <p:nvPr/>
          </p:nvSpPr>
          <p:spPr>
            <a:xfrm>
              <a:off x="62023" y="1502228"/>
              <a:ext cx="372141" cy="391887"/>
            </a:xfrm>
            <a:prstGeom prst="ellipse">
              <a:avLst/>
            </a:prstGeom>
            <a:solidFill>
              <a:srgbClr val="4F81BD">
                <a:alpha val="27059"/>
              </a:srgbClr>
            </a:solidFill>
            <a:ln w="25400" cap="flat">
              <a:solidFill>
                <a:srgbClr val="0B519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66" name="Shape 166"/>
            <p:cNvSpPr/>
            <p:nvPr/>
          </p:nvSpPr>
          <p:spPr>
            <a:xfrm>
              <a:off x="62023" y="2155371"/>
              <a:ext cx="372141" cy="391887"/>
            </a:xfrm>
            <a:prstGeom prst="ellipse">
              <a:avLst/>
            </a:prstGeom>
            <a:solidFill>
              <a:srgbClr val="4F81BD">
                <a:alpha val="27059"/>
              </a:srgbClr>
            </a:solidFill>
            <a:ln w="25400" cap="flat">
              <a:solidFill>
                <a:srgbClr val="0B519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67" name="Shape 167"/>
            <p:cNvSpPr/>
            <p:nvPr/>
          </p:nvSpPr>
          <p:spPr>
            <a:xfrm>
              <a:off x="62023" y="718457"/>
              <a:ext cx="372141" cy="391887"/>
            </a:xfrm>
            <a:prstGeom prst="ellipse">
              <a:avLst/>
            </a:prstGeom>
            <a:solidFill>
              <a:srgbClr val="4F81BD">
                <a:alpha val="27059"/>
              </a:srgbClr>
            </a:solidFill>
            <a:ln w="25400" cap="flat">
              <a:solidFill>
                <a:srgbClr val="0B519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68" name="Shape 168"/>
            <p:cNvSpPr/>
            <p:nvPr/>
          </p:nvSpPr>
          <p:spPr>
            <a:xfrm>
              <a:off x="62023" y="2808514"/>
              <a:ext cx="372141" cy="391887"/>
            </a:xfrm>
            <a:prstGeom prst="ellipse">
              <a:avLst/>
            </a:prstGeom>
            <a:solidFill>
              <a:srgbClr val="4F81BD">
                <a:alpha val="27059"/>
              </a:srgbClr>
            </a:solidFill>
            <a:ln w="25400" cap="flat">
              <a:solidFill>
                <a:srgbClr val="0B519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69" name="Shape 169"/>
            <p:cNvSpPr/>
            <p:nvPr/>
          </p:nvSpPr>
          <p:spPr>
            <a:xfrm>
              <a:off x="2170813" y="1045028"/>
              <a:ext cx="372141" cy="391887"/>
            </a:xfrm>
            <a:prstGeom prst="ellipse">
              <a:avLst/>
            </a:prstGeom>
            <a:solidFill>
              <a:srgbClr val="4F81BD">
                <a:alpha val="27059"/>
              </a:srgbClr>
            </a:solidFill>
            <a:ln w="25400" cap="flat">
              <a:solidFill>
                <a:srgbClr val="0B519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70" name="Shape 170"/>
            <p:cNvSpPr/>
            <p:nvPr/>
          </p:nvSpPr>
          <p:spPr>
            <a:xfrm>
              <a:off x="2170813" y="2677885"/>
              <a:ext cx="372141" cy="391887"/>
            </a:xfrm>
            <a:prstGeom prst="ellipse">
              <a:avLst/>
            </a:prstGeom>
            <a:solidFill>
              <a:srgbClr val="4F81BD">
                <a:alpha val="27059"/>
              </a:srgbClr>
            </a:solidFill>
            <a:ln w="25400" cap="flat">
              <a:solidFill>
                <a:srgbClr val="0B519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71" name="Shape 171"/>
            <p:cNvSpPr/>
            <p:nvPr/>
          </p:nvSpPr>
          <p:spPr>
            <a:xfrm>
              <a:off x="0" y="0"/>
              <a:ext cx="558209" cy="7645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 i="1" sz="4000"/>
              </a:lvl1pPr>
            </a:lstStyle>
            <a:p>
              <a:pPr/>
              <a:r>
                <a:t>A</a:t>
              </a:r>
            </a:p>
          </p:txBody>
        </p:sp>
        <p:sp>
          <p:nvSpPr>
            <p:cNvPr id="172" name="Shape 172"/>
            <p:cNvSpPr/>
            <p:nvPr/>
          </p:nvSpPr>
          <p:spPr>
            <a:xfrm>
              <a:off x="2108790" y="0"/>
              <a:ext cx="558210" cy="7645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 i="1" sz="4000"/>
              </a:lvl1pPr>
            </a:lstStyle>
            <a:p>
              <a:pPr/>
              <a:r>
                <a:t>B</a:t>
              </a:r>
            </a:p>
          </p:txBody>
        </p:sp>
        <p:sp>
          <p:nvSpPr>
            <p:cNvPr id="173" name="Shape 173"/>
            <p:cNvSpPr/>
            <p:nvPr/>
          </p:nvSpPr>
          <p:spPr>
            <a:xfrm>
              <a:off x="124046" y="783771"/>
              <a:ext cx="248094" cy="396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/>
              <a:r>
                <a:t>a</a:t>
              </a:r>
            </a:p>
          </p:txBody>
        </p:sp>
        <p:sp>
          <p:nvSpPr>
            <p:cNvPr id="174" name="Shape 174"/>
            <p:cNvSpPr/>
            <p:nvPr/>
          </p:nvSpPr>
          <p:spPr>
            <a:xfrm>
              <a:off x="124046" y="1567542"/>
              <a:ext cx="248094" cy="396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/>
              <a:r>
                <a:t>b</a:t>
              </a:r>
            </a:p>
          </p:txBody>
        </p:sp>
        <p:sp>
          <p:nvSpPr>
            <p:cNvPr id="175" name="Shape 175"/>
            <p:cNvSpPr/>
            <p:nvPr/>
          </p:nvSpPr>
          <p:spPr>
            <a:xfrm>
              <a:off x="124046" y="2220685"/>
              <a:ext cx="248094" cy="396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/>
              <a:r>
                <a:t>c</a:t>
              </a:r>
            </a:p>
          </p:txBody>
        </p:sp>
        <p:sp>
          <p:nvSpPr>
            <p:cNvPr id="176" name="Shape 176"/>
            <p:cNvSpPr/>
            <p:nvPr/>
          </p:nvSpPr>
          <p:spPr>
            <a:xfrm>
              <a:off x="124046" y="2808514"/>
              <a:ext cx="248094" cy="396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/>
              <a:r>
                <a:t>d</a:t>
              </a:r>
            </a:p>
          </p:txBody>
        </p:sp>
        <p:sp>
          <p:nvSpPr>
            <p:cNvPr id="177" name="Shape 177"/>
            <p:cNvSpPr/>
            <p:nvPr/>
          </p:nvSpPr>
          <p:spPr>
            <a:xfrm>
              <a:off x="2232837" y="1110342"/>
              <a:ext cx="248094" cy="396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/>
              <a:r>
                <a:t>x</a:t>
              </a:r>
            </a:p>
          </p:txBody>
        </p:sp>
        <p:sp>
          <p:nvSpPr>
            <p:cNvPr id="178" name="Shape 178"/>
            <p:cNvSpPr/>
            <p:nvPr/>
          </p:nvSpPr>
          <p:spPr>
            <a:xfrm>
              <a:off x="2232837" y="1828800"/>
              <a:ext cx="248094" cy="3962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/>
              <a:r>
                <a:t>y</a:t>
              </a:r>
            </a:p>
          </p:txBody>
        </p:sp>
        <p:sp>
          <p:nvSpPr>
            <p:cNvPr id="179" name="Shape 179"/>
            <p:cNvSpPr/>
            <p:nvPr/>
          </p:nvSpPr>
          <p:spPr>
            <a:xfrm>
              <a:off x="2232837" y="2743200"/>
              <a:ext cx="248094" cy="3962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/>
              <a:r>
                <a:t>z</a:t>
              </a:r>
            </a:p>
          </p:txBody>
        </p:sp>
        <p:sp>
          <p:nvSpPr>
            <p:cNvPr id="180" name="Shape 180"/>
            <p:cNvSpPr/>
            <p:nvPr/>
          </p:nvSpPr>
          <p:spPr>
            <a:xfrm>
              <a:off x="496185" y="1698171"/>
              <a:ext cx="1612606" cy="261258"/>
            </a:xfrm>
            <a:prstGeom prst="line">
              <a:avLst/>
            </a:prstGeom>
            <a:noFill/>
            <a:ln w="9525" cap="flat">
              <a:solidFill>
                <a:srgbClr val="095192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81" name="Shape 181"/>
            <p:cNvSpPr/>
            <p:nvPr/>
          </p:nvSpPr>
          <p:spPr>
            <a:xfrm>
              <a:off x="434163" y="914399"/>
              <a:ext cx="1798674" cy="1698173"/>
            </a:xfrm>
            <a:prstGeom prst="line">
              <a:avLst/>
            </a:prstGeom>
            <a:noFill/>
            <a:ln w="9525" cap="flat">
              <a:solidFill>
                <a:srgbClr val="095192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82" name="Shape 182"/>
            <p:cNvSpPr/>
            <p:nvPr/>
          </p:nvSpPr>
          <p:spPr>
            <a:xfrm>
              <a:off x="558209" y="2416628"/>
              <a:ext cx="1550582" cy="326572"/>
            </a:xfrm>
            <a:prstGeom prst="line">
              <a:avLst/>
            </a:prstGeom>
            <a:noFill/>
            <a:ln w="9525" cap="flat">
              <a:solidFill>
                <a:srgbClr val="095192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183" name="Shape 183"/>
            <p:cNvSpPr/>
            <p:nvPr/>
          </p:nvSpPr>
          <p:spPr>
            <a:xfrm>
              <a:off x="496186" y="3004457"/>
              <a:ext cx="1488559" cy="1362"/>
            </a:xfrm>
            <a:prstGeom prst="line">
              <a:avLst/>
            </a:prstGeom>
            <a:noFill/>
            <a:ln w="9525" cap="flat">
              <a:solidFill>
                <a:srgbClr val="095192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sp>
        <p:nvSpPr>
          <p:cNvPr id="185" name="Shape 185"/>
          <p:cNvSpPr/>
          <p:nvPr/>
        </p:nvSpPr>
        <p:spPr>
          <a:xfrm>
            <a:off x="2133600" y="1828800"/>
            <a:ext cx="2895600" cy="624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3200"/>
            </a:lvl1pPr>
          </a:lstStyle>
          <a:p>
            <a:pPr/>
            <a:r>
              <a:t>z</a:t>
            </a:r>
          </a:p>
        </p:txBody>
      </p:sp>
      <p:sp>
        <p:nvSpPr>
          <p:cNvPr id="186" name="Shape 186"/>
          <p:cNvSpPr/>
          <p:nvPr/>
        </p:nvSpPr>
        <p:spPr>
          <a:xfrm>
            <a:off x="152400" y="2590800"/>
            <a:ext cx="3886200" cy="624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3200"/>
            </a:lvl1pPr>
          </a:lstStyle>
          <a:p>
            <a:pPr/>
            <a:r>
              <a:t>The image of d is ?</a:t>
            </a:r>
          </a:p>
        </p:txBody>
      </p:sp>
      <p:sp>
        <p:nvSpPr>
          <p:cNvPr id="187" name="Shape 187"/>
          <p:cNvSpPr/>
          <p:nvPr/>
        </p:nvSpPr>
        <p:spPr>
          <a:xfrm>
            <a:off x="3733800" y="2590800"/>
            <a:ext cx="685800" cy="624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3200"/>
            </a:lvl1pPr>
          </a:lstStyle>
          <a:p>
            <a:pPr/>
            <a:r>
              <a:t>z</a:t>
            </a:r>
          </a:p>
        </p:txBody>
      </p:sp>
      <p:sp>
        <p:nvSpPr>
          <p:cNvPr id="188" name="Shape 188"/>
          <p:cNvSpPr/>
          <p:nvPr/>
        </p:nvSpPr>
        <p:spPr>
          <a:xfrm>
            <a:off x="304800" y="3352800"/>
            <a:ext cx="3886200" cy="624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3200"/>
            </a:lvl1pPr>
          </a:lstStyle>
          <a:p>
            <a:pPr/>
            <a:r>
              <a:t>The domain of f is ?</a:t>
            </a:r>
          </a:p>
        </p:txBody>
      </p:sp>
      <p:sp>
        <p:nvSpPr>
          <p:cNvPr id="189" name="Shape 189"/>
          <p:cNvSpPr/>
          <p:nvPr/>
        </p:nvSpPr>
        <p:spPr>
          <a:xfrm>
            <a:off x="3962400" y="3352800"/>
            <a:ext cx="609600" cy="624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i="1" sz="3200"/>
            </a:lvl1pPr>
          </a:lstStyle>
          <a:p>
            <a:pPr/>
            <a:r>
              <a:t>A</a:t>
            </a:r>
          </a:p>
        </p:txBody>
      </p:sp>
      <p:sp>
        <p:nvSpPr>
          <p:cNvPr id="190" name="Shape 190"/>
          <p:cNvSpPr/>
          <p:nvPr/>
        </p:nvSpPr>
        <p:spPr>
          <a:xfrm>
            <a:off x="152400" y="4038600"/>
            <a:ext cx="4038600" cy="624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3200"/>
            </a:lvl1pPr>
          </a:lstStyle>
          <a:p>
            <a:pPr/>
            <a:r>
              <a:t>The codomain of f is ?</a:t>
            </a:r>
          </a:p>
        </p:txBody>
      </p:sp>
      <p:sp>
        <p:nvSpPr>
          <p:cNvPr id="191" name="Shape 191"/>
          <p:cNvSpPr/>
          <p:nvPr/>
        </p:nvSpPr>
        <p:spPr>
          <a:xfrm>
            <a:off x="4267200" y="4038600"/>
            <a:ext cx="381000" cy="624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i="1" sz="3200"/>
            </a:lvl1pPr>
          </a:lstStyle>
          <a:p>
            <a:pPr/>
            <a:r>
              <a:t>B</a:t>
            </a:r>
          </a:p>
        </p:txBody>
      </p:sp>
      <p:sp>
        <p:nvSpPr>
          <p:cNvPr id="192" name="Shape 192"/>
          <p:cNvSpPr/>
          <p:nvPr/>
        </p:nvSpPr>
        <p:spPr>
          <a:xfrm>
            <a:off x="152400" y="4724400"/>
            <a:ext cx="4114800" cy="624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3200"/>
            </a:lvl1pPr>
          </a:lstStyle>
          <a:p>
            <a:pPr/>
            <a:r>
              <a:t>The preimage of y is ?</a:t>
            </a:r>
          </a:p>
        </p:txBody>
      </p:sp>
      <p:sp>
        <p:nvSpPr>
          <p:cNvPr id="193" name="Shape 193"/>
          <p:cNvSpPr/>
          <p:nvPr/>
        </p:nvSpPr>
        <p:spPr>
          <a:xfrm>
            <a:off x="4114800" y="4724400"/>
            <a:ext cx="457200" cy="624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3200"/>
            </a:lvl1pPr>
          </a:lstStyle>
          <a:p>
            <a:pPr/>
            <a:r>
              <a:t>b</a:t>
            </a:r>
          </a:p>
        </p:txBody>
      </p:sp>
      <p:sp>
        <p:nvSpPr>
          <p:cNvPr id="194" name="Shape 194"/>
          <p:cNvSpPr/>
          <p:nvPr/>
        </p:nvSpPr>
        <p:spPr>
          <a:xfrm>
            <a:off x="457200" y="5486400"/>
            <a:ext cx="1600200" cy="624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i="1" sz="3200"/>
            </a:pPr>
            <a:r>
              <a:t>f</a:t>
            </a:r>
            <a:r>
              <a:rPr i="0"/>
              <a:t>(</a:t>
            </a:r>
            <a:r>
              <a:t>A</a:t>
            </a:r>
            <a:r>
              <a:rPr i="0"/>
              <a:t>) = ?</a:t>
            </a:r>
          </a:p>
        </p:txBody>
      </p:sp>
      <p:sp>
        <p:nvSpPr>
          <p:cNvPr id="195" name="Shape 195"/>
          <p:cNvSpPr/>
          <p:nvPr/>
        </p:nvSpPr>
        <p:spPr>
          <a:xfrm>
            <a:off x="6477000" y="6019800"/>
            <a:ext cx="2667000" cy="624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3200"/>
            </a:lvl1pPr>
          </a:lstStyle>
          <a:p>
            <a:pPr/>
            <a:r>
              <a:t>{a,c,d}</a:t>
            </a:r>
          </a:p>
        </p:txBody>
      </p:sp>
      <p:sp>
        <p:nvSpPr>
          <p:cNvPr id="196" name="Shape 196"/>
          <p:cNvSpPr/>
          <p:nvPr/>
        </p:nvSpPr>
        <p:spPr>
          <a:xfrm>
            <a:off x="304800" y="6096000"/>
            <a:ext cx="6019800" cy="624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3200"/>
            </a:lvl1pPr>
          </a:lstStyle>
          <a:p>
            <a:pPr/>
            <a:r>
              <a:t>The preimage(s) of z is (are) ?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Class="entr" nodeType="click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Class="entr" nodeType="clickEffect" presetSubtype="0" presetID="1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Class="entr" nodeType="clickEffect" presetSubtype="0" presetID="1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Class="entr" nodeType="clickEffect" presetSubtype="0" presetID="1" grpId="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Class="entr" nodeType="clickEffect" presetSubtype="0" presetID="1" grpId="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Class="entr" nodeType="clickEffect" presetSubtype="0" presetID="1" grpId="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8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Class="entr" nodeType="clickEffect" presetSubtype="0" presetID="1" grpId="10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2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Class="entr" nodeType="clickEffect" presetSubtype="0" presetID="1" grpId="1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6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Class="entr" nodeType="clickEffect" presetSubtype="0" presetID="1" grpId="1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89" grpId="5"/>
      <p:bldP build="whole" bldLvl="1" animBg="1" rev="0" advAuto="0" spid="186" grpId="2"/>
      <p:bldP build="whole" bldLvl="1" animBg="1" rev="0" advAuto="0" spid="188" grpId="4"/>
      <p:bldP build="whole" bldLvl="1" animBg="1" rev="0" advAuto="0" spid="187" grpId="3"/>
      <p:bldP build="whole" bldLvl="1" animBg="1" rev="0" advAuto="0" spid="190" grpId="6"/>
      <p:bldP build="whole" bldLvl="1" animBg="1" rev="0" advAuto="0" spid="191" grpId="7"/>
      <p:bldP build="whole" bldLvl="1" animBg="1" rev="0" advAuto="0" spid="193" grpId="9"/>
      <p:bldP build="whole" bldLvl="1" animBg="1" rev="0" advAuto="0" spid="194" grpId="10"/>
      <p:bldP build="whole" bldLvl="1" animBg="1" rev="0" advAuto="0" spid="195" grpId="12"/>
      <p:bldP build="whole" bldLvl="1" animBg="1" rev="0" advAuto="0" spid="185" grpId="1"/>
      <p:bldP build="whole" bldLvl="1" animBg="1" rev="0" advAuto="0" spid="196" grpId="11"/>
      <p:bldP build="whole" bldLvl="1" animBg="1" rev="0" advAuto="0" spid="192" grpId="8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hape 19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841247">
              <a:defRPr sz="4600"/>
            </a:lvl1pPr>
          </a:lstStyle>
          <a:p>
            <a:pPr/>
            <a:r>
              <a:t>Question on Functions and Sets </a:t>
            </a:r>
          </a:p>
        </p:txBody>
      </p:sp>
      <p:sp>
        <p:nvSpPr>
          <p:cNvPr id="199" name="Shape 199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If                         and  S is a subset of A, then </a:t>
            </a:r>
          </a:p>
        </p:txBody>
      </p:sp>
      <p:pic>
        <p:nvPicPr>
          <p:cNvPr id="200" name="image53.png" descr="addin_tmp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514600" y="2895600"/>
            <a:ext cx="3317558" cy="382905"/>
          </a:xfrm>
          <a:prstGeom prst="rect">
            <a:avLst/>
          </a:prstGeom>
          <a:ln w="12700">
            <a:miter lim="400000"/>
          </a:ln>
        </p:spPr>
      </p:pic>
      <p:pic>
        <p:nvPicPr>
          <p:cNvPr id="201" name="image54.png" descr="addin_tmp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43000" y="2057400"/>
            <a:ext cx="1688783" cy="345758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22" name="Group 222"/>
          <p:cNvGrpSpPr/>
          <p:nvPr/>
        </p:nvGrpSpPr>
        <p:grpSpPr>
          <a:xfrm>
            <a:off x="5943600" y="2971799"/>
            <a:ext cx="2667000" cy="3204756"/>
            <a:chOff x="0" y="0"/>
            <a:chExt cx="2666999" cy="3204754"/>
          </a:xfrm>
        </p:grpSpPr>
        <p:sp>
          <p:nvSpPr>
            <p:cNvPr id="202" name="Shape 202"/>
            <p:cNvSpPr/>
            <p:nvPr/>
          </p:nvSpPr>
          <p:spPr>
            <a:xfrm>
              <a:off x="2170813" y="1763485"/>
              <a:ext cx="372141" cy="391887"/>
            </a:xfrm>
            <a:prstGeom prst="ellipse">
              <a:avLst/>
            </a:prstGeom>
            <a:solidFill>
              <a:srgbClr val="4F81BD">
                <a:alpha val="27059"/>
              </a:srgbClr>
            </a:solidFill>
            <a:ln w="25400" cap="flat">
              <a:solidFill>
                <a:srgbClr val="0B519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03" name="Shape 203"/>
            <p:cNvSpPr/>
            <p:nvPr/>
          </p:nvSpPr>
          <p:spPr>
            <a:xfrm>
              <a:off x="62023" y="1502228"/>
              <a:ext cx="372141" cy="391887"/>
            </a:xfrm>
            <a:prstGeom prst="ellipse">
              <a:avLst/>
            </a:prstGeom>
            <a:solidFill>
              <a:srgbClr val="4F81BD">
                <a:alpha val="27059"/>
              </a:srgbClr>
            </a:solidFill>
            <a:ln w="25400" cap="flat">
              <a:solidFill>
                <a:srgbClr val="0B519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04" name="Shape 204"/>
            <p:cNvSpPr/>
            <p:nvPr/>
          </p:nvSpPr>
          <p:spPr>
            <a:xfrm>
              <a:off x="62023" y="2155371"/>
              <a:ext cx="372141" cy="391887"/>
            </a:xfrm>
            <a:prstGeom prst="ellipse">
              <a:avLst/>
            </a:prstGeom>
            <a:solidFill>
              <a:srgbClr val="4F81BD">
                <a:alpha val="27059"/>
              </a:srgbClr>
            </a:solidFill>
            <a:ln w="25400" cap="flat">
              <a:solidFill>
                <a:srgbClr val="0B519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05" name="Shape 205"/>
            <p:cNvSpPr/>
            <p:nvPr/>
          </p:nvSpPr>
          <p:spPr>
            <a:xfrm>
              <a:off x="62023" y="718457"/>
              <a:ext cx="372141" cy="391887"/>
            </a:xfrm>
            <a:prstGeom prst="ellipse">
              <a:avLst/>
            </a:prstGeom>
            <a:solidFill>
              <a:srgbClr val="4F81BD">
                <a:alpha val="27059"/>
              </a:srgbClr>
            </a:solidFill>
            <a:ln w="25400" cap="flat">
              <a:solidFill>
                <a:srgbClr val="0B519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06" name="Shape 206"/>
            <p:cNvSpPr/>
            <p:nvPr/>
          </p:nvSpPr>
          <p:spPr>
            <a:xfrm>
              <a:off x="62023" y="2808514"/>
              <a:ext cx="372141" cy="391887"/>
            </a:xfrm>
            <a:prstGeom prst="ellipse">
              <a:avLst/>
            </a:prstGeom>
            <a:solidFill>
              <a:srgbClr val="4F81BD">
                <a:alpha val="27059"/>
              </a:srgbClr>
            </a:solidFill>
            <a:ln w="25400" cap="flat">
              <a:solidFill>
                <a:srgbClr val="0B519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07" name="Shape 207"/>
            <p:cNvSpPr/>
            <p:nvPr/>
          </p:nvSpPr>
          <p:spPr>
            <a:xfrm>
              <a:off x="2170813" y="1045028"/>
              <a:ext cx="372141" cy="391887"/>
            </a:xfrm>
            <a:prstGeom prst="ellipse">
              <a:avLst/>
            </a:prstGeom>
            <a:solidFill>
              <a:srgbClr val="4F81BD">
                <a:alpha val="27059"/>
              </a:srgbClr>
            </a:solidFill>
            <a:ln w="25400" cap="flat">
              <a:solidFill>
                <a:srgbClr val="0B519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08" name="Shape 208"/>
            <p:cNvSpPr/>
            <p:nvPr/>
          </p:nvSpPr>
          <p:spPr>
            <a:xfrm>
              <a:off x="2170813" y="2677885"/>
              <a:ext cx="372141" cy="391887"/>
            </a:xfrm>
            <a:prstGeom prst="ellipse">
              <a:avLst/>
            </a:prstGeom>
            <a:solidFill>
              <a:srgbClr val="4F81BD">
                <a:alpha val="27059"/>
              </a:srgbClr>
            </a:solidFill>
            <a:ln w="25400" cap="flat">
              <a:solidFill>
                <a:srgbClr val="0B519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09" name="Shape 209"/>
            <p:cNvSpPr/>
            <p:nvPr/>
          </p:nvSpPr>
          <p:spPr>
            <a:xfrm>
              <a:off x="0" y="0"/>
              <a:ext cx="558209" cy="7645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 i="1" sz="4000"/>
              </a:lvl1pPr>
            </a:lstStyle>
            <a:p>
              <a:pPr/>
              <a:r>
                <a:t>A</a:t>
              </a:r>
            </a:p>
          </p:txBody>
        </p:sp>
        <p:sp>
          <p:nvSpPr>
            <p:cNvPr id="210" name="Shape 210"/>
            <p:cNvSpPr/>
            <p:nvPr/>
          </p:nvSpPr>
          <p:spPr>
            <a:xfrm>
              <a:off x="2108790" y="0"/>
              <a:ext cx="558210" cy="7645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 i="1" sz="4000"/>
              </a:lvl1pPr>
            </a:lstStyle>
            <a:p>
              <a:pPr/>
              <a:r>
                <a:t>B</a:t>
              </a:r>
            </a:p>
          </p:txBody>
        </p:sp>
        <p:sp>
          <p:nvSpPr>
            <p:cNvPr id="211" name="Shape 211"/>
            <p:cNvSpPr/>
            <p:nvPr/>
          </p:nvSpPr>
          <p:spPr>
            <a:xfrm>
              <a:off x="124046" y="783771"/>
              <a:ext cx="248094" cy="396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/>
              <a:r>
                <a:t>a</a:t>
              </a:r>
            </a:p>
          </p:txBody>
        </p:sp>
        <p:sp>
          <p:nvSpPr>
            <p:cNvPr id="212" name="Shape 212"/>
            <p:cNvSpPr/>
            <p:nvPr/>
          </p:nvSpPr>
          <p:spPr>
            <a:xfrm>
              <a:off x="124046" y="1567542"/>
              <a:ext cx="248094" cy="396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/>
              <a:r>
                <a:t>b</a:t>
              </a:r>
            </a:p>
          </p:txBody>
        </p:sp>
        <p:sp>
          <p:nvSpPr>
            <p:cNvPr id="213" name="Shape 213"/>
            <p:cNvSpPr/>
            <p:nvPr/>
          </p:nvSpPr>
          <p:spPr>
            <a:xfrm>
              <a:off x="124046" y="2220685"/>
              <a:ext cx="248094" cy="396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/>
              <a:r>
                <a:t>c</a:t>
              </a:r>
            </a:p>
          </p:txBody>
        </p:sp>
        <p:sp>
          <p:nvSpPr>
            <p:cNvPr id="214" name="Shape 214"/>
            <p:cNvSpPr/>
            <p:nvPr/>
          </p:nvSpPr>
          <p:spPr>
            <a:xfrm>
              <a:off x="124046" y="2808514"/>
              <a:ext cx="248094" cy="396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/>
              <a:r>
                <a:t>d</a:t>
              </a:r>
            </a:p>
          </p:txBody>
        </p:sp>
        <p:sp>
          <p:nvSpPr>
            <p:cNvPr id="215" name="Shape 215"/>
            <p:cNvSpPr/>
            <p:nvPr/>
          </p:nvSpPr>
          <p:spPr>
            <a:xfrm>
              <a:off x="2232837" y="1110342"/>
              <a:ext cx="248094" cy="396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/>
              <a:r>
                <a:t>x</a:t>
              </a:r>
            </a:p>
          </p:txBody>
        </p:sp>
        <p:sp>
          <p:nvSpPr>
            <p:cNvPr id="216" name="Shape 216"/>
            <p:cNvSpPr/>
            <p:nvPr/>
          </p:nvSpPr>
          <p:spPr>
            <a:xfrm>
              <a:off x="2232837" y="1828800"/>
              <a:ext cx="248094" cy="3962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/>
              <a:r>
                <a:t>y</a:t>
              </a:r>
            </a:p>
          </p:txBody>
        </p:sp>
        <p:sp>
          <p:nvSpPr>
            <p:cNvPr id="217" name="Shape 217"/>
            <p:cNvSpPr/>
            <p:nvPr/>
          </p:nvSpPr>
          <p:spPr>
            <a:xfrm>
              <a:off x="2232837" y="2743200"/>
              <a:ext cx="248094" cy="3962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/>
              <a:r>
                <a:t>z</a:t>
              </a:r>
            </a:p>
          </p:txBody>
        </p:sp>
        <p:sp>
          <p:nvSpPr>
            <p:cNvPr id="218" name="Shape 218"/>
            <p:cNvSpPr/>
            <p:nvPr/>
          </p:nvSpPr>
          <p:spPr>
            <a:xfrm>
              <a:off x="496185" y="1698171"/>
              <a:ext cx="1612606" cy="261258"/>
            </a:xfrm>
            <a:prstGeom prst="line">
              <a:avLst/>
            </a:prstGeom>
            <a:noFill/>
            <a:ln w="9525" cap="flat">
              <a:solidFill>
                <a:srgbClr val="095192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19" name="Shape 219"/>
            <p:cNvSpPr/>
            <p:nvPr/>
          </p:nvSpPr>
          <p:spPr>
            <a:xfrm>
              <a:off x="434163" y="914399"/>
              <a:ext cx="1798674" cy="1698173"/>
            </a:xfrm>
            <a:prstGeom prst="line">
              <a:avLst/>
            </a:prstGeom>
            <a:noFill/>
            <a:ln w="9525" cap="flat">
              <a:solidFill>
                <a:srgbClr val="095192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20" name="Shape 220"/>
            <p:cNvSpPr/>
            <p:nvPr/>
          </p:nvSpPr>
          <p:spPr>
            <a:xfrm>
              <a:off x="558209" y="2416628"/>
              <a:ext cx="1550582" cy="326572"/>
            </a:xfrm>
            <a:prstGeom prst="line">
              <a:avLst/>
            </a:prstGeom>
            <a:noFill/>
            <a:ln w="9525" cap="flat">
              <a:solidFill>
                <a:srgbClr val="095192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21" name="Shape 221"/>
            <p:cNvSpPr/>
            <p:nvPr/>
          </p:nvSpPr>
          <p:spPr>
            <a:xfrm>
              <a:off x="496186" y="3004457"/>
              <a:ext cx="1488559" cy="1362"/>
            </a:xfrm>
            <a:prstGeom prst="line">
              <a:avLst/>
            </a:prstGeom>
            <a:noFill/>
            <a:ln w="9525" cap="flat">
              <a:solidFill>
                <a:srgbClr val="095192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  <p:sp>
        <p:nvSpPr>
          <p:cNvPr id="223" name="Shape 223"/>
          <p:cNvSpPr/>
          <p:nvPr/>
        </p:nvSpPr>
        <p:spPr>
          <a:xfrm>
            <a:off x="1524000" y="4648200"/>
            <a:ext cx="2514600" cy="624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i="1" sz="3200"/>
            </a:pPr>
            <a:r>
              <a:t>f </a:t>
            </a:r>
            <a:r>
              <a:rPr i="0"/>
              <a:t>{c,d} is ?</a:t>
            </a:r>
          </a:p>
        </p:txBody>
      </p:sp>
      <p:sp>
        <p:nvSpPr>
          <p:cNvPr id="224" name="Shape 224"/>
          <p:cNvSpPr/>
          <p:nvPr/>
        </p:nvSpPr>
        <p:spPr>
          <a:xfrm>
            <a:off x="3962400" y="3810000"/>
            <a:ext cx="1066800" cy="497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2400"/>
            </a:lvl1pPr>
          </a:lstStyle>
          <a:p>
            <a:pPr/>
            <a:r>
              <a:t>{y,z}</a:t>
            </a:r>
          </a:p>
        </p:txBody>
      </p:sp>
      <p:sp>
        <p:nvSpPr>
          <p:cNvPr id="225" name="Shape 225"/>
          <p:cNvSpPr/>
          <p:nvPr/>
        </p:nvSpPr>
        <p:spPr>
          <a:xfrm>
            <a:off x="1524000" y="3733800"/>
            <a:ext cx="2514600" cy="624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i="1" sz="3200"/>
            </a:pPr>
            <a:r>
              <a:t>f </a:t>
            </a:r>
            <a:r>
              <a:rPr i="0"/>
              <a:t>{a,b,c,} is ?</a:t>
            </a:r>
          </a:p>
        </p:txBody>
      </p:sp>
      <p:sp>
        <p:nvSpPr>
          <p:cNvPr id="226" name="Shape 226"/>
          <p:cNvSpPr/>
          <p:nvPr/>
        </p:nvSpPr>
        <p:spPr>
          <a:xfrm>
            <a:off x="4038600" y="4724400"/>
            <a:ext cx="609600" cy="497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2400"/>
            </a:pPr>
            <a:r>
              <a:t>{</a:t>
            </a:r>
            <a:r>
              <a:rPr i="1"/>
              <a:t>z</a:t>
            </a:r>
            <a:r>
              <a:t>}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26" grpId="2"/>
      <p:bldP build="whole" bldLvl="1" animBg="1" rev="0" advAuto="0" spid="224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Shape 22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Injections</a:t>
            </a:r>
          </a:p>
        </p:txBody>
      </p:sp>
      <p:sp>
        <p:nvSpPr>
          <p:cNvPr id="229" name="Shape 229"/>
          <p:cNvSpPr/>
          <p:nvPr>
            <p:ph type="body" idx="1"/>
          </p:nvPr>
        </p:nvSpPr>
        <p:spPr>
          <a:xfrm>
            <a:off x="25400" y="1808479"/>
            <a:ext cx="8229600" cy="4389121"/>
          </a:xfrm>
          <a:prstGeom prst="rect">
            <a:avLst/>
          </a:prstGeom>
        </p:spPr>
        <p:txBody>
          <a:bodyPr/>
          <a:lstStyle/>
          <a:p>
            <a:pPr>
              <a:buSzTx/>
              <a:buNone/>
              <a:defRPr b="1"/>
            </a:pPr>
            <a:r>
              <a:t>   Definition</a:t>
            </a:r>
            <a:r>
              <a:rPr b="0"/>
              <a:t>: A function f is said to be </a:t>
            </a:r>
            <a:r>
              <a:rPr b="0" i="1"/>
              <a:t>one-to-one</a:t>
            </a:r>
            <a:r>
              <a:rPr b="0"/>
              <a:t> ,  or </a:t>
            </a:r>
            <a:r>
              <a:rPr b="0" i="1"/>
              <a:t>injective</a:t>
            </a:r>
            <a:r>
              <a:rPr b="0"/>
              <a:t>, if and only if </a:t>
            </a:r>
            <a:r>
              <a:rPr b="0" i="1"/>
              <a:t>f</a:t>
            </a:r>
            <a:r>
              <a:rPr b="0"/>
              <a:t>(</a:t>
            </a:r>
            <a:r>
              <a:rPr b="0" i="1"/>
              <a:t>a</a:t>
            </a:r>
            <a:r>
              <a:rPr b="0"/>
              <a:t>) = </a:t>
            </a:r>
            <a:r>
              <a:rPr b="0" i="1"/>
              <a:t>f</a:t>
            </a:r>
            <a:r>
              <a:rPr b="0"/>
              <a:t>(</a:t>
            </a:r>
            <a:r>
              <a:rPr b="0" i="1"/>
              <a:t>b</a:t>
            </a:r>
            <a:r>
              <a:rPr b="0"/>
              <a:t>) implies that  </a:t>
            </a:r>
            <a:r>
              <a:rPr b="0" i="1"/>
              <a:t>a</a:t>
            </a:r>
            <a:r>
              <a:rPr b="0"/>
              <a:t> = </a:t>
            </a:r>
            <a:r>
              <a:rPr b="0" i="1"/>
              <a:t>b</a:t>
            </a:r>
            <a:r>
              <a:rPr b="0"/>
              <a:t> for all </a:t>
            </a:r>
            <a:r>
              <a:rPr b="0" i="1"/>
              <a:t>a</a:t>
            </a:r>
            <a:r>
              <a:rPr b="0"/>
              <a:t> and </a:t>
            </a:r>
            <a:r>
              <a:rPr b="0" i="1"/>
              <a:t>b</a:t>
            </a:r>
            <a:r>
              <a:rPr b="0"/>
              <a:t> in the domain of </a:t>
            </a:r>
            <a:r>
              <a:rPr b="0" i="1"/>
              <a:t>f</a:t>
            </a:r>
            <a:r>
              <a:rPr b="0"/>
              <a:t>. A function is said to be an </a:t>
            </a:r>
            <a:r>
              <a:rPr b="0" i="1"/>
              <a:t>injection</a:t>
            </a:r>
            <a:r>
              <a:rPr b="0"/>
              <a:t> if it is one-to-one.</a:t>
            </a:r>
          </a:p>
        </p:txBody>
      </p:sp>
      <p:grpSp>
        <p:nvGrpSpPr>
          <p:cNvPr id="255" name="Group 255"/>
          <p:cNvGrpSpPr/>
          <p:nvPr/>
        </p:nvGrpSpPr>
        <p:grpSpPr>
          <a:xfrm>
            <a:off x="5638799" y="3352799"/>
            <a:ext cx="2438402" cy="3395163"/>
            <a:chOff x="0" y="0"/>
            <a:chExt cx="2438400" cy="3395162"/>
          </a:xfrm>
        </p:grpSpPr>
        <p:sp>
          <p:nvSpPr>
            <p:cNvPr id="230" name="Shape 230"/>
            <p:cNvSpPr/>
            <p:nvPr/>
          </p:nvSpPr>
          <p:spPr>
            <a:xfrm>
              <a:off x="1950720" y="555355"/>
              <a:ext cx="325121" cy="333215"/>
            </a:xfrm>
            <a:prstGeom prst="ellipse">
              <a:avLst/>
            </a:prstGeom>
            <a:solidFill>
              <a:srgbClr val="4F81BD">
                <a:alpha val="27059"/>
              </a:srgbClr>
            </a:solidFill>
            <a:ln w="25400" cap="flat">
              <a:solidFill>
                <a:srgbClr val="0B519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31" name="Shape 231"/>
            <p:cNvSpPr/>
            <p:nvPr/>
          </p:nvSpPr>
          <p:spPr>
            <a:xfrm>
              <a:off x="2004906" y="1110711"/>
              <a:ext cx="216747" cy="396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/>
              <a:r>
                <a:t>v</a:t>
              </a:r>
            </a:p>
          </p:txBody>
        </p:sp>
        <p:sp>
          <p:nvSpPr>
            <p:cNvPr id="232" name="Shape 232"/>
            <p:cNvSpPr/>
            <p:nvPr/>
          </p:nvSpPr>
          <p:spPr>
            <a:xfrm>
              <a:off x="1950720" y="2943386"/>
              <a:ext cx="325121" cy="333215"/>
            </a:xfrm>
            <a:prstGeom prst="ellipse">
              <a:avLst/>
            </a:prstGeom>
            <a:solidFill>
              <a:srgbClr val="4F81BD">
                <a:alpha val="27059"/>
              </a:srgbClr>
            </a:solidFill>
            <a:ln w="25400" cap="flat">
              <a:solidFill>
                <a:srgbClr val="0B519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33" name="Shape 233"/>
            <p:cNvSpPr/>
            <p:nvPr/>
          </p:nvSpPr>
          <p:spPr>
            <a:xfrm>
              <a:off x="2004906" y="2998921"/>
              <a:ext cx="216747" cy="396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/>
              <a:r>
                <a:t>w</a:t>
              </a:r>
            </a:p>
          </p:txBody>
        </p:sp>
        <p:grpSp>
          <p:nvGrpSpPr>
            <p:cNvPr id="254" name="Group 254"/>
            <p:cNvGrpSpPr/>
            <p:nvPr/>
          </p:nvGrpSpPr>
          <p:grpSpPr>
            <a:xfrm>
              <a:off x="0" y="-1"/>
              <a:ext cx="2438401" cy="2998923"/>
              <a:chOff x="0" y="0"/>
              <a:chExt cx="2438400" cy="2998921"/>
            </a:xfrm>
          </p:grpSpPr>
          <p:sp>
            <p:nvSpPr>
              <p:cNvPr id="234" name="Shape 234"/>
              <p:cNvSpPr/>
              <p:nvPr/>
            </p:nvSpPr>
            <p:spPr>
              <a:xfrm>
                <a:off x="54186" y="1277318"/>
                <a:ext cx="325121" cy="333215"/>
              </a:xfrm>
              <a:prstGeom prst="ellipse">
                <a:avLst/>
              </a:prstGeom>
              <a:solidFill>
                <a:srgbClr val="4F81BD">
                  <a:alpha val="27059"/>
                </a:srgbClr>
              </a:solidFill>
              <a:ln w="25400" cap="flat">
                <a:solidFill>
                  <a:srgbClr val="0B519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</a:defRPr>
                </a:pPr>
              </a:p>
            </p:txBody>
          </p:sp>
          <p:sp>
            <p:nvSpPr>
              <p:cNvPr id="235" name="Shape 235"/>
              <p:cNvSpPr/>
              <p:nvPr/>
            </p:nvSpPr>
            <p:spPr>
              <a:xfrm>
                <a:off x="54186" y="1832674"/>
                <a:ext cx="325121" cy="333215"/>
              </a:xfrm>
              <a:prstGeom prst="ellipse">
                <a:avLst/>
              </a:prstGeom>
              <a:solidFill>
                <a:srgbClr val="4F81BD">
                  <a:alpha val="27059"/>
                </a:srgbClr>
              </a:solidFill>
              <a:ln w="25400" cap="flat">
                <a:solidFill>
                  <a:srgbClr val="0B519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</a:defRPr>
                </a:pPr>
              </a:p>
            </p:txBody>
          </p:sp>
          <p:sp>
            <p:nvSpPr>
              <p:cNvPr id="236" name="Shape 236"/>
              <p:cNvSpPr/>
              <p:nvPr/>
            </p:nvSpPr>
            <p:spPr>
              <a:xfrm>
                <a:off x="54186" y="610891"/>
                <a:ext cx="325121" cy="333215"/>
              </a:xfrm>
              <a:prstGeom prst="ellipse">
                <a:avLst/>
              </a:prstGeom>
              <a:solidFill>
                <a:srgbClr val="4F81BD">
                  <a:alpha val="27059"/>
                </a:srgbClr>
              </a:solidFill>
              <a:ln w="25400" cap="flat">
                <a:solidFill>
                  <a:srgbClr val="0B519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</a:defRPr>
                </a:pPr>
              </a:p>
            </p:txBody>
          </p:sp>
          <p:sp>
            <p:nvSpPr>
              <p:cNvPr id="237" name="Shape 237"/>
              <p:cNvSpPr/>
              <p:nvPr/>
            </p:nvSpPr>
            <p:spPr>
              <a:xfrm>
                <a:off x="54186" y="2388030"/>
                <a:ext cx="325121" cy="333215"/>
              </a:xfrm>
              <a:prstGeom prst="ellipse">
                <a:avLst/>
              </a:prstGeom>
              <a:solidFill>
                <a:srgbClr val="4F81BD">
                  <a:alpha val="27059"/>
                </a:srgbClr>
              </a:solidFill>
              <a:ln w="25400" cap="flat">
                <a:solidFill>
                  <a:srgbClr val="0B519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</a:defRPr>
                </a:pPr>
              </a:p>
            </p:txBody>
          </p:sp>
          <p:sp>
            <p:nvSpPr>
              <p:cNvPr id="238" name="Shape 238"/>
              <p:cNvSpPr/>
              <p:nvPr/>
            </p:nvSpPr>
            <p:spPr>
              <a:xfrm>
                <a:off x="1896533" y="1499460"/>
                <a:ext cx="325121" cy="333215"/>
              </a:xfrm>
              <a:prstGeom prst="ellipse">
                <a:avLst/>
              </a:prstGeom>
              <a:solidFill>
                <a:srgbClr val="4F81BD">
                  <a:alpha val="27059"/>
                </a:srgbClr>
              </a:solidFill>
              <a:ln w="25400" cap="flat">
                <a:solidFill>
                  <a:srgbClr val="0B519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</a:defRPr>
                </a:pPr>
              </a:p>
            </p:txBody>
          </p:sp>
          <p:sp>
            <p:nvSpPr>
              <p:cNvPr id="239" name="Shape 239"/>
              <p:cNvSpPr/>
              <p:nvPr/>
            </p:nvSpPr>
            <p:spPr>
              <a:xfrm>
                <a:off x="1950720" y="2165888"/>
                <a:ext cx="325121" cy="333215"/>
              </a:xfrm>
              <a:prstGeom prst="ellipse">
                <a:avLst/>
              </a:prstGeom>
              <a:solidFill>
                <a:srgbClr val="4F81BD">
                  <a:alpha val="27059"/>
                </a:srgbClr>
              </a:solidFill>
              <a:ln w="25400" cap="flat">
                <a:solidFill>
                  <a:srgbClr val="0B519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</a:defRPr>
                </a:pPr>
              </a:p>
            </p:txBody>
          </p:sp>
          <p:sp>
            <p:nvSpPr>
              <p:cNvPr id="240" name="Shape 240"/>
              <p:cNvSpPr/>
              <p:nvPr/>
            </p:nvSpPr>
            <p:spPr>
              <a:xfrm>
                <a:off x="-1" y="0"/>
                <a:ext cx="487681" cy="76454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>
                <a:lvl1pPr>
                  <a:defRPr b="1" sz="4000"/>
                </a:lvl1pPr>
              </a:lstStyle>
              <a:p>
                <a:pPr/>
                <a:r>
                  <a:t>A</a:t>
                </a:r>
              </a:p>
            </p:txBody>
          </p:sp>
          <p:sp>
            <p:nvSpPr>
              <p:cNvPr id="241" name="Shape 241"/>
              <p:cNvSpPr/>
              <p:nvPr/>
            </p:nvSpPr>
            <p:spPr>
              <a:xfrm>
                <a:off x="1950720" y="0"/>
                <a:ext cx="487681" cy="76454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>
                <a:lvl1pPr>
                  <a:defRPr b="1" sz="4000"/>
                </a:lvl1pPr>
              </a:lstStyle>
              <a:p>
                <a:pPr/>
                <a:r>
                  <a:t>B</a:t>
                </a:r>
              </a:p>
            </p:txBody>
          </p:sp>
          <p:sp>
            <p:nvSpPr>
              <p:cNvPr id="242" name="Shape 242"/>
              <p:cNvSpPr/>
              <p:nvPr/>
            </p:nvSpPr>
            <p:spPr>
              <a:xfrm>
                <a:off x="108373" y="666427"/>
                <a:ext cx="216747" cy="39624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/>
              <a:p>
                <a:pPr/>
                <a:r>
                  <a:t>a</a:t>
                </a:r>
              </a:p>
            </p:txBody>
          </p:sp>
          <p:sp>
            <p:nvSpPr>
              <p:cNvPr id="243" name="Shape 243"/>
              <p:cNvSpPr/>
              <p:nvPr/>
            </p:nvSpPr>
            <p:spPr>
              <a:xfrm>
                <a:off x="108373" y="1332854"/>
                <a:ext cx="216747" cy="39624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/>
              <a:p>
                <a:pPr/>
                <a:r>
                  <a:t>b</a:t>
                </a:r>
              </a:p>
            </p:txBody>
          </p:sp>
          <p:sp>
            <p:nvSpPr>
              <p:cNvPr id="244" name="Shape 244"/>
              <p:cNvSpPr/>
              <p:nvPr/>
            </p:nvSpPr>
            <p:spPr>
              <a:xfrm>
                <a:off x="108373" y="1888210"/>
                <a:ext cx="216747" cy="39624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/>
              <a:p>
                <a:pPr/>
                <a:r>
                  <a:t>c</a:t>
                </a:r>
              </a:p>
            </p:txBody>
          </p:sp>
          <p:sp>
            <p:nvSpPr>
              <p:cNvPr id="245" name="Shape 245"/>
              <p:cNvSpPr/>
              <p:nvPr/>
            </p:nvSpPr>
            <p:spPr>
              <a:xfrm>
                <a:off x="108373" y="2388030"/>
                <a:ext cx="216747" cy="39624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/>
              <a:p>
                <a:pPr/>
                <a:r>
                  <a:t>d</a:t>
                </a:r>
              </a:p>
            </p:txBody>
          </p:sp>
          <p:sp>
            <p:nvSpPr>
              <p:cNvPr id="246" name="Shape 246"/>
              <p:cNvSpPr/>
              <p:nvPr/>
            </p:nvSpPr>
            <p:spPr>
              <a:xfrm>
                <a:off x="2004906" y="610891"/>
                <a:ext cx="216747" cy="39624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/>
              <a:p>
                <a:pPr/>
                <a:r>
                  <a:t>x</a:t>
                </a:r>
              </a:p>
            </p:txBody>
          </p:sp>
          <p:sp>
            <p:nvSpPr>
              <p:cNvPr id="247" name="Shape 247"/>
              <p:cNvSpPr/>
              <p:nvPr/>
            </p:nvSpPr>
            <p:spPr>
              <a:xfrm>
                <a:off x="1950720" y="1554996"/>
                <a:ext cx="216747" cy="39624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/>
              <a:p>
                <a:pPr/>
                <a:r>
                  <a:t>y</a:t>
                </a:r>
              </a:p>
            </p:txBody>
          </p:sp>
          <p:sp>
            <p:nvSpPr>
              <p:cNvPr id="248" name="Shape 248"/>
              <p:cNvSpPr/>
              <p:nvPr/>
            </p:nvSpPr>
            <p:spPr>
              <a:xfrm>
                <a:off x="2004906" y="2221423"/>
                <a:ext cx="216747" cy="39624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/>
              <a:p>
                <a:pPr/>
                <a:r>
                  <a:t>z</a:t>
                </a:r>
              </a:p>
            </p:txBody>
          </p:sp>
          <p:sp>
            <p:nvSpPr>
              <p:cNvPr id="249" name="Shape 249"/>
              <p:cNvSpPr/>
              <p:nvPr/>
            </p:nvSpPr>
            <p:spPr>
              <a:xfrm>
                <a:off x="433493" y="1443925"/>
                <a:ext cx="1408854" cy="222143"/>
              </a:xfrm>
              <a:prstGeom prst="line">
                <a:avLst/>
              </a:prstGeom>
              <a:noFill/>
              <a:ln w="9525" cap="flat">
                <a:solidFill>
                  <a:srgbClr val="095192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250" name="Shape 250"/>
              <p:cNvSpPr/>
              <p:nvPr/>
            </p:nvSpPr>
            <p:spPr>
              <a:xfrm>
                <a:off x="379306" y="777498"/>
                <a:ext cx="1571414" cy="1443926"/>
              </a:xfrm>
              <a:prstGeom prst="line">
                <a:avLst/>
              </a:prstGeom>
              <a:noFill/>
              <a:ln w="9525" cap="flat">
                <a:solidFill>
                  <a:srgbClr val="095192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251" name="Shape 251"/>
              <p:cNvSpPr/>
              <p:nvPr/>
            </p:nvSpPr>
            <p:spPr>
              <a:xfrm>
                <a:off x="1950720" y="1055176"/>
                <a:ext cx="325121" cy="333215"/>
              </a:xfrm>
              <a:prstGeom prst="ellipse">
                <a:avLst/>
              </a:prstGeom>
              <a:solidFill>
                <a:srgbClr val="4F81BD">
                  <a:alpha val="27059"/>
                </a:srgbClr>
              </a:solidFill>
              <a:ln w="25400" cap="flat">
                <a:solidFill>
                  <a:srgbClr val="0B519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</a:defRPr>
                </a:pPr>
              </a:p>
            </p:txBody>
          </p:sp>
          <p:sp>
            <p:nvSpPr>
              <p:cNvPr id="252" name="Shape 252"/>
              <p:cNvSpPr/>
              <p:nvPr/>
            </p:nvSpPr>
            <p:spPr>
              <a:xfrm flipV="1">
                <a:off x="433493" y="777499"/>
                <a:ext cx="1463041" cy="1110712"/>
              </a:xfrm>
              <a:prstGeom prst="line">
                <a:avLst/>
              </a:prstGeom>
              <a:noFill/>
              <a:ln w="9525" cap="flat">
                <a:solidFill>
                  <a:srgbClr val="095192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253" name="Shape 253"/>
              <p:cNvSpPr/>
              <p:nvPr/>
            </p:nvSpPr>
            <p:spPr>
              <a:xfrm>
                <a:off x="433493" y="2554637"/>
                <a:ext cx="1463041" cy="444285"/>
              </a:xfrm>
              <a:prstGeom prst="line">
                <a:avLst/>
              </a:prstGeom>
              <a:noFill/>
              <a:ln w="9525" cap="flat">
                <a:solidFill>
                  <a:srgbClr val="095192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</p:grpSp>
      </p:grpSp>
      <p:pic>
        <p:nvPicPr>
          <p:cNvPr id="256" name="image55.pdf" descr="C:\Documents and Settings\Richard Scherl\Local Settings\Temporary Internet Files\Content.IE5\X53FR289\MC900347475[1].wm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14400" y="4343400"/>
            <a:ext cx="1806855" cy="175290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Shape 25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Surjections</a:t>
            </a:r>
          </a:p>
        </p:txBody>
      </p:sp>
      <p:sp>
        <p:nvSpPr>
          <p:cNvPr id="259" name="Shape 259"/>
          <p:cNvSpPr/>
          <p:nvPr>
            <p:ph type="body" idx="1"/>
          </p:nvPr>
        </p:nvSpPr>
        <p:spPr>
          <a:xfrm>
            <a:off x="457200" y="1951109"/>
            <a:ext cx="8229600" cy="4389121"/>
          </a:xfrm>
          <a:prstGeom prst="rect">
            <a:avLst/>
          </a:prstGeom>
        </p:spPr>
        <p:txBody>
          <a:bodyPr/>
          <a:lstStyle/>
          <a:p>
            <a:pPr>
              <a:buSzTx/>
              <a:buNone/>
              <a:defRPr b="1"/>
            </a:pPr>
            <a:r>
              <a:t>  Definition</a:t>
            </a:r>
            <a:r>
              <a:rPr b="0"/>
              <a:t>: A function </a:t>
            </a:r>
            <a:r>
              <a:rPr b="0" i="1"/>
              <a:t>f</a:t>
            </a:r>
            <a:r>
              <a:rPr b="0"/>
              <a:t> from </a:t>
            </a:r>
            <a:r>
              <a:rPr b="0" i="1"/>
              <a:t>A</a:t>
            </a:r>
            <a:r>
              <a:rPr b="0"/>
              <a:t> to </a:t>
            </a:r>
            <a:r>
              <a:rPr b="0" i="1"/>
              <a:t>B</a:t>
            </a:r>
            <a:r>
              <a:rPr b="0"/>
              <a:t> is called </a:t>
            </a:r>
            <a:r>
              <a:rPr b="0" i="1"/>
              <a:t>onto</a:t>
            </a:r>
            <a:r>
              <a:rPr b="0"/>
              <a:t> or </a:t>
            </a:r>
            <a:r>
              <a:rPr b="0" i="1"/>
              <a:t>surjective</a:t>
            </a:r>
            <a:r>
              <a:rPr b="0"/>
              <a:t>, if and only if for every element               there is an element               with                   .  A function </a:t>
            </a:r>
            <a:r>
              <a:rPr b="0" i="1"/>
              <a:t>f</a:t>
            </a:r>
            <a:r>
              <a:t> </a:t>
            </a:r>
            <a:r>
              <a:rPr b="0"/>
              <a:t>is called a </a:t>
            </a:r>
            <a:r>
              <a:rPr b="0" i="1"/>
              <a:t>surjection</a:t>
            </a:r>
            <a:r>
              <a:rPr b="0"/>
              <a:t> if it is onto.</a:t>
            </a:r>
          </a:p>
        </p:txBody>
      </p:sp>
      <p:pic>
        <p:nvPicPr>
          <p:cNvPr id="260" name="image56.png" descr="addin_tmp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934200" y="2438400"/>
            <a:ext cx="900113" cy="282894"/>
          </a:xfrm>
          <a:prstGeom prst="rect">
            <a:avLst/>
          </a:prstGeom>
          <a:ln w="12700">
            <a:miter lim="400000"/>
          </a:ln>
        </p:spPr>
      </p:pic>
      <p:pic>
        <p:nvPicPr>
          <p:cNvPr id="261" name="image57.png" descr="addin_tmp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657600" y="2819400"/>
            <a:ext cx="925831" cy="285750"/>
          </a:xfrm>
          <a:prstGeom prst="rect">
            <a:avLst/>
          </a:prstGeom>
          <a:ln w="12700">
            <a:miter lim="400000"/>
          </a:ln>
        </p:spPr>
      </p:pic>
      <p:pic>
        <p:nvPicPr>
          <p:cNvPr id="262" name="image58.png" descr="addin_tmp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486400" y="2819400"/>
            <a:ext cx="1365886" cy="382905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83" name="Group 283"/>
          <p:cNvGrpSpPr/>
          <p:nvPr/>
        </p:nvGrpSpPr>
        <p:grpSpPr>
          <a:xfrm>
            <a:off x="4724400" y="3886199"/>
            <a:ext cx="2575560" cy="2682242"/>
            <a:chOff x="0" y="0"/>
            <a:chExt cx="2575559" cy="2682240"/>
          </a:xfrm>
        </p:grpSpPr>
        <p:sp>
          <p:nvSpPr>
            <p:cNvPr id="263" name="Shape 263"/>
            <p:cNvSpPr/>
            <p:nvPr/>
          </p:nvSpPr>
          <p:spPr>
            <a:xfrm>
              <a:off x="57573" y="1296954"/>
              <a:ext cx="345441" cy="298581"/>
            </a:xfrm>
            <a:prstGeom prst="ellipse">
              <a:avLst/>
            </a:prstGeom>
            <a:solidFill>
              <a:srgbClr val="4F81BD">
                <a:alpha val="27059"/>
              </a:srgbClr>
            </a:solidFill>
            <a:ln w="25400" cap="flat">
              <a:solidFill>
                <a:srgbClr val="0B519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64" name="Shape 264"/>
            <p:cNvSpPr/>
            <p:nvPr/>
          </p:nvSpPr>
          <p:spPr>
            <a:xfrm>
              <a:off x="57573" y="1794587"/>
              <a:ext cx="345441" cy="298581"/>
            </a:xfrm>
            <a:prstGeom prst="ellipse">
              <a:avLst/>
            </a:prstGeom>
            <a:solidFill>
              <a:srgbClr val="4F81BD">
                <a:alpha val="27059"/>
              </a:srgbClr>
            </a:solidFill>
            <a:ln w="25400" cap="flat">
              <a:solidFill>
                <a:srgbClr val="0B519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65" name="Shape 265"/>
            <p:cNvSpPr/>
            <p:nvPr/>
          </p:nvSpPr>
          <p:spPr>
            <a:xfrm>
              <a:off x="57573" y="699795"/>
              <a:ext cx="345441" cy="298581"/>
            </a:xfrm>
            <a:prstGeom prst="ellipse">
              <a:avLst/>
            </a:prstGeom>
            <a:solidFill>
              <a:srgbClr val="4F81BD">
                <a:alpha val="27059"/>
              </a:srgbClr>
            </a:solidFill>
            <a:ln w="25400" cap="flat">
              <a:solidFill>
                <a:srgbClr val="0B519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66" name="Shape 266"/>
            <p:cNvSpPr/>
            <p:nvPr/>
          </p:nvSpPr>
          <p:spPr>
            <a:xfrm>
              <a:off x="57573" y="2292220"/>
              <a:ext cx="345441" cy="298581"/>
            </a:xfrm>
            <a:prstGeom prst="ellipse">
              <a:avLst/>
            </a:prstGeom>
            <a:solidFill>
              <a:srgbClr val="4F81BD">
                <a:alpha val="27059"/>
              </a:srgbClr>
            </a:solidFill>
            <a:ln w="25400" cap="flat">
              <a:solidFill>
                <a:srgbClr val="0B519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67" name="Shape 267"/>
            <p:cNvSpPr/>
            <p:nvPr/>
          </p:nvSpPr>
          <p:spPr>
            <a:xfrm>
              <a:off x="2072640" y="650032"/>
              <a:ext cx="345441" cy="298581"/>
            </a:xfrm>
            <a:prstGeom prst="ellipse">
              <a:avLst/>
            </a:prstGeom>
            <a:solidFill>
              <a:srgbClr val="4F81BD">
                <a:alpha val="27059"/>
              </a:srgbClr>
            </a:solidFill>
            <a:ln w="25400" cap="flat">
              <a:solidFill>
                <a:srgbClr val="0B519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68" name="Shape 268"/>
            <p:cNvSpPr/>
            <p:nvPr/>
          </p:nvSpPr>
          <p:spPr>
            <a:xfrm>
              <a:off x="2015066" y="1496008"/>
              <a:ext cx="345441" cy="298581"/>
            </a:xfrm>
            <a:prstGeom prst="ellipse">
              <a:avLst/>
            </a:prstGeom>
            <a:solidFill>
              <a:srgbClr val="4F81BD">
                <a:alpha val="27059"/>
              </a:srgbClr>
            </a:solidFill>
            <a:ln w="25400" cap="flat">
              <a:solidFill>
                <a:srgbClr val="0B519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69" name="Shape 269"/>
            <p:cNvSpPr/>
            <p:nvPr/>
          </p:nvSpPr>
          <p:spPr>
            <a:xfrm>
              <a:off x="2015066" y="2192693"/>
              <a:ext cx="345441" cy="298581"/>
            </a:xfrm>
            <a:prstGeom prst="ellipse">
              <a:avLst/>
            </a:prstGeom>
            <a:solidFill>
              <a:srgbClr val="4F81BD">
                <a:alpha val="27059"/>
              </a:srgbClr>
            </a:solidFill>
            <a:ln w="25400" cap="flat">
              <a:solidFill>
                <a:srgbClr val="0B519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70" name="Shape 270"/>
            <p:cNvSpPr/>
            <p:nvPr/>
          </p:nvSpPr>
          <p:spPr>
            <a:xfrm>
              <a:off x="0" y="0"/>
              <a:ext cx="518160" cy="7645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 b="1" sz="4000"/>
              </a:lvl1pPr>
            </a:lstStyle>
            <a:p>
              <a:pPr/>
              <a:r>
                <a:t>A</a:t>
              </a:r>
            </a:p>
          </p:txBody>
        </p:sp>
        <p:sp>
          <p:nvSpPr>
            <p:cNvPr id="271" name="Shape 271"/>
            <p:cNvSpPr/>
            <p:nvPr/>
          </p:nvSpPr>
          <p:spPr>
            <a:xfrm>
              <a:off x="2057400" y="0"/>
              <a:ext cx="518160" cy="7645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 b="1" sz="4000"/>
              </a:lvl1pPr>
            </a:lstStyle>
            <a:p>
              <a:pPr/>
              <a:r>
                <a:t>B</a:t>
              </a:r>
            </a:p>
          </p:txBody>
        </p:sp>
        <p:sp>
          <p:nvSpPr>
            <p:cNvPr id="272" name="Shape 272"/>
            <p:cNvSpPr/>
            <p:nvPr/>
          </p:nvSpPr>
          <p:spPr>
            <a:xfrm>
              <a:off x="76200" y="685799"/>
              <a:ext cx="230294" cy="396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/>
              <a:r>
                <a:t>a</a:t>
              </a:r>
            </a:p>
          </p:txBody>
        </p:sp>
        <p:sp>
          <p:nvSpPr>
            <p:cNvPr id="273" name="Shape 273"/>
            <p:cNvSpPr/>
            <p:nvPr/>
          </p:nvSpPr>
          <p:spPr>
            <a:xfrm>
              <a:off x="76200" y="1295400"/>
              <a:ext cx="230294" cy="3962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/>
              <a:r>
                <a:t>b</a:t>
              </a:r>
            </a:p>
          </p:txBody>
        </p:sp>
        <p:sp>
          <p:nvSpPr>
            <p:cNvPr id="274" name="Shape 274"/>
            <p:cNvSpPr/>
            <p:nvPr/>
          </p:nvSpPr>
          <p:spPr>
            <a:xfrm>
              <a:off x="76200" y="1752599"/>
              <a:ext cx="230294" cy="396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/>
              <a:r>
                <a:t>c</a:t>
              </a:r>
            </a:p>
          </p:txBody>
        </p:sp>
        <p:sp>
          <p:nvSpPr>
            <p:cNvPr id="275" name="Shape 275"/>
            <p:cNvSpPr/>
            <p:nvPr/>
          </p:nvSpPr>
          <p:spPr>
            <a:xfrm>
              <a:off x="76200" y="2286000"/>
              <a:ext cx="230294" cy="3962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/>
              <a:r>
                <a:t>d</a:t>
              </a:r>
            </a:p>
          </p:txBody>
        </p:sp>
        <p:sp>
          <p:nvSpPr>
            <p:cNvPr id="276" name="Shape 276"/>
            <p:cNvSpPr/>
            <p:nvPr/>
          </p:nvSpPr>
          <p:spPr>
            <a:xfrm>
              <a:off x="2133600" y="609600"/>
              <a:ext cx="230293" cy="396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/>
              <a:r>
                <a:t>x</a:t>
              </a:r>
            </a:p>
          </p:txBody>
        </p:sp>
        <p:sp>
          <p:nvSpPr>
            <p:cNvPr id="277" name="Shape 277"/>
            <p:cNvSpPr/>
            <p:nvPr/>
          </p:nvSpPr>
          <p:spPr>
            <a:xfrm>
              <a:off x="2057400" y="1447799"/>
              <a:ext cx="230293" cy="396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/>
              <a:r>
                <a:t>y</a:t>
              </a:r>
            </a:p>
          </p:txBody>
        </p:sp>
        <p:sp>
          <p:nvSpPr>
            <p:cNvPr id="278" name="Shape 278"/>
            <p:cNvSpPr/>
            <p:nvPr/>
          </p:nvSpPr>
          <p:spPr>
            <a:xfrm>
              <a:off x="2057400" y="2133600"/>
              <a:ext cx="230293" cy="396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/>
              <a:r>
                <a:t>z</a:t>
              </a:r>
            </a:p>
          </p:txBody>
        </p:sp>
        <p:sp>
          <p:nvSpPr>
            <p:cNvPr id="279" name="Shape 279"/>
            <p:cNvSpPr/>
            <p:nvPr/>
          </p:nvSpPr>
          <p:spPr>
            <a:xfrm>
              <a:off x="460586" y="1446244"/>
              <a:ext cx="1496907" cy="199054"/>
            </a:xfrm>
            <a:prstGeom prst="line">
              <a:avLst/>
            </a:prstGeom>
            <a:noFill/>
            <a:ln w="9525" cap="flat">
              <a:solidFill>
                <a:srgbClr val="095192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80" name="Shape 280"/>
            <p:cNvSpPr/>
            <p:nvPr/>
          </p:nvSpPr>
          <p:spPr>
            <a:xfrm>
              <a:off x="403013" y="849085"/>
              <a:ext cx="1669628" cy="1293846"/>
            </a:xfrm>
            <a:prstGeom prst="line">
              <a:avLst/>
            </a:prstGeom>
            <a:noFill/>
            <a:ln w="9525" cap="flat">
              <a:solidFill>
                <a:srgbClr val="095192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81" name="Shape 281"/>
            <p:cNvSpPr/>
            <p:nvPr/>
          </p:nvSpPr>
          <p:spPr>
            <a:xfrm flipV="1">
              <a:off x="460586" y="849085"/>
              <a:ext cx="1554481" cy="995266"/>
            </a:xfrm>
            <a:prstGeom prst="line">
              <a:avLst/>
            </a:prstGeom>
            <a:noFill/>
            <a:ln w="9525" cap="flat">
              <a:solidFill>
                <a:srgbClr val="095192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sp>
          <p:nvSpPr>
            <p:cNvPr id="282" name="Shape 282"/>
            <p:cNvSpPr/>
            <p:nvPr/>
          </p:nvSpPr>
          <p:spPr>
            <a:xfrm flipV="1">
              <a:off x="460586" y="2341984"/>
              <a:ext cx="1496907" cy="149290"/>
            </a:xfrm>
            <a:prstGeom prst="line">
              <a:avLst/>
            </a:prstGeom>
            <a:noFill/>
            <a:ln w="9525" cap="flat">
              <a:solidFill>
                <a:srgbClr val="095192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Flow">
  <a:themeElements>
    <a:clrScheme name="Flow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0000FF"/>
      </a:hlink>
      <a:folHlink>
        <a:srgbClr val="FF00FF"/>
      </a:folHlink>
    </a:clrScheme>
    <a:fontScheme name="Flow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63500" dist="38100" dir="5400000">
              <a:srgbClr val="032544">
                <a:alpha val="48000"/>
              </a:srgbClr>
            </a:outerShdw>
          </a:effectLst>
        </a:effectStyle>
        <a:effectStyle>
          <a:effectLst>
            <a:outerShdw sx="100000" sy="100000" kx="0" ky="0" algn="b" rotWithShape="0" blurRad="63500" dist="38100" dir="5400000">
              <a:srgbClr val="032544">
                <a:alpha val="48000"/>
              </a:srgbClr>
            </a:outerShdw>
          </a:effectLst>
        </a:effectStyle>
        <a:effectStyle>
          <a:effectLst>
            <a:outerShdw sx="100000" sy="100000" kx="0" ky="0" algn="b" rotWithShape="0" blurRad="63500" dist="38100" dir="5400000">
              <a:srgbClr val="02474A">
                <a:alpha val="4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63500" dist="38100" dir="5400000">
            <a:srgbClr val="032544">
              <a:alpha val="48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Constantia"/>
            <a:ea typeface="Constantia"/>
            <a:cs typeface="Constantia"/>
            <a:sym typeface="Constanti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63500" dist="38100" dir="5400000">
            <a:srgbClr val="032544">
              <a:alpha val="4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Constantia"/>
            <a:ea typeface="Constantia"/>
            <a:cs typeface="Constantia"/>
            <a:sym typeface="Constanti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Flow">
  <a:themeElements>
    <a:clrScheme name="Flow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0000FF"/>
      </a:hlink>
      <a:folHlink>
        <a:srgbClr val="FF00FF"/>
      </a:folHlink>
    </a:clrScheme>
    <a:fontScheme name="Flow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63500" dist="38100" dir="5400000">
              <a:srgbClr val="032544">
                <a:alpha val="48000"/>
              </a:srgbClr>
            </a:outerShdw>
          </a:effectLst>
        </a:effectStyle>
        <a:effectStyle>
          <a:effectLst>
            <a:outerShdw sx="100000" sy="100000" kx="0" ky="0" algn="b" rotWithShape="0" blurRad="63500" dist="38100" dir="5400000">
              <a:srgbClr val="032544">
                <a:alpha val="48000"/>
              </a:srgbClr>
            </a:outerShdw>
          </a:effectLst>
        </a:effectStyle>
        <a:effectStyle>
          <a:effectLst>
            <a:outerShdw sx="100000" sy="100000" kx="0" ky="0" algn="b" rotWithShape="0" blurRad="63500" dist="38100" dir="5400000">
              <a:srgbClr val="02474A">
                <a:alpha val="4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63500" dist="38100" dir="5400000">
            <a:srgbClr val="032544">
              <a:alpha val="48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Constantia"/>
            <a:ea typeface="Constantia"/>
            <a:cs typeface="Constantia"/>
            <a:sym typeface="Constanti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63500" dist="38100" dir="5400000">
            <a:srgbClr val="032544">
              <a:alpha val="4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Constantia"/>
            <a:ea typeface="Constantia"/>
            <a:cs typeface="Constantia"/>
            <a:sym typeface="Constanti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