
<file path=[Content_Types].xml><?xml version="1.0" encoding="utf-8"?>
<Types xmlns="http://schemas.openxmlformats.org/package/2006/content-types"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notesMasterIdLst>
    <p:notesMasterId r:id="rId18"/>
  </p:notesMasterIdLst>
  <p:sldIdLst>
    <p:sldId id="256" r:id="rId2"/>
    <p:sldId id="257" r:id="rId3"/>
    <p:sldId id="265" r:id="rId4"/>
    <p:sldId id="273" r:id="rId5"/>
    <p:sldId id="280" r:id="rId6"/>
    <p:sldId id="276" r:id="rId7"/>
    <p:sldId id="263" r:id="rId8"/>
    <p:sldId id="277" r:id="rId9"/>
    <p:sldId id="278" r:id="rId10"/>
    <p:sldId id="267" r:id="rId11"/>
    <p:sldId id="274" r:id="rId12"/>
    <p:sldId id="258" r:id="rId13"/>
    <p:sldId id="272" r:id="rId14"/>
    <p:sldId id="262" r:id="rId15"/>
    <p:sldId id="271" r:id="rId16"/>
    <p:sldId id="270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67965" autoAdjust="0"/>
  </p:normalViewPr>
  <p:slideViewPr>
    <p:cSldViewPr snapToGrid="0">
      <p:cViewPr varScale="1">
        <p:scale>
          <a:sx n="54" d="100"/>
          <a:sy n="54" d="100"/>
        </p:scale>
        <p:origin x="163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SchemeForSuggestions">
  <dgm:title val="Color Scheme for Suggestions"/>
  <dgm:desc val="Color Scheme for Suggestions"/>
  <dgm:catLst>
    <dgm:cat type="Other" pri="2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bg1">
        <a:lumMod val="95000"/>
      </a:schemeClr>
    </dgm:fillClrLst>
    <dgm:linClrLst>
      <a:schemeClr val="bg1">
        <a:lumMod val="95000"/>
      </a:schemeClr>
    </dgm:linClrLst>
    <dgm:effectClrLst/>
    <dgm:txLinClrLst/>
    <dgm:txFillClrLst meth="repeat">
      <a:schemeClr val="tx1">
        <a:lumMod val="75000"/>
        <a:lumOff val="25000"/>
      </a:schemeClr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F1B835-B63A-4351-B8FD-DA1FBE058CA0}" type="doc">
      <dgm:prSet loTypeId="urn:microsoft.com/office/officeart/2005/8/layout/vList2" loCatId="Inbox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642CCA26-23D3-4EB3-8485-3DB6C55499D3}">
      <dgm:prSet/>
      <dgm:spPr/>
      <dgm:t>
        <a:bodyPr/>
        <a:lstStyle/>
        <a:p>
          <a:r>
            <a:rPr lang="en-US"/>
            <a:t>Government</a:t>
          </a:r>
        </a:p>
      </dgm:t>
    </dgm:pt>
    <dgm:pt modelId="{E6995DA5-7D37-498B-9E2B-823BDEA9C642}" type="parTrans" cxnId="{E9312890-E024-441B-B1FB-897807F46AFA}">
      <dgm:prSet/>
      <dgm:spPr/>
      <dgm:t>
        <a:bodyPr/>
        <a:lstStyle/>
        <a:p>
          <a:endParaRPr lang="en-US"/>
        </a:p>
      </dgm:t>
    </dgm:pt>
    <dgm:pt modelId="{8241F0E0-A17E-44BE-8B2F-F13E8887A8A1}" type="sibTrans" cxnId="{E9312890-E024-441B-B1FB-897807F46AFA}">
      <dgm:prSet/>
      <dgm:spPr/>
      <dgm:t>
        <a:bodyPr/>
        <a:lstStyle/>
        <a:p>
          <a:endParaRPr lang="en-US"/>
        </a:p>
      </dgm:t>
    </dgm:pt>
    <dgm:pt modelId="{81A159E6-19FD-4BC0-95C4-BF6D9EFFEE5E}">
      <dgm:prSet/>
      <dgm:spPr/>
      <dgm:t>
        <a:bodyPr/>
        <a:lstStyle/>
        <a:p>
          <a:r>
            <a:rPr lang="en-US"/>
            <a:t>Tourism Boards</a:t>
          </a:r>
        </a:p>
      </dgm:t>
    </dgm:pt>
    <dgm:pt modelId="{61D72D96-DB1F-438D-9C0F-712AB330360B}" type="parTrans" cxnId="{D95326BC-5010-4341-953B-4D643CC7961A}">
      <dgm:prSet/>
      <dgm:spPr/>
      <dgm:t>
        <a:bodyPr/>
        <a:lstStyle/>
        <a:p>
          <a:endParaRPr lang="en-US"/>
        </a:p>
      </dgm:t>
    </dgm:pt>
    <dgm:pt modelId="{3D9D3E11-1988-41DA-B619-50195588FD99}" type="sibTrans" cxnId="{D95326BC-5010-4341-953B-4D643CC7961A}">
      <dgm:prSet/>
      <dgm:spPr/>
      <dgm:t>
        <a:bodyPr/>
        <a:lstStyle/>
        <a:p>
          <a:endParaRPr lang="en-US"/>
        </a:p>
      </dgm:t>
    </dgm:pt>
    <dgm:pt modelId="{BD043340-03D3-4FFD-AED0-44B727A6C46D}">
      <dgm:prSet/>
      <dgm:spPr/>
      <dgm:t>
        <a:bodyPr/>
        <a:lstStyle/>
        <a:p>
          <a:r>
            <a:rPr lang="en-US" dirty="0"/>
            <a:t>Tour Operators</a:t>
          </a:r>
        </a:p>
      </dgm:t>
    </dgm:pt>
    <dgm:pt modelId="{C7B9FCC5-FF34-44E2-AE9A-B04AE3116041}" type="parTrans" cxnId="{54A5E947-31BA-47AE-8BE9-EFD5C427FFDF}">
      <dgm:prSet/>
      <dgm:spPr/>
      <dgm:t>
        <a:bodyPr/>
        <a:lstStyle/>
        <a:p>
          <a:endParaRPr lang="en-US"/>
        </a:p>
      </dgm:t>
    </dgm:pt>
    <dgm:pt modelId="{D77F7A4E-750E-41E4-9685-F698FA01E46D}" type="sibTrans" cxnId="{54A5E947-31BA-47AE-8BE9-EFD5C427FFDF}">
      <dgm:prSet/>
      <dgm:spPr/>
      <dgm:t>
        <a:bodyPr/>
        <a:lstStyle/>
        <a:p>
          <a:endParaRPr lang="en-US"/>
        </a:p>
      </dgm:t>
    </dgm:pt>
    <dgm:pt modelId="{9DF410F9-5AA4-4E83-8E21-4D30A68FCD5A}">
      <dgm:prSet/>
      <dgm:spPr/>
      <dgm:t>
        <a:bodyPr/>
        <a:lstStyle/>
        <a:p>
          <a:r>
            <a:rPr lang="en-US" dirty="0"/>
            <a:t>Travel Agencies</a:t>
          </a:r>
        </a:p>
      </dgm:t>
    </dgm:pt>
    <dgm:pt modelId="{B124D370-102C-4E23-A553-9A77A58136D1}" type="parTrans" cxnId="{1887BB6C-FA2D-42DD-90D6-D6AB9D3CE6CD}">
      <dgm:prSet/>
      <dgm:spPr/>
      <dgm:t>
        <a:bodyPr/>
        <a:lstStyle/>
        <a:p>
          <a:endParaRPr lang="en-US"/>
        </a:p>
      </dgm:t>
    </dgm:pt>
    <dgm:pt modelId="{25C9FBDE-7A14-4EBA-8E8D-61E68591556F}" type="sibTrans" cxnId="{1887BB6C-FA2D-42DD-90D6-D6AB9D3CE6CD}">
      <dgm:prSet/>
      <dgm:spPr/>
      <dgm:t>
        <a:bodyPr/>
        <a:lstStyle/>
        <a:p>
          <a:endParaRPr lang="en-US"/>
        </a:p>
      </dgm:t>
    </dgm:pt>
    <dgm:pt modelId="{B8DA0FBB-D636-4CE9-B387-3BF09B16ACFF}">
      <dgm:prSet/>
      <dgm:spPr/>
      <dgm:t>
        <a:bodyPr/>
        <a:lstStyle/>
        <a:p>
          <a:r>
            <a:rPr lang="en-US" dirty="0"/>
            <a:t>Tour Wholesale and Consolidators</a:t>
          </a:r>
        </a:p>
      </dgm:t>
    </dgm:pt>
    <dgm:pt modelId="{015D4E3A-A586-42B2-AA52-69658F4AF3A4}" type="parTrans" cxnId="{15FF1EEE-ED1C-48BD-9381-7B87A54BEB75}">
      <dgm:prSet/>
      <dgm:spPr/>
      <dgm:t>
        <a:bodyPr/>
        <a:lstStyle/>
        <a:p>
          <a:endParaRPr lang="en-US"/>
        </a:p>
      </dgm:t>
    </dgm:pt>
    <dgm:pt modelId="{A254B962-E400-40D0-B010-F3A83DC6EFAB}" type="sibTrans" cxnId="{15FF1EEE-ED1C-48BD-9381-7B87A54BEB75}">
      <dgm:prSet/>
      <dgm:spPr/>
      <dgm:t>
        <a:bodyPr/>
        <a:lstStyle/>
        <a:p>
          <a:endParaRPr lang="en-US"/>
        </a:p>
      </dgm:t>
    </dgm:pt>
    <dgm:pt modelId="{6622AB2A-F7BB-4179-B442-87C9511149CA}">
      <dgm:prSet/>
      <dgm:spPr/>
      <dgm:t>
        <a:bodyPr/>
        <a:lstStyle/>
        <a:p>
          <a:r>
            <a:rPr lang="en-US" dirty="0"/>
            <a:t>Destination Management Companies </a:t>
          </a:r>
        </a:p>
      </dgm:t>
    </dgm:pt>
    <dgm:pt modelId="{A3AFEAF4-CA7E-4E19-B2C0-2B39D0FD8292}" type="parTrans" cxnId="{BC68EF35-33B9-44EA-B299-A8897A6E0D63}">
      <dgm:prSet/>
      <dgm:spPr/>
      <dgm:t>
        <a:bodyPr/>
        <a:lstStyle/>
        <a:p>
          <a:endParaRPr lang="en-US"/>
        </a:p>
      </dgm:t>
    </dgm:pt>
    <dgm:pt modelId="{B7CFFBF6-D8F9-4BD2-B516-DC7CFE0F31DD}" type="sibTrans" cxnId="{BC68EF35-33B9-44EA-B299-A8897A6E0D63}">
      <dgm:prSet/>
      <dgm:spPr/>
      <dgm:t>
        <a:bodyPr/>
        <a:lstStyle/>
        <a:p>
          <a:endParaRPr lang="en-US"/>
        </a:p>
      </dgm:t>
    </dgm:pt>
    <dgm:pt modelId="{9343E9DA-222B-4DB4-880D-87F9AC5C884B}" type="pres">
      <dgm:prSet presAssocID="{6FF1B835-B63A-4351-B8FD-DA1FBE058CA0}" presName="linear" presStyleCnt="0">
        <dgm:presLayoutVars>
          <dgm:animLvl val="lvl"/>
          <dgm:resizeHandles val="exact"/>
        </dgm:presLayoutVars>
      </dgm:prSet>
      <dgm:spPr/>
    </dgm:pt>
    <dgm:pt modelId="{C4F352AF-147B-4913-8C38-E1038536BD2D}" type="pres">
      <dgm:prSet presAssocID="{642CCA26-23D3-4EB3-8485-3DB6C55499D3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25EA067F-A92A-404C-845A-DD808CA442F4}" type="pres">
      <dgm:prSet presAssocID="{8241F0E0-A17E-44BE-8B2F-F13E8887A8A1}" presName="spacer" presStyleCnt="0"/>
      <dgm:spPr/>
    </dgm:pt>
    <dgm:pt modelId="{11CAE4A3-4082-4F75-A092-38CE398F049A}" type="pres">
      <dgm:prSet presAssocID="{81A159E6-19FD-4BC0-95C4-BF6D9EFFEE5E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31160C22-18CB-4A81-9640-371AAD8BA5A5}" type="pres">
      <dgm:prSet presAssocID="{3D9D3E11-1988-41DA-B619-50195588FD99}" presName="spacer" presStyleCnt="0"/>
      <dgm:spPr/>
    </dgm:pt>
    <dgm:pt modelId="{8E305CBD-4FF0-4A43-A434-B99D387027A2}" type="pres">
      <dgm:prSet presAssocID="{BD043340-03D3-4FFD-AED0-44B727A6C46D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1B8A30C4-B59E-4A72-9ADA-3BF42464EEFF}" type="pres">
      <dgm:prSet presAssocID="{D77F7A4E-750E-41E4-9685-F698FA01E46D}" presName="spacer" presStyleCnt="0"/>
      <dgm:spPr/>
    </dgm:pt>
    <dgm:pt modelId="{2C0444A4-56FB-44EE-AFEF-35520574DBA8}" type="pres">
      <dgm:prSet presAssocID="{9DF410F9-5AA4-4E83-8E21-4D30A68FCD5A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1984FAFD-EA6A-41BA-9423-896AC4A04D7B}" type="pres">
      <dgm:prSet presAssocID="{25C9FBDE-7A14-4EBA-8E8D-61E68591556F}" presName="spacer" presStyleCnt="0"/>
      <dgm:spPr/>
    </dgm:pt>
    <dgm:pt modelId="{295A8433-4B7B-41C5-B473-B811D8201E05}" type="pres">
      <dgm:prSet presAssocID="{B8DA0FBB-D636-4CE9-B387-3BF09B16ACFF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BB48489E-D803-4259-B9A6-B8F383E00481}" type="pres">
      <dgm:prSet presAssocID="{A254B962-E400-40D0-B010-F3A83DC6EFAB}" presName="spacer" presStyleCnt="0"/>
      <dgm:spPr/>
    </dgm:pt>
    <dgm:pt modelId="{114251C3-B1F0-46F6-BDB6-179CC91D1D93}" type="pres">
      <dgm:prSet presAssocID="{6622AB2A-F7BB-4179-B442-87C9511149CA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77CEAC25-C17B-450C-82ED-E81ED8D9E3E3}" type="presOf" srcId="{B8DA0FBB-D636-4CE9-B387-3BF09B16ACFF}" destId="{295A8433-4B7B-41C5-B473-B811D8201E05}" srcOrd="0" destOrd="0" presId="urn:microsoft.com/office/officeart/2005/8/layout/vList2"/>
    <dgm:cxn modelId="{BC68EF35-33B9-44EA-B299-A8897A6E0D63}" srcId="{6FF1B835-B63A-4351-B8FD-DA1FBE058CA0}" destId="{6622AB2A-F7BB-4179-B442-87C9511149CA}" srcOrd="5" destOrd="0" parTransId="{A3AFEAF4-CA7E-4E19-B2C0-2B39D0FD8292}" sibTransId="{B7CFFBF6-D8F9-4BD2-B516-DC7CFE0F31DD}"/>
    <dgm:cxn modelId="{A907765F-B5A4-43CB-946A-57F5CED9DDD6}" type="presOf" srcId="{6622AB2A-F7BB-4179-B442-87C9511149CA}" destId="{114251C3-B1F0-46F6-BDB6-179CC91D1D93}" srcOrd="0" destOrd="0" presId="urn:microsoft.com/office/officeart/2005/8/layout/vList2"/>
    <dgm:cxn modelId="{54A5E947-31BA-47AE-8BE9-EFD5C427FFDF}" srcId="{6FF1B835-B63A-4351-B8FD-DA1FBE058CA0}" destId="{BD043340-03D3-4FFD-AED0-44B727A6C46D}" srcOrd="2" destOrd="0" parTransId="{C7B9FCC5-FF34-44E2-AE9A-B04AE3116041}" sibTransId="{D77F7A4E-750E-41E4-9685-F698FA01E46D}"/>
    <dgm:cxn modelId="{1887BB6C-FA2D-42DD-90D6-D6AB9D3CE6CD}" srcId="{6FF1B835-B63A-4351-B8FD-DA1FBE058CA0}" destId="{9DF410F9-5AA4-4E83-8E21-4D30A68FCD5A}" srcOrd="3" destOrd="0" parTransId="{B124D370-102C-4E23-A553-9A77A58136D1}" sibTransId="{25C9FBDE-7A14-4EBA-8E8D-61E68591556F}"/>
    <dgm:cxn modelId="{0A8E3D85-C954-4F21-A2DB-ABDECF43B56C}" type="presOf" srcId="{6FF1B835-B63A-4351-B8FD-DA1FBE058CA0}" destId="{9343E9DA-222B-4DB4-880D-87F9AC5C884B}" srcOrd="0" destOrd="0" presId="urn:microsoft.com/office/officeart/2005/8/layout/vList2"/>
    <dgm:cxn modelId="{8FE7378B-E96D-4DF8-9575-DD4845531B5C}" type="presOf" srcId="{9DF410F9-5AA4-4E83-8E21-4D30A68FCD5A}" destId="{2C0444A4-56FB-44EE-AFEF-35520574DBA8}" srcOrd="0" destOrd="0" presId="urn:microsoft.com/office/officeart/2005/8/layout/vList2"/>
    <dgm:cxn modelId="{E9312890-E024-441B-B1FB-897807F46AFA}" srcId="{6FF1B835-B63A-4351-B8FD-DA1FBE058CA0}" destId="{642CCA26-23D3-4EB3-8485-3DB6C55499D3}" srcOrd="0" destOrd="0" parTransId="{E6995DA5-7D37-498B-9E2B-823BDEA9C642}" sibTransId="{8241F0E0-A17E-44BE-8B2F-F13E8887A8A1}"/>
    <dgm:cxn modelId="{B6D99E94-DCBE-4D5F-84C0-373C603E69B6}" type="presOf" srcId="{BD043340-03D3-4FFD-AED0-44B727A6C46D}" destId="{8E305CBD-4FF0-4A43-A434-B99D387027A2}" srcOrd="0" destOrd="0" presId="urn:microsoft.com/office/officeart/2005/8/layout/vList2"/>
    <dgm:cxn modelId="{9DD2D3AA-9D47-4FE5-958D-B44BB2119940}" type="presOf" srcId="{81A159E6-19FD-4BC0-95C4-BF6D9EFFEE5E}" destId="{11CAE4A3-4082-4F75-A092-38CE398F049A}" srcOrd="0" destOrd="0" presId="urn:microsoft.com/office/officeart/2005/8/layout/vList2"/>
    <dgm:cxn modelId="{C54C2FB5-29DF-40A5-82B3-1E106818777C}" type="presOf" srcId="{642CCA26-23D3-4EB3-8485-3DB6C55499D3}" destId="{C4F352AF-147B-4913-8C38-E1038536BD2D}" srcOrd="0" destOrd="0" presId="urn:microsoft.com/office/officeart/2005/8/layout/vList2"/>
    <dgm:cxn modelId="{D95326BC-5010-4341-953B-4D643CC7961A}" srcId="{6FF1B835-B63A-4351-B8FD-DA1FBE058CA0}" destId="{81A159E6-19FD-4BC0-95C4-BF6D9EFFEE5E}" srcOrd="1" destOrd="0" parTransId="{61D72D96-DB1F-438D-9C0F-712AB330360B}" sibTransId="{3D9D3E11-1988-41DA-B619-50195588FD99}"/>
    <dgm:cxn modelId="{15FF1EEE-ED1C-48BD-9381-7B87A54BEB75}" srcId="{6FF1B835-B63A-4351-B8FD-DA1FBE058CA0}" destId="{B8DA0FBB-D636-4CE9-B387-3BF09B16ACFF}" srcOrd="4" destOrd="0" parTransId="{015D4E3A-A586-42B2-AA52-69658F4AF3A4}" sibTransId="{A254B962-E400-40D0-B010-F3A83DC6EFAB}"/>
    <dgm:cxn modelId="{5E465278-0175-43E6-8721-F0BC9B392495}" type="presParOf" srcId="{9343E9DA-222B-4DB4-880D-87F9AC5C884B}" destId="{C4F352AF-147B-4913-8C38-E1038536BD2D}" srcOrd="0" destOrd="0" presId="urn:microsoft.com/office/officeart/2005/8/layout/vList2"/>
    <dgm:cxn modelId="{BF296739-B82F-4966-B027-94D6EF6C57F5}" type="presParOf" srcId="{9343E9DA-222B-4DB4-880D-87F9AC5C884B}" destId="{25EA067F-A92A-404C-845A-DD808CA442F4}" srcOrd="1" destOrd="0" presId="urn:microsoft.com/office/officeart/2005/8/layout/vList2"/>
    <dgm:cxn modelId="{BAF12871-CF72-4E0E-8E13-DFC32F9CC547}" type="presParOf" srcId="{9343E9DA-222B-4DB4-880D-87F9AC5C884B}" destId="{11CAE4A3-4082-4F75-A092-38CE398F049A}" srcOrd="2" destOrd="0" presId="urn:microsoft.com/office/officeart/2005/8/layout/vList2"/>
    <dgm:cxn modelId="{699B884A-D5BF-43CF-AC03-D2B50250E4A2}" type="presParOf" srcId="{9343E9DA-222B-4DB4-880D-87F9AC5C884B}" destId="{31160C22-18CB-4A81-9640-371AAD8BA5A5}" srcOrd="3" destOrd="0" presId="urn:microsoft.com/office/officeart/2005/8/layout/vList2"/>
    <dgm:cxn modelId="{3463C415-86D5-4A78-AC64-B753D8B4D1E2}" type="presParOf" srcId="{9343E9DA-222B-4DB4-880D-87F9AC5C884B}" destId="{8E305CBD-4FF0-4A43-A434-B99D387027A2}" srcOrd="4" destOrd="0" presId="urn:microsoft.com/office/officeart/2005/8/layout/vList2"/>
    <dgm:cxn modelId="{072917AC-DE31-4770-9D18-202EB1AFEA8D}" type="presParOf" srcId="{9343E9DA-222B-4DB4-880D-87F9AC5C884B}" destId="{1B8A30C4-B59E-4A72-9ADA-3BF42464EEFF}" srcOrd="5" destOrd="0" presId="urn:microsoft.com/office/officeart/2005/8/layout/vList2"/>
    <dgm:cxn modelId="{E96050C5-4133-4284-9EA5-B0711C01DAA7}" type="presParOf" srcId="{9343E9DA-222B-4DB4-880D-87F9AC5C884B}" destId="{2C0444A4-56FB-44EE-AFEF-35520574DBA8}" srcOrd="6" destOrd="0" presId="urn:microsoft.com/office/officeart/2005/8/layout/vList2"/>
    <dgm:cxn modelId="{AEDF9AD4-CCAE-4770-B88B-25DE468A6D4B}" type="presParOf" srcId="{9343E9DA-222B-4DB4-880D-87F9AC5C884B}" destId="{1984FAFD-EA6A-41BA-9423-896AC4A04D7B}" srcOrd="7" destOrd="0" presId="urn:microsoft.com/office/officeart/2005/8/layout/vList2"/>
    <dgm:cxn modelId="{079B22EF-C03F-4B37-9FE8-468E3CB4066B}" type="presParOf" srcId="{9343E9DA-222B-4DB4-880D-87F9AC5C884B}" destId="{295A8433-4B7B-41C5-B473-B811D8201E05}" srcOrd="8" destOrd="0" presId="urn:microsoft.com/office/officeart/2005/8/layout/vList2"/>
    <dgm:cxn modelId="{083E9516-99DF-43EE-94EE-DA15A8969B26}" type="presParOf" srcId="{9343E9DA-222B-4DB4-880D-87F9AC5C884B}" destId="{BB48489E-D803-4259-B9A6-B8F383E00481}" srcOrd="9" destOrd="0" presId="urn:microsoft.com/office/officeart/2005/8/layout/vList2"/>
    <dgm:cxn modelId="{8698FCF9-46A7-466A-A826-77837D1D77CC}" type="presParOf" srcId="{9343E9DA-222B-4DB4-880D-87F9AC5C884B}" destId="{114251C3-B1F0-46F6-BDB6-179CC91D1D93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234C77-E0A1-4B61-9845-8737B73D26F1}" type="doc">
      <dgm:prSet loTypeId="urn:microsoft.com/office/officeart/2005/8/layout/default" loCatId="Inbox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CEC21EF8-C802-4DCE-A4BA-793E5B026935}">
      <dgm:prSet/>
      <dgm:spPr/>
      <dgm:t>
        <a:bodyPr/>
        <a:lstStyle/>
        <a:p>
          <a:r>
            <a:rPr lang="en-US"/>
            <a:t>Business Travel</a:t>
          </a:r>
        </a:p>
      </dgm:t>
    </dgm:pt>
    <dgm:pt modelId="{AB849F18-5E0D-4CF7-88EB-0AF69C4714F3}" type="parTrans" cxnId="{741C1505-1912-42E9-85A0-DE71D953AB81}">
      <dgm:prSet/>
      <dgm:spPr/>
      <dgm:t>
        <a:bodyPr/>
        <a:lstStyle/>
        <a:p>
          <a:endParaRPr lang="en-US"/>
        </a:p>
      </dgm:t>
    </dgm:pt>
    <dgm:pt modelId="{C3B0D9FE-D8D0-4788-BEE8-870FC6BBE58A}" type="sibTrans" cxnId="{741C1505-1912-42E9-85A0-DE71D953AB81}">
      <dgm:prSet/>
      <dgm:spPr/>
      <dgm:t>
        <a:bodyPr/>
        <a:lstStyle/>
        <a:p>
          <a:endParaRPr lang="en-US"/>
        </a:p>
      </dgm:t>
    </dgm:pt>
    <dgm:pt modelId="{47BBB80A-A4F1-4303-9259-0533DFC26227}">
      <dgm:prSet/>
      <dgm:spPr/>
      <dgm:t>
        <a:bodyPr/>
        <a:lstStyle/>
        <a:p>
          <a:r>
            <a:rPr lang="en-US" dirty="0"/>
            <a:t>Visiting Family and Relatives (VFR)</a:t>
          </a:r>
        </a:p>
      </dgm:t>
    </dgm:pt>
    <dgm:pt modelId="{5FF154AF-7C25-426C-A1F9-A9B3AF7C4B6D}" type="parTrans" cxnId="{5FC6826B-B10B-48DE-A725-26C2FB2DB05A}">
      <dgm:prSet/>
      <dgm:spPr/>
      <dgm:t>
        <a:bodyPr/>
        <a:lstStyle/>
        <a:p>
          <a:endParaRPr lang="en-US"/>
        </a:p>
      </dgm:t>
    </dgm:pt>
    <dgm:pt modelId="{DF33D651-9C1B-4702-94BD-CE154C9BA233}" type="sibTrans" cxnId="{5FC6826B-B10B-48DE-A725-26C2FB2DB05A}">
      <dgm:prSet/>
      <dgm:spPr/>
      <dgm:t>
        <a:bodyPr/>
        <a:lstStyle/>
        <a:p>
          <a:endParaRPr lang="en-US"/>
        </a:p>
      </dgm:t>
    </dgm:pt>
    <dgm:pt modelId="{1ADB5062-5B4B-446B-8C11-A4C22DC34911}">
      <dgm:prSet/>
      <dgm:spPr/>
      <dgm:t>
        <a:bodyPr/>
        <a:lstStyle/>
        <a:p>
          <a:r>
            <a:rPr lang="en-US" dirty="0"/>
            <a:t>Leisure and Recreation</a:t>
          </a:r>
        </a:p>
      </dgm:t>
    </dgm:pt>
    <dgm:pt modelId="{B185C243-4FD8-4780-93C3-6EA8DAFB584A}" type="parTrans" cxnId="{5B688849-BCA9-4AB9-BA56-ECFFC74526B8}">
      <dgm:prSet/>
      <dgm:spPr/>
      <dgm:t>
        <a:bodyPr/>
        <a:lstStyle/>
        <a:p>
          <a:endParaRPr lang="en-US"/>
        </a:p>
      </dgm:t>
    </dgm:pt>
    <dgm:pt modelId="{60A80746-D167-4256-97FC-7A2080F1C0CA}" type="sibTrans" cxnId="{5B688849-BCA9-4AB9-BA56-ECFFC74526B8}">
      <dgm:prSet/>
      <dgm:spPr/>
      <dgm:t>
        <a:bodyPr/>
        <a:lstStyle/>
        <a:p>
          <a:endParaRPr lang="en-US"/>
        </a:p>
      </dgm:t>
    </dgm:pt>
    <dgm:pt modelId="{38319CBD-8D57-405F-BCAC-C6F406F3353B}">
      <dgm:prSet/>
      <dgm:spPr/>
      <dgm:t>
        <a:bodyPr/>
        <a:lstStyle/>
        <a:p>
          <a:r>
            <a:rPr lang="en-US" dirty="0"/>
            <a:t>Other</a:t>
          </a:r>
        </a:p>
      </dgm:t>
    </dgm:pt>
    <dgm:pt modelId="{04E48230-9EC6-4B3A-B20D-1E4F2C34A7BE}" type="parTrans" cxnId="{51E43F2C-DA8D-49DB-8963-131058A0F66D}">
      <dgm:prSet/>
      <dgm:spPr/>
      <dgm:t>
        <a:bodyPr/>
        <a:lstStyle/>
        <a:p>
          <a:endParaRPr lang="en-US"/>
        </a:p>
      </dgm:t>
    </dgm:pt>
    <dgm:pt modelId="{0E9951FC-6A0C-4057-8CED-A59CFE2828E1}" type="sibTrans" cxnId="{51E43F2C-DA8D-49DB-8963-131058A0F66D}">
      <dgm:prSet/>
      <dgm:spPr/>
      <dgm:t>
        <a:bodyPr/>
        <a:lstStyle/>
        <a:p>
          <a:endParaRPr lang="en-US"/>
        </a:p>
      </dgm:t>
    </dgm:pt>
    <dgm:pt modelId="{1EE9D13D-9AEF-4758-8ED2-5F64C29D17CF}" type="pres">
      <dgm:prSet presAssocID="{AD234C77-E0A1-4B61-9845-8737B73D26F1}" presName="diagram" presStyleCnt="0">
        <dgm:presLayoutVars>
          <dgm:dir/>
          <dgm:resizeHandles val="exact"/>
        </dgm:presLayoutVars>
      </dgm:prSet>
      <dgm:spPr/>
    </dgm:pt>
    <dgm:pt modelId="{AA51F235-A6D2-4A1E-8B7C-905F582394AC}" type="pres">
      <dgm:prSet presAssocID="{CEC21EF8-C802-4DCE-A4BA-793E5B026935}" presName="node" presStyleLbl="node1" presStyleIdx="0" presStyleCnt="4">
        <dgm:presLayoutVars>
          <dgm:bulletEnabled val="1"/>
        </dgm:presLayoutVars>
      </dgm:prSet>
      <dgm:spPr/>
    </dgm:pt>
    <dgm:pt modelId="{0A663362-02DB-4202-BA45-039FBD39A869}" type="pres">
      <dgm:prSet presAssocID="{C3B0D9FE-D8D0-4788-BEE8-870FC6BBE58A}" presName="sibTrans" presStyleCnt="0"/>
      <dgm:spPr/>
    </dgm:pt>
    <dgm:pt modelId="{B484F59B-4E7D-48CC-89DA-AA1EF496B38E}" type="pres">
      <dgm:prSet presAssocID="{47BBB80A-A4F1-4303-9259-0533DFC26227}" presName="node" presStyleLbl="node1" presStyleIdx="1" presStyleCnt="4">
        <dgm:presLayoutVars>
          <dgm:bulletEnabled val="1"/>
        </dgm:presLayoutVars>
      </dgm:prSet>
      <dgm:spPr/>
    </dgm:pt>
    <dgm:pt modelId="{728DFA20-EE67-4824-9469-118FC607F10B}" type="pres">
      <dgm:prSet presAssocID="{DF33D651-9C1B-4702-94BD-CE154C9BA233}" presName="sibTrans" presStyleCnt="0"/>
      <dgm:spPr/>
    </dgm:pt>
    <dgm:pt modelId="{70F92D12-F439-49C7-AFE9-1F3FE35ABC55}" type="pres">
      <dgm:prSet presAssocID="{1ADB5062-5B4B-446B-8C11-A4C22DC34911}" presName="node" presStyleLbl="node1" presStyleIdx="2" presStyleCnt="4">
        <dgm:presLayoutVars>
          <dgm:bulletEnabled val="1"/>
        </dgm:presLayoutVars>
      </dgm:prSet>
      <dgm:spPr/>
    </dgm:pt>
    <dgm:pt modelId="{32E95510-2C36-4F30-909B-1E6F5EBB9E1D}" type="pres">
      <dgm:prSet presAssocID="{60A80746-D167-4256-97FC-7A2080F1C0CA}" presName="sibTrans" presStyleCnt="0"/>
      <dgm:spPr/>
    </dgm:pt>
    <dgm:pt modelId="{46A85DAF-9F76-486E-B37C-81B57ACFEFC7}" type="pres">
      <dgm:prSet presAssocID="{38319CBD-8D57-405F-BCAC-C6F406F3353B}" presName="node" presStyleLbl="node1" presStyleIdx="3" presStyleCnt="4">
        <dgm:presLayoutVars>
          <dgm:bulletEnabled val="1"/>
        </dgm:presLayoutVars>
      </dgm:prSet>
      <dgm:spPr/>
    </dgm:pt>
  </dgm:ptLst>
  <dgm:cxnLst>
    <dgm:cxn modelId="{741C1505-1912-42E9-85A0-DE71D953AB81}" srcId="{AD234C77-E0A1-4B61-9845-8737B73D26F1}" destId="{CEC21EF8-C802-4DCE-A4BA-793E5B026935}" srcOrd="0" destOrd="0" parTransId="{AB849F18-5E0D-4CF7-88EB-0AF69C4714F3}" sibTransId="{C3B0D9FE-D8D0-4788-BEE8-870FC6BBE58A}"/>
    <dgm:cxn modelId="{B025F61D-E0D9-43B5-BEF5-DC781CF7C648}" type="presOf" srcId="{38319CBD-8D57-405F-BCAC-C6F406F3353B}" destId="{46A85DAF-9F76-486E-B37C-81B57ACFEFC7}" srcOrd="0" destOrd="0" presId="urn:microsoft.com/office/officeart/2005/8/layout/default"/>
    <dgm:cxn modelId="{51E43F2C-DA8D-49DB-8963-131058A0F66D}" srcId="{AD234C77-E0A1-4B61-9845-8737B73D26F1}" destId="{38319CBD-8D57-405F-BCAC-C6F406F3353B}" srcOrd="3" destOrd="0" parTransId="{04E48230-9EC6-4B3A-B20D-1E4F2C34A7BE}" sibTransId="{0E9951FC-6A0C-4057-8CED-A59CFE2828E1}"/>
    <dgm:cxn modelId="{9246B12E-3B34-45CA-A821-1E173EAD7A1D}" type="presOf" srcId="{1ADB5062-5B4B-446B-8C11-A4C22DC34911}" destId="{70F92D12-F439-49C7-AFE9-1F3FE35ABC55}" srcOrd="0" destOrd="0" presId="urn:microsoft.com/office/officeart/2005/8/layout/default"/>
    <dgm:cxn modelId="{C50EE648-66F4-4599-ABEB-1E710F0EE136}" type="presOf" srcId="{CEC21EF8-C802-4DCE-A4BA-793E5B026935}" destId="{AA51F235-A6D2-4A1E-8B7C-905F582394AC}" srcOrd="0" destOrd="0" presId="urn:microsoft.com/office/officeart/2005/8/layout/default"/>
    <dgm:cxn modelId="{5B688849-BCA9-4AB9-BA56-ECFFC74526B8}" srcId="{AD234C77-E0A1-4B61-9845-8737B73D26F1}" destId="{1ADB5062-5B4B-446B-8C11-A4C22DC34911}" srcOrd="2" destOrd="0" parTransId="{B185C243-4FD8-4780-93C3-6EA8DAFB584A}" sibTransId="{60A80746-D167-4256-97FC-7A2080F1C0CA}"/>
    <dgm:cxn modelId="{5FC6826B-B10B-48DE-A725-26C2FB2DB05A}" srcId="{AD234C77-E0A1-4B61-9845-8737B73D26F1}" destId="{47BBB80A-A4F1-4303-9259-0533DFC26227}" srcOrd="1" destOrd="0" parTransId="{5FF154AF-7C25-426C-A1F9-A9B3AF7C4B6D}" sibTransId="{DF33D651-9C1B-4702-94BD-CE154C9BA233}"/>
    <dgm:cxn modelId="{3E745983-7D78-48D9-83FA-2FD52109BEC4}" type="presOf" srcId="{AD234C77-E0A1-4B61-9845-8737B73D26F1}" destId="{1EE9D13D-9AEF-4758-8ED2-5F64C29D17CF}" srcOrd="0" destOrd="0" presId="urn:microsoft.com/office/officeart/2005/8/layout/default"/>
    <dgm:cxn modelId="{0855B5D3-1BEA-4DCB-B980-1F2565065664}" type="presOf" srcId="{47BBB80A-A4F1-4303-9259-0533DFC26227}" destId="{B484F59B-4E7D-48CC-89DA-AA1EF496B38E}" srcOrd="0" destOrd="0" presId="urn:microsoft.com/office/officeart/2005/8/layout/default"/>
    <dgm:cxn modelId="{5E41C87A-2E36-4010-B26E-83C2A8A2FA40}" type="presParOf" srcId="{1EE9D13D-9AEF-4758-8ED2-5F64C29D17CF}" destId="{AA51F235-A6D2-4A1E-8B7C-905F582394AC}" srcOrd="0" destOrd="0" presId="urn:microsoft.com/office/officeart/2005/8/layout/default"/>
    <dgm:cxn modelId="{6E6FE92D-A2C1-411B-A9C3-203C342303B1}" type="presParOf" srcId="{1EE9D13D-9AEF-4758-8ED2-5F64C29D17CF}" destId="{0A663362-02DB-4202-BA45-039FBD39A869}" srcOrd="1" destOrd="0" presId="urn:microsoft.com/office/officeart/2005/8/layout/default"/>
    <dgm:cxn modelId="{460176AE-C96C-4B06-A683-2599E94E5115}" type="presParOf" srcId="{1EE9D13D-9AEF-4758-8ED2-5F64C29D17CF}" destId="{B484F59B-4E7D-48CC-89DA-AA1EF496B38E}" srcOrd="2" destOrd="0" presId="urn:microsoft.com/office/officeart/2005/8/layout/default"/>
    <dgm:cxn modelId="{F8AEE85B-C0B6-4453-8677-E7D4039F494A}" type="presParOf" srcId="{1EE9D13D-9AEF-4758-8ED2-5F64C29D17CF}" destId="{728DFA20-EE67-4824-9469-118FC607F10B}" srcOrd="3" destOrd="0" presId="urn:microsoft.com/office/officeart/2005/8/layout/default"/>
    <dgm:cxn modelId="{950916D4-E5CD-4667-9CAC-507EC2C163B6}" type="presParOf" srcId="{1EE9D13D-9AEF-4758-8ED2-5F64C29D17CF}" destId="{70F92D12-F439-49C7-AFE9-1F3FE35ABC55}" srcOrd="4" destOrd="0" presId="urn:microsoft.com/office/officeart/2005/8/layout/default"/>
    <dgm:cxn modelId="{F0514865-6421-4F29-A034-6DA95F728572}" type="presParOf" srcId="{1EE9D13D-9AEF-4758-8ED2-5F64C29D17CF}" destId="{32E95510-2C36-4F30-909B-1E6F5EBB9E1D}" srcOrd="5" destOrd="0" presId="urn:microsoft.com/office/officeart/2005/8/layout/default"/>
    <dgm:cxn modelId="{CBBB82C7-ACF6-4F65-B26A-131B7D006A7F}" type="presParOf" srcId="{1EE9D13D-9AEF-4758-8ED2-5F64C29D17CF}" destId="{46A85DAF-9F76-486E-B37C-81B57ACFEFC7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234C77-E0A1-4B61-9845-8737B73D26F1}" type="doc">
      <dgm:prSet loTypeId="urn:microsoft.com/office/officeart/2005/8/layout/default" loCatId="Inbox" qsTypeId="urn:microsoft.com/office/officeart/2005/8/quickstyle/simple1" qsCatId="simple" csTypeId="urn:microsoft.com/office/officeart/2005/8/colors/ColorSchemeForSuggestions" csCatId="other" phldr="1"/>
      <dgm:spPr/>
      <dgm:t>
        <a:bodyPr/>
        <a:lstStyle/>
        <a:p>
          <a:endParaRPr lang="en-US"/>
        </a:p>
      </dgm:t>
    </dgm:pt>
    <dgm:pt modelId="{CEC21EF8-C802-4DCE-A4BA-793E5B026935}">
      <dgm:prSet/>
      <dgm:spPr/>
      <dgm:t>
        <a:bodyPr/>
        <a:lstStyle/>
        <a:p>
          <a:r>
            <a:rPr lang="en-US" dirty="0"/>
            <a:t>Food &amp; Drink Tourism</a:t>
          </a:r>
        </a:p>
      </dgm:t>
    </dgm:pt>
    <dgm:pt modelId="{AB849F18-5E0D-4CF7-88EB-0AF69C4714F3}" type="parTrans" cxnId="{741C1505-1912-42E9-85A0-DE71D953AB81}">
      <dgm:prSet/>
      <dgm:spPr/>
      <dgm:t>
        <a:bodyPr/>
        <a:lstStyle/>
        <a:p>
          <a:endParaRPr lang="en-US"/>
        </a:p>
      </dgm:t>
    </dgm:pt>
    <dgm:pt modelId="{C3B0D9FE-D8D0-4788-BEE8-870FC6BBE58A}" type="sibTrans" cxnId="{741C1505-1912-42E9-85A0-DE71D953AB81}">
      <dgm:prSet/>
      <dgm:spPr/>
      <dgm:t>
        <a:bodyPr/>
        <a:lstStyle/>
        <a:p>
          <a:endParaRPr lang="en-US"/>
        </a:p>
      </dgm:t>
    </dgm:pt>
    <dgm:pt modelId="{47BBB80A-A4F1-4303-9259-0533DFC26227}">
      <dgm:prSet/>
      <dgm:spPr/>
      <dgm:t>
        <a:bodyPr/>
        <a:lstStyle/>
        <a:p>
          <a:r>
            <a:rPr lang="en-US"/>
            <a:t>Historic Tourism</a:t>
          </a:r>
        </a:p>
      </dgm:t>
    </dgm:pt>
    <dgm:pt modelId="{5FF154AF-7C25-426C-A1F9-A9B3AF7C4B6D}" type="parTrans" cxnId="{5FC6826B-B10B-48DE-A725-26C2FB2DB05A}">
      <dgm:prSet/>
      <dgm:spPr/>
      <dgm:t>
        <a:bodyPr/>
        <a:lstStyle/>
        <a:p>
          <a:endParaRPr lang="en-US"/>
        </a:p>
      </dgm:t>
    </dgm:pt>
    <dgm:pt modelId="{DF33D651-9C1B-4702-94BD-CE154C9BA233}" type="sibTrans" cxnId="{5FC6826B-B10B-48DE-A725-26C2FB2DB05A}">
      <dgm:prSet/>
      <dgm:spPr/>
      <dgm:t>
        <a:bodyPr/>
        <a:lstStyle/>
        <a:p>
          <a:endParaRPr lang="en-US"/>
        </a:p>
      </dgm:t>
    </dgm:pt>
    <dgm:pt modelId="{1ADB5062-5B4B-446B-8C11-A4C22DC34911}">
      <dgm:prSet/>
      <dgm:spPr/>
      <dgm:t>
        <a:bodyPr/>
        <a:lstStyle/>
        <a:p>
          <a:r>
            <a:rPr lang="en-US" dirty="0"/>
            <a:t>Ecotourism</a:t>
          </a:r>
        </a:p>
      </dgm:t>
    </dgm:pt>
    <dgm:pt modelId="{B185C243-4FD8-4780-93C3-6EA8DAFB584A}" type="parTrans" cxnId="{5B688849-BCA9-4AB9-BA56-ECFFC74526B8}">
      <dgm:prSet/>
      <dgm:spPr/>
      <dgm:t>
        <a:bodyPr/>
        <a:lstStyle/>
        <a:p>
          <a:endParaRPr lang="en-US"/>
        </a:p>
      </dgm:t>
    </dgm:pt>
    <dgm:pt modelId="{60A80746-D167-4256-97FC-7A2080F1C0CA}" type="sibTrans" cxnId="{5B688849-BCA9-4AB9-BA56-ECFFC74526B8}">
      <dgm:prSet/>
      <dgm:spPr/>
      <dgm:t>
        <a:bodyPr/>
        <a:lstStyle/>
        <a:p>
          <a:endParaRPr lang="en-US"/>
        </a:p>
      </dgm:t>
    </dgm:pt>
    <dgm:pt modelId="{38319CBD-8D57-405F-BCAC-C6F406F3353B}">
      <dgm:prSet/>
      <dgm:spPr/>
      <dgm:t>
        <a:bodyPr/>
        <a:lstStyle/>
        <a:p>
          <a:r>
            <a:rPr lang="en-US"/>
            <a:t>Sustainable Tourism</a:t>
          </a:r>
        </a:p>
      </dgm:t>
    </dgm:pt>
    <dgm:pt modelId="{04E48230-9EC6-4B3A-B20D-1E4F2C34A7BE}" type="parTrans" cxnId="{51E43F2C-DA8D-49DB-8963-131058A0F66D}">
      <dgm:prSet/>
      <dgm:spPr/>
      <dgm:t>
        <a:bodyPr/>
        <a:lstStyle/>
        <a:p>
          <a:endParaRPr lang="en-US"/>
        </a:p>
      </dgm:t>
    </dgm:pt>
    <dgm:pt modelId="{0E9951FC-6A0C-4057-8CED-A59CFE2828E1}" type="sibTrans" cxnId="{51E43F2C-DA8D-49DB-8963-131058A0F66D}">
      <dgm:prSet/>
      <dgm:spPr/>
      <dgm:t>
        <a:bodyPr/>
        <a:lstStyle/>
        <a:p>
          <a:endParaRPr lang="en-US"/>
        </a:p>
      </dgm:t>
    </dgm:pt>
    <dgm:pt modelId="{A4AB11B1-EDE5-4852-BE98-90FF99414FB6}">
      <dgm:prSet/>
      <dgm:spPr/>
      <dgm:t>
        <a:bodyPr/>
        <a:lstStyle/>
        <a:p>
          <a:r>
            <a:rPr lang="en-US" dirty="0"/>
            <a:t>Cultural Tourism</a:t>
          </a:r>
        </a:p>
      </dgm:t>
    </dgm:pt>
    <dgm:pt modelId="{C7F437D0-B5F7-4A2F-ADB0-9E7D9CDF04F9}" type="parTrans" cxnId="{A60F6662-F3C3-4847-B890-FB0868598EEE}">
      <dgm:prSet/>
      <dgm:spPr/>
      <dgm:t>
        <a:bodyPr/>
        <a:lstStyle/>
        <a:p>
          <a:endParaRPr lang="en-US"/>
        </a:p>
      </dgm:t>
    </dgm:pt>
    <dgm:pt modelId="{B2DF7BA6-2B6C-4C63-A54A-2C99AF2E91E7}" type="sibTrans" cxnId="{A60F6662-F3C3-4847-B890-FB0868598EEE}">
      <dgm:prSet/>
      <dgm:spPr/>
      <dgm:t>
        <a:bodyPr/>
        <a:lstStyle/>
        <a:p>
          <a:endParaRPr lang="en-US"/>
        </a:p>
      </dgm:t>
    </dgm:pt>
    <dgm:pt modelId="{3D946B84-CA6B-4A0B-AD29-52D5E77A9CF6}">
      <dgm:prSet/>
      <dgm:spPr/>
      <dgm:t>
        <a:bodyPr/>
        <a:lstStyle/>
        <a:p>
          <a:r>
            <a:rPr lang="en-US" dirty="0"/>
            <a:t>Heritage Tourism</a:t>
          </a:r>
        </a:p>
      </dgm:t>
    </dgm:pt>
    <dgm:pt modelId="{7F60C211-3381-40B5-B934-BB613CB7B6BA}" type="parTrans" cxnId="{B62E4C56-8573-4931-AD91-6E628BC216C0}">
      <dgm:prSet/>
      <dgm:spPr/>
      <dgm:t>
        <a:bodyPr/>
        <a:lstStyle/>
        <a:p>
          <a:endParaRPr lang="en-US"/>
        </a:p>
      </dgm:t>
    </dgm:pt>
    <dgm:pt modelId="{2F3E1380-2A25-4F2C-B1A7-3FEDCE3F23F8}" type="sibTrans" cxnId="{B62E4C56-8573-4931-AD91-6E628BC216C0}">
      <dgm:prSet/>
      <dgm:spPr/>
      <dgm:t>
        <a:bodyPr/>
        <a:lstStyle/>
        <a:p>
          <a:endParaRPr lang="en-US"/>
        </a:p>
      </dgm:t>
    </dgm:pt>
    <dgm:pt modelId="{AAF83DD4-7DD6-43BA-B229-A7E5A7B4FA8F}">
      <dgm:prSet/>
      <dgm:spPr/>
      <dgm:t>
        <a:bodyPr/>
        <a:lstStyle/>
        <a:p>
          <a:r>
            <a:rPr lang="en-US" dirty="0"/>
            <a:t>Fashion/Retail Tourism</a:t>
          </a:r>
        </a:p>
      </dgm:t>
    </dgm:pt>
    <dgm:pt modelId="{08086DDD-D99F-4022-9019-DC874AC94C67}" type="parTrans" cxnId="{98D74A5D-5757-4B4D-B699-A69C6E4D84B6}">
      <dgm:prSet/>
      <dgm:spPr/>
      <dgm:t>
        <a:bodyPr/>
        <a:lstStyle/>
        <a:p>
          <a:endParaRPr lang="en-US"/>
        </a:p>
      </dgm:t>
    </dgm:pt>
    <dgm:pt modelId="{A9C81AD0-98B4-44B9-9A62-28D4D737A869}" type="sibTrans" cxnId="{98D74A5D-5757-4B4D-B699-A69C6E4D84B6}">
      <dgm:prSet/>
      <dgm:spPr/>
      <dgm:t>
        <a:bodyPr/>
        <a:lstStyle/>
        <a:p>
          <a:endParaRPr lang="en-US"/>
        </a:p>
      </dgm:t>
    </dgm:pt>
    <dgm:pt modelId="{0899D5AF-E8C5-4087-AE0F-EE26182B5DBA}">
      <dgm:prSet/>
      <dgm:spPr/>
      <dgm:t>
        <a:bodyPr/>
        <a:lstStyle/>
        <a:p>
          <a:r>
            <a:rPr lang="en-US" dirty="0"/>
            <a:t>Sports Tourism</a:t>
          </a:r>
        </a:p>
      </dgm:t>
    </dgm:pt>
    <dgm:pt modelId="{EE2BBC44-B06D-4599-AEA6-09368FF3CA78}" type="parTrans" cxnId="{C04556C8-E0C7-47FE-9B12-F3FD011AB25A}">
      <dgm:prSet/>
      <dgm:spPr/>
      <dgm:t>
        <a:bodyPr/>
        <a:lstStyle/>
        <a:p>
          <a:endParaRPr lang="en-US"/>
        </a:p>
      </dgm:t>
    </dgm:pt>
    <dgm:pt modelId="{2DBF2B9A-69D3-43C0-8A77-F0122E642CBB}" type="sibTrans" cxnId="{C04556C8-E0C7-47FE-9B12-F3FD011AB25A}">
      <dgm:prSet/>
      <dgm:spPr/>
      <dgm:t>
        <a:bodyPr/>
        <a:lstStyle/>
        <a:p>
          <a:endParaRPr lang="en-US"/>
        </a:p>
      </dgm:t>
    </dgm:pt>
    <dgm:pt modelId="{D9D6B039-A90C-484A-874D-B973C488CAE5}" type="pres">
      <dgm:prSet presAssocID="{AD234C77-E0A1-4B61-9845-8737B73D26F1}" presName="diagram" presStyleCnt="0">
        <dgm:presLayoutVars>
          <dgm:dir/>
          <dgm:resizeHandles val="exact"/>
        </dgm:presLayoutVars>
      </dgm:prSet>
      <dgm:spPr/>
    </dgm:pt>
    <dgm:pt modelId="{372270C0-53D1-45A1-95C0-94839FDE4D44}" type="pres">
      <dgm:prSet presAssocID="{CEC21EF8-C802-4DCE-A4BA-793E5B026935}" presName="node" presStyleLbl="node1" presStyleIdx="0" presStyleCnt="8">
        <dgm:presLayoutVars>
          <dgm:bulletEnabled val="1"/>
        </dgm:presLayoutVars>
      </dgm:prSet>
      <dgm:spPr/>
    </dgm:pt>
    <dgm:pt modelId="{BA3A33D4-961B-4FD3-B9CA-27667A397CA6}" type="pres">
      <dgm:prSet presAssocID="{C3B0D9FE-D8D0-4788-BEE8-870FC6BBE58A}" presName="sibTrans" presStyleCnt="0"/>
      <dgm:spPr/>
    </dgm:pt>
    <dgm:pt modelId="{FD443D0D-39CA-47FB-A2CB-16199D9F09B2}" type="pres">
      <dgm:prSet presAssocID="{47BBB80A-A4F1-4303-9259-0533DFC26227}" presName="node" presStyleLbl="node1" presStyleIdx="1" presStyleCnt="8">
        <dgm:presLayoutVars>
          <dgm:bulletEnabled val="1"/>
        </dgm:presLayoutVars>
      </dgm:prSet>
      <dgm:spPr/>
    </dgm:pt>
    <dgm:pt modelId="{8FA1ABC9-AD6C-4FA3-965C-0B6A30BD5174}" type="pres">
      <dgm:prSet presAssocID="{DF33D651-9C1B-4702-94BD-CE154C9BA233}" presName="sibTrans" presStyleCnt="0"/>
      <dgm:spPr/>
    </dgm:pt>
    <dgm:pt modelId="{E0F295E2-1331-44E2-97C2-3CE800AB561B}" type="pres">
      <dgm:prSet presAssocID="{1ADB5062-5B4B-446B-8C11-A4C22DC34911}" presName="node" presStyleLbl="node1" presStyleIdx="2" presStyleCnt="8">
        <dgm:presLayoutVars>
          <dgm:bulletEnabled val="1"/>
        </dgm:presLayoutVars>
      </dgm:prSet>
      <dgm:spPr/>
    </dgm:pt>
    <dgm:pt modelId="{8F96FA64-FF72-4739-95D5-F6F207722559}" type="pres">
      <dgm:prSet presAssocID="{60A80746-D167-4256-97FC-7A2080F1C0CA}" presName="sibTrans" presStyleCnt="0"/>
      <dgm:spPr/>
    </dgm:pt>
    <dgm:pt modelId="{86B4FC80-80FF-49EC-B8B6-C7B6971D0C91}" type="pres">
      <dgm:prSet presAssocID="{38319CBD-8D57-405F-BCAC-C6F406F3353B}" presName="node" presStyleLbl="node1" presStyleIdx="3" presStyleCnt="8">
        <dgm:presLayoutVars>
          <dgm:bulletEnabled val="1"/>
        </dgm:presLayoutVars>
      </dgm:prSet>
      <dgm:spPr/>
    </dgm:pt>
    <dgm:pt modelId="{29CB4FCB-2672-44D3-B1E1-94048076A048}" type="pres">
      <dgm:prSet presAssocID="{0E9951FC-6A0C-4057-8CED-A59CFE2828E1}" presName="sibTrans" presStyleCnt="0"/>
      <dgm:spPr/>
    </dgm:pt>
    <dgm:pt modelId="{6303DAB8-D5D1-4FB7-90E0-51AD17644B3B}" type="pres">
      <dgm:prSet presAssocID="{A4AB11B1-EDE5-4852-BE98-90FF99414FB6}" presName="node" presStyleLbl="node1" presStyleIdx="4" presStyleCnt="8">
        <dgm:presLayoutVars>
          <dgm:bulletEnabled val="1"/>
        </dgm:presLayoutVars>
      </dgm:prSet>
      <dgm:spPr/>
    </dgm:pt>
    <dgm:pt modelId="{3594245C-2AE0-49AB-83EB-0E477905A72F}" type="pres">
      <dgm:prSet presAssocID="{B2DF7BA6-2B6C-4C63-A54A-2C99AF2E91E7}" presName="sibTrans" presStyleCnt="0"/>
      <dgm:spPr/>
    </dgm:pt>
    <dgm:pt modelId="{88B9432E-3D70-4666-A8B5-EBBAFE2E7FD4}" type="pres">
      <dgm:prSet presAssocID="{3D946B84-CA6B-4A0B-AD29-52D5E77A9CF6}" presName="node" presStyleLbl="node1" presStyleIdx="5" presStyleCnt="8">
        <dgm:presLayoutVars>
          <dgm:bulletEnabled val="1"/>
        </dgm:presLayoutVars>
      </dgm:prSet>
      <dgm:spPr/>
    </dgm:pt>
    <dgm:pt modelId="{F21580CD-17A9-4409-AD92-ADD85223C5FD}" type="pres">
      <dgm:prSet presAssocID="{2F3E1380-2A25-4F2C-B1A7-3FEDCE3F23F8}" presName="sibTrans" presStyleCnt="0"/>
      <dgm:spPr/>
    </dgm:pt>
    <dgm:pt modelId="{96C2A022-5707-4449-81EB-FAF6467E5424}" type="pres">
      <dgm:prSet presAssocID="{AAF83DD4-7DD6-43BA-B229-A7E5A7B4FA8F}" presName="node" presStyleLbl="node1" presStyleIdx="6" presStyleCnt="8">
        <dgm:presLayoutVars>
          <dgm:bulletEnabled val="1"/>
        </dgm:presLayoutVars>
      </dgm:prSet>
      <dgm:spPr/>
    </dgm:pt>
    <dgm:pt modelId="{EB5CE17A-8B71-4532-BA1E-8908B25995C2}" type="pres">
      <dgm:prSet presAssocID="{A9C81AD0-98B4-44B9-9A62-28D4D737A869}" presName="sibTrans" presStyleCnt="0"/>
      <dgm:spPr/>
    </dgm:pt>
    <dgm:pt modelId="{25DBACF7-ADC6-470F-BE36-01D7A205B2E4}" type="pres">
      <dgm:prSet presAssocID="{0899D5AF-E8C5-4087-AE0F-EE26182B5DBA}" presName="node" presStyleLbl="node1" presStyleIdx="7" presStyleCnt="8">
        <dgm:presLayoutVars>
          <dgm:bulletEnabled val="1"/>
        </dgm:presLayoutVars>
      </dgm:prSet>
      <dgm:spPr/>
    </dgm:pt>
  </dgm:ptLst>
  <dgm:cxnLst>
    <dgm:cxn modelId="{741C1505-1912-42E9-85A0-DE71D953AB81}" srcId="{AD234C77-E0A1-4B61-9845-8737B73D26F1}" destId="{CEC21EF8-C802-4DCE-A4BA-793E5B026935}" srcOrd="0" destOrd="0" parTransId="{AB849F18-5E0D-4CF7-88EB-0AF69C4714F3}" sibTransId="{C3B0D9FE-D8D0-4788-BEE8-870FC6BBE58A}"/>
    <dgm:cxn modelId="{30EC521C-1852-45AE-802D-E82A0E6FE05F}" type="presOf" srcId="{A4AB11B1-EDE5-4852-BE98-90FF99414FB6}" destId="{6303DAB8-D5D1-4FB7-90E0-51AD17644B3B}" srcOrd="0" destOrd="0" presId="urn:microsoft.com/office/officeart/2005/8/layout/default"/>
    <dgm:cxn modelId="{51E43F2C-DA8D-49DB-8963-131058A0F66D}" srcId="{AD234C77-E0A1-4B61-9845-8737B73D26F1}" destId="{38319CBD-8D57-405F-BCAC-C6F406F3353B}" srcOrd="3" destOrd="0" parTransId="{04E48230-9EC6-4B3A-B20D-1E4F2C34A7BE}" sibTransId="{0E9951FC-6A0C-4057-8CED-A59CFE2828E1}"/>
    <dgm:cxn modelId="{E21D1B38-2CED-41B2-AA28-C62967C631BB}" type="presOf" srcId="{3D946B84-CA6B-4A0B-AD29-52D5E77A9CF6}" destId="{88B9432E-3D70-4666-A8B5-EBBAFE2E7FD4}" srcOrd="0" destOrd="0" presId="urn:microsoft.com/office/officeart/2005/8/layout/default"/>
    <dgm:cxn modelId="{98D74A5D-5757-4B4D-B699-A69C6E4D84B6}" srcId="{AD234C77-E0A1-4B61-9845-8737B73D26F1}" destId="{AAF83DD4-7DD6-43BA-B229-A7E5A7B4FA8F}" srcOrd="6" destOrd="0" parTransId="{08086DDD-D99F-4022-9019-DC874AC94C67}" sibTransId="{A9C81AD0-98B4-44B9-9A62-28D4D737A869}"/>
    <dgm:cxn modelId="{A60F6662-F3C3-4847-B890-FB0868598EEE}" srcId="{AD234C77-E0A1-4B61-9845-8737B73D26F1}" destId="{A4AB11B1-EDE5-4852-BE98-90FF99414FB6}" srcOrd="4" destOrd="0" parTransId="{C7F437D0-B5F7-4A2F-ADB0-9E7D9CDF04F9}" sibTransId="{B2DF7BA6-2B6C-4C63-A54A-2C99AF2E91E7}"/>
    <dgm:cxn modelId="{A425C047-DBE3-4779-B1D6-BA6D6F83F1E8}" type="presOf" srcId="{0899D5AF-E8C5-4087-AE0F-EE26182B5DBA}" destId="{25DBACF7-ADC6-470F-BE36-01D7A205B2E4}" srcOrd="0" destOrd="0" presId="urn:microsoft.com/office/officeart/2005/8/layout/default"/>
    <dgm:cxn modelId="{5B688849-BCA9-4AB9-BA56-ECFFC74526B8}" srcId="{AD234C77-E0A1-4B61-9845-8737B73D26F1}" destId="{1ADB5062-5B4B-446B-8C11-A4C22DC34911}" srcOrd="2" destOrd="0" parTransId="{B185C243-4FD8-4780-93C3-6EA8DAFB584A}" sibTransId="{60A80746-D167-4256-97FC-7A2080F1C0CA}"/>
    <dgm:cxn modelId="{EB77136A-449B-4B4A-A9A0-CF202C825699}" type="presOf" srcId="{47BBB80A-A4F1-4303-9259-0533DFC26227}" destId="{FD443D0D-39CA-47FB-A2CB-16199D9F09B2}" srcOrd="0" destOrd="0" presId="urn:microsoft.com/office/officeart/2005/8/layout/default"/>
    <dgm:cxn modelId="{5FC6826B-B10B-48DE-A725-26C2FB2DB05A}" srcId="{AD234C77-E0A1-4B61-9845-8737B73D26F1}" destId="{47BBB80A-A4F1-4303-9259-0533DFC26227}" srcOrd="1" destOrd="0" parTransId="{5FF154AF-7C25-426C-A1F9-A9B3AF7C4B6D}" sibTransId="{DF33D651-9C1B-4702-94BD-CE154C9BA233}"/>
    <dgm:cxn modelId="{B62E4C56-8573-4931-AD91-6E628BC216C0}" srcId="{AD234C77-E0A1-4B61-9845-8737B73D26F1}" destId="{3D946B84-CA6B-4A0B-AD29-52D5E77A9CF6}" srcOrd="5" destOrd="0" parTransId="{7F60C211-3381-40B5-B934-BB613CB7B6BA}" sibTransId="{2F3E1380-2A25-4F2C-B1A7-3FEDCE3F23F8}"/>
    <dgm:cxn modelId="{3E20CF56-9184-447D-86CA-8B329CB53E76}" type="presOf" srcId="{AAF83DD4-7DD6-43BA-B229-A7E5A7B4FA8F}" destId="{96C2A022-5707-4449-81EB-FAF6467E5424}" srcOrd="0" destOrd="0" presId="urn:microsoft.com/office/officeart/2005/8/layout/default"/>
    <dgm:cxn modelId="{B397FC97-B655-4E69-8CBC-1F99F9DDE118}" type="presOf" srcId="{38319CBD-8D57-405F-BCAC-C6F406F3353B}" destId="{86B4FC80-80FF-49EC-B8B6-C7B6971D0C91}" srcOrd="0" destOrd="0" presId="urn:microsoft.com/office/officeart/2005/8/layout/default"/>
    <dgm:cxn modelId="{7C283AA0-4587-4095-887C-2DE577218C83}" type="presOf" srcId="{1ADB5062-5B4B-446B-8C11-A4C22DC34911}" destId="{E0F295E2-1331-44E2-97C2-3CE800AB561B}" srcOrd="0" destOrd="0" presId="urn:microsoft.com/office/officeart/2005/8/layout/default"/>
    <dgm:cxn modelId="{4EE2C4B7-0609-4B52-AFCD-D91441B7736A}" type="presOf" srcId="{AD234C77-E0A1-4B61-9845-8737B73D26F1}" destId="{D9D6B039-A90C-484A-874D-B973C488CAE5}" srcOrd="0" destOrd="0" presId="urn:microsoft.com/office/officeart/2005/8/layout/default"/>
    <dgm:cxn modelId="{C04556C8-E0C7-47FE-9B12-F3FD011AB25A}" srcId="{AD234C77-E0A1-4B61-9845-8737B73D26F1}" destId="{0899D5AF-E8C5-4087-AE0F-EE26182B5DBA}" srcOrd="7" destOrd="0" parTransId="{EE2BBC44-B06D-4599-AEA6-09368FF3CA78}" sibTransId="{2DBF2B9A-69D3-43C0-8A77-F0122E642CBB}"/>
    <dgm:cxn modelId="{65AAEBFF-75A2-401E-8A03-3FE67DAF92A0}" type="presOf" srcId="{CEC21EF8-C802-4DCE-A4BA-793E5B026935}" destId="{372270C0-53D1-45A1-95C0-94839FDE4D44}" srcOrd="0" destOrd="0" presId="urn:microsoft.com/office/officeart/2005/8/layout/default"/>
    <dgm:cxn modelId="{F7DCBA6D-3EE7-442F-B1B0-B23D41CF7FC1}" type="presParOf" srcId="{D9D6B039-A90C-484A-874D-B973C488CAE5}" destId="{372270C0-53D1-45A1-95C0-94839FDE4D44}" srcOrd="0" destOrd="0" presId="urn:microsoft.com/office/officeart/2005/8/layout/default"/>
    <dgm:cxn modelId="{DBD78BF8-BBE9-42F1-8A25-4C7BFA89231C}" type="presParOf" srcId="{D9D6B039-A90C-484A-874D-B973C488CAE5}" destId="{BA3A33D4-961B-4FD3-B9CA-27667A397CA6}" srcOrd="1" destOrd="0" presId="urn:microsoft.com/office/officeart/2005/8/layout/default"/>
    <dgm:cxn modelId="{5B66700E-4A03-40CD-BED8-E1632FE318FB}" type="presParOf" srcId="{D9D6B039-A90C-484A-874D-B973C488CAE5}" destId="{FD443D0D-39CA-47FB-A2CB-16199D9F09B2}" srcOrd="2" destOrd="0" presId="urn:microsoft.com/office/officeart/2005/8/layout/default"/>
    <dgm:cxn modelId="{D7E9BFBD-57F9-4592-9C2E-B5EB10557B69}" type="presParOf" srcId="{D9D6B039-A90C-484A-874D-B973C488CAE5}" destId="{8FA1ABC9-AD6C-4FA3-965C-0B6A30BD5174}" srcOrd="3" destOrd="0" presId="urn:microsoft.com/office/officeart/2005/8/layout/default"/>
    <dgm:cxn modelId="{EEAC9C25-741E-4B89-BFD2-3BE5EFFFFD55}" type="presParOf" srcId="{D9D6B039-A90C-484A-874D-B973C488CAE5}" destId="{E0F295E2-1331-44E2-97C2-3CE800AB561B}" srcOrd="4" destOrd="0" presId="urn:microsoft.com/office/officeart/2005/8/layout/default"/>
    <dgm:cxn modelId="{DBC9C2E6-0D3A-4607-B0CB-FE6BA489C70F}" type="presParOf" srcId="{D9D6B039-A90C-484A-874D-B973C488CAE5}" destId="{8F96FA64-FF72-4739-95D5-F6F207722559}" srcOrd="5" destOrd="0" presId="urn:microsoft.com/office/officeart/2005/8/layout/default"/>
    <dgm:cxn modelId="{BDA98297-040E-4B0E-9B91-D9E0D19FC7F4}" type="presParOf" srcId="{D9D6B039-A90C-484A-874D-B973C488CAE5}" destId="{86B4FC80-80FF-49EC-B8B6-C7B6971D0C91}" srcOrd="6" destOrd="0" presId="urn:microsoft.com/office/officeart/2005/8/layout/default"/>
    <dgm:cxn modelId="{7504A246-DDE8-4E1F-8B3C-9912EE8DE40C}" type="presParOf" srcId="{D9D6B039-A90C-484A-874D-B973C488CAE5}" destId="{29CB4FCB-2672-44D3-B1E1-94048076A048}" srcOrd="7" destOrd="0" presId="urn:microsoft.com/office/officeart/2005/8/layout/default"/>
    <dgm:cxn modelId="{B34F62FE-D2E6-4CAD-9C0F-9513EA8B6CAE}" type="presParOf" srcId="{D9D6B039-A90C-484A-874D-B973C488CAE5}" destId="{6303DAB8-D5D1-4FB7-90E0-51AD17644B3B}" srcOrd="8" destOrd="0" presId="urn:microsoft.com/office/officeart/2005/8/layout/default"/>
    <dgm:cxn modelId="{2B0270AE-931E-409F-9563-F05FB9E92C80}" type="presParOf" srcId="{D9D6B039-A90C-484A-874D-B973C488CAE5}" destId="{3594245C-2AE0-49AB-83EB-0E477905A72F}" srcOrd="9" destOrd="0" presId="urn:microsoft.com/office/officeart/2005/8/layout/default"/>
    <dgm:cxn modelId="{2CFB08FF-6067-4AA0-8631-A31C790A284F}" type="presParOf" srcId="{D9D6B039-A90C-484A-874D-B973C488CAE5}" destId="{88B9432E-3D70-4666-A8B5-EBBAFE2E7FD4}" srcOrd="10" destOrd="0" presId="urn:microsoft.com/office/officeart/2005/8/layout/default"/>
    <dgm:cxn modelId="{1CF96F5B-1A9B-4542-AF1B-D89309EF2054}" type="presParOf" srcId="{D9D6B039-A90C-484A-874D-B973C488CAE5}" destId="{F21580CD-17A9-4409-AD92-ADD85223C5FD}" srcOrd="11" destOrd="0" presId="urn:microsoft.com/office/officeart/2005/8/layout/default"/>
    <dgm:cxn modelId="{469B7D82-0F7F-4086-8D62-52760EAFCDDC}" type="presParOf" srcId="{D9D6B039-A90C-484A-874D-B973C488CAE5}" destId="{96C2A022-5707-4449-81EB-FAF6467E5424}" srcOrd="12" destOrd="0" presId="urn:microsoft.com/office/officeart/2005/8/layout/default"/>
    <dgm:cxn modelId="{F9126023-D3F1-4AC4-94F7-1D83EF05768E}" type="presParOf" srcId="{D9D6B039-A90C-484A-874D-B973C488CAE5}" destId="{EB5CE17A-8B71-4532-BA1E-8908B25995C2}" srcOrd="13" destOrd="0" presId="urn:microsoft.com/office/officeart/2005/8/layout/default"/>
    <dgm:cxn modelId="{B84DFEBD-153C-453F-8EB6-190EEBF69D90}" type="presParOf" srcId="{D9D6B039-A90C-484A-874D-B973C488CAE5}" destId="{25DBACF7-ADC6-470F-BE36-01D7A205B2E4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F352AF-147B-4913-8C38-E1038536BD2D}">
      <dsp:nvSpPr>
        <dsp:cNvPr id="0" name=""/>
        <dsp:cNvSpPr/>
      </dsp:nvSpPr>
      <dsp:spPr>
        <a:xfrm>
          <a:off x="0" y="75763"/>
          <a:ext cx="10261599" cy="6552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Government</a:t>
          </a:r>
        </a:p>
      </dsp:txBody>
      <dsp:txXfrm>
        <a:off x="31984" y="107747"/>
        <a:ext cx="10197631" cy="591232"/>
      </dsp:txXfrm>
    </dsp:sp>
    <dsp:sp modelId="{11CAE4A3-4082-4F75-A092-38CE398F049A}">
      <dsp:nvSpPr>
        <dsp:cNvPr id="0" name=""/>
        <dsp:cNvSpPr/>
      </dsp:nvSpPr>
      <dsp:spPr>
        <a:xfrm>
          <a:off x="0" y="811603"/>
          <a:ext cx="10261599" cy="6552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Tourism Boards</a:t>
          </a:r>
        </a:p>
      </dsp:txBody>
      <dsp:txXfrm>
        <a:off x="31984" y="843587"/>
        <a:ext cx="10197631" cy="591232"/>
      </dsp:txXfrm>
    </dsp:sp>
    <dsp:sp modelId="{8E305CBD-4FF0-4A43-A434-B99D387027A2}">
      <dsp:nvSpPr>
        <dsp:cNvPr id="0" name=""/>
        <dsp:cNvSpPr/>
      </dsp:nvSpPr>
      <dsp:spPr>
        <a:xfrm>
          <a:off x="0" y="1547443"/>
          <a:ext cx="10261599" cy="6552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Tour Operators</a:t>
          </a:r>
        </a:p>
      </dsp:txBody>
      <dsp:txXfrm>
        <a:off x="31984" y="1579427"/>
        <a:ext cx="10197631" cy="591232"/>
      </dsp:txXfrm>
    </dsp:sp>
    <dsp:sp modelId="{2C0444A4-56FB-44EE-AFEF-35520574DBA8}">
      <dsp:nvSpPr>
        <dsp:cNvPr id="0" name=""/>
        <dsp:cNvSpPr/>
      </dsp:nvSpPr>
      <dsp:spPr>
        <a:xfrm>
          <a:off x="0" y="2283283"/>
          <a:ext cx="10261599" cy="6552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Travel Agencies</a:t>
          </a:r>
        </a:p>
      </dsp:txBody>
      <dsp:txXfrm>
        <a:off x="31984" y="2315267"/>
        <a:ext cx="10197631" cy="591232"/>
      </dsp:txXfrm>
    </dsp:sp>
    <dsp:sp modelId="{295A8433-4B7B-41C5-B473-B811D8201E05}">
      <dsp:nvSpPr>
        <dsp:cNvPr id="0" name=""/>
        <dsp:cNvSpPr/>
      </dsp:nvSpPr>
      <dsp:spPr>
        <a:xfrm>
          <a:off x="0" y="3019123"/>
          <a:ext cx="10261599" cy="6552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Tour Wholesale and Consolidators</a:t>
          </a:r>
        </a:p>
      </dsp:txBody>
      <dsp:txXfrm>
        <a:off x="31984" y="3051107"/>
        <a:ext cx="10197631" cy="591232"/>
      </dsp:txXfrm>
    </dsp:sp>
    <dsp:sp modelId="{114251C3-B1F0-46F6-BDB6-179CC91D1D93}">
      <dsp:nvSpPr>
        <dsp:cNvPr id="0" name=""/>
        <dsp:cNvSpPr/>
      </dsp:nvSpPr>
      <dsp:spPr>
        <a:xfrm>
          <a:off x="0" y="3754963"/>
          <a:ext cx="10261599" cy="6552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Destination Management Companies </a:t>
          </a:r>
        </a:p>
      </dsp:txBody>
      <dsp:txXfrm>
        <a:off x="31984" y="3786947"/>
        <a:ext cx="10197631" cy="5912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51F235-A6D2-4A1E-8B7C-905F582394AC}">
      <dsp:nvSpPr>
        <dsp:cNvPr id="0" name=""/>
        <dsp:cNvSpPr/>
      </dsp:nvSpPr>
      <dsp:spPr>
        <a:xfrm>
          <a:off x="3571" y="878732"/>
          <a:ext cx="2833687" cy="170021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/>
            <a:t>Business Travel</a:t>
          </a:r>
        </a:p>
      </dsp:txBody>
      <dsp:txXfrm>
        <a:off x="3571" y="878732"/>
        <a:ext cx="2833687" cy="1700212"/>
      </dsp:txXfrm>
    </dsp:sp>
    <dsp:sp modelId="{B484F59B-4E7D-48CC-89DA-AA1EF496B38E}">
      <dsp:nvSpPr>
        <dsp:cNvPr id="0" name=""/>
        <dsp:cNvSpPr/>
      </dsp:nvSpPr>
      <dsp:spPr>
        <a:xfrm>
          <a:off x="3120628" y="878732"/>
          <a:ext cx="2833687" cy="170021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Visiting Family and Relatives (VFR)</a:t>
          </a:r>
        </a:p>
      </dsp:txBody>
      <dsp:txXfrm>
        <a:off x="3120628" y="878732"/>
        <a:ext cx="2833687" cy="1700212"/>
      </dsp:txXfrm>
    </dsp:sp>
    <dsp:sp modelId="{70F92D12-F439-49C7-AFE9-1F3FE35ABC55}">
      <dsp:nvSpPr>
        <dsp:cNvPr id="0" name=""/>
        <dsp:cNvSpPr/>
      </dsp:nvSpPr>
      <dsp:spPr>
        <a:xfrm>
          <a:off x="6237684" y="878732"/>
          <a:ext cx="2833687" cy="170021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Leisure and Recreation</a:t>
          </a:r>
        </a:p>
      </dsp:txBody>
      <dsp:txXfrm>
        <a:off x="6237684" y="878732"/>
        <a:ext cx="2833687" cy="1700212"/>
      </dsp:txXfrm>
    </dsp:sp>
    <dsp:sp modelId="{46A85DAF-9F76-486E-B37C-81B57ACFEFC7}">
      <dsp:nvSpPr>
        <dsp:cNvPr id="0" name=""/>
        <dsp:cNvSpPr/>
      </dsp:nvSpPr>
      <dsp:spPr>
        <a:xfrm>
          <a:off x="9354740" y="878732"/>
          <a:ext cx="2833687" cy="170021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Other</a:t>
          </a:r>
        </a:p>
      </dsp:txBody>
      <dsp:txXfrm>
        <a:off x="9354740" y="878732"/>
        <a:ext cx="2833687" cy="17002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2270C0-53D1-45A1-95C0-94839FDE4D44}">
      <dsp:nvSpPr>
        <dsp:cNvPr id="0" name=""/>
        <dsp:cNvSpPr/>
      </dsp:nvSpPr>
      <dsp:spPr>
        <a:xfrm>
          <a:off x="3006" y="362674"/>
          <a:ext cx="2385020" cy="1431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Food &amp; Drink Tourism</a:t>
          </a:r>
        </a:p>
      </dsp:txBody>
      <dsp:txXfrm>
        <a:off x="3006" y="362674"/>
        <a:ext cx="2385020" cy="1431012"/>
      </dsp:txXfrm>
    </dsp:sp>
    <dsp:sp modelId="{FD443D0D-39CA-47FB-A2CB-16199D9F09B2}">
      <dsp:nvSpPr>
        <dsp:cNvPr id="0" name=""/>
        <dsp:cNvSpPr/>
      </dsp:nvSpPr>
      <dsp:spPr>
        <a:xfrm>
          <a:off x="2626528" y="362674"/>
          <a:ext cx="2385020" cy="1431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Historic Tourism</a:t>
          </a:r>
        </a:p>
      </dsp:txBody>
      <dsp:txXfrm>
        <a:off x="2626528" y="362674"/>
        <a:ext cx="2385020" cy="1431012"/>
      </dsp:txXfrm>
    </dsp:sp>
    <dsp:sp modelId="{E0F295E2-1331-44E2-97C2-3CE800AB561B}">
      <dsp:nvSpPr>
        <dsp:cNvPr id="0" name=""/>
        <dsp:cNvSpPr/>
      </dsp:nvSpPr>
      <dsp:spPr>
        <a:xfrm>
          <a:off x="5250051" y="362674"/>
          <a:ext cx="2385020" cy="1431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Ecotourism</a:t>
          </a:r>
        </a:p>
      </dsp:txBody>
      <dsp:txXfrm>
        <a:off x="5250051" y="362674"/>
        <a:ext cx="2385020" cy="1431012"/>
      </dsp:txXfrm>
    </dsp:sp>
    <dsp:sp modelId="{86B4FC80-80FF-49EC-B8B6-C7B6971D0C91}">
      <dsp:nvSpPr>
        <dsp:cNvPr id="0" name=""/>
        <dsp:cNvSpPr/>
      </dsp:nvSpPr>
      <dsp:spPr>
        <a:xfrm>
          <a:off x="7873573" y="362674"/>
          <a:ext cx="2385020" cy="1431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Sustainable Tourism</a:t>
          </a:r>
        </a:p>
      </dsp:txBody>
      <dsp:txXfrm>
        <a:off x="7873573" y="362674"/>
        <a:ext cx="2385020" cy="1431012"/>
      </dsp:txXfrm>
    </dsp:sp>
    <dsp:sp modelId="{6303DAB8-D5D1-4FB7-90E0-51AD17644B3B}">
      <dsp:nvSpPr>
        <dsp:cNvPr id="0" name=""/>
        <dsp:cNvSpPr/>
      </dsp:nvSpPr>
      <dsp:spPr>
        <a:xfrm>
          <a:off x="3006" y="2032188"/>
          <a:ext cx="2385020" cy="1431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Cultural Tourism</a:t>
          </a:r>
        </a:p>
      </dsp:txBody>
      <dsp:txXfrm>
        <a:off x="3006" y="2032188"/>
        <a:ext cx="2385020" cy="1431012"/>
      </dsp:txXfrm>
    </dsp:sp>
    <dsp:sp modelId="{88B9432E-3D70-4666-A8B5-EBBAFE2E7FD4}">
      <dsp:nvSpPr>
        <dsp:cNvPr id="0" name=""/>
        <dsp:cNvSpPr/>
      </dsp:nvSpPr>
      <dsp:spPr>
        <a:xfrm>
          <a:off x="2626528" y="2032188"/>
          <a:ext cx="2385020" cy="1431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Heritage Tourism</a:t>
          </a:r>
        </a:p>
      </dsp:txBody>
      <dsp:txXfrm>
        <a:off x="2626528" y="2032188"/>
        <a:ext cx="2385020" cy="1431012"/>
      </dsp:txXfrm>
    </dsp:sp>
    <dsp:sp modelId="{96C2A022-5707-4449-81EB-FAF6467E5424}">
      <dsp:nvSpPr>
        <dsp:cNvPr id="0" name=""/>
        <dsp:cNvSpPr/>
      </dsp:nvSpPr>
      <dsp:spPr>
        <a:xfrm>
          <a:off x="5250051" y="2032188"/>
          <a:ext cx="2385020" cy="1431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Fashion/Retail Tourism</a:t>
          </a:r>
        </a:p>
      </dsp:txBody>
      <dsp:txXfrm>
        <a:off x="5250051" y="2032188"/>
        <a:ext cx="2385020" cy="1431012"/>
      </dsp:txXfrm>
    </dsp:sp>
    <dsp:sp modelId="{25DBACF7-ADC6-470F-BE36-01D7A205B2E4}">
      <dsp:nvSpPr>
        <dsp:cNvPr id="0" name=""/>
        <dsp:cNvSpPr/>
      </dsp:nvSpPr>
      <dsp:spPr>
        <a:xfrm>
          <a:off x="7873573" y="2032188"/>
          <a:ext cx="2385020" cy="1431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Sports Tourism</a:t>
          </a:r>
        </a:p>
      </dsp:txBody>
      <dsp:txXfrm>
        <a:off x="7873573" y="2032188"/>
        <a:ext cx="2385020" cy="14310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E079C4-B4AF-46C7-A4FD-35E974DBACD4}" type="datetimeFigureOut">
              <a:rPr lang="en-US" smtClean="0"/>
              <a:t>3/23/2020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9E7A1-2061-47B0-AA36-34205B623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819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https://www.oecd.org/industry/tourism/Tourism2016-Highlights_Web_Final.pdf 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8- OECD TOURISM TRENDS AND POLICIES 2016: HIGHLIGHTS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OECD 2016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sharing economy is mainly apparent in four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sub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-sectors of tourism: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Accommodation , involving short -term rentals of all or part of private accommodation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In many  countries the sharing economy now accounts for a  growing, and in some cases significant,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 of all visitor accommodation. A small number of platforms dominate the marketplace. Airbnb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has close to 2 million properties in more than 190 countries and is the third most valuable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venture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-capital backed company in the world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with an estimated worth of USD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25.5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billion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June 2015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Small local or niche based platforms operate alongside the global players.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Transportation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includes car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-sharing, ride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-hailing and bike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-sharing.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-sharing platform Uber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operate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 in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around 400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cities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68 countries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was v</a:t>
            </a:r>
          </a:p>
          <a:p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alued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at USD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62.5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billion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January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2016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Other major platforms include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Blablacar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which is based on a sense of community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rather than a commercial transaction.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Dining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covers activity such as purchasing home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-cooked meals or attending dinners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organised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 local residents. Platforms include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EatWith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BonAppetour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Feastly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Travel planning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includes itinerary planning and tours by locals who offer personal and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customised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experiences. Platforms include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Vayable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ToursByLocals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VoomaGo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Within these areas, offers and models have been evolving, catering for both the leisure and business markets and including commercial co-operation with traditional tourism service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provider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s, as well as true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peer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-to-peer exchanges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9E7A1-2061-47B0-AA36-34205B62320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472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https://www.oecd.org/industry/tourism/Tourism2016-Highlights_Web_Final.pdf 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8- OECD TOURISM TRENDS AND POLICIES 2016: HIGHLIGHTS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OECD 2016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sharing economy is mainly apparent in four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sub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-sectors of tourism: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Accommodation , involving short -term rentals of all or part of private accommodation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In many  countries the sharing economy now accounts for a  growing, and in some cases significant,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 of all visitor accommodation. A small number of platforms dominate the marketplace. Airbnb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has close to 2 million properties in more than 190 countries and is the third most valuable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venture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-capital backed company in the world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with an estimated worth of USD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25.5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billion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June 2015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Small local or niche based platforms operate alongside the global players.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Transportation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includes car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-sharing, ride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-hailing and bike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-sharing.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-sharing platform Uber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operate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 in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around 400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cities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68 countries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was v</a:t>
            </a:r>
          </a:p>
          <a:p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alued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at USD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62.5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billion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January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2016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Other major platforms include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Blablacar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which is based on a sense of community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rather than a commercial transaction.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Dining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covers activity such as purchasing home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-cooked meals or attending dinners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organised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 local residents. Platforms include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EatWith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BonAppetour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Feastly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Travel planning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includes itinerary planning and tours by locals who offer personal and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customised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experiences. Platforms include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Vayable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ToursByLocals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VoomaGo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Within these areas, offers and models have been evolving, catering for both the leisure and business markets and including commercial co-operation with traditional tourism service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provider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s, as well as true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peer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-to-peer exchanges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9E7A1-2061-47B0-AA36-34205B62320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129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 Tourism: http://www2.unwto.org/content/why-tourism </a:t>
            </a:r>
          </a:p>
          <a:p>
            <a:r>
              <a:rPr lang="en-US" dirty="0"/>
              <a:t>Over the decades, tourism has experienced continued growth and deepening ‎diversification to become one of the fastest growing economic sectors in the world. ‎Modern tourism is closely linked to development and encompasses a growing number ‎of new destinations. These dynamics have turned tourism into a key driver for socio-‎economic progress.‎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Today, the business volume of tourism equals or even surpasses that of oil exports, ‎food products or automobiles. Tourism has become one of the major players in ‎international commerce, and represents at the same time one of the main income ‎sources for many developing countries. This growth goes hand in hand with an ‎increasing diversification and competition among destinations.‎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This global spread of tourism in industrialized and developed states has produced ‎economic and employment benefits in many related sectors - from construction to ‎agriculture or telecommunications.‎</a:t>
            </a:r>
            <a:br>
              <a:rPr lang="en-US" dirty="0"/>
            </a:br>
            <a:r>
              <a:rPr lang="en-US" dirty="0"/>
              <a:t>The contribution of tourism to economic well-being depends on the quality and the ‎revenues of the tourism offer. UNWTO assists destinations in their sustainable ‎positioning in ever more complex national and international markets. As the UN agency ‎dedicated to tourism, UNWTO points out that particularly developing countries stand to ‎benefit from sustainable tourism and acts to help make this a reality.‎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C9E7A1-2061-47B0-AA36-34205B62320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5494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 Tourism: http://www2.unwto.org/content/why-tourism </a:t>
            </a:r>
          </a:p>
          <a:p>
            <a:r>
              <a:rPr lang="en-US" dirty="0"/>
              <a:t>Over the decades, tourism has experienced continued growth and deepening ‎diversification to become one of the fastest growing economic sectors in the world. ‎Modern tourism is closely linked to development and encompasses a growing number ‎of new destinations. These dynamics have turned tourism into a key driver for socio-‎economic progress.‎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Today, the business volume of tourism equals or even surpasses that of oil exports, ‎food products or automobiles. Tourism has become one of the major players in ‎international commerce, and represents at the same time one of the main income ‎sources for many developing countries. This growth goes hand in hand with an ‎increasing diversification and competition among destinations.‎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This global spread of tourism in industrialized and developed states has produced ‎economic and employment benefits in many related sectors - from construction to ‎agriculture or telecommunications.‎</a:t>
            </a:r>
            <a:br>
              <a:rPr lang="en-US" dirty="0"/>
            </a:br>
            <a:r>
              <a:rPr lang="en-US" dirty="0"/>
              <a:t>The contribution of tourism to economic well-being depends on the quality and the ‎revenues of the tourism offer. UNWTO assists destinations in their sustainable ‎positioning in ever more complex national and international markets. As the UN agency ‎dedicated to tourism, UNWTO points out that particularly developing countries stand to ‎benefit from sustainable tourism and acts to help make this a reality.‎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C9E7A1-2061-47B0-AA36-34205B62320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1035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C9E7A1-2061-47B0-AA36-34205B62320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5515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 Tourism: http://www2.unwto.org/content/why-tourism </a:t>
            </a:r>
          </a:p>
          <a:p>
            <a:r>
              <a:rPr lang="en-US" dirty="0"/>
              <a:t>Over the decades, tourism has experienced continued growth and deepening ‎diversification to become one of the fastest growing economic sectors in the world. ‎Modern tourism is closely linked to development and encompasses a growing number ‎of new destinations. These dynamics have turned tourism into a key driver for socio-‎economic progress.‎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Today, the business volume of tourism equals or even surpasses that of oil exports, ‎food products or automobiles. Tourism has become one of the major players in ‎international commerce, and represents at the same time one of the main income ‎sources for many developing countries. This growth goes hand in hand with an ‎increasing diversification and competition among destinations.‎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This global spread of tourism in industrialized and developed states has produced ‎economic and employment benefits in many related sectors - from construction to ‎agriculture or telecommunications.‎</a:t>
            </a:r>
            <a:br>
              <a:rPr lang="en-US" dirty="0"/>
            </a:br>
            <a:r>
              <a:rPr lang="en-US" dirty="0"/>
              <a:t>The contribution of tourism to economic well-being depends on the quality and the ‎revenues of the tourism offer. UNWTO assists destinations in their sustainable ‎positioning in ever more complex national and international markets. As the UN agency ‎dedicated to tourism, UNWTO points out that particularly developing countries stand to ‎benefit from sustainable tourism and acts to help make this a reality.‎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C9E7A1-2061-47B0-AA36-34205B62320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7123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1974A-C4E8-43CB-A87E-49CEC19C573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782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3/23/2020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3/23/2020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3/23/2020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3/23/2020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3/23/2020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3/23/2020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3/23/2020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3/23/2020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3/23/2020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3/23/2020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3/23/2020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3/23/2020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hyperlink" Target="https://www.travelcoalition.org/about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newyorkwines.org/" TargetMode="External"/><Relationship Id="rId5" Type="http://schemas.openxmlformats.org/officeDocument/2006/relationships/hyperlink" Target="http://www.nycgo.com/" TargetMode="External"/><Relationship Id="rId4" Type="http://schemas.openxmlformats.org/officeDocument/2006/relationships/hyperlink" Target="http://www.iloveny.com/home.aspx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atlasobscura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tracen.org/uploadedFiles/intracenorg/Content/Exporters/Sectors/Service_exports/Trade_in_services/ITC-UNWTO%20National%20Tourism%20Export%20Strategies.pdf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unwto.org/content/why-touris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wto.org/why-tourism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unwto.org/events" TargetMode="External"/><Relationship Id="rId4" Type="http://schemas.openxmlformats.org/officeDocument/2006/relationships/hyperlink" Target="https://www.unwto.org/glossary-tourism-terms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9CF99-1C19-405A-B6ED-8814DAACE6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Travel and Tourism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F0166B-AD01-4474-B666-0DC0006FBC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5194" y="4032664"/>
            <a:ext cx="6801612" cy="15597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800" dirty="0"/>
              <a:t>HMGT 1101</a:t>
            </a:r>
          </a:p>
          <a:p>
            <a:pPr>
              <a:spcBef>
                <a:spcPts val="0"/>
              </a:spcBef>
            </a:pPr>
            <a:r>
              <a:rPr lang="en-US" sz="2800" dirty="0"/>
              <a:t>Karen Goodlad</a:t>
            </a:r>
          </a:p>
          <a:p>
            <a:pPr>
              <a:spcBef>
                <a:spcPts val="0"/>
              </a:spcBef>
            </a:pPr>
            <a:r>
              <a:rPr lang="en-US" sz="2800" dirty="0"/>
              <a:t>Spring 2020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7A91F9-6802-4DF4-B45D-3FDC5436F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622907"/>
            <a:ext cx="12192000" cy="941276"/>
          </a:xfrm>
          <a:prstGeom prst="rect">
            <a:avLst/>
          </a:prstGeom>
        </p:spPr>
      </p:pic>
      <p:pic>
        <p:nvPicPr>
          <p:cNvPr id="4" name="Introducton">
            <a:hlinkClick r:id="" action="ppaction://media"/>
            <a:extLst>
              <a:ext uri="{FF2B5EF4-FFF2-40B4-BE49-F238E27FC236}">
                <a16:creationId xmlns:a16="http://schemas.microsoft.com/office/drawing/2014/main" id="{DDFFF400-9165-4C0C-9085-B1A6B9B127F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852318" y="1104259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554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78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</p:sp>
      <p:pic>
        <p:nvPicPr>
          <p:cNvPr id="6" name="Picture Placeholder 5" descr="A close up of a map&#10;&#10;Description generated with high confidence">
            <a:extLst>
              <a:ext uri="{FF2B5EF4-FFF2-40B4-BE49-F238E27FC236}">
                <a16:creationId xmlns:a16="http://schemas.microsoft.com/office/drawing/2014/main" id="{2BB80FBD-0DAF-4CE3-8B06-4357B808917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3"/>
          <a:srcRect l="6066" r="1534" b="3"/>
          <a:stretch/>
        </p:blipFill>
        <p:spPr>
          <a:xfrm>
            <a:off x="75859" y="0"/>
            <a:ext cx="8310838" cy="6858000"/>
          </a:xfrm>
          <a:prstGeom prst="rect">
            <a:avLst/>
          </a:prstGeom>
          <a:ln w="31750" cap="sq">
            <a:solidFill>
              <a:srgbClr val="FFFFFF"/>
            </a:solidFill>
            <a:miter lim="800000"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6550" y="461109"/>
            <a:ext cx="5394660" cy="1188720"/>
          </a:xfrm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z="2800" dirty="0"/>
              <a:t>Promotors of Tourism:</a:t>
            </a:r>
            <a:br>
              <a:rPr lang="en-US" sz="2800" dirty="0"/>
            </a:br>
            <a:r>
              <a:rPr lang="en-US" sz="2800" dirty="0"/>
              <a:t>Tourism Boards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8386697" y="2213975"/>
            <a:ext cx="3618297" cy="3101983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hlinkClick r:id="rId4"/>
              </a:rPr>
              <a:t>I Love NY 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hlinkClick r:id="rId5"/>
              </a:rPr>
              <a:t>New York City &amp; Company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hlinkClick r:id="rId6"/>
              </a:rPr>
              <a:t>Uncork NY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hlinkClick r:id="rId7"/>
              </a:rPr>
              <a:t>The Power of Travel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-22860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8157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660E788-AFA9-4A1B-9991-6AA74632A1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7D4867-5BA7-4462-B2F6-A23F4A622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544653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AE4E86-2FB6-4582-9DA3-34E318EF6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6" y="643467"/>
            <a:ext cx="6242719" cy="1728044"/>
          </a:xfrm>
          <a:noFill/>
          <a:ln>
            <a:solidFill>
              <a:schemeClr val="bg1"/>
            </a:solidFill>
          </a:ln>
        </p:spPr>
        <p:txBody>
          <a:bodyPr wrap="square"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Promotors of Tourism: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Other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7ED148-BDF0-4441-A81D-7B31996B24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2638044"/>
            <a:ext cx="6242715" cy="34156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>
                <a:solidFill>
                  <a:schemeClr val="bg1"/>
                </a:solidFill>
              </a:rPr>
              <a:t>Atlas </a:t>
            </a:r>
            <a:r>
              <a:rPr lang="en-US" sz="3600" dirty="0" err="1">
                <a:solidFill>
                  <a:schemeClr val="bg1"/>
                </a:solidFill>
              </a:rPr>
              <a:t>Obsura</a:t>
            </a:r>
            <a:r>
              <a:rPr lang="en-US" sz="3600" dirty="0">
                <a:solidFill>
                  <a:schemeClr val="bg1"/>
                </a:solidFill>
              </a:rPr>
              <a:t>: </a:t>
            </a:r>
            <a:r>
              <a:rPr lang="en-US" sz="3600" dirty="0">
                <a:solidFill>
                  <a:schemeClr val="bg1"/>
                </a:solidFill>
                <a:hlinkClick r:id="rId2"/>
              </a:rPr>
              <a:t>https://www.atlasobscura.com/</a:t>
            </a:r>
            <a:r>
              <a:rPr lang="en-US" sz="360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7" name="Graphic 6" descr="Poi">
            <a:extLst>
              <a:ext uri="{FF2B5EF4-FFF2-40B4-BE49-F238E27FC236}">
                <a16:creationId xmlns:a16="http://schemas.microsoft.com/office/drawing/2014/main" id="{2EAFCA9C-5FBC-4899-9FD1-CF421D956C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19870" y="1614253"/>
            <a:ext cx="3428662" cy="342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0635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3530FE0-C542-45A1-BCD8-935787009C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351" y="640080"/>
            <a:ext cx="8924024" cy="5200996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0543" y="825096"/>
            <a:ext cx="8549640" cy="483096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550CD6-F13E-4A9C-B186-40BCB1D4FA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24625" y="4501983"/>
            <a:ext cx="5715917" cy="39140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40404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AC87F6E-526A-49B5-995D-42DB656594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76718" y="1443035"/>
            <a:ext cx="3971932" cy="3971930"/>
          </a:xfrm>
          <a:prstGeom prst="ellipse">
            <a:avLst/>
          </a:prstGeom>
          <a:solidFill>
            <a:srgbClr val="FFFFFF"/>
          </a:solidFill>
          <a:ln w="317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63AF00-C17A-4BB3-B7A4-A2C6052B1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0168" y="1586484"/>
            <a:ext cx="3685032" cy="3685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lIns="182880" tIns="182880" rIns="182880" bIns="182880" rtlCol="0" anchor="ctr">
            <a:normAutofit fontScale="90000"/>
          </a:bodyPr>
          <a:lstStyle/>
          <a:p>
            <a:r>
              <a:rPr lang="en-US" sz="2400" kern="1200" cap="all" spc="200" baseline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What are the forms of transportation that contribute to tourism?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8C1DCE-7945-444A-B376-9685FC526FE7}"/>
              </a:ext>
            </a:extLst>
          </p:cNvPr>
          <p:cNvSpPr txBox="1"/>
          <p:nvPr/>
        </p:nvSpPr>
        <p:spPr>
          <a:xfrm>
            <a:off x="1397792" y="1265068"/>
            <a:ext cx="250466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4400" dirty="0"/>
              <a:t>Air</a:t>
            </a:r>
          </a:p>
          <a:p>
            <a:pPr>
              <a:spcAft>
                <a:spcPts val="600"/>
              </a:spcAft>
            </a:pPr>
            <a:r>
              <a:rPr lang="en-US" sz="4400" dirty="0"/>
              <a:t>Road</a:t>
            </a:r>
          </a:p>
          <a:p>
            <a:pPr>
              <a:spcAft>
                <a:spcPts val="600"/>
              </a:spcAft>
            </a:pPr>
            <a:r>
              <a:rPr lang="en-US" sz="4400" dirty="0"/>
              <a:t>Rail</a:t>
            </a:r>
          </a:p>
          <a:p>
            <a:pPr>
              <a:spcAft>
                <a:spcPts val="600"/>
              </a:spcAft>
            </a:pPr>
            <a:r>
              <a:rPr lang="en-US" sz="4400" dirty="0"/>
              <a:t>Water</a:t>
            </a:r>
          </a:p>
          <a:p>
            <a:pPr>
              <a:spcAft>
                <a:spcPts val="600"/>
              </a:spcAft>
            </a:pPr>
            <a:r>
              <a:rPr lang="en-US" sz="4400" dirty="0"/>
              <a:t>Other</a:t>
            </a:r>
          </a:p>
        </p:txBody>
      </p:sp>
    </p:spTree>
    <p:extLst>
      <p:ext uri="{BB962C8B-B14F-4D97-AF65-F5344CB8AC3E}">
        <p14:creationId xmlns:p14="http://schemas.microsoft.com/office/powerpoint/2010/main" val="4149243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6082" t="20480" r="1228" b="24129"/>
          <a:stretch/>
        </p:blipFill>
        <p:spPr>
          <a:xfrm>
            <a:off x="-31058" y="1058779"/>
            <a:ext cx="12223058" cy="5117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8710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4102D88-009F-4320-85E4-8A786F3AE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</p:spPr>
        <p:txBody>
          <a:bodyPr>
            <a:normAutofit/>
          </a:bodyPr>
          <a:lstStyle/>
          <a:p>
            <a:r>
              <a:rPr lang="en-US"/>
              <a:t>Reasons For travel</a:t>
            </a:r>
          </a:p>
        </p:txBody>
      </p:sp>
      <p:graphicFrame>
        <p:nvGraphicFramePr>
          <p:cNvPr id="8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9567011"/>
              </p:ext>
            </p:extLst>
          </p:nvPr>
        </p:nvGraphicFramePr>
        <p:xfrm>
          <a:off x="0" y="2153413"/>
          <a:ext cx="12192000" cy="34576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157993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22D46-E59D-4D8D-BAC4-6DCA7A5A4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Categories of tourism</a:t>
            </a:r>
          </a:p>
        </p:txBody>
      </p:sp>
      <p:graphicFrame>
        <p:nvGraphicFramePr>
          <p:cNvPr id="7" name="Content Placeholder 5">
            <a:extLst>
              <a:ext uri="{FF2B5EF4-FFF2-40B4-BE49-F238E27FC236}">
                <a16:creationId xmlns:a16="http://schemas.microsoft.com/office/drawing/2014/main" id="{C516A980-48A0-4511-B83E-0C221C0E08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6748581"/>
              </p:ext>
            </p:extLst>
          </p:nvPr>
        </p:nvGraphicFramePr>
        <p:xfrm>
          <a:off x="965200" y="2638424"/>
          <a:ext cx="10261600" cy="3825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541687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CE945-5922-417B-A879-7E987FB6F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1115156"/>
            <a:ext cx="8991600" cy="1645920"/>
          </a:xfrm>
        </p:spPr>
        <p:txBody>
          <a:bodyPr/>
          <a:lstStyle/>
          <a:p>
            <a:r>
              <a:rPr lang="en-US" dirty="0"/>
              <a:t>Next class meeting </a:t>
            </a:r>
            <a:br>
              <a:rPr lang="en-US" dirty="0"/>
            </a:br>
            <a:r>
              <a:rPr lang="en-US" dirty="0"/>
              <a:t> March 31, 2020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795E6D-F9B4-444E-9DDB-2D654A0AB4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7163" y="2943225"/>
            <a:ext cx="12034837" cy="3786188"/>
          </a:xfrm>
        </p:spPr>
        <p:txBody>
          <a:bodyPr>
            <a:normAutofit fontScale="70000" lnSpcReduction="2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Post about the NYTimes 36 Hours article in the discussion board on OpenLab before 8:30am on March 31, Comment on another student’s post before 8:50am on March 31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Submit the weekly homework on Blackboard before 8:30am, March 31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Watch the videos posted about current events in tourism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Join the Blackboard Collaborate session by 9:15 on March 31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Submit class work by midnight March 31</a:t>
            </a:r>
          </a:p>
        </p:txBody>
      </p:sp>
    </p:spTree>
    <p:extLst>
      <p:ext uri="{BB962C8B-B14F-4D97-AF65-F5344CB8AC3E}">
        <p14:creationId xmlns:p14="http://schemas.microsoft.com/office/powerpoint/2010/main" val="4112559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effectLst/>
        </p:spPr>
      </p:sp>
      <p:pic>
        <p:nvPicPr>
          <p:cNvPr id="12" name="Picture 3">
            <a:extLst>
              <a:ext uri="{FF2B5EF4-FFF2-40B4-BE49-F238E27FC236}">
                <a16:creationId xmlns:a16="http://schemas.microsoft.com/office/drawing/2014/main" id="{B67C2450-D3A5-4DA2-9D70-C13C18EBF2B4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 cstate="print"/>
          <a:srcRect t="23469"/>
          <a:stretch/>
        </p:blipFill>
        <p:spPr bwMode="auto">
          <a:xfrm>
            <a:off x="20" y="10"/>
            <a:ext cx="12191980" cy="4571990"/>
          </a:xfrm>
          <a:prstGeom prst="rect">
            <a:avLst/>
          </a:prstGeom>
          <a:noFill/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E0C6D00E-1F57-4F49-90DC-E499B31CA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321217"/>
            <a:ext cx="8991600" cy="995452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3800" dirty="0"/>
              <a:t>Class Learning Outcomes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7989D38-13A1-452E-AC05-7948185A4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0" y="4572000"/>
            <a:ext cx="12192000" cy="2285989"/>
          </a:xfrm>
        </p:spPr>
        <p:txBody>
          <a:bodyPr>
            <a:normAutofit/>
          </a:bodyPr>
          <a:lstStyle/>
          <a:p>
            <a:r>
              <a:rPr lang="en-US" sz="2400" dirty="0"/>
              <a:t>Summarize Tourism and the impact of transportation on tourism</a:t>
            </a:r>
          </a:p>
          <a:p>
            <a:r>
              <a:rPr lang="en-US" sz="2400" dirty="0"/>
              <a:t>Define tourism and describe the important international tourism organizations</a:t>
            </a:r>
          </a:p>
          <a:p>
            <a:r>
              <a:rPr lang="en-US" sz="2400" dirty="0"/>
              <a:t>Discuss the economic impact of tourism</a:t>
            </a:r>
          </a:p>
          <a:p>
            <a:r>
              <a:rPr lang="en-US" sz="2400" dirty="0"/>
              <a:t>Summarize the sociocultural impact of Tourism</a:t>
            </a:r>
          </a:p>
        </p:txBody>
      </p:sp>
    </p:spTree>
    <p:extLst>
      <p:ext uri="{BB962C8B-B14F-4D97-AF65-F5344CB8AC3E}">
        <p14:creationId xmlns:p14="http://schemas.microsoft.com/office/powerpoint/2010/main" val="3053182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>
            <a:extLst>
              <a:ext uri="{FF2B5EF4-FFF2-40B4-BE49-F238E27FC236}">
                <a16:creationId xmlns:a16="http://schemas.microsoft.com/office/drawing/2014/main" id="{B67C2450-D3A5-4DA2-9D70-C13C18EBF2B4}"/>
              </a:ext>
            </a:extLst>
          </p:cNvPr>
          <p:cNvPicPr>
            <a:picLocks noGrp="1" noChangeAspect="1" noChangeArrowheads="1"/>
          </p:cNvPicPr>
          <p:nvPr>
            <p:ph type="pic" idx="4294967295"/>
          </p:nvPr>
        </p:nvPicPr>
        <p:blipFill rotWithShape="1">
          <a:blip r:embed="rId3" cstate="print"/>
          <a:srcRect t="23469"/>
          <a:stretch/>
        </p:blipFill>
        <p:spPr bwMode="auto">
          <a:xfrm>
            <a:off x="0" y="0"/>
            <a:ext cx="12192000" cy="4572000"/>
          </a:xfrm>
          <a:prstGeom prst="rect">
            <a:avLst/>
          </a:prstGeom>
          <a:noFill/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E0C6D00E-1F57-4F49-90DC-E499B31CAF4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59873" y="241023"/>
            <a:ext cx="10172700" cy="995363"/>
          </a:xfrm>
        </p:spPr>
        <p:txBody>
          <a:bodyPr vert="horz" lIns="274320" tIns="182880" rIns="274320" bIns="182880" rtlCol="0" anchor="ctr" anchorCtr="1">
            <a:normAutofit fontScale="90000"/>
          </a:bodyPr>
          <a:lstStyle/>
          <a:p>
            <a:r>
              <a:rPr lang="en-US" sz="3800" dirty="0"/>
              <a:t>What Segments of The hospitality Industry are associated with Tourism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7989D38-13A1-452E-AC05-7948185A4E2F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0" y="4572000"/>
            <a:ext cx="12192000" cy="2286000"/>
          </a:xfrm>
        </p:spPr>
        <p:txBody>
          <a:bodyPr anchor="ctr"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17455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>
            <a:extLst>
              <a:ext uri="{FF2B5EF4-FFF2-40B4-BE49-F238E27FC236}">
                <a16:creationId xmlns:a16="http://schemas.microsoft.com/office/drawing/2014/main" id="{B67C2450-D3A5-4DA2-9D70-C13C18EBF2B4}"/>
              </a:ext>
            </a:extLst>
          </p:cNvPr>
          <p:cNvPicPr>
            <a:picLocks noGrp="1" noChangeAspect="1" noChangeArrowheads="1"/>
          </p:cNvPicPr>
          <p:nvPr>
            <p:ph type="pic" idx="4294967295"/>
          </p:nvPr>
        </p:nvPicPr>
        <p:blipFill rotWithShape="1">
          <a:blip r:embed="rId3" cstate="print"/>
          <a:srcRect t="23469"/>
          <a:stretch/>
        </p:blipFill>
        <p:spPr bwMode="auto">
          <a:xfrm>
            <a:off x="0" y="0"/>
            <a:ext cx="12192000" cy="4572000"/>
          </a:xfrm>
          <a:prstGeom prst="rect">
            <a:avLst/>
          </a:prstGeom>
          <a:noFill/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E0C6D00E-1F57-4F49-90DC-E499B31CAF4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59873" y="241023"/>
            <a:ext cx="10172700" cy="995363"/>
          </a:xfrm>
        </p:spPr>
        <p:txBody>
          <a:bodyPr vert="horz" lIns="274320" tIns="182880" rIns="274320" bIns="182880" rtlCol="0" anchor="ctr" anchorCtr="1">
            <a:normAutofit fontScale="90000"/>
          </a:bodyPr>
          <a:lstStyle/>
          <a:p>
            <a:r>
              <a:rPr lang="en-US" sz="3800" dirty="0"/>
              <a:t>What Segments of The hospitality Industry are associated with Tourism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7989D38-13A1-452E-AC05-7948185A4E2F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0" y="4572000"/>
            <a:ext cx="12192000" cy="2286000"/>
          </a:xfrm>
        </p:spPr>
        <p:txBody>
          <a:bodyPr anchor="ctr">
            <a:normAutofit lnSpcReduction="1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3200" dirty="0"/>
              <a:t>Accommodations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3200" dirty="0"/>
              <a:t>Travel Promotion and Planning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3200" dirty="0"/>
              <a:t>Transportation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3200" dirty="0"/>
              <a:t>Dining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3200" dirty="0"/>
              <a:t>Activities </a:t>
            </a:r>
          </a:p>
        </p:txBody>
      </p:sp>
    </p:spTree>
    <p:extLst>
      <p:ext uri="{BB962C8B-B14F-4D97-AF65-F5344CB8AC3E}">
        <p14:creationId xmlns:p14="http://schemas.microsoft.com/office/powerpoint/2010/main" val="3432585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982EC1-1523-4F3C-B5E4-33AC44D43F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2729" y="5499895"/>
            <a:ext cx="9638443" cy="484633"/>
          </a:xfr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algn="ctr"/>
            <a:r>
              <a:rPr lang="en-US" sz="6000" cap="all" spc="200" dirty="0">
                <a:solidFill>
                  <a:srgbClr val="262626"/>
                </a:solidFill>
              </a:rPr>
              <a:t>--</a:t>
            </a:r>
            <a:r>
              <a:rPr lang="en-US" sz="6000" i="1" cap="all" spc="200" dirty="0">
                <a:solidFill>
                  <a:srgbClr val="262626"/>
                </a:solidFill>
              </a:rPr>
              <a:t>Statistics 2008 UNWTO and United Nations </a:t>
            </a:r>
            <a:br>
              <a:rPr lang="en-US" sz="4800" i="1" cap="all" spc="200" dirty="0">
                <a:solidFill>
                  <a:srgbClr val="262626"/>
                </a:solidFill>
              </a:rPr>
            </a:br>
            <a:r>
              <a:rPr lang="en-US" dirty="0">
                <a:hlinkClick r:id="rId2"/>
              </a:rPr>
              <a:t>http://www.intracen.org/uploadedFiles/intracenorg/Content/Exporters/Sectors/Service_exports/Trade_in_services/ITC-UNWTO%20National%20Tourism%20Export%20Strategies.pdf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167985-D6E9-40FF-97C0-4B6D373E8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68" y="640080"/>
            <a:ext cx="10911865" cy="4626864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8801362-349C-44BE-BEF6-8E926E1D3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6196" y="804672"/>
            <a:ext cx="10579608" cy="42976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9C436F-65C0-41DC-8CF5-8C0D5A419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197" y="873473"/>
            <a:ext cx="10579608" cy="4228880"/>
          </a:xfrm>
          <a:ln>
            <a:noFill/>
          </a:ln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2800" kern="1200" cap="all" spc="200" baseline="0" dirty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Tourism is a social, cultural and economic phenomenon which entails the movement of people to countries and places outside their usual environment for personal or business/professional purposes. These people are called visitors (which may be either tourists or excursionists; residents or non-residents) and tourism has to do with their activities, some of which imply tourism expenditure. International Recommendations for Tourism </a:t>
            </a:r>
            <a:endParaRPr lang="en-US" sz="1000" kern="1200" cap="all" spc="200" baseline="0" dirty="0">
              <a:solidFill>
                <a:srgbClr val="262626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16636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26E3C-57F7-48EB-882E-EFE32F5CE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500868"/>
            <a:ext cx="7729728" cy="1188720"/>
          </a:xfrm>
        </p:spPr>
        <p:txBody>
          <a:bodyPr>
            <a:normAutofit/>
          </a:bodyPr>
          <a:lstStyle/>
          <a:p>
            <a:r>
              <a:rPr lang="en-US" dirty="0"/>
              <a:t>Promotors of Tourism</a:t>
            </a:r>
          </a:p>
        </p:txBody>
      </p:sp>
      <p:graphicFrame>
        <p:nvGraphicFramePr>
          <p:cNvPr id="5" name="Content Placeholder 2"/>
          <p:cNvGraphicFramePr>
            <a:graphicFrameLocks noGrp="1"/>
          </p:cNvGraphicFramePr>
          <p:nvPr>
            <p:ph idx="1"/>
          </p:nvPr>
        </p:nvGraphicFramePr>
        <p:xfrm>
          <a:off x="965201" y="2153412"/>
          <a:ext cx="10261600" cy="44859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35655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26E3C-57F7-48EB-882E-EFE32F5CE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500868"/>
            <a:ext cx="7729728" cy="1188720"/>
          </a:xfrm>
        </p:spPr>
        <p:txBody>
          <a:bodyPr>
            <a:normAutofit/>
          </a:bodyPr>
          <a:lstStyle/>
          <a:p>
            <a:r>
              <a:rPr lang="en-US" dirty="0"/>
              <a:t>What does it mean to be Promotor of Tourism?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895004-B9A8-4C91-87B3-0958D5563C2C}"/>
              </a:ext>
            </a:extLst>
          </p:cNvPr>
          <p:cNvSpPr/>
          <p:nvPr/>
        </p:nvSpPr>
        <p:spPr>
          <a:xfrm>
            <a:off x="110836" y="1841988"/>
            <a:ext cx="1208116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Over the decades, tourism has experienced continued growth and deepening ‎diversification to become one of the fastest growing economic sectors in the world. ‎Modern tourism is closely linked to development and encompasses a growing number ‎of new destinations. These dynamics have turned tourism into a key driver for socio-‎economic progress.‎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Today, the business volume of tourism equals or even surpasses that of oil exports, ‎food products or automobiles. Tourism has become one of the major players in ‎international commerce, and represents at the same time one of the main income ‎sources for many developing countries. This growth goes hand in hand with an ‎increasing diversification and competition among destinations.‎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This global spread of tourism in industrialized and developed states has produced ‎economic and employment benefits in many related sectors - from construction to ‎agriculture or telecommunications.‎</a:t>
            </a:r>
            <a:br>
              <a:rPr lang="en-US" dirty="0"/>
            </a:br>
            <a:r>
              <a:rPr lang="en-US" dirty="0"/>
              <a:t>The contribution of tourism to economic well-being depends on the quality and the ‎revenues of the tourism offer. UNWTO assists destinations in their sustainable ‎positioning in ever more complex national and international markets. As the UN agency ‎dedicated to tourism, UNWTO points out that particularly developing countries stand to ‎benefit from sustainable tourism and acts to help make this a reality.‎</a:t>
            </a:r>
          </a:p>
          <a:p>
            <a:endParaRPr lang="en-US" dirty="0"/>
          </a:p>
          <a:p>
            <a:r>
              <a:rPr lang="en-US" dirty="0"/>
              <a:t>Retrieved from UNWTO: Why Tourism: </a:t>
            </a:r>
            <a:r>
              <a:rPr lang="en-US" dirty="0">
                <a:hlinkClick r:id="rId3"/>
              </a:rPr>
              <a:t>http://www2.unwto.org/content/why-tourism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48468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26E3C-57F7-48EB-882E-EFE32F5CE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500868"/>
            <a:ext cx="7729728" cy="1188720"/>
          </a:xfrm>
        </p:spPr>
        <p:txBody>
          <a:bodyPr>
            <a:normAutofit/>
          </a:bodyPr>
          <a:lstStyle/>
          <a:p>
            <a:r>
              <a:rPr lang="en-US" dirty="0"/>
              <a:t>Promotors of Tourism: Governments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DF34A3-FA17-48B1-87C1-7E36F45E92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5965" y="2161309"/>
            <a:ext cx="10792690" cy="4336473"/>
          </a:xfrm>
        </p:spPr>
        <p:txBody>
          <a:bodyPr>
            <a:normAutofit/>
          </a:bodyPr>
          <a:lstStyle/>
          <a:p>
            <a:r>
              <a:rPr lang="en-US" sz="2800" dirty="0"/>
              <a:t>United Nations World Tourism Organization</a:t>
            </a:r>
          </a:p>
          <a:p>
            <a:pPr lvl="1"/>
            <a:r>
              <a:rPr lang="en-US" sz="2400" dirty="0"/>
              <a:t>What is their mission?</a:t>
            </a:r>
          </a:p>
          <a:p>
            <a:pPr lvl="1"/>
            <a:r>
              <a:rPr lang="en-US" sz="2400" dirty="0"/>
              <a:t>Look at the “Why Tourism” page: </a:t>
            </a:r>
            <a:r>
              <a:rPr lang="en-US" sz="2400" dirty="0">
                <a:hlinkClick r:id="rId3"/>
              </a:rPr>
              <a:t>https://www.unwto.org/why-tourism</a:t>
            </a:r>
            <a:endParaRPr lang="en-US" sz="2400" dirty="0"/>
          </a:p>
          <a:p>
            <a:pPr lvl="2"/>
            <a:r>
              <a:rPr lang="en-US" sz="2400" dirty="0"/>
              <a:t>List two observations you made from the information presented</a:t>
            </a:r>
          </a:p>
          <a:p>
            <a:pPr lvl="1"/>
            <a:r>
              <a:rPr lang="en-US" sz="2400" dirty="0"/>
              <a:t>Look at the  glossary page: </a:t>
            </a:r>
            <a:r>
              <a:rPr lang="en-US" sz="2400" dirty="0">
                <a:hlinkClick r:id="rId4"/>
              </a:rPr>
              <a:t>https://www.unwto.org/glossary-tourism-terms</a:t>
            </a:r>
            <a:endParaRPr lang="en-US" sz="2400" dirty="0"/>
          </a:p>
          <a:p>
            <a:pPr lvl="2"/>
            <a:r>
              <a:rPr lang="en-US" sz="2400" dirty="0"/>
              <a:t>Chose five terms that are new to you and list them</a:t>
            </a:r>
          </a:p>
          <a:p>
            <a:pPr lvl="1"/>
            <a:r>
              <a:rPr lang="en-US" sz="2400" dirty="0"/>
              <a:t>Look at the events page: </a:t>
            </a:r>
            <a:r>
              <a:rPr lang="en-US" sz="2400" dirty="0">
                <a:hlinkClick r:id="rId5"/>
              </a:rPr>
              <a:t>https://www.unwto.org/events</a:t>
            </a:r>
            <a:endParaRPr lang="en-US" sz="2400" dirty="0"/>
          </a:p>
          <a:p>
            <a:pPr lvl="2"/>
            <a:r>
              <a:rPr lang="en-US" sz="2400" dirty="0"/>
              <a:t>Select an event and explain, in your own words the purpose of the event</a:t>
            </a:r>
          </a:p>
        </p:txBody>
      </p:sp>
    </p:spTree>
    <p:extLst>
      <p:ext uri="{BB962C8B-B14F-4D97-AF65-F5344CB8AC3E}">
        <p14:creationId xmlns:p14="http://schemas.microsoft.com/office/powerpoint/2010/main" val="3458698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26E3C-57F7-48EB-882E-EFE32F5CE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500868"/>
            <a:ext cx="7729728" cy="1188720"/>
          </a:xfrm>
        </p:spPr>
        <p:txBody>
          <a:bodyPr>
            <a:normAutofit/>
          </a:bodyPr>
          <a:lstStyle/>
          <a:p>
            <a:r>
              <a:rPr lang="en-US" dirty="0"/>
              <a:t>Promotors of Tourism:</a:t>
            </a:r>
            <a:br>
              <a:rPr lang="en-US" dirty="0"/>
            </a:br>
            <a:r>
              <a:rPr lang="en-US" dirty="0"/>
              <a:t>Tourism Boards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828961-21F0-40F1-9FDF-D9DAE93A6D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19387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2082</Words>
  <Application>Microsoft Office PowerPoint</Application>
  <PresentationFormat>Widescreen</PresentationFormat>
  <Paragraphs>185</Paragraphs>
  <Slides>16</Slides>
  <Notes>7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Gill Sans MT</vt:lpstr>
      <vt:lpstr>Parcel</vt:lpstr>
      <vt:lpstr>Travel and Tourism</vt:lpstr>
      <vt:lpstr>Class Learning Outcomes</vt:lpstr>
      <vt:lpstr>What Segments of The hospitality Industry are associated with Tourism</vt:lpstr>
      <vt:lpstr>What Segments of The hospitality Industry are associated with Tourism</vt:lpstr>
      <vt:lpstr>Tourism is a social, cultural and economic phenomenon which entails the movement of people to countries and places outside their usual environment for personal or business/professional purposes. These people are called visitors (which may be either tourists or excursionists; residents or non-residents) and tourism has to do with their activities, some of which imply tourism expenditure. International Recommendations for Tourism </vt:lpstr>
      <vt:lpstr>Promotors of Tourism</vt:lpstr>
      <vt:lpstr>What does it mean to be Promotor of Tourism?</vt:lpstr>
      <vt:lpstr>Promotors of Tourism: Governments</vt:lpstr>
      <vt:lpstr>Promotors of Tourism: Tourism Boards</vt:lpstr>
      <vt:lpstr>Promotors of Tourism: Tourism Boards</vt:lpstr>
      <vt:lpstr>Promotors of Tourism:  Other</vt:lpstr>
      <vt:lpstr>What are the forms of transportation that contribute to tourism?</vt:lpstr>
      <vt:lpstr>PowerPoint Presentation</vt:lpstr>
      <vt:lpstr>Reasons For travel</vt:lpstr>
      <vt:lpstr>Categories of tourism</vt:lpstr>
      <vt:lpstr>Next class meeting   March 31, 2020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 and Tourism</dc:title>
  <dc:creator>Karen Goodlad</dc:creator>
  <cp:lastModifiedBy>Karen Goodlad</cp:lastModifiedBy>
  <cp:revision>5</cp:revision>
  <dcterms:created xsi:type="dcterms:W3CDTF">2020-03-23T22:59:21Z</dcterms:created>
  <dcterms:modified xsi:type="dcterms:W3CDTF">2020-03-24T01:26:11Z</dcterms:modified>
</cp:coreProperties>
</file>