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3" r:id="rId2"/>
    <p:sldId id="318" r:id="rId3"/>
    <p:sldId id="258" r:id="rId4"/>
    <p:sldId id="331" r:id="rId5"/>
    <p:sldId id="361" r:id="rId6"/>
    <p:sldId id="362" r:id="rId7"/>
    <p:sldId id="363" r:id="rId8"/>
    <p:sldId id="364" r:id="rId9"/>
    <p:sldId id="365" r:id="rId10"/>
    <p:sldId id="376" r:id="rId11"/>
    <p:sldId id="366" r:id="rId12"/>
    <p:sldId id="377" r:id="rId13"/>
    <p:sldId id="378" r:id="rId14"/>
    <p:sldId id="374" r:id="rId15"/>
    <p:sldId id="368" r:id="rId16"/>
    <p:sldId id="379" r:id="rId17"/>
    <p:sldId id="380" r:id="rId18"/>
    <p:sldId id="381" r:id="rId19"/>
    <p:sldId id="382" r:id="rId20"/>
    <p:sldId id="369" r:id="rId21"/>
    <p:sldId id="370" r:id="rId22"/>
    <p:sldId id="372" r:id="rId23"/>
    <p:sldId id="385" r:id="rId24"/>
    <p:sldId id="371" r:id="rId25"/>
    <p:sldId id="383" r:id="rId26"/>
    <p:sldId id="384" r:id="rId27"/>
    <p:sldId id="386" r:id="rId28"/>
    <p:sldId id="3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LD" id="{F9DB7400-2D9C-9E4C-A780-C8E220C19575}">
          <p14:sldIdLst>
            <p14:sldId id="343"/>
            <p14:sldId id="318"/>
            <p14:sldId id="258"/>
            <p14:sldId id="331"/>
            <p14:sldId id="361"/>
            <p14:sldId id="362"/>
            <p14:sldId id="363"/>
            <p14:sldId id="364"/>
            <p14:sldId id="365"/>
            <p14:sldId id="376"/>
            <p14:sldId id="366"/>
            <p14:sldId id="377"/>
            <p14:sldId id="378"/>
            <p14:sldId id="374"/>
            <p14:sldId id="368"/>
            <p14:sldId id="379"/>
            <p14:sldId id="380"/>
            <p14:sldId id="381"/>
            <p14:sldId id="382"/>
            <p14:sldId id="369"/>
            <p14:sldId id="370"/>
            <p14:sldId id="372"/>
            <p14:sldId id="385"/>
            <p14:sldId id="371"/>
            <p14:sldId id="383"/>
            <p14:sldId id="384"/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768" userDrawn="1">
          <p15:clr>
            <a:srgbClr val="A4A3A4"/>
          </p15:clr>
        </p15:guide>
        <p15:guide id="2" pos="6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28D"/>
    <a:srgbClr val="D21C4D"/>
    <a:srgbClr val="008CAA"/>
    <a:srgbClr val="2241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CB718C-0792-4871-B295-4B68D227EC01}" v="539" dt="2022-10-27T18:10:58.355"/>
    <p1510:client id="{7E40B02A-477B-6D44-84F9-A5DCA19E15B4}" v="109" dt="2022-10-27T18:11:36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78" y="60"/>
      </p:cViewPr>
      <p:guideLst>
        <p:guide orient="horz" pos="3768"/>
        <p:guide pos="6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76CAD-9100-4FF0-88C4-AEED4BC83303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FA2213F-BB76-4DDD-81BF-0F1099E1F8FC}">
      <dgm:prSet custT="1"/>
      <dgm:spPr>
        <a:solidFill>
          <a:srgbClr val="0091B0"/>
        </a:solidFill>
      </dgm:spPr>
      <dgm:t>
        <a:bodyPr/>
        <a:lstStyle/>
        <a:p>
          <a:r>
            <a:rPr lang="en-US" sz="1600" b="0" i="0">
              <a:latin typeface="Trade Gothic LT Std" panose="020B0503020502020204" pitchFamily="34" charset="77"/>
            </a:rPr>
            <a:t>Student Organizations</a:t>
          </a:r>
        </a:p>
      </dgm:t>
    </dgm:pt>
    <dgm:pt modelId="{689C5605-B6A9-4628-855B-67BCD2F66B96}" type="parTrans" cxnId="{483133C9-199A-4A57-8B16-21DCBDA7687C}">
      <dgm:prSet/>
      <dgm:spPr/>
      <dgm:t>
        <a:bodyPr/>
        <a:lstStyle/>
        <a:p>
          <a:endParaRPr lang="en-US"/>
        </a:p>
      </dgm:t>
    </dgm:pt>
    <dgm:pt modelId="{B9A27E75-90C1-4022-89A5-BF0B93BAC7F2}" type="sibTrans" cxnId="{483133C9-199A-4A57-8B16-21DCBDA7687C}">
      <dgm:prSet/>
      <dgm:spPr/>
      <dgm:t>
        <a:bodyPr/>
        <a:lstStyle/>
        <a:p>
          <a:endParaRPr lang="en-US"/>
        </a:p>
      </dgm:t>
    </dgm:pt>
    <dgm:pt modelId="{FC622C33-A756-4C44-95CB-31A88685E855}">
      <dgm:prSet custT="1"/>
      <dgm:spPr>
        <a:solidFill>
          <a:srgbClr val="E57428"/>
        </a:solidFill>
      </dgm:spPr>
      <dgm:t>
        <a:bodyPr/>
        <a:lstStyle/>
        <a:p>
          <a:r>
            <a:rPr lang="en-US" sz="1600" b="0" i="0">
              <a:latin typeface="Trade Gothic LT Std" panose="020B0503020502020204" pitchFamily="34" charset="77"/>
            </a:rPr>
            <a:t>Student Government</a:t>
          </a:r>
        </a:p>
      </dgm:t>
    </dgm:pt>
    <dgm:pt modelId="{43C347CD-637E-402E-8874-61A2EBBF4E72}" type="parTrans" cxnId="{F2F99DB6-05BF-4068-A22C-E20188975CD6}">
      <dgm:prSet/>
      <dgm:spPr/>
      <dgm:t>
        <a:bodyPr/>
        <a:lstStyle/>
        <a:p>
          <a:endParaRPr lang="en-US"/>
        </a:p>
      </dgm:t>
    </dgm:pt>
    <dgm:pt modelId="{9AD582D8-1BBD-4D8C-8887-B35E1647645A}" type="sibTrans" cxnId="{F2F99DB6-05BF-4068-A22C-E20188975CD6}">
      <dgm:prSet/>
      <dgm:spPr/>
      <dgm:t>
        <a:bodyPr/>
        <a:lstStyle/>
        <a:p>
          <a:endParaRPr lang="en-US"/>
        </a:p>
      </dgm:t>
    </dgm:pt>
    <dgm:pt modelId="{C4FBA32D-BF7B-4F4C-9995-059C4AE8F3F1}">
      <dgm:prSet custT="1"/>
      <dgm:spPr>
        <a:solidFill>
          <a:srgbClr val="E57428"/>
        </a:solidFill>
      </dgm:spPr>
      <dgm:t>
        <a:bodyPr/>
        <a:lstStyle/>
        <a:p>
          <a:r>
            <a:rPr lang="en-US" sz="1600" b="0" i="0">
              <a:solidFill>
                <a:schemeClr val="bg1"/>
              </a:solidFill>
              <a:latin typeface="Trade Gothic LT Std" panose="020B0503020502020204" pitchFamily="34" charset="77"/>
            </a:rPr>
            <a:t>Peer Navigators</a:t>
          </a:r>
        </a:p>
      </dgm:t>
    </dgm:pt>
    <dgm:pt modelId="{604B6276-9703-4302-B175-D2AB22675BD4}" type="parTrans" cxnId="{B5E866E5-9DD8-4A21-9D0E-6735ACBC4EE8}">
      <dgm:prSet/>
      <dgm:spPr/>
      <dgm:t>
        <a:bodyPr/>
        <a:lstStyle/>
        <a:p>
          <a:endParaRPr lang="en-US"/>
        </a:p>
      </dgm:t>
    </dgm:pt>
    <dgm:pt modelId="{2ED74AE2-882F-4D51-8EAA-2E1868FA473A}" type="sibTrans" cxnId="{B5E866E5-9DD8-4A21-9D0E-6735ACBC4EE8}">
      <dgm:prSet/>
      <dgm:spPr/>
      <dgm:t>
        <a:bodyPr/>
        <a:lstStyle/>
        <a:p>
          <a:endParaRPr lang="en-US"/>
        </a:p>
      </dgm:t>
    </dgm:pt>
    <dgm:pt modelId="{D6CFAC55-A696-4207-B455-FDCF9FD80AB9}">
      <dgm:prSet custT="1"/>
      <dgm:spPr>
        <a:solidFill>
          <a:srgbClr val="0091B0"/>
        </a:solidFill>
      </dgm:spPr>
      <dgm:t>
        <a:bodyPr/>
        <a:lstStyle/>
        <a:p>
          <a:r>
            <a:rPr lang="en-US" sz="1600" b="0" i="0">
              <a:latin typeface="Trade Gothic LT Std" panose="020B0503020502020204" pitchFamily="34" charset="77"/>
            </a:rPr>
            <a:t>City Tech </a:t>
          </a:r>
          <a:br>
            <a:rPr lang="en-US" sz="1600" b="0" i="0">
              <a:latin typeface="Trade Gothic LT Std" panose="020B0503020502020204" pitchFamily="34" charset="77"/>
            </a:rPr>
          </a:br>
          <a:r>
            <a:rPr lang="en-US" sz="1600" b="0" i="0">
              <a:latin typeface="Trade Gothic LT Std" panose="020B0503020502020204" pitchFamily="34" charset="77"/>
            </a:rPr>
            <a:t>Food Pantry </a:t>
          </a:r>
        </a:p>
      </dgm:t>
    </dgm:pt>
    <dgm:pt modelId="{5C00E5FC-FF8E-44D3-A5A6-66DB5B031B5F}" type="parTrans" cxnId="{DFA94D6D-E015-4E58-AB27-A8624D3F3370}">
      <dgm:prSet/>
      <dgm:spPr/>
      <dgm:t>
        <a:bodyPr/>
        <a:lstStyle/>
        <a:p>
          <a:endParaRPr lang="en-US"/>
        </a:p>
      </dgm:t>
    </dgm:pt>
    <dgm:pt modelId="{BBB00C4A-2D55-4034-A6E2-6FC05127627C}" type="sibTrans" cxnId="{DFA94D6D-E015-4E58-AB27-A8624D3F3370}">
      <dgm:prSet/>
      <dgm:spPr/>
      <dgm:t>
        <a:bodyPr/>
        <a:lstStyle/>
        <a:p>
          <a:endParaRPr lang="en-US"/>
        </a:p>
      </dgm:t>
    </dgm:pt>
    <dgm:pt modelId="{8AD7E1B1-86DB-4706-8AAF-96A6A1B75C3F}">
      <dgm:prSet custT="1"/>
      <dgm:spPr>
        <a:solidFill>
          <a:srgbClr val="0091B0"/>
        </a:solidFill>
      </dgm:spPr>
      <dgm:t>
        <a:bodyPr/>
        <a:lstStyle/>
        <a:p>
          <a:r>
            <a:rPr lang="en-US" sz="1600" b="0" i="0">
              <a:latin typeface="Trade Gothic LT Std" panose="020B0503020502020204" pitchFamily="34" charset="77"/>
            </a:rPr>
            <a:t>International Student Services  </a:t>
          </a:r>
        </a:p>
      </dgm:t>
    </dgm:pt>
    <dgm:pt modelId="{0B89B1EF-CEFE-4FC1-A998-9FC108B2243D}" type="parTrans" cxnId="{1ED5B9D1-3526-4950-8A92-98C913129D78}">
      <dgm:prSet/>
      <dgm:spPr/>
      <dgm:t>
        <a:bodyPr/>
        <a:lstStyle/>
        <a:p>
          <a:endParaRPr lang="en-US"/>
        </a:p>
      </dgm:t>
    </dgm:pt>
    <dgm:pt modelId="{E4944F07-8BE7-44F6-AAE3-3D858D48D002}" type="sibTrans" cxnId="{1ED5B9D1-3526-4950-8A92-98C913129D78}">
      <dgm:prSet/>
      <dgm:spPr/>
      <dgm:t>
        <a:bodyPr/>
        <a:lstStyle/>
        <a:p>
          <a:endParaRPr lang="en-US"/>
        </a:p>
      </dgm:t>
    </dgm:pt>
    <dgm:pt modelId="{86CA46A0-0974-4CA7-A70F-50BD18264FDC}">
      <dgm:prSet custT="1"/>
      <dgm:spPr>
        <a:solidFill>
          <a:srgbClr val="E57428"/>
        </a:solidFill>
      </dgm:spPr>
      <dgm:t>
        <a:bodyPr/>
        <a:lstStyle/>
        <a:p>
          <a:r>
            <a:rPr lang="en-US" sz="1600" b="0" i="0">
              <a:solidFill>
                <a:schemeClr val="bg1"/>
              </a:solidFill>
              <a:latin typeface="Trade Gothic LT Std" panose="020B0503020502020204" pitchFamily="34" charset="77"/>
            </a:rPr>
            <a:t>The National Society </a:t>
          </a:r>
        </a:p>
        <a:p>
          <a:r>
            <a:rPr lang="en-US" sz="1600" b="0" i="0">
              <a:solidFill>
                <a:schemeClr val="bg1"/>
              </a:solidFill>
              <a:latin typeface="Trade Gothic LT Std" panose="020B0503020502020204" pitchFamily="34" charset="77"/>
            </a:rPr>
            <a:t>of Leadership </a:t>
          </a:r>
        </a:p>
        <a:p>
          <a:r>
            <a:rPr lang="en-US" sz="1600" b="0" i="0">
              <a:solidFill>
                <a:schemeClr val="bg1"/>
              </a:solidFill>
              <a:latin typeface="Trade Gothic LT Std" panose="020B0503020502020204" pitchFamily="34" charset="77"/>
            </a:rPr>
            <a:t>and Success</a:t>
          </a:r>
          <a:r>
            <a:rPr lang="en-US" sz="1600" b="0" i="0">
              <a:latin typeface="Trade Gothic LT Std" panose="020B0503020502020204" pitchFamily="34" charset="77"/>
            </a:rPr>
            <a:t> </a:t>
          </a:r>
        </a:p>
      </dgm:t>
    </dgm:pt>
    <dgm:pt modelId="{338E3A92-E375-42B8-BDD7-4E2265BDDAE9}" type="parTrans" cxnId="{1BBE83A2-3FFD-4F31-8038-21EA73C51B00}">
      <dgm:prSet/>
      <dgm:spPr/>
      <dgm:t>
        <a:bodyPr/>
        <a:lstStyle/>
        <a:p>
          <a:endParaRPr lang="en-US"/>
        </a:p>
      </dgm:t>
    </dgm:pt>
    <dgm:pt modelId="{031C0DC1-6F9D-4289-9046-B0122D0819FB}" type="sibTrans" cxnId="{1BBE83A2-3FFD-4F31-8038-21EA73C51B00}">
      <dgm:prSet/>
      <dgm:spPr/>
      <dgm:t>
        <a:bodyPr/>
        <a:lstStyle/>
        <a:p>
          <a:endParaRPr lang="en-US"/>
        </a:p>
      </dgm:t>
    </dgm:pt>
    <dgm:pt modelId="{36F42392-2FDA-429A-9268-32A32661EE50}" type="pres">
      <dgm:prSet presAssocID="{F6476CAD-9100-4FF0-88C4-AEED4BC83303}" presName="diagram" presStyleCnt="0">
        <dgm:presLayoutVars>
          <dgm:dir/>
          <dgm:resizeHandles val="exact"/>
        </dgm:presLayoutVars>
      </dgm:prSet>
      <dgm:spPr/>
    </dgm:pt>
    <dgm:pt modelId="{F48B26C7-D7B7-46F3-8007-AA6148585C61}" type="pres">
      <dgm:prSet presAssocID="{FFA2213F-BB76-4DDD-81BF-0F1099E1F8FC}" presName="node" presStyleLbl="node1" presStyleIdx="0" presStyleCnt="6">
        <dgm:presLayoutVars>
          <dgm:bulletEnabled val="1"/>
        </dgm:presLayoutVars>
      </dgm:prSet>
      <dgm:spPr/>
    </dgm:pt>
    <dgm:pt modelId="{D94A5D44-6B90-4F0B-8DEC-332162E405AC}" type="pres">
      <dgm:prSet presAssocID="{B9A27E75-90C1-4022-89A5-BF0B93BAC7F2}" presName="sibTrans" presStyleCnt="0"/>
      <dgm:spPr/>
    </dgm:pt>
    <dgm:pt modelId="{9522AA59-D2E3-473E-9A57-83EDBB128DD9}" type="pres">
      <dgm:prSet presAssocID="{FC622C33-A756-4C44-95CB-31A88685E855}" presName="node" presStyleLbl="node1" presStyleIdx="1" presStyleCnt="6" custLinFactNeighborX="7473" custLinFactNeighborY="-171">
        <dgm:presLayoutVars>
          <dgm:bulletEnabled val="1"/>
        </dgm:presLayoutVars>
      </dgm:prSet>
      <dgm:spPr/>
    </dgm:pt>
    <dgm:pt modelId="{4855691C-4A84-4A2F-B6E0-43A17620245A}" type="pres">
      <dgm:prSet presAssocID="{9AD582D8-1BBD-4D8C-8887-B35E1647645A}" presName="sibTrans" presStyleCnt="0"/>
      <dgm:spPr/>
    </dgm:pt>
    <dgm:pt modelId="{89D15706-7462-44A8-A02F-15A97A6B0826}" type="pres">
      <dgm:prSet presAssocID="{C4FBA32D-BF7B-4F4C-9995-059C4AE8F3F1}" presName="node" presStyleLbl="node1" presStyleIdx="2" presStyleCnt="6" custLinFactNeighborX="-26">
        <dgm:presLayoutVars>
          <dgm:bulletEnabled val="1"/>
        </dgm:presLayoutVars>
      </dgm:prSet>
      <dgm:spPr/>
    </dgm:pt>
    <dgm:pt modelId="{7745B871-7649-4E7D-B8AC-1226309484C9}" type="pres">
      <dgm:prSet presAssocID="{2ED74AE2-882F-4D51-8EAA-2E1868FA473A}" presName="sibTrans" presStyleCnt="0"/>
      <dgm:spPr/>
    </dgm:pt>
    <dgm:pt modelId="{6FAF76D3-21BC-4F24-BC1D-9FE3B4F4FEFC}" type="pres">
      <dgm:prSet presAssocID="{D6CFAC55-A696-4207-B455-FDCF9FD80AB9}" presName="node" presStyleLbl="node1" presStyleIdx="3" presStyleCnt="6" custLinFactNeighborX="7447">
        <dgm:presLayoutVars>
          <dgm:bulletEnabled val="1"/>
        </dgm:presLayoutVars>
      </dgm:prSet>
      <dgm:spPr/>
    </dgm:pt>
    <dgm:pt modelId="{2B6E457A-2B1E-4DBD-B281-0BED8327B759}" type="pres">
      <dgm:prSet presAssocID="{BBB00C4A-2D55-4034-A6E2-6FC05127627C}" presName="sibTrans" presStyleCnt="0"/>
      <dgm:spPr/>
    </dgm:pt>
    <dgm:pt modelId="{51C3500A-1F5B-4120-A72E-92B1BC737EEE}" type="pres">
      <dgm:prSet presAssocID="{8AD7E1B1-86DB-4706-8AAF-96A6A1B75C3F}" presName="node" presStyleLbl="node1" presStyleIdx="4" presStyleCnt="6">
        <dgm:presLayoutVars>
          <dgm:bulletEnabled val="1"/>
        </dgm:presLayoutVars>
      </dgm:prSet>
      <dgm:spPr/>
    </dgm:pt>
    <dgm:pt modelId="{80AE63D8-95FA-4CF2-8142-D8799FC42A25}" type="pres">
      <dgm:prSet presAssocID="{E4944F07-8BE7-44F6-AAE3-3D858D48D002}" presName="sibTrans" presStyleCnt="0"/>
      <dgm:spPr/>
    </dgm:pt>
    <dgm:pt modelId="{30D42506-06A4-49F7-8BAE-C84478900289}" type="pres">
      <dgm:prSet presAssocID="{86CA46A0-0974-4CA7-A70F-50BD18264FDC}" presName="node" presStyleLbl="node1" presStyleIdx="5" presStyleCnt="6" custLinFactNeighborX="7447">
        <dgm:presLayoutVars>
          <dgm:bulletEnabled val="1"/>
        </dgm:presLayoutVars>
      </dgm:prSet>
      <dgm:spPr/>
    </dgm:pt>
  </dgm:ptLst>
  <dgm:cxnLst>
    <dgm:cxn modelId="{1B2E342C-3284-42C8-9A7A-EF8B3DBFABCE}" type="presOf" srcId="{8AD7E1B1-86DB-4706-8AAF-96A6A1B75C3F}" destId="{51C3500A-1F5B-4120-A72E-92B1BC737EEE}" srcOrd="0" destOrd="0" presId="urn:microsoft.com/office/officeart/2005/8/layout/default"/>
    <dgm:cxn modelId="{0B69B948-D074-4EC2-8903-F97FDA827033}" type="presOf" srcId="{C4FBA32D-BF7B-4F4C-9995-059C4AE8F3F1}" destId="{89D15706-7462-44A8-A02F-15A97A6B0826}" srcOrd="0" destOrd="0" presId="urn:microsoft.com/office/officeart/2005/8/layout/default"/>
    <dgm:cxn modelId="{DFA94D6D-E015-4E58-AB27-A8624D3F3370}" srcId="{F6476CAD-9100-4FF0-88C4-AEED4BC83303}" destId="{D6CFAC55-A696-4207-B455-FDCF9FD80AB9}" srcOrd="3" destOrd="0" parTransId="{5C00E5FC-FF8E-44D3-A5A6-66DB5B031B5F}" sibTransId="{BBB00C4A-2D55-4034-A6E2-6FC05127627C}"/>
    <dgm:cxn modelId="{3901077E-7334-4A41-A8F5-8133C55FC211}" type="presOf" srcId="{FFA2213F-BB76-4DDD-81BF-0F1099E1F8FC}" destId="{F48B26C7-D7B7-46F3-8007-AA6148585C61}" srcOrd="0" destOrd="0" presId="urn:microsoft.com/office/officeart/2005/8/layout/default"/>
    <dgm:cxn modelId="{1BBE83A2-3FFD-4F31-8038-21EA73C51B00}" srcId="{F6476CAD-9100-4FF0-88C4-AEED4BC83303}" destId="{86CA46A0-0974-4CA7-A70F-50BD18264FDC}" srcOrd="5" destOrd="0" parTransId="{338E3A92-E375-42B8-BDD7-4E2265BDDAE9}" sibTransId="{031C0DC1-6F9D-4289-9046-B0122D0819FB}"/>
    <dgm:cxn modelId="{C1F3ABB1-12E9-4D09-BDDC-EF8D3F3C5936}" type="presOf" srcId="{D6CFAC55-A696-4207-B455-FDCF9FD80AB9}" destId="{6FAF76D3-21BC-4F24-BC1D-9FE3B4F4FEFC}" srcOrd="0" destOrd="0" presId="urn:microsoft.com/office/officeart/2005/8/layout/default"/>
    <dgm:cxn modelId="{0A6AC6B3-9BB3-4FEA-A759-78E8627FD2BA}" type="presOf" srcId="{FC622C33-A756-4C44-95CB-31A88685E855}" destId="{9522AA59-D2E3-473E-9A57-83EDBB128DD9}" srcOrd="0" destOrd="0" presId="urn:microsoft.com/office/officeart/2005/8/layout/default"/>
    <dgm:cxn modelId="{F2F99DB6-05BF-4068-A22C-E20188975CD6}" srcId="{F6476CAD-9100-4FF0-88C4-AEED4BC83303}" destId="{FC622C33-A756-4C44-95CB-31A88685E855}" srcOrd="1" destOrd="0" parTransId="{43C347CD-637E-402E-8874-61A2EBBF4E72}" sibTransId="{9AD582D8-1BBD-4D8C-8887-B35E1647645A}"/>
    <dgm:cxn modelId="{483133C9-199A-4A57-8B16-21DCBDA7687C}" srcId="{F6476CAD-9100-4FF0-88C4-AEED4BC83303}" destId="{FFA2213F-BB76-4DDD-81BF-0F1099E1F8FC}" srcOrd="0" destOrd="0" parTransId="{689C5605-B6A9-4628-855B-67BCD2F66B96}" sibTransId="{B9A27E75-90C1-4022-89A5-BF0B93BAC7F2}"/>
    <dgm:cxn modelId="{1ED5B9D1-3526-4950-8A92-98C913129D78}" srcId="{F6476CAD-9100-4FF0-88C4-AEED4BC83303}" destId="{8AD7E1B1-86DB-4706-8AAF-96A6A1B75C3F}" srcOrd="4" destOrd="0" parTransId="{0B89B1EF-CEFE-4FC1-A998-9FC108B2243D}" sibTransId="{E4944F07-8BE7-44F6-AAE3-3D858D48D002}"/>
    <dgm:cxn modelId="{1150E4D2-0F3B-4337-BD89-12BA2CFB3268}" type="presOf" srcId="{F6476CAD-9100-4FF0-88C4-AEED4BC83303}" destId="{36F42392-2FDA-429A-9268-32A32661EE50}" srcOrd="0" destOrd="0" presId="urn:microsoft.com/office/officeart/2005/8/layout/default"/>
    <dgm:cxn modelId="{580B70DF-7A54-49C3-A381-E66F8AF985C4}" type="presOf" srcId="{86CA46A0-0974-4CA7-A70F-50BD18264FDC}" destId="{30D42506-06A4-49F7-8BAE-C84478900289}" srcOrd="0" destOrd="0" presId="urn:microsoft.com/office/officeart/2005/8/layout/default"/>
    <dgm:cxn modelId="{B5E866E5-9DD8-4A21-9D0E-6735ACBC4EE8}" srcId="{F6476CAD-9100-4FF0-88C4-AEED4BC83303}" destId="{C4FBA32D-BF7B-4F4C-9995-059C4AE8F3F1}" srcOrd="2" destOrd="0" parTransId="{604B6276-9703-4302-B175-D2AB22675BD4}" sibTransId="{2ED74AE2-882F-4D51-8EAA-2E1868FA473A}"/>
    <dgm:cxn modelId="{596B245D-B477-4D7D-9556-9A77A6E6E2F8}" type="presParOf" srcId="{36F42392-2FDA-429A-9268-32A32661EE50}" destId="{F48B26C7-D7B7-46F3-8007-AA6148585C61}" srcOrd="0" destOrd="0" presId="urn:microsoft.com/office/officeart/2005/8/layout/default"/>
    <dgm:cxn modelId="{5907F677-9CD5-421E-AE42-F1B7EEAE3740}" type="presParOf" srcId="{36F42392-2FDA-429A-9268-32A32661EE50}" destId="{D94A5D44-6B90-4F0B-8DEC-332162E405AC}" srcOrd="1" destOrd="0" presId="urn:microsoft.com/office/officeart/2005/8/layout/default"/>
    <dgm:cxn modelId="{1BC8B0AD-A462-464D-B612-22C3B25032DB}" type="presParOf" srcId="{36F42392-2FDA-429A-9268-32A32661EE50}" destId="{9522AA59-D2E3-473E-9A57-83EDBB128DD9}" srcOrd="2" destOrd="0" presId="urn:microsoft.com/office/officeart/2005/8/layout/default"/>
    <dgm:cxn modelId="{10DC3A3D-7246-43F4-87A5-BB4C76DFEEC3}" type="presParOf" srcId="{36F42392-2FDA-429A-9268-32A32661EE50}" destId="{4855691C-4A84-4A2F-B6E0-43A17620245A}" srcOrd="3" destOrd="0" presId="urn:microsoft.com/office/officeart/2005/8/layout/default"/>
    <dgm:cxn modelId="{7F595208-9C41-46CE-84A5-F44F3F034ACE}" type="presParOf" srcId="{36F42392-2FDA-429A-9268-32A32661EE50}" destId="{89D15706-7462-44A8-A02F-15A97A6B0826}" srcOrd="4" destOrd="0" presId="urn:microsoft.com/office/officeart/2005/8/layout/default"/>
    <dgm:cxn modelId="{6B4FA04F-1116-4BDE-A07F-2143F0B692C9}" type="presParOf" srcId="{36F42392-2FDA-429A-9268-32A32661EE50}" destId="{7745B871-7649-4E7D-B8AC-1226309484C9}" srcOrd="5" destOrd="0" presId="urn:microsoft.com/office/officeart/2005/8/layout/default"/>
    <dgm:cxn modelId="{FDAC8B9F-7ED7-49FD-A6AC-A115B285DD3F}" type="presParOf" srcId="{36F42392-2FDA-429A-9268-32A32661EE50}" destId="{6FAF76D3-21BC-4F24-BC1D-9FE3B4F4FEFC}" srcOrd="6" destOrd="0" presId="urn:microsoft.com/office/officeart/2005/8/layout/default"/>
    <dgm:cxn modelId="{99CAEBC2-9EAB-4D4A-8224-5B71B8C061D9}" type="presParOf" srcId="{36F42392-2FDA-429A-9268-32A32661EE50}" destId="{2B6E457A-2B1E-4DBD-B281-0BED8327B759}" srcOrd="7" destOrd="0" presId="urn:microsoft.com/office/officeart/2005/8/layout/default"/>
    <dgm:cxn modelId="{B3DE9160-8C85-4621-9F70-BFA167F211B7}" type="presParOf" srcId="{36F42392-2FDA-429A-9268-32A32661EE50}" destId="{51C3500A-1F5B-4120-A72E-92B1BC737EEE}" srcOrd="8" destOrd="0" presId="urn:microsoft.com/office/officeart/2005/8/layout/default"/>
    <dgm:cxn modelId="{12780B72-B5DD-46B6-B9C8-B2A2EB19FE24}" type="presParOf" srcId="{36F42392-2FDA-429A-9268-32A32661EE50}" destId="{80AE63D8-95FA-4CF2-8142-D8799FC42A25}" srcOrd="9" destOrd="0" presId="urn:microsoft.com/office/officeart/2005/8/layout/default"/>
    <dgm:cxn modelId="{79F2F5CE-AD8B-40C9-B325-4A33DDCE6E54}" type="presParOf" srcId="{36F42392-2FDA-429A-9268-32A32661EE50}" destId="{30D42506-06A4-49F7-8BAE-C8447890028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1AE4C6-3115-429F-AB06-F8AA359E490B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122F32-282F-4633-A368-F7160CAAE3B2}">
      <dgm:prSet custT="1"/>
      <dgm:spPr>
        <a:solidFill>
          <a:schemeClr val="accent2"/>
        </a:solidFill>
      </dgm:spPr>
      <dgm:t>
        <a:bodyPr/>
        <a:lstStyle/>
        <a:p>
          <a:r>
            <a:rPr lang="en-US" sz="1400" b="0" i="0">
              <a:latin typeface="Trade Gothic LT Std" panose="020B0503020502020204" pitchFamily="34" charset="77"/>
            </a:rPr>
            <a:t>Be in the Know About What’s Happening on Campus</a:t>
          </a:r>
        </a:p>
      </dgm:t>
    </dgm:pt>
    <dgm:pt modelId="{7F9DB94A-11EE-468C-97ED-22BC4CD47100}" type="parTrans" cxnId="{8B0529EA-2ED3-4112-9B74-707520AD3E00}">
      <dgm:prSet/>
      <dgm:spPr/>
      <dgm:t>
        <a:bodyPr/>
        <a:lstStyle/>
        <a:p>
          <a:endParaRPr lang="en-US"/>
        </a:p>
      </dgm:t>
    </dgm:pt>
    <dgm:pt modelId="{A84D0863-3612-447B-93C6-2B0BE942E674}" type="sibTrans" cxnId="{8B0529EA-2ED3-4112-9B74-707520AD3E00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39F55D00-04D3-4A5D-A53D-F3A4FBAA2DFF}">
      <dgm:prSet/>
      <dgm:spPr>
        <a:solidFill>
          <a:srgbClr val="0091B0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Build Connections with Peers, Faculty </a:t>
          </a:r>
          <a:br>
            <a:rPr lang="en-US" b="0" i="0">
              <a:latin typeface="Trade Gothic LT Std" panose="020B0503020502020204" pitchFamily="34" charset="77"/>
            </a:rPr>
          </a:br>
          <a:r>
            <a:rPr lang="en-US" b="0" i="0">
              <a:latin typeface="Trade Gothic LT Std" panose="020B0503020502020204" pitchFamily="34" charset="77"/>
            </a:rPr>
            <a:t>&amp; Staff</a:t>
          </a:r>
        </a:p>
      </dgm:t>
    </dgm:pt>
    <dgm:pt modelId="{614130DF-F0B2-4840-A624-1C768390005D}" type="parTrans" cxnId="{A7BD5FA6-71F6-44EA-ABC9-59C90100557C}">
      <dgm:prSet/>
      <dgm:spPr/>
      <dgm:t>
        <a:bodyPr/>
        <a:lstStyle/>
        <a:p>
          <a:endParaRPr lang="en-US"/>
        </a:p>
      </dgm:t>
    </dgm:pt>
    <dgm:pt modelId="{AEE058F3-E370-42CF-A546-931092D62ADB}" type="sibTrans" cxnId="{A7BD5FA6-71F6-44EA-ABC9-59C90100557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35482627-63A7-4172-9DAE-63E95AE1205C}">
      <dgm:prSet/>
      <dgm:spPr>
        <a:solidFill>
          <a:schemeClr val="accent2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Be Part of Creating Change on Campus</a:t>
          </a:r>
        </a:p>
      </dgm:t>
    </dgm:pt>
    <dgm:pt modelId="{2AA7FAAE-872D-45A0-B11C-A0BBC5C9BEAC}" type="parTrans" cxnId="{A6D9EF3D-02C8-44F1-8909-F232367273AB}">
      <dgm:prSet/>
      <dgm:spPr/>
      <dgm:t>
        <a:bodyPr/>
        <a:lstStyle/>
        <a:p>
          <a:endParaRPr lang="en-US"/>
        </a:p>
      </dgm:t>
    </dgm:pt>
    <dgm:pt modelId="{40FCF88F-96EA-4359-834B-07A0EFFB07FD}" type="sibTrans" cxnId="{A6D9EF3D-02C8-44F1-8909-F232367273AB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FC6B012F-D5C4-4D0B-926A-F4046768ECBF}">
      <dgm:prSet/>
      <dgm:spPr>
        <a:solidFill>
          <a:srgbClr val="0091B0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Expand Your Experience Working Collaboratively </a:t>
          </a:r>
          <a:br>
            <a:rPr lang="en-US" b="0" i="0">
              <a:latin typeface="Trade Gothic LT Std" panose="020B0503020502020204" pitchFamily="34" charset="77"/>
            </a:rPr>
          </a:br>
          <a:r>
            <a:rPr lang="en-US" b="0" i="0">
              <a:latin typeface="Trade Gothic LT Std" panose="020B0503020502020204" pitchFamily="34" charset="77"/>
            </a:rPr>
            <a:t>with Others</a:t>
          </a:r>
        </a:p>
      </dgm:t>
    </dgm:pt>
    <dgm:pt modelId="{8739750E-307B-4D71-9CDC-324A038DA790}" type="parTrans" cxnId="{9FB3E047-489B-473C-9B94-27C0F9151A3B}">
      <dgm:prSet/>
      <dgm:spPr/>
      <dgm:t>
        <a:bodyPr/>
        <a:lstStyle/>
        <a:p>
          <a:endParaRPr lang="en-US"/>
        </a:p>
      </dgm:t>
    </dgm:pt>
    <dgm:pt modelId="{523C042A-96C0-4246-8DBC-D2D18FD60264}" type="sibTrans" cxnId="{9FB3E047-489B-473C-9B94-27C0F9151A3B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FA7D985B-0150-49B8-A541-9CF02E31CC26}">
      <dgm:prSet/>
      <dgm:spPr>
        <a:solidFill>
          <a:srgbClr val="0091B0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Increase Your Leadership Skills</a:t>
          </a:r>
        </a:p>
      </dgm:t>
    </dgm:pt>
    <dgm:pt modelId="{6A744466-E3DA-4051-BC78-1DAB2BDAB417}" type="parTrans" cxnId="{DEA53707-E6D9-4AAB-8528-CE77B17D51E4}">
      <dgm:prSet/>
      <dgm:spPr/>
      <dgm:t>
        <a:bodyPr/>
        <a:lstStyle/>
        <a:p>
          <a:endParaRPr lang="en-US"/>
        </a:p>
      </dgm:t>
    </dgm:pt>
    <dgm:pt modelId="{851E7CBB-F070-422D-8400-9675A913FBF1}" type="sibTrans" cxnId="{DEA53707-E6D9-4AAB-8528-CE77B17D51E4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98FF9135-C172-4351-B1E0-631453ACE469}">
      <dgm:prSet/>
      <dgm:spPr>
        <a:solidFill>
          <a:schemeClr val="accent2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Learn About Campus Finances</a:t>
          </a:r>
        </a:p>
      </dgm:t>
    </dgm:pt>
    <dgm:pt modelId="{1186D523-8ED6-4D19-BE47-07FEE147F3D1}" type="parTrans" cxnId="{48A6A755-55DB-4587-9EF9-20C247159527}">
      <dgm:prSet/>
      <dgm:spPr/>
      <dgm:t>
        <a:bodyPr/>
        <a:lstStyle/>
        <a:p>
          <a:endParaRPr lang="en-US"/>
        </a:p>
      </dgm:t>
    </dgm:pt>
    <dgm:pt modelId="{983F930D-C78C-435C-8943-9E07F7565DBC}" type="sibTrans" cxnId="{48A6A755-55DB-4587-9EF9-20C247159527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57031010-11C2-4177-AC04-00AC2EBDF6BE}">
      <dgm:prSet/>
      <dgm:spPr>
        <a:solidFill>
          <a:srgbClr val="0091B0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Learn How </a:t>
          </a:r>
          <a:br>
            <a:rPr lang="en-US" b="0" i="0">
              <a:latin typeface="Trade Gothic LT Std" panose="020B0503020502020204" pitchFamily="34" charset="77"/>
            </a:rPr>
          </a:br>
          <a:r>
            <a:rPr lang="en-US" b="0" i="0">
              <a:latin typeface="Trade Gothic LT Std" panose="020B0503020502020204" pitchFamily="34" charset="77"/>
            </a:rPr>
            <a:t>to Curate Your </a:t>
          </a:r>
          <a:br>
            <a:rPr lang="en-US" b="0" i="0">
              <a:latin typeface="Trade Gothic LT Std" panose="020B0503020502020204" pitchFamily="34" charset="77"/>
            </a:rPr>
          </a:br>
          <a:r>
            <a:rPr lang="en-US" b="0" i="0">
              <a:latin typeface="Trade Gothic LT Std" panose="020B0503020502020204" pitchFamily="34" charset="77"/>
            </a:rPr>
            <a:t>Public Image</a:t>
          </a:r>
        </a:p>
      </dgm:t>
    </dgm:pt>
    <dgm:pt modelId="{1762DC93-1330-44AC-B6CC-D191F1B6E1B2}" type="parTrans" cxnId="{7DA7EDC9-BCB2-4B2F-95B1-16190AD18B99}">
      <dgm:prSet/>
      <dgm:spPr/>
      <dgm:t>
        <a:bodyPr/>
        <a:lstStyle/>
        <a:p>
          <a:endParaRPr lang="en-US"/>
        </a:p>
      </dgm:t>
    </dgm:pt>
    <dgm:pt modelId="{FFBA0B32-AB40-4EC2-AC64-C309F14F8644}" type="sibTrans" cxnId="{7DA7EDC9-BCB2-4B2F-95B1-16190AD18B99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BE357BE1-703F-44CD-A94E-1464B69248C9}">
      <dgm:prSet/>
      <dgm:spPr>
        <a:solidFill>
          <a:schemeClr val="accent2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Networking Opportunities to Help Your Caree</a:t>
          </a:r>
          <a:r>
            <a:rPr lang="en-US"/>
            <a:t>r </a:t>
          </a:r>
        </a:p>
      </dgm:t>
    </dgm:pt>
    <dgm:pt modelId="{06A39AB0-C16F-4BDA-81DE-55012BBBF368}" type="parTrans" cxnId="{0BD0F5D2-5193-438C-BB5C-D7CB379B5985}">
      <dgm:prSet/>
      <dgm:spPr/>
      <dgm:t>
        <a:bodyPr/>
        <a:lstStyle/>
        <a:p>
          <a:endParaRPr lang="en-US"/>
        </a:p>
      </dgm:t>
    </dgm:pt>
    <dgm:pt modelId="{0B7C3741-929D-4B60-84B1-7F26ED5DA2E9}" type="sibTrans" cxnId="{0BD0F5D2-5193-438C-BB5C-D7CB379B5985}">
      <dgm:prSet/>
      <dgm:spPr/>
      <dgm:t>
        <a:bodyPr/>
        <a:lstStyle/>
        <a:p>
          <a:endParaRPr lang="en-US"/>
        </a:p>
      </dgm:t>
    </dgm:pt>
    <dgm:pt modelId="{2B66E4D3-F3D4-4CBA-87FE-899E8E76C8B9}">
      <dgm:prSet/>
      <dgm:spPr>
        <a:solidFill>
          <a:schemeClr val="accent2"/>
        </a:solidFill>
      </dgm:spPr>
      <dgm:t>
        <a:bodyPr/>
        <a:lstStyle/>
        <a:p>
          <a:r>
            <a:rPr lang="en-US" b="0" i="0">
              <a:latin typeface="Trade Gothic LT Std" panose="020B0503020502020204" pitchFamily="34" charset="77"/>
            </a:rPr>
            <a:t>Gain An Area of Expertise </a:t>
          </a:r>
        </a:p>
      </dgm:t>
    </dgm:pt>
    <dgm:pt modelId="{C89CCD93-35DD-4DE7-96E2-77DCC1C74150}" type="parTrans" cxnId="{3A16A0C1-C9CB-4264-BC3F-4F8583BB720C}">
      <dgm:prSet/>
      <dgm:spPr/>
      <dgm:t>
        <a:bodyPr/>
        <a:lstStyle/>
        <a:p>
          <a:endParaRPr lang="en-US"/>
        </a:p>
      </dgm:t>
    </dgm:pt>
    <dgm:pt modelId="{F4B28F2E-7B69-4C1E-9388-13AB67CB28A0}" type="sibTrans" cxnId="{3A16A0C1-C9CB-4264-BC3F-4F8583BB720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CAB36FFA-C76E-44F1-B6FE-585939FCA10C}" type="pres">
      <dgm:prSet presAssocID="{4D1AE4C6-3115-429F-AB06-F8AA359E490B}" presName="Name0" presStyleCnt="0">
        <dgm:presLayoutVars>
          <dgm:dir/>
          <dgm:resizeHandles/>
        </dgm:presLayoutVars>
      </dgm:prSet>
      <dgm:spPr/>
    </dgm:pt>
    <dgm:pt modelId="{63EC7DB4-B43A-492A-BFE0-7B51B49A69F8}" type="pres">
      <dgm:prSet presAssocID="{7E122F32-282F-4633-A368-F7160CAAE3B2}" presName="compNode" presStyleCnt="0"/>
      <dgm:spPr/>
    </dgm:pt>
    <dgm:pt modelId="{D4E6159B-8DDA-4041-BAF8-7BDF06C920CA}" type="pres">
      <dgm:prSet presAssocID="{7E122F32-282F-4633-A368-F7160CAAE3B2}" presName="dummyConnPt" presStyleCnt="0"/>
      <dgm:spPr/>
    </dgm:pt>
    <dgm:pt modelId="{0B4F32E1-424E-49BA-8576-B3A6F06C0275}" type="pres">
      <dgm:prSet presAssocID="{7E122F32-282F-4633-A368-F7160CAAE3B2}" presName="node" presStyleLbl="node1" presStyleIdx="0" presStyleCnt="9">
        <dgm:presLayoutVars>
          <dgm:bulletEnabled val="1"/>
        </dgm:presLayoutVars>
      </dgm:prSet>
      <dgm:spPr/>
    </dgm:pt>
    <dgm:pt modelId="{112FEE97-0D48-46CB-8276-EA749E8E7661}" type="pres">
      <dgm:prSet presAssocID="{A84D0863-3612-447B-93C6-2B0BE942E674}" presName="sibTrans" presStyleLbl="bgSibTrans2D1" presStyleIdx="0" presStyleCnt="8"/>
      <dgm:spPr/>
    </dgm:pt>
    <dgm:pt modelId="{833FD2B5-D765-49EF-83C5-E58785430716}" type="pres">
      <dgm:prSet presAssocID="{39F55D00-04D3-4A5D-A53D-F3A4FBAA2DFF}" presName="compNode" presStyleCnt="0"/>
      <dgm:spPr/>
    </dgm:pt>
    <dgm:pt modelId="{7C0F5F8D-00C3-474A-896E-7BB8A82F530C}" type="pres">
      <dgm:prSet presAssocID="{39F55D00-04D3-4A5D-A53D-F3A4FBAA2DFF}" presName="dummyConnPt" presStyleCnt="0"/>
      <dgm:spPr/>
    </dgm:pt>
    <dgm:pt modelId="{DE9714F3-1BE5-4CB1-92E8-E878F948C9C0}" type="pres">
      <dgm:prSet presAssocID="{39F55D00-04D3-4A5D-A53D-F3A4FBAA2DFF}" presName="node" presStyleLbl="node1" presStyleIdx="1" presStyleCnt="9">
        <dgm:presLayoutVars>
          <dgm:bulletEnabled val="1"/>
        </dgm:presLayoutVars>
      </dgm:prSet>
      <dgm:spPr/>
    </dgm:pt>
    <dgm:pt modelId="{38BA1951-C3D9-4B4C-BAEC-86D418C63971}" type="pres">
      <dgm:prSet presAssocID="{AEE058F3-E370-42CF-A546-931092D62ADB}" presName="sibTrans" presStyleLbl="bgSibTrans2D1" presStyleIdx="1" presStyleCnt="8"/>
      <dgm:spPr/>
    </dgm:pt>
    <dgm:pt modelId="{AD06E7C8-0B7B-40FF-A303-A45316C8B301}" type="pres">
      <dgm:prSet presAssocID="{35482627-63A7-4172-9DAE-63E95AE1205C}" presName="compNode" presStyleCnt="0"/>
      <dgm:spPr/>
    </dgm:pt>
    <dgm:pt modelId="{C4DE1DD9-2FFA-489A-8874-5A1950E54759}" type="pres">
      <dgm:prSet presAssocID="{35482627-63A7-4172-9DAE-63E95AE1205C}" presName="dummyConnPt" presStyleCnt="0"/>
      <dgm:spPr/>
    </dgm:pt>
    <dgm:pt modelId="{4CC70715-49A7-4C39-826C-BC3945EC89E3}" type="pres">
      <dgm:prSet presAssocID="{35482627-63A7-4172-9DAE-63E95AE1205C}" presName="node" presStyleLbl="node1" presStyleIdx="2" presStyleCnt="9">
        <dgm:presLayoutVars>
          <dgm:bulletEnabled val="1"/>
        </dgm:presLayoutVars>
      </dgm:prSet>
      <dgm:spPr/>
    </dgm:pt>
    <dgm:pt modelId="{571692F0-A86F-4C75-BE6F-30E36541E2F6}" type="pres">
      <dgm:prSet presAssocID="{40FCF88F-96EA-4359-834B-07A0EFFB07FD}" presName="sibTrans" presStyleLbl="bgSibTrans2D1" presStyleIdx="2" presStyleCnt="8"/>
      <dgm:spPr/>
    </dgm:pt>
    <dgm:pt modelId="{72A83F21-84C4-4DA3-9891-E3CDA8EC0916}" type="pres">
      <dgm:prSet presAssocID="{FC6B012F-D5C4-4D0B-926A-F4046768ECBF}" presName="compNode" presStyleCnt="0"/>
      <dgm:spPr/>
    </dgm:pt>
    <dgm:pt modelId="{E20A8321-F5B8-4286-A102-31CAD3C6B974}" type="pres">
      <dgm:prSet presAssocID="{FC6B012F-D5C4-4D0B-926A-F4046768ECBF}" presName="dummyConnPt" presStyleCnt="0"/>
      <dgm:spPr/>
    </dgm:pt>
    <dgm:pt modelId="{F7D40F85-F7B1-4E62-A0C2-3B0D33725978}" type="pres">
      <dgm:prSet presAssocID="{FC6B012F-D5C4-4D0B-926A-F4046768ECBF}" presName="node" presStyleLbl="node1" presStyleIdx="3" presStyleCnt="9">
        <dgm:presLayoutVars>
          <dgm:bulletEnabled val="1"/>
        </dgm:presLayoutVars>
      </dgm:prSet>
      <dgm:spPr/>
    </dgm:pt>
    <dgm:pt modelId="{0931D36D-B3B8-440F-AFCB-5D1300E9C56F}" type="pres">
      <dgm:prSet presAssocID="{523C042A-96C0-4246-8DBC-D2D18FD60264}" presName="sibTrans" presStyleLbl="bgSibTrans2D1" presStyleIdx="3" presStyleCnt="8"/>
      <dgm:spPr/>
    </dgm:pt>
    <dgm:pt modelId="{11D29627-7A2C-498D-A9E1-4FA4BE059126}" type="pres">
      <dgm:prSet presAssocID="{2B66E4D3-F3D4-4CBA-87FE-899E8E76C8B9}" presName="compNode" presStyleCnt="0"/>
      <dgm:spPr/>
    </dgm:pt>
    <dgm:pt modelId="{099A47C7-7B5F-4465-BE0A-63707E77F794}" type="pres">
      <dgm:prSet presAssocID="{2B66E4D3-F3D4-4CBA-87FE-899E8E76C8B9}" presName="dummyConnPt" presStyleCnt="0"/>
      <dgm:spPr/>
    </dgm:pt>
    <dgm:pt modelId="{04BBB78B-FD54-4903-87AB-54249B6D48C8}" type="pres">
      <dgm:prSet presAssocID="{2B66E4D3-F3D4-4CBA-87FE-899E8E76C8B9}" presName="node" presStyleLbl="node1" presStyleIdx="4" presStyleCnt="9">
        <dgm:presLayoutVars>
          <dgm:bulletEnabled val="1"/>
        </dgm:presLayoutVars>
      </dgm:prSet>
      <dgm:spPr/>
    </dgm:pt>
    <dgm:pt modelId="{F3EFEC5F-786C-4168-98CE-85E11ED24BA5}" type="pres">
      <dgm:prSet presAssocID="{F4B28F2E-7B69-4C1E-9388-13AB67CB28A0}" presName="sibTrans" presStyleLbl="bgSibTrans2D1" presStyleIdx="4" presStyleCnt="8"/>
      <dgm:spPr/>
    </dgm:pt>
    <dgm:pt modelId="{6DE34098-D706-4E70-849A-EB37CC7252B6}" type="pres">
      <dgm:prSet presAssocID="{FA7D985B-0150-49B8-A541-9CF02E31CC26}" presName="compNode" presStyleCnt="0"/>
      <dgm:spPr/>
    </dgm:pt>
    <dgm:pt modelId="{74FEA429-A285-4518-9CB1-687E3B7F02E9}" type="pres">
      <dgm:prSet presAssocID="{FA7D985B-0150-49B8-A541-9CF02E31CC26}" presName="dummyConnPt" presStyleCnt="0"/>
      <dgm:spPr/>
    </dgm:pt>
    <dgm:pt modelId="{4F423B6F-EE16-4AC3-8190-C436F9DB2D80}" type="pres">
      <dgm:prSet presAssocID="{FA7D985B-0150-49B8-A541-9CF02E31CC26}" presName="node" presStyleLbl="node1" presStyleIdx="5" presStyleCnt="9">
        <dgm:presLayoutVars>
          <dgm:bulletEnabled val="1"/>
        </dgm:presLayoutVars>
      </dgm:prSet>
      <dgm:spPr/>
    </dgm:pt>
    <dgm:pt modelId="{ED172FA7-9887-4A2B-B5EC-FBF36CF1B7AA}" type="pres">
      <dgm:prSet presAssocID="{851E7CBB-F070-422D-8400-9675A913FBF1}" presName="sibTrans" presStyleLbl="bgSibTrans2D1" presStyleIdx="5" presStyleCnt="8"/>
      <dgm:spPr/>
    </dgm:pt>
    <dgm:pt modelId="{15A22D53-E864-4618-84DC-9217FA02D2AC}" type="pres">
      <dgm:prSet presAssocID="{98FF9135-C172-4351-B1E0-631453ACE469}" presName="compNode" presStyleCnt="0"/>
      <dgm:spPr/>
    </dgm:pt>
    <dgm:pt modelId="{CAE9112D-6CB2-4749-BB64-12725CEAD430}" type="pres">
      <dgm:prSet presAssocID="{98FF9135-C172-4351-B1E0-631453ACE469}" presName="dummyConnPt" presStyleCnt="0"/>
      <dgm:spPr/>
    </dgm:pt>
    <dgm:pt modelId="{59BFB229-A03F-44F2-8610-D51994E0369E}" type="pres">
      <dgm:prSet presAssocID="{98FF9135-C172-4351-B1E0-631453ACE469}" presName="node" presStyleLbl="node1" presStyleIdx="6" presStyleCnt="9">
        <dgm:presLayoutVars>
          <dgm:bulletEnabled val="1"/>
        </dgm:presLayoutVars>
      </dgm:prSet>
      <dgm:spPr/>
    </dgm:pt>
    <dgm:pt modelId="{89A95DDD-8AC8-4BA5-9E7B-EAB14BA92F8A}" type="pres">
      <dgm:prSet presAssocID="{983F930D-C78C-435C-8943-9E07F7565DBC}" presName="sibTrans" presStyleLbl="bgSibTrans2D1" presStyleIdx="6" presStyleCnt="8"/>
      <dgm:spPr/>
    </dgm:pt>
    <dgm:pt modelId="{9316DA7B-46F7-4CE5-BC59-AF69113EA26B}" type="pres">
      <dgm:prSet presAssocID="{57031010-11C2-4177-AC04-00AC2EBDF6BE}" presName="compNode" presStyleCnt="0"/>
      <dgm:spPr/>
    </dgm:pt>
    <dgm:pt modelId="{DDDB1257-527D-4CDE-8B2F-206B4951611F}" type="pres">
      <dgm:prSet presAssocID="{57031010-11C2-4177-AC04-00AC2EBDF6BE}" presName="dummyConnPt" presStyleCnt="0"/>
      <dgm:spPr/>
    </dgm:pt>
    <dgm:pt modelId="{9D5D2EC4-F735-433B-A2A6-4CE449B0B91D}" type="pres">
      <dgm:prSet presAssocID="{57031010-11C2-4177-AC04-00AC2EBDF6BE}" presName="node" presStyleLbl="node1" presStyleIdx="7" presStyleCnt="9">
        <dgm:presLayoutVars>
          <dgm:bulletEnabled val="1"/>
        </dgm:presLayoutVars>
      </dgm:prSet>
      <dgm:spPr/>
    </dgm:pt>
    <dgm:pt modelId="{773C2DC1-F81D-464B-AAFD-CECC8E05A93A}" type="pres">
      <dgm:prSet presAssocID="{FFBA0B32-AB40-4EC2-AC64-C309F14F8644}" presName="sibTrans" presStyleLbl="bgSibTrans2D1" presStyleIdx="7" presStyleCnt="8"/>
      <dgm:spPr/>
    </dgm:pt>
    <dgm:pt modelId="{4B85C5E7-0A9F-409C-8812-AEF15C4ABFBC}" type="pres">
      <dgm:prSet presAssocID="{BE357BE1-703F-44CD-A94E-1464B69248C9}" presName="compNode" presStyleCnt="0"/>
      <dgm:spPr/>
    </dgm:pt>
    <dgm:pt modelId="{05368906-3046-4FAA-8ED5-34D02B8C0545}" type="pres">
      <dgm:prSet presAssocID="{BE357BE1-703F-44CD-A94E-1464B69248C9}" presName="dummyConnPt" presStyleCnt="0"/>
      <dgm:spPr/>
    </dgm:pt>
    <dgm:pt modelId="{578E7B81-91D0-47CF-8D1B-9E0BAEE976CF}" type="pres">
      <dgm:prSet presAssocID="{BE357BE1-703F-44CD-A94E-1464B69248C9}" presName="node" presStyleLbl="node1" presStyleIdx="8" presStyleCnt="9">
        <dgm:presLayoutVars>
          <dgm:bulletEnabled val="1"/>
        </dgm:presLayoutVars>
      </dgm:prSet>
      <dgm:spPr/>
    </dgm:pt>
  </dgm:ptLst>
  <dgm:cxnLst>
    <dgm:cxn modelId="{DEA53707-E6D9-4AAB-8528-CE77B17D51E4}" srcId="{4D1AE4C6-3115-429F-AB06-F8AA359E490B}" destId="{FA7D985B-0150-49B8-A541-9CF02E31CC26}" srcOrd="5" destOrd="0" parTransId="{6A744466-E3DA-4051-BC78-1DAB2BDAB417}" sibTransId="{851E7CBB-F070-422D-8400-9675A913FBF1}"/>
    <dgm:cxn modelId="{59D1AD1A-39C2-4F08-A2FF-50FA83936D4B}" type="presOf" srcId="{57031010-11C2-4177-AC04-00AC2EBDF6BE}" destId="{9D5D2EC4-F735-433B-A2A6-4CE449B0B91D}" srcOrd="0" destOrd="0" presId="urn:microsoft.com/office/officeart/2005/8/layout/bProcess4"/>
    <dgm:cxn modelId="{EE00A634-A3ED-4267-9890-1E9F70D9DA36}" type="presOf" srcId="{FFBA0B32-AB40-4EC2-AC64-C309F14F8644}" destId="{773C2DC1-F81D-464B-AAFD-CECC8E05A93A}" srcOrd="0" destOrd="0" presId="urn:microsoft.com/office/officeart/2005/8/layout/bProcess4"/>
    <dgm:cxn modelId="{A6D9EF3D-02C8-44F1-8909-F232367273AB}" srcId="{4D1AE4C6-3115-429F-AB06-F8AA359E490B}" destId="{35482627-63A7-4172-9DAE-63E95AE1205C}" srcOrd="2" destOrd="0" parTransId="{2AA7FAAE-872D-45A0-B11C-A0BBC5C9BEAC}" sibTransId="{40FCF88F-96EA-4359-834B-07A0EFFB07FD}"/>
    <dgm:cxn modelId="{7FE75F46-C65B-4075-8373-F167F2DEE986}" type="presOf" srcId="{851E7CBB-F070-422D-8400-9675A913FBF1}" destId="{ED172FA7-9887-4A2B-B5EC-FBF36CF1B7AA}" srcOrd="0" destOrd="0" presId="urn:microsoft.com/office/officeart/2005/8/layout/bProcess4"/>
    <dgm:cxn modelId="{9FB3E047-489B-473C-9B94-27C0F9151A3B}" srcId="{4D1AE4C6-3115-429F-AB06-F8AA359E490B}" destId="{FC6B012F-D5C4-4D0B-926A-F4046768ECBF}" srcOrd="3" destOrd="0" parTransId="{8739750E-307B-4D71-9CDC-324A038DA790}" sibTransId="{523C042A-96C0-4246-8DBC-D2D18FD60264}"/>
    <dgm:cxn modelId="{44168C6B-C651-4618-B83F-70B055E65901}" type="presOf" srcId="{39F55D00-04D3-4A5D-A53D-F3A4FBAA2DFF}" destId="{DE9714F3-1BE5-4CB1-92E8-E878F948C9C0}" srcOrd="0" destOrd="0" presId="urn:microsoft.com/office/officeart/2005/8/layout/bProcess4"/>
    <dgm:cxn modelId="{F36BA14F-AD36-4810-9E5A-BA5B2B8002A5}" type="presOf" srcId="{40FCF88F-96EA-4359-834B-07A0EFFB07FD}" destId="{571692F0-A86F-4C75-BE6F-30E36541E2F6}" srcOrd="0" destOrd="0" presId="urn:microsoft.com/office/officeart/2005/8/layout/bProcess4"/>
    <dgm:cxn modelId="{48A6A755-55DB-4587-9EF9-20C247159527}" srcId="{4D1AE4C6-3115-429F-AB06-F8AA359E490B}" destId="{98FF9135-C172-4351-B1E0-631453ACE469}" srcOrd="6" destOrd="0" parTransId="{1186D523-8ED6-4D19-BE47-07FEE147F3D1}" sibTransId="{983F930D-C78C-435C-8943-9E07F7565DBC}"/>
    <dgm:cxn modelId="{F6C74377-3A9F-4389-AE7D-084B10BDF299}" type="presOf" srcId="{7E122F32-282F-4633-A368-F7160CAAE3B2}" destId="{0B4F32E1-424E-49BA-8576-B3A6F06C0275}" srcOrd="0" destOrd="0" presId="urn:microsoft.com/office/officeart/2005/8/layout/bProcess4"/>
    <dgm:cxn modelId="{243CE67D-1888-4818-8120-659F5CD42654}" type="presOf" srcId="{A84D0863-3612-447B-93C6-2B0BE942E674}" destId="{112FEE97-0D48-46CB-8276-EA749E8E7661}" srcOrd="0" destOrd="0" presId="urn:microsoft.com/office/officeart/2005/8/layout/bProcess4"/>
    <dgm:cxn modelId="{9A2E1A92-5BFE-443F-86FC-85A6B5242981}" type="presOf" srcId="{98FF9135-C172-4351-B1E0-631453ACE469}" destId="{59BFB229-A03F-44F2-8610-D51994E0369E}" srcOrd="0" destOrd="0" presId="urn:microsoft.com/office/officeart/2005/8/layout/bProcess4"/>
    <dgm:cxn modelId="{0C05849F-60E7-42BC-8212-A43BE426D909}" type="presOf" srcId="{FA7D985B-0150-49B8-A541-9CF02E31CC26}" destId="{4F423B6F-EE16-4AC3-8190-C436F9DB2D80}" srcOrd="0" destOrd="0" presId="urn:microsoft.com/office/officeart/2005/8/layout/bProcess4"/>
    <dgm:cxn modelId="{A7BD5FA6-71F6-44EA-ABC9-59C90100557C}" srcId="{4D1AE4C6-3115-429F-AB06-F8AA359E490B}" destId="{39F55D00-04D3-4A5D-A53D-F3A4FBAA2DFF}" srcOrd="1" destOrd="0" parTransId="{614130DF-F0B2-4840-A624-1C768390005D}" sibTransId="{AEE058F3-E370-42CF-A546-931092D62ADB}"/>
    <dgm:cxn modelId="{BE5DBBAA-55A4-4CF5-976A-12C848010C81}" type="presOf" srcId="{983F930D-C78C-435C-8943-9E07F7565DBC}" destId="{89A95DDD-8AC8-4BA5-9E7B-EAB14BA92F8A}" srcOrd="0" destOrd="0" presId="urn:microsoft.com/office/officeart/2005/8/layout/bProcess4"/>
    <dgm:cxn modelId="{6A07D3BD-CC3C-433B-8EA1-437826B4890C}" type="presOf" srcId="{35482627-63A7-4172-9DAE-63E95AE1205C}" destId="{4CC70715-49A7-4C39-826C-BC3945EC89E3}" srcOrd="0" destOrd="0" presId="urn:microsoft.com/office/officeart/2005/8/layout/bProcess4"/>
    <dgm:cxn modelId="{3A16A0C1-C9CB-4264-BC3F-4F8583BB720C}" srcId="{4D1AE4C6-3115-429F-AB06-F8AA359E490B}" destId="{2B66E4D3-F3D4-4CBA-87FE-899E8E76C8B9}" srcOrd="4" destOrd="0" parTransId="{C89CCD93-35DD-4DE7-96E2-77DCC1C74150}" sibTransId="{F4B28F2E-7B69-4C1E-9388-13AB67CB28A0}"/>
    <dgm:cxn modelId="{2A7791C3-36EE-46A6-83CF-83DA28B55BBE}" type="presOf" srcId="{BE357BE1-703F-44CD-A94E-1464B69248C9}" destId="{578E7B81-91D0-47CF-8D1B-9E0BAEE976CF}" srcOrd="0" destOrd="0" presId="urn:microsoft.com/office/officeart/2005/8/layout/bProcess4"/>
    <dgm:cxn modelId="{E1E556C5-2510-4868-A8F3-BEFF77DE008D}" type="presOf" srcId="{2B66E4D3-F3D4-4CBA-87FE-899E8E76C8B9}" destId="{04BBB78B-FD54-4903-87AB-54249B6D48C8}" srcOrd="0" destOrd="0" presId="urn:microsoft.com/office/officeart/2005/8/layout/bProcess4"/>
    <dgm:cxn modelId="{7DA7EDC9-BCB2-4B2F-95B1-16190AD18B99}" srcId="{4D1AE4C6-3115-429F-AB06-F8AA359E490B}" destId="{57031010-11C2-4177-AC04-00AC2EBDF6BE}" srcOrd="7" destOrd="0" parTransId="{1762DC93-1330-44AC-B6CC-D191F1B6E1B2}" sibTransId="{FFBA0B32-AB40-4EC2-AC64-C309F14F8644}"/>
    <dgm:cxn modelId="{478846CD-CF93-4D29-BDF0-7868D37E112E}" type="presOf" srcId="{523C042A-96C0-4246-8DBC-D2D18FD60264}" destId="{0931D36D-B3B8-440F-AFCB-5D1300E9C56F}" srcOrd="0" destOrd="0" presId="urn:microsoft.com/office/officeart/2005/8/layout/bProcess4"/>
    <dgm:cxn modelId="{F43DFAD0-9819-4A88-959A-778E75219258}" type="presOf" srcId="{FC6B012F-D5C4-4D0B-926A-F4046768ECBF}" destId="{F7D40F85-F7B1-4E62-A0C2-3B0D33725978}" srcOrd="0" destOrd="0" presId="urn:microsoft.com/office/officeart/2005/8/layout/bProcess4"/>
    <dgm:cxn modelId="{0BD0F5D2-5193-438C-BB5C-D7CB379B5985}" srcId="{4D1AE4C6-3115-429F-AB06-F8AA359E490B}" destId="{BE357BE1-703F-44CD-A94E-1464B69248C9}" srcOrd="8" destOrd="0" parTransId="{06A39AB0-C16F-4BDA-81DE-55012BBBF368}" sibTransId="{0B7C3741-929D-4B60-84B1-7F26ED5DA2E9}"/>
    <dgm:cxn modelId="{40821ED3-253B-4FB3-AA93-E9D72A7F0FA2}" type="presOf" srcId="{F4B28F2E-7B69-4C1E-9388-13AB67CB28A0}" destId="{F3EFEC5F-786C-4168-98CE-85E11ED24BA5}" srcOrd="0" destOrd="0" presId="urn:microsoft.com/office/officeart/2005/8/layout/bProcess4"/>
    <dgm:cxn modelId="{8B0529EA-2ED3-4112-9B74-707520AD3E00}" srcId="{4D1AE4C6-3115-429F-AB06-F8AA359E490B}" destId="{7E122F32-282F-4633-A368-F7160CAAE3B2}" srcOrd="0" destOrd="0" parTransId="{7F9DB94A-11EE-468C-97ED-22BC4CD47100}" sibTransId="{A84D0863-3612-447B-93C6-2B0BE942E674}"/>
    <dgm:cxn modelId="{8BE6D0FC-1AA3-4579-A0FF-0459F4462A1C}" type="presOf" srcId="{4D1AE4C6-3115-429F-AB06-F8AA359E490B}" destId="{CAB36FFA-C76E-44F1-B6FE-585939FCA10C}" srcOrd="0" destOrd="0" presId="urn:microsoft.com/office/officeart/2005/8/layout/bProcess4"/>
    <dgm:cxn modelId="{778370FD-9ED2-4FBB-A22D-B5FCB8847FEF}" type="presOf" srcId="{AEE058F3-E370-42CF-A546-931092D62ADB}" destId="{38BA1951-C3D9-4B4C-BAEC-86D418C63971}" srcOrd="0" destOrd="0" presId="urn:microsoft.com/office/officeart/2005/8/layout/bProcess4"/>
    <dgm:cxn modelId="{6CE0BB2F-8FD5-4355-9A5B-3A149CBE5234}" type="presParOf" srcId="{CAB36FFA-C76E-44F1-B6FE-585939FCA10C}" destId="{63EC7DB4-B43A-492A-BFE0-7B51B49A69F8}" srcOrd="0" destOrd="0" presId="urn:microsoft.com/office/officeart/2005/8/layout/bProcess4"/>
    <dgm:cxn modelId="{40759F53-D09D-496D-AFA6-FD47D36F29C4}" type="presParOf" srcId="{63EC7DB4-B43A-492A-BFE0-7B51B49A69F8}" destId="{D4E6159B-8DDA-4041-BAF8-7BDF06C920CA}" srcOrd="0" destOrd="0" presId="urn:microsoft.com/office/officeart/2005/8/layout/bProcess4"/>
    <dgm:cxn modelId="{CE53453C-ABAF-4B00-9DF0-FC3399425BB2}" type="presParOf" srcId="{63EC7DB4-B43A-492A-BFE0-7B51B49A69F8}" destId="{0B4F32E1-424E-49BA-8576-B3A6F06C0275}" srcOrd="1" destOrd="0" presId="urn:microsoft.com/office/officeart/2005/8/layout/bProcess4"/>
    <dgm:cxn modelId="{389651B9-E1B9-4B27-B4E0-BF73E01F2148}" type="presParOf" srcId="{CAB36FFA-C76E-44F1-B6FE-585939FCA10C}" destId="{112FEE97-0D48-46CB-8276-EA749E8E7661}" srcOrd="1" destOrd="0" presId="urn:microsoft.com/office/officeart/2005/8/layout/bProcess4"/>
    <dgm:cxn modelId="{E1E1D566-3775-44E2-9C7E-0D38218F92F8}" type="presParOf" srcId="{CAB36FFA-C76E-44F1-B6FE-585939FCA10C}" destId="{833FD2B5-D765-49EF-83C5-E58785430716}" srcOrd="2" destOrd="0" presId="urn:microsoft.com/office/officeart/2005/8/layout/bProcess4"/>
    <dgm:cxn modelId="{ACBF35EA-CF58-41C9-A883-69CEC462E96B}" type="presParOf" srcId="{833FD2B5-D765-49EF-83C5-E58785430716}" destId="{7C0F5F8D-00C3-474A-896E-7BB8A82F530C}" srcOrd="0" destOrd="0" presId="urn:microsoft.com/office/officeart/2005/8/layout/bProcess4"/>
    <dgm:cxn modelId="{631677E2-D790-4D9B-B004-CDBE396D75EA}" type="presParOf" srcId="{833FD2B5-D765-49EF-83C5-E58785430716}" destId="{DE9714F3-1BE5-4CB1-92E8-E878F948C9C0}" srcOrd="1" destOrd="0" presId="urn:microsoft.com/office/officeart/2005/8/layout/bProcess4"/>
    <dgm:cxn modelId="{F01F4603-7C4C-4372-A25B-A6D534AA6141}" type="presParOf" srcId="{CAB36FFA-C76E-44F1-B6FE-585939FCA10C}" destId="{38BA1951-C3D9-4B4C-BAEC-86D418C63971}" srcOrd="3" destOrd="0" presId="urn:microsoft.com/office/officeart/2005/8/layout/bProcess4"/>
    <dgm:cxn modelId="{89870C63-DB6A-44AE-BAC6-85835AA76198}" type="presParOf" srcId="{CAB36FFA-C76E-44F1-B6FE-585939FCA10C}" destId="{AD06E7C8-0B7B-40FF-A303-A45316C8B301}" srcOrd="4" destOrd="0" presId="urn:microsoft.com/office/officeart/2005/8/layout/bProcess4"/>
    <dgm:cxn modelId="{43D7A546-FFDC-4317-9EC1-BF27486C6D88}" type="presParOf" srcId="{AD06E7C8-0B7B-40FF-A303-A45316C8B301}" destId="{C4DE1DD9-2FFA-489A-8874-5A1950E54759}" srcOrd="0" destOrd="0" presId="urn:microsoft.com/office/officeart/2005/8/layout/bProcess4"/>
    <dgm:cxn modelId="{925E373D-BDA6-483E-A694-AF812D39A4C0}" type="presParOf" srcId="{AD06E7C8-0B7B-40FF-A303-A45316C8B301}" destId="{4CC70715-49A7-4C39-826C-BC3945EC89E3}" srcOrd="1" destOrd="0" presId="urn:microsoft.com/office/officeart/2005/8/layout/bProcess4"/>
    <dgm:cxn modelId="{C5F3AA2E-281C-4D6E-892D-7F6F377ECC16}" type="presParOf" srcId="{CAB36FFA-C76E-44F1-B6FE-585939FCA10C}" destId="{571692F0-A86F-4C75-BE6F-30E36541E2F6}" srcOrd="5" destOrd="0" presId="urn:microsoft.com/office/officeart/2005/8/layout/bProcess4"/>
    <dgm:cxn modelId="{618BF30F-ED41-46BE-99A3-EE04C5369720}" type="presParOf" srcId="{CAB36FFA-C76E-44F1-B6FE-585939FCA10C}" destId="{72A83F21-84C4-4DA3-9891-E3CDA8EC0916}" srcOrd="6" destOrd="0" presId="urn:microsoft.com/office/officeart/2005/8/layout/bProcess4"/>
    <dgm:cxn modelId="{4DBA89E2-51AE-43E1-A446-3534D54FCBB4}" type="presParOf" srcId="{72A83F21-84C4-4DA3-9891-E3CDA8EC0916}" destId="{E20A8321-F5B8-4286-A102-31CAD3C6B974}" srcOrd="0" destOrd="0" presId="urn:microsoft.com/office/officeart/2005/8/layout/bProcess4"/>
    <dgm:cxn modelId="{E3191FAE-0C04-4A47-80AC-33D018FD8D54}" type="presParOf" srcId="{72A83F21-84C4-4DA3-9891-E3CDA8EC0916}" destId="{F7D40F85-F7B1-4E62-A0C2-3B0D33725978}" srcOrd="1" destOrd="0" presId="urn:microsoft.com/office/officeart/2005/8/layout/bProcess4"/>
    <dgm:cxn modelId="{7814480F-1A4A-4FD8-B177-FD5AE8E96365}" type="presParOf" srcId="{CAB36FFA-C76E-44F1-B6FE-585939FCA10C}" destId="{0931D36D-B3B8-440F-AFCB-5D1300E9C56F}" srcOrd="7" destOrd="0" presId="urn:microsoft.com/office/officeart/2005/8/layout/bProcess4"/>
    <dgm:cxn modelId="{A94B1086-A9AB-44D0-A1B4-B9E30A10C4F3}" type="presParOf" srcId="{CAB36FFA-C76E-44F1-B6FE-585939FCA10C}" destId="{11D29627-7A2C-498D-A9E1-4FA4BE059126}" srcOrd="8" destOrd="0" presId="urn:microsoft.com/office/officeart/2005/8/layout/bProcess4"/>
    <dgm:cxn modelId="{874A26E4-0FBD-4225-BA81-8B62351708F6}" type="presParOf" srcId="{11D29627-7A2C-498D-A9E1-4FA4BE059126}" destId="{099A47C7-7B5F-4465-BE0A-63707E77F794}" srcOrd="0" destOrd="0" presId="urn:microsoft.com/office/officeart/2005/8/layout/bProcess4"/>
    <dgm:cxn modelId="{80294711-05C9-4BCE-B46E-E3B816835D37}" type="presParOf" srcId="{11D29627-7A2C-498D-A9E1-4FA4BE059126}" destId="{04BBB78B-FD54-4903-87AB-54249B6D48C8}" srcOrd="1" destOrd="0" presId="urn:microsoft.com/office/officeart/2005/8/layout/bProcess4"/>
    <dgm:cxn modelId="{2B6AC639-8B0C-40ED-B9AE-6BE56298D546}" type="presParOf" srcId="{CAB36FFA-C76E-44F1-B6FE-585939FCA10C}" destId="{F3EFEC5F-786C-4168-98CE-85E11ED24BA5}" srcOrd="9" destOrd="0" presId="urn:microsoft.com/office/officeart/2005/8/layout/bProcess4"/>
    <dgm:cxn modelId="{51E8DA8E-B417-458D-B008-CDFB6B58D079}" type="presParOf" srcId="{CAB36FFA-C76E-44F1-B6FE-585939FCA10C}" destId="{6DE34098-D706-4E70-849A-EB37CC7252B6}" srcOrd="10" destOrd="0" presId="urn:microsoft.com/office/officeart/2005/8/layout/bProcess4"/>
    <dgm:cxn modelId="{DFDE1A14-2215-440E-8398-A4A10910D546}" type="presParOf" srcId="{6DE34098-D706-4E70-849A-EB37CC7252B6}" destId="{74FEA429-A285-4518-9CB1-687E3B7F02E9}" srcOrd="0" destOrd="0" presId="urn:microsoft.com/office/officeart/2005/8/layout/bProcess4"/>
    <dgm:cxn modelId="{65F3BFFE-B42E-4867-9BE9-F99C68732858}" type="presParOf" srcId="{6DE34098-D706-4E70-849A-EB37CC7252B6}" destId="{4F423B6F-EE16-4AC3-8190-C436F9DB2D80}" srcOrd="1" destOrd="0" presId="urn:microsoft.com/office/officeart/2005/8/layout/bProcess4"/>
    <dgm:cxn modelId="{29BFD639-ED86-41DA-A22D-4E2E34D36F66}" type="presParOf" srcId="{CAB36FFA-C76E-44F1-B6FE-585939FCA10C}" destId="{ED172FA7-9887-4A2B-B5EC-FBF36CF1B7AA}" srcOrd="11" destOrd="0" presId="urn:microsoft.com/office/officeart/2005/8/layout/bProcess4"/>
    <dgm:cxn modelId="{DD8263D5-A6FC-48B4-AEE6-717EC2DE573E}" type="presParOf" srcId="{CAB36FFA-C76E-44F1-B6FE-585939FCA10C}" destId="{15A22D53-E864-4618-84DC-9217FA02D2AC}" srcOrd="12" destOrd="0" presId="urn:microsoft.com/office/officeart/2005/8/layout/bProcess4"/>
    <dgm:cxn modelId="{BF2134D7-00AE-4F24-9578-D1DFC0CCEFB8}" type="presParOf" srcId="{15A22D53-E864-4618-84DC-9217FA02D2AC}" destId="{CAE9112D-6CB2-4749-BB64-12725CEAD430}" srcOrd="0" destOrd="0" presId="urn:microsoft.com/office/officeart/2005/8/layout/bProcess4"/>
    <dgm:cxn modelId="{0924CDA3-4162-417C-8A20-39F85A702F7D}" type="presParOf" srcId="{15A22D53-E864-4618-84DC-9217FA02D2AC}" destId="{59BFB229-A03F-44F2-8610-D51994E0369E}" srcOrd="1" destOrd="0" presId="urn:microsoft.com/office/officeart/2005/8/layout/bProcess4"/>
    <dgm:cxn modelId="{7CACF05C-4753-4F01-B66E-D2CBDB016CFE}" type="presParOf" srcId="{CAB36FFA-C76E-44F1-B6FE-585939FCA10C}" destId="{89A95DDD-8AC8-4BA5-9E7B-EAB14BA92F8A}" srcOrd="13" destOrd="0" presId="urn:microsoft.com/office/officeart/2005/8/layout/bProcess4"/>
    <dgm:cxn modelId="{86B10E4E-1CE7-4057-93AD-68B6C6B7822A}" type="presParOf" srcId="{CAB36FFA-C76E-44F1-B6FE-585939FCA10C}" destId="{9316DA7B-46F7-4CE5-BC59-AF69113EA26B}" srcOrd="14" destOrd="0" presId="urn:microsoft.com/office/officeart/2005/8/layout/bProcess4"/>
    <dgm:cxn modelId="{B72A490D-F259-4966-A380-7458AA5B3CBA}" type="presParOf" srcId="{9316DA7B-46F7-4CE5-BC59-AF69113EA26B}" destId="{DDDB1257-527D-4CDE-8B2F-206B4951611F}" srcOrd="0" destOrd="0" presId="urn:microsoft.com/office/officeart/2005/8/layout/bProcess4"/>
    <dgm:cxn modelId="{24AFF9C4-1477-4C69-968B-4E8F99C51A53}" type="presParOf" srcId="{9316DA7B-46F7-4CE5-BC59-AF69113EA26B}" destId="{9D5D2EC4-F735-433B-A2A6-4CE449B0B91D}" srcOrd="1" destOrd="0" presId="urn:microsoft.com/office/officeart/2005/8/layout/bProcess4"/>
    <dgm:cxn modelId="{DEF883F9-4EB7-4C1D-BC79-1E9E9C93EBAB}" type="presParOf" srcId="{CAB36FFA-C76E-44F1-B6FE-585939FCA10C}" destId="{773C2DC1-F81D-464B-AAFD-CECC8E05A93A}" srcOrd="15" destOrd="0" presId="urn:microsoft.com/office/officeart/2005/8/layout/bProcess4"/>
    <dgm:cxn modelId="{8B9E1285-8BBE-426F-9444-7FEAA1B54A9A}" type="presParOf" srcId="{CAB36FFA-C76E-44F1-B6FE-585939FCA10C}" destId="{4B85C5E7-0A9F-409C-8812-AEF15C4ABFBC}" srcOrd="16" destOrd="0" presId="urn:microsoft.com/office/officeart/2005/8/layout/bProcess4"/>
    <dgm:cxn modelId="{2A1FD3D6-CD18-4017-AD07-2F67A3334333}" type="presParOf" srcId="{4B85C5E7-0A9F-409C-8812-AEF15C4ABFBC}" destId="{05368906-3046-4FAA-8ED5-34D02B8C0545}" srcOrd="0" destOrd="0" presId="urn:microsoft.com/office/officeart/2005/8/layout/bProcess4"/>
    <dgm:cxn modelId="{F14D040B-CA1C-42CF-B3E1-10949D409F83}" type="presParOf" srcId="{4B85C5E7-0A9F-409C-8812-AEF15C4ABFBC}" destId="{578E7B81-91D0-47CF-8D1B-9E0BAEE976C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8B26C7-D7B7-46F3-8007-AA6148585C61}">
      <dsp:nvSpPr>
        <dsp:cNvPr id="0" name=""/>
        <dsp:cNvSpPr/>
      </dsp:nvSpPr>
      <dsp:spPr>
        <a:xfrm>
          <a:off x="186289" y="2150"/>
          <a:ext cx="2092120" cy="1255272"/>
        </a:xfrm>
        <a:prstGeom prst="rect">
          <a:avLst/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latin typeface="Trade Gothic LT Std" panose="020B0503020502020204" pitchFamily="34" charset="77"/>
            </a:rPr>
            <a:t>Student Organizations</a:t>
          </a:r>
        </a:p>
      </dsp:txBody>
      <dsp:txXfrm>
        <a:off x="186289" y="2150"/>
        <a:ext cx="2092120" cy="1255272"/>
      </dsp:txXfrm>
    </dsp:sp>
    <dsp:sp modelId="{9522AA59-D2E3-473E-9A57-83EDBB128DD9}">
      <dsp:nvSpPr>
        <dsp:cNvPr id="0" name=""/>
        <dsp:cNvSpPr/>
      </dsp:nvSpPr>
      <dsp:spPr>
        <a:xfrm>
          <a:off x="2643966" y="3"/>
          <a:ext cx="2092120" cy="1255272"/>
        </a:xfrm>
        <a:prstGeom prst="rect">
          <a:avLst/>
        </a:prstGeom>
        <a:solidFill>
          <a:srgbClr val="E574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latin typeface="Trade Gothic LT Std" panose="020B0503020502020204" pitchFamily="34" charset="77"/>
            </a:rPr>
            <a:t>Student Government</a:t>
          </a:r>
        </a:p>
      </dsp:txBody>
      <dsp:txXfrm>
        <a:off x="2643966" y="3"/>
        <a:ext cx="2092120" cy="1255272"/>
      </dsp:txXfrm>
    </dsp:sp>
    <dsp:sp modelId="{89D15706-7462-44A8-A02F-15A97A6B0826}">
      <dsp:nvSpPr>
        <dsp:cNvPr id="0" name=""/>
        <dsp:cNvSpPr/>
      </dsp:nvSpPr>
      <dsp:spPr>
        <a:xfrm>
          <a:off x="185745" y="1466634"/>
          <a:ext cx="2092120" cy="1255272"/>
        </a:xfrm>
        <a:prstGeom prst="rect">
          <a:avLst/>
        </a:prstGeom>
        <a:solidFill>
          <a:srgbClr val="E574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solidFill>
                <a:schemeClr val="bg1"/>
              </a:solidFill>
              <a:latin typeface="Trade Gothic LT Std" panose="020B0503020502020204" pitchFamily="34" charset="77"/>
            </a:rPr>
            <a:t>Peer Navigators</a:t>
          </a:r>
        </a:p>
      </dsp:txBody>
      <dsp:txXfrm>
        <a:off x="185745" y="1466634"/>
        <a:ext cx="2092120" cy="1255272"/>
      </dsp:txXfrm>
    </dsp:sp>
    <dsp:sp modelId="{6FAF76D3-21BC-4F24-BC1D-9FE3B4F4FEFC}">
      <dsp:nvSpPr>
        <dsp:cNvPr id="0" name=""/>
        <dsp:cNvSpPr/>
      </dsp:nvSpPr>
      <dsp:spPr>
        <a:xfrm>
          <a:off x="2643422" y="1466634"/>
          <a:ext cx="2092120" cy="1255272"/>
        </a:xfrm>
        <a:prstGeom prst="rect">
          <a:avLst/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latin typeface="Trade Gothic LT Std" panose="020B0503020502020204" pitchFamily="34" charset="77"/>
            </a:rPr>
            <a:t>City Tech </a:t>
          </a:r>
          <a:br>
            <a:rPr lang="en-US" sz="1600" b="0" i="0" kern="1200">
              <a:latin typeface="Trade Gothic LT Std" panose="020B0503020502020204" pitchFamily="34" charset="77"/>
            </a:rPr>
          </a:br>
          <a:r>
            <a:rPr lang="en-US" sz="1600" b="0" i="0" kern="1200">
              <a:latin typeface="Trade Gothic LT Std" panose="020B0503020502020204" pitchFamily="34" charset="77"/>
            </a:rPr>
            <a:t>Food Pantry </a:t>
          </a:r>
        </a:p>
      </dsp:txBody>
      <dsp:txXfrm>
        <a:off x="2643422" y="1466634"/>
        <a:ext cx="2092120" cy="1255272"/>
      </dsp:txXfrm>
    </dsp:sp>
    <dsp:sp modelId="{51C3500A-1F5B-4120-A72E-92B1BC737EEE}">
      <dsp:nvSpPr>
        <dsp:cNvPr id="0" name=""/>
        <dsp:cNvSpPr/>
      </dsp:nvSpPr>
      <dsp:spPr>
        <a:xfrm>
          <a:off x="186289" y="2931119"/>
          <a:ext cx="2092120" cy="1255272"/>
        </a:xfrm>
        <a:prstGeom prst="rect">
          <a:avLst/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latin typeface="Trade Gothic LT Std" panose="020B0503020502020204" pitchFamily="34" charset="77"/>
            </a:rPr>
            <a:t>International Student Services  </a:t>
          </a:r>
        </a:p>
      </dsp:txBody>
      <dsp:txXfrm>
        <a:off x="186289" y="2931119"/>
        <a:ext cx="2092120" cy="1255272"/>
      </dsp:txXfrm>
    </dsp:sp>
    <dsp:sp modelId="{30D42506-06A4-49F7-8BAE-C84478900289}">
      <dsp:nvSpPr>
        <dsp:cNvPr id="0" name=""/>
        <dsp:cNvSpPr/>
      </dsp:nvSpPr>
      <dsp:spPr>
        <a:xfrm>
          <a:off x="2643422" y="2931119"/>
          <a:ext cx="2092120" cy="1255272"/>
        </a:xfrm>
        <a:prstGeom prst="rect">
          <a:avLst/>
        </a:prstGeom>
        <a:solidFill>
          <a:srgbClr val="E574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solidFill>
                <a:schemeClr val="bg1"/>
              </a:solidFill>
              <a:latin typeface="Trade Gothic LT Std" panose="020B0503020502020204" pitchFamily="34" charset="77"/>
            </a:rPr>
            <a:t>The National Society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solidFill>
                <a:schemeClr val="bg1"/>
              </a:solidFill>
              <a:latin typeface="Trade Gothic LT Std" panose="020B0503020502020204" pitchFamily="34" charset="77"/>
            </a:rPr>
            <a:t>of Leadership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>
              <a:solidFill>
                <a:schemeClr val="bg1"/>
              </a:solidFill>
              <a:latin typeface="Trade Gothic LT Std" panose="020B0503020502020204" pitchFamily="34" charset="77"/>
            </a:rPr>
            <a:t>and Success</a:t>
          </a:r>
          <a:r>
            <a:rPr lang="en-US" sz="1600" b="0" i="0" kern="1200">
              <a:latin typeface="Trade Gothic LT Std" panose="020B0503020502020204" pitchFamily="34" charset="77"/>
            </a:rPr>
            <a:t> </a:t>
          </a:r>
        </a:p>
      </dsp:txBody>
      <dsp:txXfrm>
        <a:off x="2643422" y="2931119"/>
        <a:ext cx="2092120" cy="12552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FEE97-0D48-46CB-8276-EA749E8E7661}">
      <dsp:nvSpPr>
        <dsp:cNvPr id="0" name=""/>
        <dsp:cNvSpPr/>
      </dsp:nvSpPr>
      <dsp:spPr>
        <a:xfrm rot="5400000">
          <a:off x="-259601" y="1388723"/>
          <a:ext cx="1157151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F32E1-424E-49BA-8576-B3A6F06C0275}">
      <dsp:nvSpPr>
        <dsp:cNvPr id="0" name=""/>
        <dsp:cNvSpPr/>
      </dsp:nvSpPr>
      <dsp:spPr>
        <a:xfrm>
          <a:off x="2866" y="644724"/>
          <a:ext cx="1555970" cy="93358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>
              <a:latin typeface="Trade Gothic LT Std" panose="020B0503020502020204" pitchFamily="34" charset="77"/>
            </a:rPr>
            <a:t>Be in the Know About What’s Happening on Campus</a:t>
          </a:r>
        </a:p>
      </dsp:txBody>
      <dsp:txXfrm>
        <a:off x="30210" y="672068"/>
        <a:ext cx="1501282" cy="878894"/>
      </dsp:txXfrm>
    </dsp:sp>
    <dsp:sp modelId="{38BA1951-C3D9-4B4C-BAEC-86D418C63971}">
      <dsp:nvSpPr>
        <dsp:cNvPr id="0" name=""/>
        <dsp:cNvSpPr/>
      </dsp:nvSpPr>
      <dsp:spPr>
        <a:xfrm rot="5400000">
          <a:off x="-259601" y="2555700"/>
          <a:ext cx="1157151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714F3-1BE5-4CB1-92E8-E878F948C9C0}">
      <dsp:nvSpPr>
        <dsp:cNvPr id="0" name=""/>
        <dsp:cNvSpPr/>
      </dsp:nvSpPr>
      <dsp:spPr>
        <a:xfrm>
          <a:off x="2866" y="1811701"/>
          <a:ext cx="1555970" cy="933582"/>
        </a:xfrm>
        <a:prstGeom prst="roundRect">
          <a:avLst>
            <a:gd name="adj" fmla="val 10000"/>
          </a:avLst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Build Connections with Peers, Faculty </a:t>
          </a:r>
          <a:br>
            <a:rPr lang="en-US" sz="1300" b="0" i="0" kern="1200">
              <a:latin typeface="Trade Gothic LT Std" panose="020B0503020502020204" pitchFamily="34" charset="77"/>
            </a:rPr>
          </a:br>
          <a:r>
            <a:rPr lang="en-US" sz="1300" b="0" i="0" kern="1200">
              <a:latin typeface="Trade Gothic LT Std" panose="020B0503020502020204" pitchFamily="34" charset="77"/>
            </a:rPr>
            <a:t>&amp; Staff</a:t>
          </a:r>
        </a:p>
      </dsp:txBody>
      <dsp:txXfrm>
        <a:off x="30210" y="1839045"/>
        <a:ext cx="1501282" cy="878894"/>
      </dsp:txXfrm>
    </dsp:sp>
    <dsp:sp modelId="{571692F0-A86F-4C75-BE6F-30E36541E2F6}">
      <dsp:nvSpPr>
        <dsp:cNvPr id="0" name=""/>
        <dsp:cNvSpPr/>
      </dsp:nvSpPr>
      <dsp:spPr>
        <a:xfrm>
          <a:off x="323887" y="3139189"/>
          <a:ext cx="2059614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70715-49A7-4C39-826C-BC3945EC89E3}">
      <dsp:nvSpPr>
        <dsp:cNvPr id="0" name=""/>
        <dsp:cNvSpPr/>
      </dsp:nvSpPr>
      <dsp:spPr>
        <a:xfrm>
          <a:off x="2866" y="2978679"/>
          <a:ext cx="1555970" cy="93358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Be Part of Creating Change on Campus</a:t>
          </a:r>
        </a:p>
      </dsp:txBody>
      <dsp:txXfrm>
        <a:off x="30210" y="3006023"/>
        <a:ext cx="1501282" cy="878894"/>
      </dsp:txXfrm>
    </dsp:sp>
    <dsp:sp modelId="{0931D36D-B3B8-440F-AFCB-5D1300E9C56F}">
      <dsp:nvSpPr>
        <dsp:cNvPr id="0" name=""/>
        <dsp:cNvSpPr/>
      </dsp:nvSpPr>
      <dsp:spPr>
        <a:xfrm rot="16200000">
          <a:off x="1809838" y="2555700"/>
          <a:ext cx="1157151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D40F85-F7B1-4E62-A0C2-3B0D33725978}">
      <dsp:nvSpPr>
        <dsp:cNvPr id="0" name=""/>
        <dsp:cNvSpPr/>
      </dsp:nvSpPr>
      <dsp:spPr>
        <a:xfrm>
          <a:off x="2072307" y="2978679"/>
          <a:ext cx="1555970" cy="933582"/>
        </a:xfrm>
        <a:prstGeom prst="roundRect">
          <a:avLst>
            <a:gd name="adj" fmla="val 10000"/>
          </a:avLst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Expand Your Experience Working Collaboratively </a:t>
          </a:r>
          <a:br>
            <a:rPr lang="en-US" sz="1300" b="0" i="0" kern="1200">
              <a:latin typeface="Trade Gothic LT Std" panose="020B0503020502020204" pitchFamily="34" charset="77"/>
            </a:rPr>
          </a:br>
          <a:r>
            <a:rPr lang="en-US" sz="1300" b="0" i="0" kern="1200">
              <a:latin typeface="Trade Gothic LT Std" panose="020B0503020502020204" pitchFamily="34" charset="77"/>
            </a:rPr>
            <a:t>with Others</a:t>
          </a:r>
        </a:p>
      </dsp:txBody>
      <dsp:txXfrm>
        <a:off x="2099651" y="3006023"/>
        <a:ext cx="1501282" cy="878894"/>
      </dsp:txXfrm>
    </dsp:sp>
    <dsp:sp modelId="{F3EFEC5F-786C-4168-98CE-85E11ED24BA5}">
      <dsp:nvSpPr>
        <dsp:cNvPr id="0" name=""/>
        <dsp:cNvSpPr/>
      </dsp:nvSpPr>
      <dsp:spPr>
        <a:xfrm rot="16200000">
          <a:off x="1809838" y="1388723"/>
          <a:ext cx="1157151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BB78B-FD54-4903-87AB-54249B6D48C8}">
      <dsp:nvSpPr>
        <dsp:cNvPr id="0" name=""/>
        <dsp:cNvSpPr/>
      </dsp:nvSpPr>
      <dsp:spPr>
        <a:xfrm>
          <a:off x="2072307" y="1811701"/>
          <a:ext cx="1555970" cy="93358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Gain An Area of Expertise </a:t>
          </a:r>
        </a:p>
      </dsp:txBody>
      <dsp:txXfrm>
        <a:off x="2099651" y="1839045"/>
        <a:ext cx="1501282" cy="878894"/>
      </dsp:txXfrm>
    </dsp:sp>
    <dsp:sp modelId="{ED172FA7-9887-4A2B-B5EC-FBF36CF1B7AA}">
      <dsp:nvSpPr>
        <dsp:cNvPr id="0" name=""/>
        <dsp:cNvSpPr/>
      </dsp:nvSpPr>
      <dsp:spPr>
        <a:xfrm>
          <a:off x="2393327" y="805234"/>
          <a:ext cx="2059614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423B6F-EE16-4AC3-8190-C436F9DB2D80}">
      <dsp:nvSpPr>
        <dsp:cNvPr id="0" name=""/>
        <dsp:cNvSpPr/>
      </dsp:nvSpPr>
      <dsp:spPr>
        <a:xfrm>
          <a:off x="2072307" y="644724"/>
          <a:ext cx="1555970" cy="933582"/>
        </a:xfrm>
        <a:prstGeom prst="roundRect">
          <a:avLst>
            <a:gd name="adj" fmla="val 10000"/>
          </a:avLst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Increase Your Leadership Skills</a:t>
          </a:r>
        </a:p>
      </dsp:txBody>
      <dsp:txXfrm>
        <a:off x="2099651" y="672068"/>
        <a:ext cx="1501282" cy="878894"/>
      </dsp:txXfrm>
    </dsp:sp>
    <dsp:sp modelId="{89A95DDD-8AC8-4BA5-9E7B-EAB14BA92F8A}">
      <dsp:nvSpPr>
        <dsp:cNvPr id="0" name=""/>
        <dsp:cNvSpPr/>
      </dsp:nvSpPr>
      <dsp:spPr>
        <a:xfrm rot="5400000">
          <a:off x="3879279" y="1388723"/>
          <a:ext cx="1157151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FB229-A03F-44F2-8610-D51994E0369E}">
      <dsp:nvSpPr>
        <dsp:cNvPr id="0" name=""/>
        <dsp:cNvSpPr/>
      </dsp:nvSpPr>
      <dsp:spPr>
        <a:xfrm>
          <a:off x="4141747" y="644724"/>
          <a:ext cx="1555970" cy="93358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Learn About Campus Finances</a:t>
          </a:r>
        </a:p>
      </dsp:txBody>
      <dsp:txXfrm>
        <a:off x="4169091" y="672068"/>
        <a:ext cx="1501282" cy="878894"/>
      </dsp:txXfrm>
    </dsp:sp>
    <dsp:sp modelId="{773C2DC1-F81D-464B-AAFD-CECC8E05A93A}">
      <dsp:nvSpPr>
        <dsp:cNvPr id="0" name=""/>
        <dsp:cNvSpPr/>
      </dsp:nvSpPr>
      <dsp:spPr>
        <a:xfrm rot="5400000">
          <a:off x="3879279" y="2555700"/>
          <a:ext cx="1157151" cy="1400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D2EC4-F735-433B-A2A6-4CE449B0B91D}">
      <dsp:nvSpPr>
        <dsp:cNvPr id="0" name=""/>
        <dsp:cNvSpPr/>
      </dsp:nvSpPr>
      <dsp:spPr>
        <a:xfrm>
          <a:off x="4141747" y="1811701"/>
          <a:ext cx="1555970" cy="933582"/>
        </a:xfrm>
        <a:prstGeom prst="roundRect">
          <a:avLst>
            <a:gd name="adj" fmla="val 10000"/>
          </a:avLst>
        </a:prstGeom>
        <a:solidFill>
          <a:srgbClr val="0091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Learn How </a:t>
          </a:r>
          <a:br>
            <a:rPr lang="en-US" sz="1300" b="0" i="0" kern="1200">
              <a:latin typeface="Trade Gothic LT Std" panose="020B0503020502020204" pitchFamily="34" charset="77"/>
            </a:rPr>
          </a:br>
          <a:r>
            <a:rPr lang="en-US" sz="1300" b="0" i="0" kern="1200">
              <a:latin typeface="Trade Gothic LT Std" panose="020B0503020502020204" pitchFamily="34" charset="77"/>
            </a:rPr>
            <a:t>to Curate Your </a:t>
          </a:r>
          <a:br>
            <a:rPr lang="en-US" sz="1300" b="0" i="0" kern="1200">
              <a:latin typeface="Trade Gothic LT Std" panose="020B0503020502020204" pitchFamily="34" charset="77"/>
            </a:rPr>
          </a:br>
          <a:r>
            <a:rPr lang="en-US" sz="1300" b="0" i="0" kern="1200">
              <a:latin typeface="Trade Gothic LT Std" panose="020B0503020502020204" pitchFamily="34" charset="77"/>
            </a:rPr>
            <a:t>Public Image</a:t>
          </a:r>
        </a:p>
      </dsp:txBody>
      <dsp:txXfrm>
        <a:off x="4169091" y="1839045"/>
        <a:ext cx="1501282" cy="878894"/>
      </dsp:txXfrm>
    </dsp:sp>
    <dsp:sp modelId="{578E7B81-91D0-47CF-8D1B-9E0BAEE976CF}">
      <dsp:nvSpPr>
        <dsp:cNvPr id="0" name=""/>
        <dsp:cNvSpPr/>
      </dsp:nvSpPr>
      <dsp:spPr>
        <a:xfrm>
          <a:off x="4141747" y="2978679"/>
          <a:ext cx="1555970" cy="93358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Trade Gothic LT Std" panose="020B0503020502020204" pitchFamily="34" charset="77"/>
            </a:rPr>
            <a:t>Networking Opportunities to Help Your Caree</a:t>
          </a:r>
          <a:r>
            <a:rPr lang="en-US" sz="1300" kern="1200"/>
            <a:t>r </a:t>
          </a:r>
        </a:p>
      </dsp:txBody>
      <dsp:txXfrm>
        <a:off x="4169091" y="3006023"/>
        <a:ext cx="1501282" cy="878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2ADED-CE59-4813-B996-33D9329F3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8C97D5-9FD2-4EEA-B98B-2D8E2AC7C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6C4BE-A6DA-4496-8804-9AA8E5B0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C23BD-D66C-4153-83EC-877BE8736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E7D3A-DB25-456D-BE51-F3989D95E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0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46B01-6515-4412-99D3-A99B968AB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6A4AF-685C-4326-AF65-2FBCAFCC29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4E75D-DF8F-48ED-B139-457336658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23F1D-3F47-45D7-8B07-2BDA57432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53248-BE47-442C-A531-9073DB2E8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4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977AD5-B688-4793-8C39-AF2AF08F1F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BB8218-63EE-434D-8569-9927553D9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3D417-66AD-4BC4-8DFD-F0371662A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ECA17-0CFD-47FC-9CB8-2D31B7A35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CA3A7-7335-4DDE-9AFC-855EB57E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48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C1CA4-5853-AC44-ACE7-18EDB4E58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091" y="6439479"/>
            <a:ext cx="8565422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department of </a:t>
            </a:r>
            <a:r>
              <a:rPr lang="en-US" b="1"/>
              <a:t>Computer Engineering Technology</a:t>
            </a:r>
          </a:p>
        </p:txBody>
      </p:sp>
    </p:spTree>
    <p:extLst>
      <p:ext uri="{BB962C8B-B14F-4D97-AF65-F5344CB8AC3E}">
        <p14:creationId xmlns:p14="http://schemas.microsoft.com/office/powerpoint/2010/main" val="182075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870F6-8889-4601-B74F-16E31F948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92FDF-09D7-49BC-928D-4DDD63A9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1FC02-A439-4496-B25D-58F6F2746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39198-E5DE-4F55-9C11-9D5783F20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AFA40-0611-414B-9B18-8F50C039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74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D65F7-4A36-4036-BD0A-8242488D2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E75C8-1D50-4A80-8AD4-51B0D3402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8B06F-A855-43BF-B93D-FD5CCB1CE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9E301-1466-42D0-9890-5D61C312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AA7FA-192F-4B33-8E04-50E22AFEE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09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2E42D-2430-46AA-9F42-C7B3A229E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CF879-7782-4259-8E87-58B6132580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B2C63B-4392-4329-8C3F-C24B03C7C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06E2E7-5CE4-4265-B1DA-61C78171C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43CB6-E31B-49C2-BEF3-4591F859B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FB396-5211-4627-A2E5-5E8067B8A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93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28E82-C620-43CC-A3D1-2E3AEC26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5DD3B-021B-4E1C-A2AA-BF20AB26D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93EAC-2463-4B6E-ACCF-B09414B22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EB244-D62E-404F-8614-454E86263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5B0B6A-BE52-46A1-8966-E8053564E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2B9D61-D555-4EC9-BDFA-305147A28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B0BDC7-122B-42F1-BCB3-200C11C5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3DDC7B-D179-4778-9CAB-BD64C06B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35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3F84D-9324-43D3-B630-3360999B2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526930-C71A-4FBB-8903-F80145DC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E70C07-F16A-485F-A6D5-0DBDB1F9C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32F61-F755-4768-A959-37F31D64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2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D03C4D-B581-4210-B8D1-3B021782E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EEB6DB-62D2-4F3B-9F7F-65FF67B84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E66D6-3CC6-4DE3-8F3E-11DAA7A3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6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90081-FA2F-4CC7-BCF2-304171EEE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6FDF-39C4-47D7-9373-0BD1918BC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E0987C-B77F-42AE-9DC0-4420FA3EB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D9DFB-B81C-4D1D-BE07-123049FA8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547B4-5D63-459E-8154-B297F7B29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E13CAC-1DC9-455A-8E87-F2556C18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3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CA1F0-9AFE-40EA-A86F-061A0D105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89A298-D00B-4750-965E-72803BD7B5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F9FF52-FEBF-4AD3-B1F2-FD299C3CE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7D834-340A-4E8F-A97E-E2231F624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5C967-5B43-4741-8989-074C5262F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AF40C4-F418-47A7-A8E4-96F38D9B6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0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4C681B-D762-46EA-AB89-09B61069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7019-B248-4C12-9D61-5F84909DB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90DEA-1F32-488F-8CE9-8DBFA9D16F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4D255-4BCD-40B7-8334-88B338405E9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F084D-78AB-48E0-ACD0-FC759E4E6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37DC5-02EE-4072-9851-DBBFAA83BC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B717F-B0C8-4EA9-A9AA-BCBBEC3E8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5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itytech-cuny.presence.io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itytech-cuny.presence.i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itytech-cuny.presence.io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mailto:StudentLife@citytech.cuny.edu" TargetMode="External"/><Relationship Id="rId7" Type="http://schemas.openxmlformats.org/officeDocument/2006/relationships/hyperlink" Target="http://Prhttps:/citytech-cuny.presence.i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channel/UCnrC3STcrpaayvVHrYjaFmw/videos" TargetMode="External"/><Relationship Id="rId5" Type="http://schemas.openxmlformats.org/officeDocument/2006/relationships/hyperlink" Target="https://www.instagram.com/citytechsld/?hl=en" TargetMode="External"/><Relationship Id="rId4" Type="http://schemas.openxmlformats.org/officeDocument/2006/relationships/hyperlink" Target="https://www.citytech.cuny.edu/student-life/" TargetMode="External"/><Relationship Id="rId9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B80EF997-44E5-4A43-5AB6-B46556DFC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015BCD-F781-D4BA-B515-8E51CD7A4105}"/>
              </a:ext>
            </a:extLst>
          </p:cNvPr>
          <p:cNvSpPr/>
          <p:nvPr/>
        </p:nvSpPr>
        <p:spPr>
          <a:xfrm>
            <a:off x="1228533" y="895763"/>
            <a:ext cx="9734934" cy="5066473"/>
          </a:xfrm>
          <a:prstGeom prst="rect">
            <a:avLst/>
          </a:prstGeom>
          <a:solidFill>
            <a:srgbClr val="008CAA">
              <a:alpha val="897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85E305-E6A1-1EB3-817D-91C738146049}"/>
              </a:ext>
            </a:extLst>
          </p:cNvPr>
          <p:cNvSpPr txBox="1"/>
          <p:nvPr/>
        </p:nvSpPr>
        <p:spPr>
          <a:xfrm>
            <a:off x="2412149" y="1536174"/>
            <a:ext cx="736772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>
                <a:solidFill>
                  <a:schemeClr val="bg1"/>
                </a:solidFill>
                <a:latin typeface="Trade Gothic LT Std Bold" panose="020B0503020502020204" pitchFamily="34" charset="77"/>
              </a:rPr>
              <a:t>WELCOME TO</a:t>
            </a:r>
          </a:p>
          <a:p>
            <a:pPr algn="ctr"/>
            <a:r>
              <a:rPr lang="en-US" sz="8000" b="1">
                <a:solidFill>
                  <a:schemeClr val="bg1"/>
                </a:solidFill>
                <a:latin typeface="Trade Gothic LT Std Bold" panose="020B0503020502020204" pitchFamily="34" charset="77"/>
              </a:rPr>
              <a:t>STUDENT LIFE &amp; </a:t>
            </a:r>
          </a:p>
          <a:p>
            <a:pPr algn="ctr"/>
            <a:r>
              <a:rPr lang="en-US" sz="8000" b="1">
                <a:solidFill>
                  <a:schemeClr val="bg1"/>
                </a:solidFill>
                <a:latin typeface="Trade Gothic LT Std Bold" panose="020B0503020502020204" pitchFamily="34" charset="77"/>
              </a:rPr>
              <a:t>DEVELOPMENT</a:t>
            </a:r>
          </a:p>
        </p:txBody>
      </p:sp>
    </p:spTree>
    <p:extLst>
      <p:ext uri="{BB962C8B-B14F-4D97-AF65-F5344CB8AC3E}">
        <p14:creationId xmlns:p14="http://schemas.microsoft.com/office/powerpoint/2010/main" val="2075007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FDB19E07-65A5-3952-6C6E-D1E793D6A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9357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National Society of Leadership &amp; Success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636424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Kim Bun, NSLS Chapter Advisor –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SBun@citytech.cuny.edu</a:t>
            </a:r>
            <a:endParaRPr lang="en-US" sz="2000" b="0" i="0">
              <a:solidFill>
                <a:srgbClr val="212121"/>
              </a:solidFill>
              <a:effectLst/>
              <a:latin typeface="wf_segoe-ui_norm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9B5A2F-72E0-ECCD-0AF1-26EBABF5B8DA}"/>
              </a:ext>
            </a:extLst>
          </p:cNvPr>
          <p:cNvSpPr txBox="1"/>
          <p:nvPr/>
        </p:nvSpPr>
        <p:spPr>
          <a:xfrm>
            <a:off x="1014951" y="2798768"/>
            <a:ext cx="9997177" cy="30680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After induction, you will receive your Welcome package and you will gain access to many of the programs benefits such as:</a:t>
            </a:r>
          </a:p>
          <a:p>
            <a:pPr>
              <a:lnSpc>
                <a:spcPts val="2600"/>
              </a:lnSpc>
            </a:pPr>
            <a:endParaRPr lang="en-US">
              <a:solidFill>
                <a:srgbClr val="22428D"/>
              </a:solidFill>
              <a:latin typeface="Trade Gothic LT Std" panose="020B0503020502020204" pitchFamily="34" charset="77"/>
            </a:endParaRP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Scholarships and Awards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Resume Enhancements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Large Job Bank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Customized Recommendation Letters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Partner Discounts</a:t>
            </a:r>
          </a:p>
          <a:p>
            <a:pPr>
              <a:lnSpc>
                <a:spcPts val="2600"/>
              </a:lnSpc>
            </a:pPr>
            <a:endParaRPr lang="en-US">
              <a:solidFill>
                <a:srgbClr val="22428D"/>
              </a:solidFill>
              <a:latin typeface="Trade Gothic LT Std" panose="020B05030205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54249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219F7257-8A80-87D0-F836-B1DF8BA970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THE N.E.S.T. FOOD PANTRY</a:t>
            </a:r>
          </a:p>
        </p:txBody>
      </p:sp>
      <p:pic>
        <p:nvPicPr>
          <p:cNvPr id="8" name="Picture 7" descr="A picture containing wall, indoor, full, lots&#10;&#10;Description automatically generated">
            <a:extLst>
              <a:ext uri="{FF2B5EF4-FFF2-40B4-BE49-F238E27FC236}">
                <a16:creationId xmlns:a16="http://schemas.microsoft.com/office/drawing/2014/main" id="{7A05FDAF-B533-385F-C28D-F6F284390C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91"/>
          <a:stretch/>
        </p:blipFill>
        <p:spPr>
          <a:xfrm>
            <a:off x="8029559" y="2194276"/>
            <a:ext cx="2742481" cy="32488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453502-A010-EC9E-C189-51918344CB68}"/>
              </a:ext>
            </a:extLst>
          </p:cNvPr>
          <p:cNvSpPr txBox="1"/>
          <p:nvPr/>
        </p:nvSpPr>
        <p:spPr>
          <a:xfrm>
            <a:off x="1009398" y="2271401"/>
            <a:ext cx="4790094" cy="73436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Gerson I. Ramirez, Food Pantry Coordinator </a:t>
            </a:r>
          </a:p>
          <a:p>
            <a:pPr>
              <a:lnSpc>
                <a:spcPts val="2600"/>
              </a:lnSpc>
            </a:pP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GERamirez@citytech.cuny.edu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4004FC-A7A5-22B9-8C56-A3F7142AD823}"/>
              </a:ext>
            </a:extLst>
          </p:cNvPr>
          <p:cNvSpPr txBox="1"/>
          <p:nvPr/>
        </p:nvSpPr>
        <p:spPr>
          <a:xfrm>
            <a:off x="986671" y="3099385"/>
            <a:ext cx="6515342" cy="206191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food pantry started as a pop-up in November 2020, during the pandemic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official food pantry opened in February 2022, in a temporary space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pantry is named the N.E.S.T. (Nutrition for Education and Student Achievement)</a:t>
            </a:r>
          </a:p>
        </p:txBody>
      </p:sp>
    </p:spTree>
    <p:extLst>
      <p:ext uri="{BB962C8B-B14F-4D97-AF65-F5344CB8AC3E}">
        <p14:creationId xmlns:p14="http://schemas.microsoft.com/office/powerpoint/2010/main" val="322565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5F748F57-7AEF-ACF9-A620-B55784979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THE N.E.S.T. FOOD PANTRY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0C8F1-D17A-2DB6-FA87-5C3AC3A600CD}"/>
              </a:ext>
            </a:extLst>
          </p:cNvPr>
          <p:cNvSpPr txBox="1"/>
          <p:nvPr/>
        </p:nvSpPr>
        <p:spPr>
          <a:xfrm>
            <a:off x="1009398" y="2271401"/>
            <a:ext cx="4790094" cy="73436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Gerson I. Ramirez, Food Pantry Coordinator </a:t>
            </a:r>
          </a:p>
          <a:p>
            <a:pPr>
              <a:lnSpc>
                <a:spcPts val="2600"/>
              </a:lnSpc>
            </a:pP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GERamirez@citytech.cuny.edu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DAC8A8-F983-DA54-9CAB-CEFA4B2BFD4B}"/>
              </a:ext>
            </a:extLst>
          </p:cNvPr>
          <p:cNvSpPr txBox="1"/>
          <p:nvPr/>
        </p:nvSpPr>
        <p:spPr>
          <a:xfrm>
            <a:off x="986671" y="3099385"/>
            <a:ext cx="6515342" cy="239533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N.E.S.T. has adopted a market style allowing students the freedom to pick things they  like/prefer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We are attempting to cover all dietary/cultural needs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Available only to currently enrolled CUNY students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pantry is temporarily closed, but it is set to reopen by early November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new location will be G414 in the General Building</a:t>
            </a:r>
          </a:p>
        </p:txBody>
      </p:sp>
      <p:pic>
        <p:nvPicPr>
          <p:cNvPr id="3" name="Picture 2" descr="A picture containing text, floor, indoor, scene&#10;&#10;Description automatically generated">
            <a:extLst>
              <a:ext uri="{FF2B5EF4-FFF2-40B4-BE49-F238E27FC236}">
                <a16:creationId xmlns:a16="http://schemas.microsoft.com/office/drawing/2014/main" id="{E2F63EA2-B87E-1F93-ABF7-E4FD61D271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r="35087"/>
          <a:stretch/>
        </p:blipFill>
        <p:spPr>
          <a:xfrm>
            <a:off x="8029560" y="2194276"/>
            <a:ext cx="2742480" cy="324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34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B5CB4BD2-478F-ABED-8BFF-B5C2A428A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THE N.E.S.T. FOOD PANTRY</a:t>
            </a:r>
          </a:p>
        </p:txBody>
      </p:sp>
      <p:pic>
        <p:nvPicPr>
          <p:cNvPr id="11" name="Picture 10" descr="Shape&#10;&#10;Description automatically generated with low confidence">
            <a:extLst>
              <a:ext uri="{FF2B5EF4-FFF2-40B4-BE49-F238E27FC236}">
                <a16:creationId xmlns:a16="http://schemas.microsoft.com/office/drawing/2014/main" id="{364E6F63-425F-5F6C-0CBC-17DAC225C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931" y="4467946"/>
            <a:ext cx="1026775" cy="1026775"/>
          </a:xfrm>
          <a:prstGeom prst="rect">
            <a:avLst/>
          </a:prstGeom>
        </p:spPr>
      </p:pic>
      <p:pic>
        <p:nvPicPr>
          <p:cNvPr id="14" name="Picture 13" descr="A picture containing text, indoor, box, office&#10;&#10;Description automatically generated">
            <a:extLst>
              <a:ext uri="{FF2B5EF4-FFF2-40B4-BE49-F238E27FC236}">
                <a16:creationId xmlns:a16="http://schemas.microsoft.com/office/drawing/2014/main" id="{B5DC322A-C148-97BA-4C40-9506602EF1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9"/>
          <a:stretch/>
        </p:blipFill>
        <p:spPr>
          <a:xfrm>
            <a:off x="7967101" y="2194276"/>
            <a:ext cx="2804939" cy="32488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CB9FF6-36F0-A50A-E883-4C2EBBFD828B}"/>
              </a:ext>
            </a:extLst>
          </p:cNvPr>
          <p:cNvSpPr txBox="1"/>
          <p:nvPr/>
        </p:nvSpPr>
        <p:spPr>
          <a:xfrm>
            <a:off x="1009398" y="2271401"/>
            <a:ext cx="4790094" cy="73436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Gerson I. Ramirez, Food Pantry Coordinator </a:t>
            </a:r>
          </a:p>
          <a:p>
            <a:pPr>
              <a:lnSpc>
                <a:spcPts val="2600"/>
              </a:lnSpc>
            </a:pP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GERamirez@citytech.cuny.edu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F43F96-5094-285D-9850-87A3EBF97F1B}"/>
              </a:ext>
            </a:extLst>
          </p:cNvPr>
          <p:cNvSpPr txBox="1"/>
          <p:nvPr/>
        </p:nvSpPr>
        <p:spPr>
          <a:xfrm>
            <a:off x="986671" y="3099385"/>
            <a:ext cx="6515342" cy="239533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schedule will be as follows</a:t>
            </a:r>
          </a:p>
          <a:p>
            <a:pPr marL="742950" lvl="1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Tuesday, 9am - 12pm</a:t>
            </a:r>
          </a:p>
          <a:p>
            <a:pPr marL="742950" lvl="1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Wednesday, 3pm - 6pm</a:t>
            </a:r>
          </a:p>
          <a:p>
            <a:pPr marL="742950" lvl="1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Thursday, 12pm - 3pm</a:t>
            </a:r>
          </a:p>
          <a:p>
            <a:pPr marL="742950" lvl="1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en-US">
              <a:solidFill>
                <a:srgbClr val="22428D"/>
              </a:solidFill>
              <a:latin typeface="Trade Gothic LT Std" panose="020B0503020502020204" pitchFamily="34" charset="77"/>
            </a:endParaRP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Once open, students will be required to make </a:t>
            </a:r>
            <a:b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</a:b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appointments via Calendly (Scan QR).</a:t>
            </a:r>
          </a:p>
        </p:txBody>
      </p:sp>
    </p:spTree>
    <p:extLst>
      <p:ext uri="{BB962C8B-B14F-4D97-AF65-F5344CB8AC3E}">
        <p14:creationId xmlns:p14="http://schemas.microsoft.com/office/powerpoint/2010/main" val="350674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C6F5FB25-4DE3-A073-A0F9-C528E2AF3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THE N.E.S.T. FOOD PANTRY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121846-3C0D-50DA-2F55-A58B25777291}"/>
              </a:ext>
            </a:extLst>
          </p:cNvPr>
          <p:cNvSpPr txBox="1"/>
          <p:nvPr/>
        </p:nvSpPr>
        <p:spPr>
          <a:xfrm>
            <a:off x="1014951" y="3482610"/>
            <a:ext cx="4671755" cy="17284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VOLUNTEEERS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If you’d like to volunteer and help your fellow City Tech community, please reach out to the food pantry coordinator, 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Gerson I. Ramirez.</a:t>
            </a:r>
          </a:p>
        </p:txBody>
      </p:sp>
      <p:pic>
        <p:nvPicPr>
          <p:cNvPr id="10" name="Picture 9" descr="A group of people wearing masks and sitting in a room with boxes&#10;&#10;Description automatically generated with medium confidence">
            <a:extLst>
              <a:ext uri="{FF2B5EF4-FFF2-40B4-BE49-F238E27FC236}">
                <a16:creationId xmlns:a16="http://schemas.microsoft.com/office/drawing/2014/main" id="{53D0A17A-2467-5D0F-5C72-85F7A7BA34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84" r="9443" b="8279"/>
          <a:stretch/>
        </p:blipFill>
        <p:spPr>
          <a:xfrm>
            <a:off x="6505295" y="2359742"/>
            <a:ext cx="4671754" cy="28513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AE29E0-BEED-3584-10FE-8F993C870935}"/>
              </a:ext>
            </a:extLst>
          </p:cNvPr>
          <p:cNvSpPr txBox="1"/>
          <p:nvPr/>
        </p:nvSpPr>
        <p:spPr>
          <a:xfrm>
            <a:off x="1009398" y="2271401"/>
            <a:ext cx="4790094" cy="73436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Gerson I. Ramirez, Food Pantry Coordinator </a:t>
            </a:r>
          </a:p>
          <a:p>
            <a:pPr>
              <a:lnSpc>
                <a:spcPts val="2600"/>
              </a:lnSpc>
            </a:pP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GERamirez@citytech.cuny.edu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5055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64F6554D-FE83-C9A7-50A0-7612CE8EE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777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INTERNATIONAL STUDENT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10115270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Melany Chavez Ordonez, International Student Advisor -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MChavezOrdonez@citytech.cuny.edu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66114-6BD7-438F-29FE-B870533D1303}"/>
              </a:ext>
            </a:extLst>
          </p:cNvPr>
          <p:cNvSpPr txBox="1"/>
          <p:nvPr/>
        </p:nvSpPr>
        <p:spPr>
          <a:xfrm>
            <a:off x="1014951" y="3021570"/>
            <a:ext cx="9997177" cy="2061911"/>
          </a:xfrm>
          <a:prstGeom prst="rect">
            <a:avLst/>
          </a:prstGeom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/>
              </a:rPr>
              <a:t>INTERNATIONAL STUDENTS' SERVICES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office of International Students Services, offers support throughout students’ academic journey at City Tech. They provide resources for counseling and advisement, in-depth assistance on F-1 status rules and regulations, compliance, immigration policy updates, employment options, personal matters, student life at the college, and information about living in 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New York City.</a:t>
            </a:r>
          </a:p>
        </p:txBody>
      </p:sp>
    </p:spTree>
    <p:extLst>
      <p:ext uri="{BB962C8B-B14F-4D97-AF65-F5344CB8AC3E}">
        <p14:creationId xmlns:p14="http://schemas.microsoft.com/office/powerpoint/2010/main" val="3037058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BA2541CE-C3BB-BAC0-EDF8-BC25D4AB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777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INTERNATIONAL STUDENT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10115270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Melany Chavez Ordonez, International Student Advisor -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MChavezOrdonez@citytech.cuny.edu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66114-6BD7-438F-29FE-B870533D1303}"/>
              </a:ext>
            </a:extLst>
          </p:cNvPr>
          <p:cNvSpPr txBox="1"/>
          <p:nvPr/>
        </p:nvSpPr>
        <p:spPr>
          <a:xfrm>
            <a:off x="1014951" y="3021570"/>
            <a:ext cx="9997177" cy="206191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APPLICATION PROCESS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Apply to City Tech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Applicants on a temporary visa who were educated in a non-English environment are asked to submit results from TOEFL, IELTS, PTE, or Duolingo when applying to the college as an international student freshman or transfer. 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Once accepted to City Tech, request I-20 from DSO (Designated School Official) </a:t>
            </a:r>
          </a:p>
        </p:txBody>
      </p:sp>
    </p:spTree>
    <p:extLst>
      <p:ext uri="{BB962C8B-B14F-4D97-AF65-F5344CB8AC3E}">
        <p14:creationId xmlns:p14="http://schemas.microsoft.com/office/powerpoint/2010/main" val="3825852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5616A47-3FC7-F0A7-60A3-541DBC8F0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396803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/>
              </a:rPr>
              <a:t>INTERNATIONAL STUDENT SERVICES</a:t>
            </a:r>
            <a:endParaRPr lang="en-US" sz="4800" b="1">
              <a:solidFill>
                <a:srgbClr val="008CAA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10115270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Melany Chavez Ordonez, International Student Advisor -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MChavezOrdonez@citytech.cuny.edu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66114-6BD7-438F-29FE-B870533D1303}"/>
              </a:ext>
            </a:extLst>
          </p:cNvPr>
          <p:cNvSpPr txBox="1"/>
          <p:nvPr/>
        </p:nvSpPr>
        <p:spPr>
          <a:xfrm>
            <a:off x="1014951" y="3021570"/>
            <a:ext cx="9997177" cy="27287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FRESHMAN STUDENTS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Complete the I-20 request form 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Provide financial documents (bank statement)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Copy of passport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Pay the SEVIS fee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Register for class ( if registration is open)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Pay the SEVIS fee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Schedule Embassy appointment for F-1 visa</a:t>
            </a:r>
          </a:p>
        </p:txBody>
      </p:sp>
    </p:spTree>
    <p:extLst>
      <p:ext uri="{BB962C8B-B14F-4D97-AF65-F5344CB8AC3E}">
        <p14:creationId xmlns:p14="http://schemas.microsoft.com/office/powerpoint/2010/main" val="3978853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BA2541CE-C3BB-BAC0-EDF8-BC25D4AB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777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INTERNATIONAL STUDENT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10115270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Melany Chavez Ordonez, International Student Advisor -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MChavezOrdonez@citytech.cuny.edu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66114-6BD7-438F-29FE-B870533D1303}"/>
              </a:ext>
            </a:extLst>
          </p:cNvPr>
          <p:cNvSpPr txBox="1"/>
          <p:nvPr/>
        </p:nvSpPr>
        <p:spPr>
          <a:xfrm>
            <a:off x="1014951" y="3021570"/>
            <a:ext cx="9997177" cy="239533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TRANSFER STUDENTS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Complete the I-20 request form 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Provide financial documents (bank statement)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Copy of I-94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Copy of passport 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Complete Transfer release.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Register for class</a:t>
            </a:r>
          </a:p>
        </p:txBody>
      </p:sp>
    </p:spTree>
    <p:extLst>
      <p:ext uri="{BB962C8B-B14F-4D97-AF65-F5344CB8AC3E}">
        <p14:creationId xmlns:p14="http://schemas.microsoft.com/office/powerpoint/2010/main" val="3891768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DF6FDD8-904B-EC5B-5421-DB19AA413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396803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/>
              </a:rPr>
              <a:t>INTERNATIONAL STUDENT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10115270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Melany Chavez Ordonez, International Student Advisor -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MChavezOrdonez@citytech.cuny.edu</a:t>
            </a:r>
            <a:endParaRPr lang="en-US" sz="20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66114-6BD7-438F-29FE-B870533D1303}"/>
              </a:ext>
            </a:extLst>
          </p:cNvPr>
          <p:cNvSpPr txBox="1"/>
          <p:nvPr/>
        </p:nvSpPr>
        <p:spPr>
          <a:xfrm>
            <a:off x="1014951" y="3021570"/>
            <a:ext cx="9997177" cy="17284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MAINTAINING STATUS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Students who come to the US under a nonimmigrant classification of “F-1” are required to follow certain regulations to keep their legal status in the country. It is a student’s responsibility to understand and follow these rules as they apply to their status</a:t>
            </a:r>
            <a:r>
              <a:rPr lang="en-US">
                <a:solidFill>
                  <a:srgbClr val="22428D"/>
                </a:solidFill>
                <a:highlight>
                  <a:srgbClr val="FFFF00"/>
                </a:highlight>
                <a:latin typeface="Trade Gothic LT Std" panose="020B0503020502020204" pitchFamily="34" charset="77"/>
              </a:rPr>
              <a:t>. (Speaker refers to the city tech website for rules)</a:t>
            </a:r>
          </a:p>
        </p:txBody>
      </p:sp>
    </p:spTree>
    <p:extLst>
      <p:ext uri="{BB962C8B-B14F-4D97-AF65-F5344CB8AC3E}">
        <p14:creationId xmlns:p14="http://schemas.microsoft.com/office/powerpoint/2010/main" val="38609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4B08926A-69C5-5C35-6526-FEB0166C3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E7FC67C-1B38-D53B-B01F-DDEC313D9604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3E68F5-ED53-582E-2A78-EAE45D7C4260}"/>
              </a:ext>
            </a:extLst>
          </p:cNvPr>
          <p:cNvSpPr txBox="1"/>
          <p:nvPr/>
        </p:nvSpPr>
        <p:spPr>
          <a:xfrm>
            <a:off x="5926107" y="1902745"/>
            <a:ext cx="6059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>
                <a:solidFill>
                  <a:srgbClr val="22428D"/>
                </a:solidFill>
                <a:latin typeface="Trade Gothic LT Std Bold" panose="020B0503020502020204" pitchFamily="34" charset="77"/>
              </a:rPr>
              <a:t>EMPOWERING OUR STUDENTS</a:t>
            </a:r>
          </a:p>
          <a:p>
            <a:r>
              <a:rPr lang="en-US" sz="3000" b="1">
                <a:solidFill>
                  <a:srgbClr val="22428D"/>
                </a:solidFill>
                <a:latin typeface="Trade Gothic LT Std Bold" panose="020B0503020502020204" pitchFamily="34" charset="77"/>
              </a:rPr>
              <a:t>TO SUCCEED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268585-6F2C-1C0B-653C-AD9FE15D456B}"/>
              </a:ext>
            </a:extLst>
          </p:cNvPr>
          <p:cNvSpPr txBox="1"/>
          <p:nvPr/>
        </p:nvSpPr>
        <p:spPr>
          <a:xfrm>
            <a:off x="5966924" y="3211063"/>
            <a:ext cx="5476000" cy="173464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rade Gothic LT Std Bold" panose="020B0503020502020204" pitchFamily="34" charset="77"/>
              </a:rPr>
              <a:t>Leadership Development 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rade Gothic LT Std Bold" panose="020B0503020502020204" pitchFamily="34" charset="77"/>
              </a:rPr>
              <a:t>Diversity Education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rade Gothic LT Std Bold" panose="020B0503020502020204" pitchFamily="34" charset="77"/>
              </a:rPr>
              <a:t>Community Service and Civic Engagement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rade Gothic LT Std Bold" panose="020B0503020502020204" pitchFamily="34" charset="77"/>
              </a:rPr>
              <a:t>Social and Community Awareness</a:t>
            </a:r>
          </a:p>
          <a:p>
            <a:pPr>
              <a:lnSpc>
                <a:spcPts val="2600"/>
              </a:lnSpc>
            </a:pPr>
            <a:endParaRPr lang="en-US" sz="2000" b="1">
              <a:latin typeface="Trade Gothic LT Std Bold" panose="020B0503020502020204" pitchFamily="34" charset="77"/>
            </a:endParaRPr>
          </a:p>
        </p:txBody>
      </p:sp>
      <p:pic>
        <p:nvPicPr>
          <p:cNvPr id="3" name="Google Shape;82;p14">
            <a:extLst>
              <a:ext uri="{FF2B5EF4-FFF2-40B4-BE49-F238E27FC236}">
                <a16:creationId xmlns:a16="http://schemas.microsoft.com/office/drawing/2014/main" id="{E931D09A-25B0-D731-AE37-3C84E980F78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653" y="2400537"/>
            <a:ext cx="3467273" cy="2056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13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0E2CDB0F-7E3F-7DC4-4F68-A00C72D79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687455" y="1363279"/>
            <a:ext cx="10830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STUDENT LIFE &amp; DEVELOPMENT BENEFITS</a:t>
            </a:r>
          </a:p>
        </p:txBody>
      </p:sp>
      <p:graphicFrame>
        <p:nvGraphicFramePr>
          <p:cNvPr id="2" name="Content Placeholder 2">
            <a:extLst>
              <a:ext uri="{FF2B5EF4-FFF2-40B4-BE49-F238E27FC236}">
                <a16:creationId xmlns:a16="http://schemas.microsoft.com/office/drawing/2014/main" id="{DDB68097-987C-5301-79B1-FC9789A6E3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778205"/>
              </p:ext>
            </p:extLst>
          </p:nvPr>
        </p:nvGraphicFramePr>
        <p:xfrm>
          <a:off x="3255510" y="1623236"/>
          <a:ext cx="5700585" cy="4556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5836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1FABFC63-52FF-64A0-79E9-85A23D875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7C877C-712A-E014-4AD3-4BA5D1FC78A0}"/>
              </a:ext>
            </a:extLst>
          </p:cNvPr>
          <p:cNvSpPr txBox="1"/>
          <p:nvPr/>
        </p:nvSpPr>
        <p:spPr>
          <a:xfrm>
            <a:off x="961534" y="1638881"/>
            <a:ext cx="10544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>
                <a:solidFill>
                  <a:srgbClr val="0191B0"/>
                </a:solidFill>
                <a:latin typeface="Trade Gothic LT Std Bold" panose="020B0503020502020204" pitchFamily="34" charset="77"/>
              </a:rPr>
              <a:t>WHEN YOU EMBRACE EVERYTHING THAT SLD HAS TO OFFER,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141577-7216-C810-DF4A-060B6BAF6DC4}"/>
              </a:ext>
            </a:extLst>
          </p:cNvPr>
          <p:cNvSpPr/>
          <p:nvPr/>
        </p:nvSpPr>
        <p:spPr>
          <a:xfrm>
            <a:off x="1024379" y="2270791"/>
            <a:ext cx="5849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>
                <a:solidFill>
                  <a:srgbClr val="0091B0"/>
                </a:solidFill>
                <a:latin typeface="Century Gothic" panose="020B0502020202020204" pitchFamily="34" charset="0"/>
              </a:rPr>
              <a:t>YOU</a:t>
            </a:r>
            <a:r>
              <a:rPr lang="en-US" sz="3600" b="1">
                <a:latin typeface="Century Gothic" panose="020B0502020202020204" pitchFamily="34" charset="0"/>
              </a:rPr>
              <a:t> </a:t>
            </a:r>
            <a:r>
              <a:rPr lang="en-US" sz="3600" b="1">
                <a:solidFill>
                  <a:srgbClr val="CD5D1E"/>
                </a:solidFill>
                <a:latin typeface="Century Gothic" panose="020B0502020202020204" pitchFamily="34" charset="0"/>
              </a:rPr>
              <a:t>GAIN</a:t>
            </a:r>
            <a:r>
              <a:rPr lang="en-US" sz="3600" b="1">
                <a:latin typeface="Century Gothic" panose="020B0502020202020204" pitchFamily="34" charset="0"/>
              </a:rPr>
              <a:t> </a:t>
            </a:r>
            <a:r>
              <a:rPr lang="en-US" sz="3600" b="1">
                <a:solidFill>
                  <a:srgbClr val="E57428"/>
                </a:solidFill>
                <a:latin typeface="Century Gothic" panose="020B0502020202020204" pitchFamily="34" charset="0"/>
              </a:rPr>
              <a:t>HUGE</a:t>
            </a:r>
            <a:r>
              <a:rPr lang="en-US" sz="3600" b="1">
                <a:latin typeface="Century Gothic" panose="020B0502020202020204" pitchFamily="34" charset="0"/>
              </a:rPr>
              <a:t> </a:t>
            </a:r>
            <a:r>
              <a:rPr lang="en-US" sz="3600" b="1">
                <a:solidFill>
                  <a:srgbClr val="E39236"/>
                </a:solidFill>
                <a:latin typeface="Century Gothic" panose="020B0502020202020204" pitchFamily="34" charset="0"/>
              </a:rPr>
              <a:t>BENEFITS</a:t>
            </a:r>
            <a:endParaRPr lang="en-US" sz="3600">
              <a:solidFill>
                <a:srgbClr val="E3923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52F8A-D21F-51F5-6CEE-8D1F52C68266}"/>
              </a:ext>
            </a:extLst>
          </p:cNvPr>
          <p:cNvSpPr txBox="1"/>
          <p:nvPr/>
        </p:nvSpPr>
        <p:spPr>
          <a:xfrm>
            <a:off x="6095999" y="3325066"/>
            <a:ext cx="49335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91B0"/>
              </a:buClr>
              <a:buFont typeface="Wingdings" panose="05000000000000000000" pitchFamily="2" charset="2"/>
              <a:buChar char="§"/>
            </a:pPr>
            <a:r>
              <a:rPr lang="en-US" sz="2200">
                <a:solidFill>
                  <a:srgbClr val="D21C4D"/>
                </a:solidFill>
                <a:latin typeface="Trade Gothic LT Std" panose="020B0503020502020204" pitchFamily="34" charset="77"/>
              </a:rPr>
              <a:t>Increased Support</a:t>
            </a:r>
          </a:p>
          <a:p>
            <a:pPr marL="342900" indent="-342900">
              <a:buClr>
                <a:srgbClr val="0091B0"/>
              </a:buClr>
              <a:buFont typeface="Wingdings" panose="05000000000000000000" pitchFamily="2" charset="2"/>
              <a:buChar char="§"/>
            </a:pPr>
            <a:r>
              <a:rPr lang="en-US" sz="2200">
                <a:solidFill>
                  <a:srgbClr val="D21C4D"/>
                </a:solidFill>
                <a:latin typeface="Trade Gothic LT Std" panose="020B0503020502020204" pitchFamily="34" charset="77"/>
              </a:rPr>
              <a:t>A Rise in Creativity &amp; Productivity</a:t>
            </a:r>
          </a:p>
          <a:p>
            <a:pPr marL="342900" indent="-342900">
              <a:buClr>
                <a:srgbClr val="0091B0"/>
              </a:buClr>
              <a:buFont typeface="Wingdings" panose="05000000000000000000" pitchFamily="2" charset="2"/>
              <a:buChar char="§"/>
            </a:pPr>
            <a:r>
              <a:rPr lang="en-US" sz="2200">
                <a:solidFill>
                  <a:srgbClr val="D21C4D"/>
                </a:solidFill>
                <a:latin typeface="Trade Gothic LT Std" panose="020B0503020502020204" pitchFamily="34" charset="77"/>
                <a:ea typeface="Calibri" panose="020F0502020204030204" pitchFamily="34" charset="0"/>
                <a:cs typeface="Calibri" panose="020F0502020204030204" pitchFamily="34" charset="0"/>
              </a:rPr>
              <a:t>More Innovation</a:t>
            </a:r>
          </a:p>
          <a:p>
            <a:pPr marL="342900" indent="-342900">
              <a:buClr>
                <a:srgbClr val="0091B0"/>
              </a:buClr>
              <a:buFont typeface="Wingdings" panose="05000000000000000000" pitchFamily="2" charset="2"/>
              <a:buChar char="§"/>
            </a:pPr>
            <a:r>
              <a:rPr lang="en-US" sz="2200">
                <a:solidFill>
                  <a:srgbClr val="D21C4D"/>
                </a:solidFill>
                <a:latin typeface="Trade Gothic LT Std" panose="020B0503020502020204" pitchFamily="34" charset="77"/>
                <a:ea typeface="Calibri" panose="020F0502020204030204" pitchFamily="34" charset="0"/>
                <a:cs typeface="Calibri" panose="020F0502020204030204" pitchFamily="34" charset="0"/>
              </a:rPr>
              <a:t>Collaborative Opportunities</a:t>
            </a:r>
          </a:p>
          <a:p>
            <a:pPr marL="342900" indent="-342900">
              <a:buClr>
                <a:srgbClr val="0091B0"/>
              </a:buClr>
              <a:buFont typeface="Wingdings" panose="05000000000000000000" pitchFamily="2" charset="2"/>
              <a:buChar char="§"/>
            </a:pPr>
            <a:r>
              <a:rPr lang="en-US" sz="2200">
                <a:solidFill>
                  <a:srgbClr val="D21C4D"/>
                </a:solidFill>
                <a:latin typeface="Trade Gothic LT Std" panose="020B0503020502020204" pitchFamily="34" charset="77"/>
                <a:ea typeface="Calibri" panose="020F0502020204030204" pitchFamily="34" charset="0"/>
                <a:cs typeface="Calibri" panose="020F0502020204030204" pitchFamily="34" charset="0"/>
              </a:rPr>
              <a:t>Better Decision Making</a:t>
            </a:r>
          </a:p>
          <a:p>
            <a:pPr>
              <a:buClr>
                <a:srgbClr val="0091B0"/>
              </a:buClr>
            </a:pPr>
            <a:endParaRPr lang="en-US" sz="2200">
              <a:solidFill>
                <a:srgbClr val="D21C4D"/>
              </a:solidFill>
              <a:latin typeface="Trade Gothic LT Std" panose="020B0503020502020204" pitchFamily="34" charset="77"/>
            </a:endParaRPr>
          </a:p>
        </p:txBody>
      </p:sp>
      <p:pic>
        <p:nvPicPr>
          <p:cNvPr id="10" name="Google Shape;82;p14">
            <a:extLst>
              <a:ext uri="{FF2B5EF4-FFF2-40B4-BE49-F238E27FC236}">
                <a16:creationId xmlns:a16="http://schemas.microsoft.com/office/drawing/2014/main" id="{80EC257E-7FC7-F284-39A7-2EAE9CBFD44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196" y="3348288"/>
            <a:ext cx="2814563" cy="1669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5584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72290458-DC66-537D-2EB3-98BF2960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600"/>
              </a:lnSpc>
            </a:pPr>
            <a:endParaRPr lang="en-US" sz="18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788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THE YELLOW JACKET JOURNEY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55F1BB-99FA-1B09-862F-D18B97B2838C}"/>
              </a:ext>
            </a:extLst>
          </p:cNvPr>
          <p:cNvSpPr txBox="1"/>
          <p:nvPr/>
        </p:nvSpPr>
        <p:spPr>
          <a:xfrm>
            <a:off x="1014951" y="2798768"/>
            <a:ext cx="9997177" cy="1734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WHAT IS PRESENCE?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A student engagement platform where students can stay up to date with activities on campus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The City Tech Presence portal is named Yellow Jacket Journey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Student Life &amp; Management manages the platform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6DEED7-7EBF-1788-51EF-5DE6B005724B}"/>
              </a:ext>
            </a:extLst>
          </p:cNvPr>
          <p:cNvSpPr txBox="1"/>
          <p:nvPr/>
        </p:nvSpPr>
        <p:spPr>
          <a:xfrm>
            <a:off x="1179872" y="4955458"/>
            <a:ext cx="341061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highlight>
                  <a:srgbClr val="FFFF00"/>
                </a:highlight>
                <a:ea typeface="+mn-lt"/>
                <a:cs typeface="+mn-lt"/>
                <a:hlinkClick r:id="rId3"/>
              </a:rPr>
              <a:t>https://citytech-cuny.presence.io/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31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5FBAEB2-2E58-C3AB-65FC-10B4F10D2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600"/>
              </a:lnSpc>
            </a:pPr>
            <a:endParaRPr lang="en-US" sz="18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788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THE YELLOW JACKET JOURNEY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55F1BB-99FA-1B09-862F-D18B97B2838C}"/>
              </a:ext>
            </a:extLst>
          </p:cNvPr>
          <p:cNvSpPr txBox="1"/>
          <p:nvPr/>
        </p:nvSpPr>
        <p:spPr>
          <a:xfrm>
            <a:off x="1014951" y="2554288"/>
            <a:ext cx="9997177" cy="240117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WHAT CAN YOU FIND IN PRESENCE?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Get involved - Join a student club!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Stay in the know - browse campus events and RSVP!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Earn points and win rewards for staying engaged!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As a club, you have access to create events, polls and forms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Access the Student Orientation Experience with 8 modules of information and polls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latin typeface="Trade Gothic LT Std" panose="020B0503020502020204" pitchFamily="34" charset="77"/>
              </a:rPr>
              <a:t>During Student Elections, learn about candidates and fill out your ballot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41BD7C-9C89-891B-8E7E-3ACC9F47B547}"/>
              </a:ext>
            </a:extLst>
          </p:cNvPr>
          <p:cNvSpPr txBox="1"/>
          <p:nvPr/>
        </p:nvSpPr>
        <p:spPr>
          <a:xfrm>
            <a:off x="1179872" y="5041750"/>
            <a:ext cx="341061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highlight>
                  <a:srgbClr val="FFFF00"/>
                </a:highlight>
                <a:ea typeface="+mn-lt"/>
                <a:cs typeface="+mn-lt"/>
                <a:hlinkClick r:id="rId3"/>
              </a:rPr>
              <a:t>https://citytech-cuny.presence.io/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17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C6F5FB25-4DE3-A073-A0F9-C528E2AF3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3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0DEFBE3-E9DF-A703-D755-FC517A42B2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0" r="-76" b="-57"/>
          <a:stretch/>
        </p:blipFill>
        <p:spPr>
          <a:xfrm>
            <a:off x="1815084" y="983388"/>
            <a:ext cx="8555376" cy="48962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791541-FFE5-5722-D18A-B08D4F92CF22}"/>
              </a:ext>
            </a:extLst>
          </p:cNvPr>
          <p:cNvSpPr txBox="1"/>
          <p:nvPr/>
        </p:nvSpPr>
        <p:spPr>
          <a:xfrm>
            <a:off x="4389313" y="5868327"/>
            <a:ext cx="341061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highlight>
                  <a:srgbClr val="FFFF00"/>
                </a:highlight>
                <a:ea typeface="+mn-lt"/>
                <a:cs typeface="+mn-lt"/>
                <a:hlinkClick r:id="rId4"/>
              </a:rPr>
              <a:t>https://citytech-cuny.presence.io/</a:t>
            </a:r>
            <a:endParaRPr lang="en-US">
              <a:highlight>
                <a:srgbClr val="FFFF00"/>
              </a:highlight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936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66077B2B-6C27-29FD-E60B-E15E620F5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3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0BCED19-DEBD-A4D7-2350-89F832D0E2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4" r="148"/>
          <a:stretch/>
        </p:blipFill>
        <p:spPr>
          <a:xfrm>
            <a:off x="1710226" y="984818"/>
            <a:ext cx="8771544" cy="488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25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C6F5FB25-4DE3-A073-A0F9-C528E2AF3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3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F0CD2695-A1DB-4A93-705F-D8CBFE3F8D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1" r="75" b="132"/>
          <a:stretch/>
        </p:blipFill>
        <p:spPr>
          <a:xfrm>
            <a:off x="1786058" y="989246"/>
            <a:ext cx="8626345" cy="48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29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5FBAEB2-2E58-C3AB-65FC-10B4F10D2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600"/>
              </a:lnSpc>
            </a:pPr>
            <a:endParaRPr lang="en-US" sz="1800" b="1">
              <a:solidFill>
                <a:srgbClr val="D21C4D"/>
              </a:solidFill>
              <a:latin typeface="Trade Gothic LT Std Bold" panose="020B0503020502020204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398628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/>
              </a:rPr>
              <a:t>CONTACT INFO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55F1BB-99FA-1B09-862F-D18B97B2838C}"/>
              </a:ext>
            </a:extLst>
          </p:cNvPr>
          <p:cNvSpPr txBox="1"/>
          <p:nvPr/>
        </p:nvSpPr>
        <p:spPr>
          <a:xfrm>
            <a:off x="1014951" y="2554288"/>
            <a:ext cx="9997177" cy="3051861"/>
          </a:xfrm>
          <a:prstGeom prst="rect">
            <a:avLst/>
          </a:prstGeom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/>
              </a:rPr>
              <a:t>WHERE CAN YOU FIND STUDENT LIFE &amp; DEVELOPMENT?</a:t>
            </a:r>
          </a:p>
          <a:p>
            <a:pPr>
              <a:buFont typeface="Arial,Sans-Serif" panose="020B0604020202020204" pitchFamily="34" charset="0"/>
              <a:buChar char="•"/>
            </a:pPr>
            <a:endParaRPr lang="en-US" sz="2000">
              <a:solidFill>
                <a:srgbClr val="22428D"/>
              </a:solidFill>
              <a:latin typeface="Trade Gothic LT Std"/>
            </a:endParaRP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Phone: 718-260-5391</a:t>
            </a: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Email: </a:t>
            </a:r>
            <a:r>
              <a:rPr lang="en-US" sz="2000">
                <a:solidFill>
                  <a:srgbClr val="22428D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StudentLife@citytech.cuny.edu</a:t>
            </a:r>
            <a:endParaRPr lang="en-US" sz="2000">
              <a:solidFill>
                <a:srgbClr val="22428D"/>
              </a:solidFill>
              <a:ea typeface="+mn-lt"/>
              <a:cs typeface="+mn-lt"/>
            </a:endParaRP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Visit </a:t>
            </a:r>
            <a:r>
              <a:rPr lang="en-US" sz="2000">
                <a:solidFill>
                  <a:srgbClr val="22428D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https://www.citytech.cuny.edu/student-life/</a:t>
            </a:r>
            <a:endParaRPr lang="en-US" sz="2000">
              <a:solidFill>
                <a:srgbClr val="22428D"/>
              </a:solidFill>
              <a:ea typeface="+mn-lt"/>
              <a:cs typeface="+mn-lt"/>
            </a:endParaRP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Location: General Building, Room G-516</a:t>
            </a: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Follow Us @</a:t>
            </a:r>
            <a:r>
              <a:rPr lang="en-US" sz="2000">
                <a:solidFill>
                  <a:srgbClr val="22428D"/>
                </a:solidFill>
                <a:ea typeface="+mn-lt"/>
                <a:cs typeface="+mn-lt"/>
                <a:hlinkClick r:id="rId5"/>
              </a:rPr>
              <a:t>CityTechSLD</a:t>
            </a: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 </a:t>
            </a: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YouTube: </a:t>
            </a:r>
            <a:r>
              <a:rPr lang="en-US" sz="2000">
                <a:solidFill>
                  <a:srgbClr val="22428D"/>
                </a:solidFill>
                <a:ea typeface="+mn-lt"/>
                <a:cs typeface="+mn-lt"/>
                <a:hlinkClick r:id="rId6"/>
              </a:rPr>
              <a:t>Student Life &amp; Development</a:t>
            </a:r>
            <a:endParaRPr lang="en-US" sz="2000">
              <a:solidFill>
                <a:srgbClr val="22428D"/>
              </a:solidFill>
              <a:ea typeface="+mn-lt"/>
              <a:cs typeface="+mn-lt"/>
            </a:endParaRPr>
          </a:p>
          <a:p>
            <a:pPr marL="342900" indent="-342900">
              <a:lnSpc>
                <a:spcPts val="2600"/>
              </a:lnSpc>
              <a:buFont typeface="Arial,Sans-Serif" panose="020B0604020202020204" pitchFamily="34" charset="0"/>
              <a:buChar char="•"/>
            </a:pPr>
            <a:r>
              <a:rPr lang="en-US" sz="2000">
                <a:solidFill>
                  <a:srgbClr val="22428D"/>
                </a:solidFill>
                <a:ea typeface="+mn-lt"/>
                <a:cs typeface="+mn-lt"/>
              </a:rPr>
              <a:t>Presence:</a:t>
            </a:r>
            <a:r>
              <a:rPr lang="en-US" sz="2000">
                <a:ea typeface="+mn-lt"/>
                <a:cs typeface="+mn-lt"/>
              </a:rPr>
              <a:t> </a:t>
            </a:r>
            <a:r>
              <a:rPr lang="en-US" sz="2000">
                <a:ea typeface="+mn-lt"/>
                <a:cs typeface="+mn-lt"/>
                <a:hlinkClick r:id="rId7"/>
              </a:rPr>
              <a:t>https://citytech-cuny.presence.io/</a:t>
            </a:r>
            <a:endParaRPr lang="en-US" sz="2000">
              <a:highlight>
                <a:srgbClr val="FFFF00"/>
              </a:highlight>
              <a:ea typeface="+mn-lt"/>
              <a:cs typeface="+mn-lt"/>
              <a:hlinkClick r:id="rId7"/>
            </a:endParaRPr>
          </a:p>
        </p:txBody>
      </p:sp>
      <p:pic>
        <p:nvPicPr>
          <p:cNvPr id="18" name="Google Shape;80;p14">
            <a:extLst>
              <a:ext uri="{FF2B5EF4-FFF2-40B4-BE49-F238E27FC236}">
                <a16:creationId xmlns:a16="http://schemas.microsoft.com/office/drawing/2014/main" id="{CE550D43-C70B-3625-69BC-C32A5FFD32E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17779" y="4551003"/>
            <a:ext cx="301744" cy="29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9">
            <a:extLst>
              <a:ext uri="{FF2B5EF4-FFF2-40B4-BE49-F238E27FC236}">
                <a16:creationId xmlns:a16="http://schemas.microsoft.com/office/drawing/2014/main" id="{37985E70-37F6-62DF-C067-DA49A16341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4944" y="452628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868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1D1E9277-1EC8-D8DA-75B6-9524AE5F1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>
                <a:ea typeface="+mn-lt"/>
                <a:cs typeface="+mn-lt"/>
              </a:rPr>
              <a:t>!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4094878" y="2644169"/>
            <a:ext cx="3998476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800" b="1">
                <a:solidFill>
                  <a:srgbClr val="008CAA"/>
                </a:solidFill>
                <a:latin typeface="Trade Gothic LT Std Bold"/>
                <a:cs typeface="Calibri"/>
              </a:rPr>
              <a:t>THANK YOU!</a:t>
            </a:r>
          </a:p>
          <a:p>
            <a:pPr algn="ctr"/>
            <a:r>
              <a:rPr lang="en-US" sz="4800" b="1">
                <a:solidFill>
                  <a:srgbClr val="008CAA"/>
                </a:solidFill>
                <a:latin typeface="Trade Gothic LT Std Bold"/>
                <a:cs typeface="Calibri"/>
              </a:rPr>
              <a:t>Questions?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4094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088752CE-7488-5AF0-919A-DF4FFC5E9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0CB1D97-F47F-4087-BE3C-AB79D84FEA29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09E6B10-C939-4BF3-8204-C4A0BAB654BD}"/>
              </a:ext>
            </a:extLst>
          </p:cNvPr>
          <p:cNvGraphicFramePr>
            <a:graphicFrameLocks noGrp="1"/>
          </p:cNvGraphicFramePr>
          <p:nvPr/>
        </p:nvGraphicFramePr>
        <p:xfrm>
          <a:off x="6095999" y="1327659"/>
          <a:ext cx="4766032" cy="4188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Google Shape;82;p14">
            <a:extLst>
              <a:ext uri="{FF2B5EF4-FFF2-40B4-BE49-F238E27FC236}">
                <a16:creationId xmlns:a16="http://schemas.microsoft.com/office/drawing/2014/main" id="{B61FC0D1-61AF-982E-158B-C3E78B97199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81653" y="2400537"/>
            <a:ext cx="3467273" cy="2056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0564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C6F5FB25-4DE3-A073-A0F9-C528E2AF3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BF7C4-3EE6-AAEA-24A3-473E296977D6}"/>
              </a:ext>
            </a:extLst>
          </p:cNvPr>
          <p:cNvSpPr txBox="1"/>
          <p:nvPr/>
        </p:nvSpPr>
        <p:spPr>
          <a:xfrm>
            <a:off x="961534" y="1363279"/>
            <a:ext cx="8228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STUDENT LIFE &amp; DEVELOPMENT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A11631-67C6-E7FA-8270-E61F7331A0D5}"/>
              </a:ext>
            </a:extLst>
          </p:cNvPr>
          <p:cNvSpPr txBox="1"/>
          <p:nvPr/>
        </p:nvSpPr>
        <p:spPr>
          <a:xfrm>
            <a:off x="1014951" y="2798768"/>
            <a:ext cx="9997177" cy="140089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STUDENT GOVERNMENT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Student government exists to provide a good quality experience for students at City Tech. They provide the student perspective to the administration and advocate for student needs. Through their participation, institutional accountability is maintained.</a:t>
            </a:r>
          </a:p>
        </p:txBody>
      </p:sp>
    </p:spTree>
    <p:extLst>
      <p:ext uri="{BB962C8B-B14F-4D97-AF65-F5344CB8AC3E}">
        <p14:creationId xmlns:p14="http://schemas.microsoft.com/office/powerpoint/2010/main" val="1175036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29ACB928-52C4-6E74-CF5A-AD17720A4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674702-A007-B40C-7870-C328BCC2659D}"/>
              </a:ext>
            </a:extLst>
          </p:cNvPr>
          <p:cNvSpPr txBox="1"/>
          <p:nvPr/>
        </p:nvSpPr>
        <p:spPr>
          <a:xfrm>
            <a:off x="1014951" y="2798768"/>
            <a:ext cx="9997177" cy="1734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STUDENT ORGANIZATIONS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City Tech clubs are an integral part of college life because they allow students with common interests to come together and work toward a common goal. They are also a great way to meet your peers, get to know the college, expand your college education beyond the classroom, and participate in student-sponsored social events on campus.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EED12-E2F1-876F-ACD4-0866618EE059}"/>
              </a:ext>
            </a:extLst>
          </p:cNvPr>
          <p:cNvSpPr txBox="1"/>
          <p:nvPr/>
        </p:nvSpPr>
        <p:spPr>
          <a:xfrm>
            <a:off x="961534" y="1363279"/>
            <a:ext cx="8228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STUDENT LIFE &amp; DEVELOPMENT</a:t>
            </a:r>
          </a:p>
        </p:txBody>
      </p:sp>
    </p:spTree>
    <p:extLst>
      <p:ext uri="{BB962C8B-B14F-4D97-AF65-F5344CB8AC3E}">
        <p14:creationId xmlns:p14="http://schemas.microsoft.com/office/powerpoint/2010/main" val="3720957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C6F5FB25-4DE3-A073-A0F9-C528E2AF3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43973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STUDENT CLUBS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333CEC-F6CC-6801-4739-965B724F6060}"/>
              </a:ext>
            </a:extLst>
          </p:cNvPr>
          <p:cNvSpPr txBox="1"/>
          <p:nvPr/>
        </p:nvSpPr>
        <p:spPr>
          <a:xfrm>
            <a:off x="986671" y="2826984"/>
            <a:ext cx="9945032" cy="27287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City Tech clubs are an integral part of college life because they allow students with common interests to come together and work towards a common goal. They are also a great way to meet your peers, get to know the college, expand your college education beyond the classroom, and participate in student-sponsored social events on campus.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Any student at City Tech is welcome to start a club; the process is simple. First, clubs must have four student officers (president, vice-president, secretary and treasurer), at least 15 people interested in being members and identify a club advisor (City Tech faculty or staff member).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F247AC-9F29-A090-5607-6A2C7D0118A6}"/>
              </a:ext>
            </a:extLst>
          </p:cNvPr>
          <p:cNvSpPr txBox="1"/>
          <p:nvPr/>
        </p:nvSpPr>
        <p:spPr>
          <a:xfrm>
            <a:off x="1009398" y="2271401"/>
            <a:ext cx="7967246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Sabrina Santos, Activity &amp; Club Coordinator –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SSantos@citytech.cuny.edu</a:t>
            </a:r>
            <a:endParaRPr lang="en-US" sz="2000" b="1">
              <a:solidFill>
                <a:srgbClr val="D21C4D"/>
              </a:solidFill>
              <a:highlight>
                <a:srgbClr val="FFFF00"/>
              </a:highlight>
              <a:latin typeface="Trade Gothic LT Std Bold" panose="020B05030205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03243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5FBAEB2-2E58-C3AB-65FC-10B4F10D2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43973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STUDENT CLUBS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02BFCF-69C6-7797-B709-2BCD41717E27}"/>
              </a:ext>
            </a:extLst>
          </p:cNvPr>
          <p:cNvSpPr txBox="1"/>
          <p:nvPr/>
        </p:nvSpPr>
        <p:spPr>
          <a:xfrm>
            <a:off x="986671" y="2826984"/>
            <a:ext cx="9945032" cy="239533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City Tech for the past few academic years has had over 30+ clubs certified ranging from Academic &amp; Professional Clubs and Special Interest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Clubs are an essential part to making sure you are engaged in your campus life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Some of the clubs we have are: </a:t>
            </a:r>
            <a:r>
              <a:rPr lang="en-US">
                <a:solidFill>
                  <a:srgbClr val="22428D"/>
                </a:solidFill>
                <a:highlight>
                  <a:srgbClr val="FFFF00"/>
                </a:highlight>
                <a:latin typeface="Trade Gothic LT Std" panose="020B0503020502020204" pitchFamily="34" charset="77"/>
              </a:rPr>
              <a:t>Anna Nurse Culinary Workshops Club, Find a Solution! Chemistry Club, America Society of Civil Engineers (ASCE), Student American Dental Hygienists' Association (SADHA), Jaws Club, Art &amp; Design Club, City Tech Tea Club, VR &amp; AI Club and much more.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E4F316-F477-8191-584E-37077B45139F}"/>
              </a:ext>
            </a:extLst>
          </p:cNvPr>
          <p:cNvSpPr txBox="1"/>
          <p:nvPr/>
        </p:nvSpPr>
        <p:spPr>
          <a:xfrm>
            <a:off x="1009398" y="2271401"/>
            <a:ext cx="7967246" cy="40094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Sabrina Santos, Activity &amp; Club Coordinator –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SSantos@citytech.cuny.edu</a:t>
            </a:r>
            <a:endParaRPr lang="en-US" sz="2000" b="1">
              <a:solidFill>
                <a:srgbClr val="D21C4D"/>
              </a:solidFill>
              <a:highlight>
                <a:srgbClr val="FFFF00"/>
              </a:highlight>
              <a:latin typeface="Trade Gothic LT Std Bold" panose="020B05030205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54696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C6F5FB25-4DE3-A073-A0F9-C528E2AF3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8228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STUDENT LIFE &amp; DEVELOPMENT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8DA19C-505F-0B0B-76B8-E8D2F30C2CF9}"/>
              </a:ext>
            </a:extLst>
          </p:cNvPr>
          <p:cNvSpPr txBox="1"/>
          <p:nvPr/>
        </p:nvSpPr>
        <p:spPr>
          <a:xfrm>
            <a:off x="1014951" y="2798768"/>
            <a:ext cx="9997177" cy="139506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PEER NAVIGATORS</a:t>
            </a: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Navigators are student leaders who provide one-on-one support and insight about the college experience.  Through guidance and outreach, Peer Navigators provide a safe space to help you transition to college life and further assist you in navigating through all that City Tech has to offer. </a:t>
            </a:r>
          </a:p>
        </p:txBody>
      </p:sp>
    </p:spTree>
    <p:extLst>
      <p:ext uri="{BB962C8B-B14F-4D97-AF65-F5344CB8AC3E}">
        <p14:creationId xmlns:p14="http://schemas.microsoft.com/office/powerpoint/2010/main" val="1401871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5FBAEB2-2E58-C3AB-65FC-10B4F10D2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A5E8E8-CB58-1BB2-D687-0E6CB1AFA3D2}"/>
              </a:ext>
            </a:extLst>
          </p:cNvPr>
          <p:cNvSpPr/>
          <p:nvPr/>
        </p:nvSpPr>
        <p:spPr>
          <a:xfrm>
            <a:off x="481852" y="977152"/>
            <a:ext cx="11228294" cy="4889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B857B-E95A-2947-EA5C-7BDB4F919D59}"/>
              </a:ext>
            </a:extLst>
          </p:cNvPr>
          <p:cNvSpPr txBox="1"/>
          <p:nvPr/>
        </p:nvSpPr>
        <p:spPr>
          <a:xfrm>
            <a:off x="961534" y="1363279"/>
            <a:ext cx="99357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>
                <a:solidFill>
                  <a:srgbClr val="008CAA"/>
                </a:solidFill>
                <a:latin typeface="Trade Gothic LT Std Bold" panose="020B0503020502020204" pitchFamily="34" charset="77"/>
              </a:rPr>
              <a:t>National Society of Leadership &amp; Success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F7347-8402-77E7-7BFD-E3930DB73A7D}"/>
              </a:ext>
            </a:extLst>
          </p:cNvPr>
          <p:cNvSpPr txBox="1"/>
          <p:nvPr/>
        </p:nvSpPr>
        <p:spPr>
          <a:xfrm>
            <a:off x="1009398" y="2271401"/>
            <a:ext cx="636424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2000" b="1">
                <a:solidFill>
                  <a:srgbClr val="D21C4D"/>
                </a:solidFill>
                <a:latin typeface="Trade Gothic LT Std Bold" panose="020B0503020502020204" pitchFamily="34" charset="77"/>
              </a:rPr>
              <a:t>Kim Bun, NSLS Chapter Advisor – </a:t>
            </a:r>
            <a:r>
              <a:rPr lang="en-US" sz="2000" b="1" err="1">
                <a:solidFill>
                  <a:srgbClr val="D21C4D"/>
                </a:solidFill>
                <a:latin typeface="Trade Gothic LT Std Bold" panose="020B0503020502020204" pitchFamily="34" charset="77"/>
              </a:rPr>
              <a:t>SBun@citytech.cuny.edu</a:t>
            </a:r>
            <a:endParaRPr lang="en-US" sz="2000" b="0" i="0">
              <a:solidFill>
                <a:srgbClr val="212121"/>
              </a:solidFill>
              <a:effectLst/>
              <a:latin typeface="wf_segoe-ui_norm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9B5A2F-72E0-ECCD-0AF1-26EBABF5B8DA}"/>
              </a:ext>
            </a:extLst>
          </p:cNvPr>
          <p:cNvSpPr txBox="1"/>
          <p:nvPr/>
        </p:nvSpPr>
        <p:spPr>
          <a:xfrm>
            <a:off x="1014951" y="2798768"/>
            <a:ext cx="9997177" cy="239533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 NSLS program helps students build confidence and learn how to better present oneself. Students learn how to create goals and achieve them throughout the process of induction. </a:t>
            </a:r>
          </a:p>
          <a:p>
            <a:pPr>
              <a:lnSpc>
                <a:spcPts val="2600"/>
              </a:lnSpc>
            </a:pPr>
            <a:endParaRPr lang="en-US">
              <a:solidFill>
                <a:srgbClr val="22428D"/>
              </a:solidFill>
              <a:latin typeface="Trade Gothic LT Std" panose="020B0503020502020204" pitchFamily="34" charset="77"/>
            </a:endParaRP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Students who achieve a GPA of 3.0, receive an invitation to the program.</a:t>
            </a:r>
          </a:p>
          <a:p>
            <a:pPr>
              <a:lnSpc>
                <a:spcPts val="2600"/>
              </a:lnSpc>
            </a:pPr>
            <a:endParaRPr lang="en-US">
              <a:solidFill>
                <a:srgbClr val="22428D"/>
              </a:solidFill>
              <a:latin typeface="Trade Gothic LT Std" panose="020B0503020502020204" pitchFamily="34" charset="77"/>
            </a:endParaRPr>
          </a:p>
          <a:p>
            <a:pPr>
              <a:lnSpc>
                <a:spcPts val="2600"/>
              </a:lnSpc>
            </a:pPr>
            <a:r>
              <a:rPr lang="en-US">
                <a:solidFill>
                  <a:srgbClr val="22428D"/>
                </a:solidFill>
                <a:latin typeface="Trade Gothic LT Std" panose="020B0503020502020204" pitchFamily="34" charset="77"/>
              </a:rPr>
              <a:t>There are 4 steps to induction: Orientation, Leadership Training, Watching speaker broadcasts, and Success Networking Team Meetings. </a:t>
            </a:r>
          </a:p>
        </p:txBody>
      </p:sp>
    </p:spTree>
    <p:extLst>
      <p:ext uri="{BB962C8B-B14F-4D97-AF65-F5344CB8AC3E}">
        <p14:creationId xmlns:p14="http://schemas.microsoft.com/office/powerpoint/2010/main" val="3332876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1563</Words>
  <Application>Microsoft Office PowerPoint</Application>
  <PresentationFormat>Widescreen</PresentationFormat>
  <Paragraphs>181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Arial,Sans-Serif</vt:lpstr>
      <vt:lpstr>Calibri</vt:lpstr>
      <vt:lpstr>Calibri Light</vt:lpstr>
      <vt:lpstr>Century Gothic</vt:lpstr>
      <vt:lpstr>Trade Gothic LT Std</vt:lpstr>
      <vt:lpstr>Trade Gothic LT Std Bold</vt:lpstr>
      <vt:lpstr>wf_segoe-ui_normal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Autumn Cin</dc:creator>
  <cp:lastModifiedBy>Jessica L Decoux</cp:lastModifiedBy>
  <cp:revision>1</cp:revision>
  <dcterms:created xsi:type="dcterms:W3CDTF">2022-08-10T04:29:48Z</dcterms:created>
  <dcterms:modified xsi:type="dcterms:W3CDTF">2022-11-09T20:57:00Z</dcterms:modified>
</cp:coreProperties>
</file>