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9" r:id="rId2"/>
    <p:sldId id="292" r:id="rId3"/>
    <p:sldId id="295" r:id="rId4"/>
    <p:sldId id="273" r:id="rId5"/>
    <p:sldId id="287" r:id="rId6"/>
    <p:sldId id="288" r:id="rId7"/>
    <p:sldId id="289" r:id="rId8"/>
    <p:sldId id="291" r:id="rId9"/>
    <p:sldId id="301" r:id="rId10"/>
    <p:sldId id="304" r:id="rId11"/>
    <p:sldId id="299" r:id="rId12"/>
    <p:sldId id="298" r:id="rId13"/>
    <p:sldId id="263" r:id="rId14"/>
    <p:sldId id="262" r:id="rId15"/>
    <p:sldId id="30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24598F-ECEF-496A-94ED-B0FDD9C8276A}" v="272" dt="2022-02-01T18:48:44.1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5226" autoAdjust="0"/>
  </p:normalViewPr>
  <p:slideViewPr>
    <p:cSldViewPr snapToGrid="0">
      <p:cViewPr varScale="1">
        <p:scale>
          <a:sx n="82" d="100"/>
          <a:sy n="82" d="100"/>
        </p:scale>
        <p:origin x="720"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AF24598F-ECEF-496A-94ED-B0FDD9C8276A}"/>
    <pc:docChg chg="custSel addSld delSld modSld sldOrd">
      <pc:chgData name="Tom Smith" userId="eac52e5223bf4258" providerId="LiveId" clId="{AF24598F-ECEF-496A-94ED-B0FDD9C8276A}" dt="2022-02-08T19:28:56.106" v="705" actId="313"/>
      <pc:docMkLst>
        <pc:docMk/>
      </pc:docMkLst>
      <pc:sldChg chg="modSp mod">
        <pc:chgData name="Tom Smith" userId="eac52e5223bf4258" providerId="LiveId" clId="{AF24598F-ECEF-496A-94ED-B0FDD9C8276A}" dt="2022-02-01T18:27:42.603" v="392" actId="20577"/>
        <pc:sldMkLst>
          <pc:docMk/>
          <pc:sldMk cId="3355501316" sldId="259"/>
        </pc:sldMkLst>
        <pc:spChg chg="mod">
          <ac:chgData name="Tom Smith" userId="eac52e5223bf4258" providerId="LiveId" clId="{AF24598F-ECEF-496A-94ED-B0FDD9C8276A}" dt="2022-02-01T18:27:42.603" v="392" actId="20577"/>
          <ac:spMkLst>
            <pc:docMk/>
            <pc:sldMk cId="3355501316" sldId="259"/>
            <ac:spMk id="3" creationId="{00000000-0000-0000-0000-000000000000}"/>
          </ac:spMkLst>
        </pc:spChg>
      </pc:sldChg>
      <pc:sldChg chg="modSp mod ord">
        <pc:chgData name="Tom Smith" userId="eac52e5223bf4258" providerId="LiveId" clId="{AF24598F-ECEF-496A-94ED-B0FDD9C8276A}" dt="2022-02-01T18:49:55.981" v="639" actId="6549"/>
        <pc:sldMkLst>
          <pc:docMk/>
          <pc:sldMk cId="4074364200" sldId="262"/>
        </pc:sldMkLst>
        <pc:spChg chg="mod">
          <ac:chgData name="Tom Smith" userId="eac52e5223bf4258" providerId="LiveId" clId="{AF24598F-ECEF-496A-94ED-B0FDD9C8276A}" dt="2022-02-01T18:49:55.981" v="639" actId="6549"/>
          <ac:spMkLst>
            <pc:docMk/>
            <pc:sldMk cId="4074364200" sldId="262"/>
            <ac:spMk id="2" creationId="{00000000-0000-0000-0000-000000000000}"/>
          </ac:spMkLst>
        </pc:spChg>
      </pc:sldChg>
      <pc:sldChg chg="addSp delSp modSp add del setBg delDesignElem">
        <pc:chgData name="Tom Smith" userId="eac52e5223bf4258" providerId="LiveId" clId="{AF24598F-ECEF-496A-94ED-B0FDD9C8276A}" dt="2022-02-01T18:13:19.575" v="21" actId="20577"/>
        <pc:sldMkLst>
          <pc:docMk/>
          <pc:sldMk cId="2485161893" sldId="273"/>
        </pc:sldMkLst>
        <pc:spChg chg="mod">
          <ac:chgData name="Tom Smith" userId="eac52e5223bf4258" providerId="LiveId" clId="{AF24598F-ECEF-496A-94ED-B0FDD9C8276A}" dt="2022-02-01T18:13:19.575" v="21" actId="20577"/>
          <ac:spMkLst>
            <pc:docMk/>
            <pc:sldMk cId="2485161893" sldId="273"/>
            <ac:spMk id="3" creationId="{CE95D931-8B5E-4C07-9866-AB74BD0984B0}"/>
          </ac:spMkLst>
        </pc:spChg>
        <pc:spChg chg="add del">
          <ac:chgData name="Tom Smith" userId="eac52e5223bf4258" providerId="LiveId" clId="{AF24598F-ECEF-496A-94ED-B0FDD9C8276A}" dt="2022-02-01T18:12:19.862" v="6"/>
          <ac:spMkLst>
            <pc:docMk/>
            <pc:sldMk cId="2485161893" sldId="273"/>
            <ac:spMk id="34" creationId="{A7AE9375-4664-4DB2-922D-2782A6E439AC}"/>
          </ac:spMkLst>
        </pc:spChg>
        <pc:spChg chg="add del">
          <ac:chgData name="Tom Smith" userId="eac52e5223bf4258" providerId="LiveId" clId="{AF24598F-ECEF-496A-94ED-B0FDD9C8276A}" dt="2022-02-01T18:12:19.862" v="6"/>
          <ac:spMkLst>
            <pc:docMk/>
            <pc:sldMk cId="2485161893" sldId="273"/>
            <ac:spMk id="38" creationId="{C87417AF-190E-4D6E-AFA6-7D3E84B0B430}"/>
          </ac:spMkLst>
        </pc:spChg>
        <pc:spChg chg="add del">
          <ac:chgData name="Tom Smith" userId="eac52e5223bf4258" providerId="LiveId" clId="{AF24598F-ECEF-496A-94ED-B0FDD9C8276A}" dt="2022-02-01T18:12:19.862" v="6"/>
          <ac:spMkLst>
            <pc:docMk/>
            <pc:sldMk cId="2485161893" sldId="273"/>
            <ac:spMk id="40" creationId="{80B30ED8-273E-4C07-8568-2FE5CC5C483D}"/>
          </ac:spMkLst>
        </pc:spChg>
        <pc:cxnChg chg="add del">
          <ac:chgData name="Tom Smith" userId="eac52e5223bf4258" providerId="LiveId" clId="{AF24598F-ECEF-496A-94ED-B0FDD9C8276A}" dt="2022-02-01T18:12:19.862" v="6"/>
          <ac:cxnSpMkLst>
            <pc:docMk/>
            <pc:sldMk cId="2485161893" sldId="273"/>
            <ac:cxnSpMk id="36" creationId="{EE504C98-6397-41C1-A8D8-2D9C4ED307E0}"/>
          </ac:cxnSpMkLst>
        </pc:cxnChg>
      </pc:sldChg>
      <pc:sldChg chg="add del">
        <pc:chgData name="Tom Smith" userId="eac52e5223bf4258" providerId="LiveId" clId="{AF24598F-ECEF-496A-94ED-B0FDD9C8276A}" dt="2022-02-01T18:12:19.909" v="7"/>
        <pc:sldMkLst>
          <pc:docMk/>
          <pc:sldMk cId="2301552889" sldId="287"/>
        </pc:sldMkLst>
      </pc:sldChg>
      <pc:sldChg chg="add del">
        <pc:chgData name="Tom Smith" userId="eac52e5223bf4258" providerId="LiveId" clId="{AF24598F-ECEF-496A-94ED-B0FDD9C8276A}" dt="2022-02-01T18:12:19.909" v="7"/>
        <pc:sldMkLst>
          <pc:docMk/>
          <pc:sldMk cId="4169490267" sldId="288"/>
        </pc:sldMkLst>
      </pc:sldChg>
      <pc:sldChg chg="add del">
        <pc:chgData name="Tom Smith" userId="eac52e5223bf4258" providerId="LiveId" clId="{AF24598F-ECEF-496A-94ED-B0FDD9C8276A}" dt="2022-02-01T18:12:19.909" v="7"/>
        <pc:sldMkLst>
          <pc:docMk/>
          <pc:sldMk cId="219035481" sldId="289"/>
        </pc:sldMkLst>
      </pc:sldChg>
      <pc:sldChg chg="addSp delSp modSp add del setBg modAnim">
        <pc:chgData name="Tom Smith" userId="eac52e5223bf4258" providerId="LiveId" clId="{AF24598F-ECEF-496A-94ED-B0FDD9C8276A}" dt="2022-02-01T18:14:00.860" v="25"/>
        <pc:sldMkLst>
          <pc:docMk/>
          <pc:sldMk cId="2731739703" sldId="291"/>
        </pc:sldMkLst>
        <pc:picChg chg="del">
          <ac:chgData name="Tom Smith" userId="eac52e5223bf4258" providerId="LiveId" clId="{AF24598F-ECEF-496A-94ED-B0FDD9C8276A}" dt="2022-02-01T18:13:31.340" v="22" actId="478"/>
          <ac:picMkLst>
            <pc:docMk/>
            <pc:sldMk cId="2731739703" sldId="291"/>
            <ac:picMk id="2" creationId="{9F4E35FA-7449-43B3-9F2D-3C2D68C326F7}"/>
          </ac:picMkLst>
        </pc:picChg>
        <pc:picChg chg="add mod">
          <ac:chgData name="Tom Smith" userId="eac52e5223bf4258" providerId="LiveId" clId="{AF24598F-ECEF-496A-94ED-B0FDD9C8276A}" dt="2022-02-01T18:13:53.401" v="24" actId="1076"/>
          <ac:picMkLst>
            <pc:docMk/>
            <pc:sldMk cId="2731739703" sldId="291"/>
            <ac:picMk id="1026" creationId="{E7387A6E-79EC-433E-B8BA-A975802A8C42}"/>
          </ac:picMkLst>
        </pc:picChg>
      </pc:sldChg>
      <pc:sldChg chg="modSp mod modAnim">
        <pc:chgData name="Tom Smith" userId="eac52e5223bf4258" providerId="LiveId" clId="{AF24598F-ECEF-496A-94ED-B0FDD9C8276A}" dt="2022-02-01T18:32:28.634" v="433" actId="20577"/>
        <pc:sldMkLst>
          <pc:docMk/>
          <pc:sldMk cId="3737536752" sldId="292"/>
        </pc:sldMkLst>
        <pc:spChg chg="mod">
          <ac:chgData name="Tom Smith" userId="eac52e5223bf4258" providerId="LiveId" clId="{AF24598F-ECEF-496A-94ED-B0FDD9C8276A}" dt="2022-02-01T18:32:28.634" v="433" actId="20577"/>
          <ac:spMkLst>
            <pc:docMk/>
            <pc:sldMk cId="3737536752" sldId="292"/>
            <ac:spMk id="3" creationId="{16A03244-DFEE-4FAF-ACB1-4AFA50F5F41D}"/>
          </ac:spMkLst>
        </pc:spChg>
      </pc:sldChg>
      <pc:sldChg chg="addSp delSp modSp add del mod setBg delDesignElem">
        <pc:chgData name="Tom Smith" userId="eac52e5223bf4258" providerId="LiveId" clId="{AF24598F-ECEF-496A-94ED-B0FDD9C8276A}" dt="2022-02-01T18:13:06.600" v="10" actId="20577"/>
        <pc:sldMkLst>
          <pc:docMk/>
          <pc:sldMk cId="1708027825" sldId="295"/>
        </pc:sldMkLst>
        <pc:spChg chg="mod">
          <ac:chgData name="Tom Smith" userId="eac52e5223bf4258" providerId="LiveId" clId="{AF24598F-ECEF-496A-94ED-B0FDD9C8276A}" dt="2022-02-01T18:13:06.600" v="10" actId="20577"/>
          <ac:spMkLst>
            <pc:docMk/>
            <pc:sldMk cId="1708027825" sldId="295"/>
            <ac:spMk id="3" creationId="{6A41FDF1-29C0-4DD7-ACBB-C227B024B703}"/>
          </ac:spMkLst>
        </pc:spChg>
        <pc:spChg chg="add del">
          <ac:chgData name="Tom Smith" userId="eac52e5223bf4258" providerId="LiveId" clId="{AF24598F-ECEF-496A-94ED-B0FDD9C8276A}" dt="2022-02-01T18:12:19.862" v="6"/>
          <ac:spMkLst>
            <pc:docMk/>
            <pc:sldMk cId="1708027825" sldId="295"/>
            <ac:spMk id="71" creationId="{3CD9DF72-87A3-404E-A828-84CBF11A8303}"/>
          </ac:spMkLst>
        </pc:spChg>
        <pc:cxnChg chg="add del">
          <ac:chgData name="Tom Smith" userId="eac52e5223bf4258" providerId="LiveId" clId="{AF24598F-ECEF-496A-94ED-B0FDD9C8276A}" dt="2022-02-01T18:12:19.862" v="6"/>
          <ac:cxnSpMkLst>
            <pc:docMk/>
            <pc:sldMk cId="1708027825" sldId="295"/>
            <ac:cxnSpMk id="73" creationId="{20E3A342-4D61-4E3F-AF90-1AB42AEB96CC}"/>
          </ac:cxnSpMkLst>
        </pc:cxnChg>
      </pc:sldChg>
      <pc:sldChg chg="modSp mod">
        <pc:chgData name="Tom Smith" userId="eac52e5223bf4258" providerId="LiveId" clId="{AF24598F-ECEF-496A-94ED-B0FDD9C8276A}" dt="2022-02-01T18:24:15.150" v="253" actId="1076"/>
        <pc:sldMkLst>
          <pc:docMk/>
          <pc:sldMk cId="3469848367" sldId="298"/>
        </pc:sldMkLst>
        <pc:spChg chg="mod">
          <ac:chgData name="Tom Smith" userId="eac52e5223bf4258" providerId="LiveId" clId="{AF24598F-ECEF-496A-94ED-B0FDD9C8276A}" dt="2022-02-01T18:15:02.001" v="76" actId="20577"/>
          <ac:spMkLst>
            <pc:docMk/>
            <pc:sldMk cId="3469848367" sldId="298"/>
            <ac:spMk id="5" creationId="{00000000-0000-0000-0000-000000000000}"/>
          </ac:spMkLst>
        </pc:spChg>
        <pc:spChg chg="mod">
          <ac:chgData name="Tom Smith" userId="eac52e5223bf4258" providerId="LiveId" clId="{AF24598F-ECEF-496A-94ED-B0FDD9C8276A}" dt="2022-02-01T18:24:15.150" v="253" actId="1076"/>
          <ac:spMkLst>
            <pc:docMk/>
            <pc:sldMk cId="3469848367" sldId="298"/>
            <ac:spMk id="6" creationId="{00000000-0000-0000-0000-000000000000}"/>
          </ac:spMkLst>
        </pc:spChg>
      </pc:sldChg>
      <pc:sldChg chg="modSp mod">
        <pc:chgData name="Tom Smith" userId="eac52e5223bf4258" providerId="LiveId" clId="{AF24598F-ECEF-496A-94ED-B0FDD9C8276A}" dt="2022-02-08T19:28:56.106" v="705" actId="313"/>
        <pc:sldMkLst>
          <pc:docMk/>
          <pc:sldMk cId="1396334286" sldId="300"/>
        </pc:sldMkLst>
        <pc:spChg chg="mod">
          <ac:chgData name="Tom Smith" userId="eac52e5223bf4258" providerId="LiveId" clId="{AF24598F-ECEF-496A-94ED-B0FDD9C8276A}" dt="2022-02-01T18:49:02.124" v="601" actId="20577"/>
          <ac:spMkLst>
            <pc:docMk/>
            <pc:sldMk cId="1396334286" sldId="300"/>
            <ac:spMk id="2" creationId="{00000000-0000-0000-0000-000000000000}"/>
          </ac:spMkLst>
        </pc:spChg>
        <pc:spChg chg="mod">
          <ac:chgData name="Tom Smith" userId="eac52e5223bf4258" providerId="LiveId" clId="{AF24598F-ECEF-496A-94ED-B0FDD9C8276A}" dt="2022-02-08T19:28:56.106" v="705" actId="313"/>
          <ac:spMkLst>
            <pc:docMk/>
            <pc:sldMk cId="1396334286" sldId="300"/>
            <ac:spMk id="3" creationId="{00000000-0000-0000-0000-000000000000}"/>
          </ac:spMkLst>
        </pc:spChg>
      </pc:sldChg>
      <pc:sldChg chg="addSp modSp new mod setBg modClrScheme chgLayout">
        <pc:chgData name="Tom Smith" userId="eac52e5223bf4258" providerId="LiveId" clId="{AF24598F-ECEF-496A-94ED-B0FDD9C8276A}" dt="2022-02-01T18:22:56.959" v="251" actId="20577"/>
        <pc:sldMkLst>
          <pc:docMk/>
          <pc:sldMk cId="1177999052" sldId="301"/>
        </pc:sldMkLst>
        <pc:spChg chg="add mod">
          <ac:chgData name="Tom Smith" userId="eac52e5223bf4258" providerId="LiveId" clId="{AF24598F-ECEF-496A-94ED-B0FDD9C8276A}" dt="2022-02-01T18:22:15.950" v="207" actId="26606"/>
          <ac:spMkLst>
            <pc:docMk/>
            <pc:sldMk cId="1177999052" sldId="301"/>
            <ac:spMk id="2" creationId="{DDD05189-3853-4327-ACD3-D773A02E061E}"/>
          </ac:spMkLst>
        </pc:spChg>
        <pc:spChg chg="add mod">
          <ac:chgData name="Tom Smith" userId="eac52e5223bf4258" providerId="LiveId" clId="{AF24598F-ECEF-496A-94ED-B0FDD9C8276A}" dt="2022-02-01T18:22:56.959" v="251" actId="20577"/>
          <ac:spMkLst>
            <pc:docMk/>
            <pc:sldMk cId="1177999052" sldId="301"/>
            <ac:spMk id="3" creationId="{0AAA5DD0-46C1-4CCA-8FE4-3E93D4A132A3}"/>
          </ac:spMkLst>
        </pc:spChg>
        <pc:spChg chg="add">
          <ac:chgData name="Tom Smith" userId="eac52e5223bf4258" providerId="LiveId" clId="{AF24598F-ECEF-496A-94ED-B0FDD9C8276A}" dt="2022-02-01T18:22:15.950" v="207" actId="26606"/>
          <ac:spMkLst>
            <pc:docMk/>
            <pc:sldMk cId="1177999052" sldId="301"/>
            <ac:spMk id="8" creationId="{943CAA20-3569-4189-9E48-239A229A86CA}"/>
          </ac:spMkLst>
        </pc:spChg>
        <pc:spChg chg="add">
          <ac:chgData name="Tom Smith" userId="eac52e5223bf4258" providerId="LiveId" clId="{AF24598F-ECEF-496A-94ED-B0FDD9C8276A}" dt="2022-02-01T18:22:15.950" v="207" actId="26606"/>
          <ac:spMkLst>
            <pc:docMk/>
            <pc:sldMk cId="1177999052" sldId="301"/>
            <ac:spMk id="10" creationId="{DA542B6D-E775-4832-91DC-2D20F857813A}"/>
          </ac:spMkLst>
        </pc:spChg>
      </pc:sldChg>
      <pc:sldChg chg="del">
        <pc:chgData name="Tom Smith" userId="eac52e5223bf4258" providerId="LiveId" clId="{AF24598F-ECEF-496A-94ED-B0FDD9C8276A}" dt="2022-02-01T18:11:38.491" v="0" actId="47"/>
        <pc:sldMkLst>
          <pc:docMk/>
          <pc:sldMk cId="2224291679" sldId="301"/>
        </pc:sldMkLst>
      </pc:sldChg>
      <pc:sldChg chg="addSp delSp modSp add del setBg modAnim delDesignElem">
        <pc:chgData name="Tom Smith" userId="eac52e5223bf4258" providerId="LiveId" clId="{AF24598F-ECEF-496A-94ED-B0FDD9C8276A}" dt="2022-02-01T18:48:44.164" v="575" actId="20577"/>
        <pc:sldMkLst>
          <pc:docMk/>
          <pc:sldMk cId="3140944727" sldId="304"/>
        </pc:sldMkLst>
        <pc:spChg chg="mod">
          <ac:chgData name="Tom Smith" userId="eac52e5223bf4258" providerId="LiveId" clId="{AF24598F-ECEF-496A-94ED-B0FDD9C8276A}" dt="2022-02-01T18:48:44.164" v="575" actId="20577"/>
          <ac:spMkLst>
            <pc:docMk/>
            <pc:sldMk cId="3140944727" sldId="304"/>
            <ac:spMk id="3" creationId="{8C686AC8-E1B2-45AF-9FF7-448275FC10AD}"/>
          </ac:spMkLst>
        </pc:spChg>
        <pc:spChg chg="add del">
          <ac:chgData name="Tom Smith" userId="eac52e5223bf4258" providerId="LiveId" clId="{AF24598F-ECEF-496A-94ED-B0FDD9C8276A}" dt="2022-02-01T18:25:27.240" v="256"/>
          <ac:spMkLst>
            <pc:docMk/>
            <pc:sldMk cId="3140944727" sldId="304"/>
            <ac:spMk id="8" creationId="{100EDD19-6802-4EC3-95CE-CFFAB042CFD6}"/>
          </ac:spMkLst>
        </pc:spChg>
        <pc:spChg chg="add del">
          <ac:chgData name="Tom Smith" userId="eac52e5223bf4258" providerId="LiveId" clId="{AF24598F-ECEF-496A-94ED-B0FDD9C8276A}" dt="2022-02-01T18:25:27.240" v="256"/>
          <ac:spMkLst>
            <pc:docMk/>
            <pc:sldMk cId="3140944727" sldId="304"/>
            <ac:spMk id="10" creationId="{DB17E863-922E-4C26-BD64-E8FD41D2866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2/8/2022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ECRI</a:t>
            </a:r>
          </a:p>
          <a:p>
            <a:r>
              <a:rPr lang="en-US" dirty="0"/>
              <a:t>20 min</a:t>
            </a:r>
          </a:p>
          <a:p>
            <a:pPr marL="171450" indent="-171450">
              <a:buFont typeface="Arial" panose="020B0604020202020204" pitchFamily="34" charset="0"/>
              <a:buChar char="•"/>
            </a:pPr>
            <a:r>
              <a:rPr lang="en-US" dirty="0"/>
              <a:t>Say: Everyone, please get out your smartphones! Ask: Has anyone NOT logged in on OpenLab before? Will the students who have logged in please coach the students who have not? </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3FD7C-839C-439F-8A14-D839B9C831B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3814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3FD7C-839C-439F-8A14-D839B9C831B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3749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A34688A6-2AEF-4271-87FD-4EF9D9EC8EDC}" type="slidenum">
              <a:rPr lang="en-US" smtClean="0"/>
              <a:t>12</a:t>
            </a:fld>
            <a:endParaRPr lang="en-US"/>
          </a:p>
        </p:txBody>
      </p:sp>
    </p:spTree>
    <p:extLst>
      <p:ext uri="{BB962C8B-B14F-4D97-AF65-F5344CB8AC3E}">
        <p14:creationId xmlns:p14="http://schemas.microsoft.com/office/powerpoint/2010/main" val="504054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7074981-25C1-457C-8386-0D62D672533A}" type="slidenum">
              <a:rPr lang="en-US" smtClean="0"/>
              <a:t>13</a:t>
            </a:fld>
            <a:endParaRPr lang="en-US"/>
          </a:p>
        </p:txBody>
      </p:sp>
    </p:spTree>
    <p:extLst>
      <p:ext uri="{BB962C8B-B14F-4D97-AF65-F5344CB8AC3E}">
        <p14:creationId xmlns:p14="http://schemas.microsoft.com/office/powerpoint/2010/main" val="2550608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time…</a:t>
            </a:r>
          </a:p>
        </p:txBody>
      </p:sp>
      <p:sp>
        <p:nvSpPr>
          <p:cNvPr id="4" name="Slide Number Placeholder 3"/>
          <p:cNvSpPr>
            <a:spLocks noGrp="1"/>
          </p:cNvSpPr>
          <p:nvPr>
            <p:ph type="sldNum" sz="quarter" idx="10"/>
          </p:nvPr>
        </p:nvSpPr>
        <p:spPr/>
        <p:txBody>
          <a:bodyPr/>
          <a:lstStyle/>
          <a:p>
            <a:fld id="{27074981-25C1-457C-8386-0D62D672533A}" type="slidenum">
              <a:rPr lang="en-US" smtClean="0"/>
              <a:t>14</a:t>
            </a:fld>
            <a:endParaRPr lang="en-US"/>
          </a:p>
        </p:txBody>
      </p:sp>
    </p:spTree>
    <p:extLst>
      <p:ext uri="{BB962C8B-B14F-4D97-AF65-F5344CB8AC3E}">
        <p14:creationId xmlns:p14="http://schemas.microsoft.com/office/powerpoint/2010/main" val="29911927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15</a:t>
            </a:fld>
            <a:endParaRPr lang="en-US"/>
          </a:p>
        </p:txBody>
      </p:sp>
    </p:spTree>
    <p:extLst>
      <p:ext uri="{BB962C8B-B14F-4D97-AF65-F5344CB8AC3E}">
        <p14:creationId xmlns:p14="http://schemas.microsoft.com/office/powerpoint/2010/main" val="779474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2/8/2022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portlandartmuseum.org/learn/programs-tours/object-stories/"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16.jpeg"/><Relationship Id="rId4" Type="http://schemas.openxmlformats.org/officeDocument/2006/relationships/hyperlink" Target="https://portlandartmuseum.org/learn/programs-tours/object-stories/person-place-thing-objects-and-the-making-of-a-new-life/"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openlab.citytech.cuny.edu/pennereng1141sp2020d304wednesday/"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openlab.citytech.cuny.ed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1141</a:t>
            </a:r>
            <a:br>
              <a:rPr lang="en-US" sz="4400" dirty="0">
                <a:effectLst/>
                <a:ea typeface="Batang" panose="02030600000101010101" pitchFamily="18" charset="-127"/>
              </a:rPr>
            </a:br>
            <a:r>
              <a:rPr lang="en-US" b="1" dirty="0">
                <a:effectLst/>
                <a:ea typeface="Times New Roman" panose="02020603050405020304" pitchFamily="18" charset="0"/>
              </a:rPr>
              <a:t>Creative Writing</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2396971"/>
          </a:xfrm>
        </p:spPr>
        <p:txBody>
          <a:bodyPr>
            <a:normAutofit fontScale="550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Discuss syllabus &amp; schedule </a:t>
            </a:r>
          </a:p>
          <a:p>
            <a:r>
              <a:rPr lang="en-US" sz="4100" dirty="0">
                <a:cs typeface="Times New Roman" panose="02020603050405020304" pitchFamily="18" charset="0"/>
              </a:rPr>
              <a:t>Register/join OpenLab</a:t>
            </a:r>
          </a:p>
          <a:p>
            <a:r>
              <a:rPr lang="en-US" sz="4100" dirty="0">
                <a:cs typeface="Times New Roman" panose="02020603050405020304" pitchFamily="18" charset="0"/>
              </a:rPr>
              <a:t>Practice critiquing someone’s writing</a:t>
            </a:r>
          </a:p>
          <a:p>
            <a:r>
              <a:rPr lang="en-US" sz="4100" dirty="0">
                <a:cs typeface="Times New Roman" panose="02020603050405020304" pitchFamily="18" charset="0"/>
              </a:rPr>
              <a:t>Learn how to comment &amp; post on OpenLab</a:t>
            </a:r>
          </a:p>
          <a:p>
            <a:r>
              <a:rPr lang="en-US" sz="4100" dirty="0">
                <a:cs typeface="Times New Roman" panose="02020603050405020304" pitchFamily="18" charset="0"/>
              </a:rPr>
              <a:t>Begin work on “Meet My _____”</a:t>
            </a: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C99B461-6618-4A1B-900D-7756B4F0FF5B}"/>
              </a:ext>
            </a:extLst>
          </p:cNvPr>
          <p:cNvSpPr>
            <a:spLocks noGrp="1"/>
          </p:cNvSpPr>
          <p:nvPr>
            <p:ph type="title"/>
          </p:nvPr>
        </p:nvSpPr>
        <p:spPr>
          <a:xfrm>
            <a:off x="838200" y="365125"/>
            <a:ext cx="10515600" cy="1325563"/>
          </a:xfrm>
        </p:spPr>
        <p:txBody>
          <a:bodyPr>
            <a:normAutofit/>
          </a:bodyPr>
          <a:lstStyle/>
          <a:p>
            <a:r>
              <a:rPr lang="en-US" sz="5400"/>
              <a:t>Commenting &amp; Posting</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8C686AC8-E1B2-45AF-9FF7-448275FC10AD}"/>
              </a:ext>
            </a:extLst>
          </p:cNvPr>
          <p:cNvSpPr>
            <a:spLocks noGrp="1"/>
          </p:cNvSpPr>
          <p:nvPr>
            <p:ph idx="1"/>
          </p:nvPr>
        </p:nvSpPr>
        <p:spPr>
          <a:xfrm>
            <a:off x="838200" y="1929384"/>
            <a:ext cx="10515600" cy="4251960"/>
          </a:xfrm>
        </p:spPr>
        <p:txBody>
          <a:bodyPr>
            <a:normAutofit/>
          </a:bodyPr>
          <a:lstStyle/>
          <a:p>
            <a:r>
              <a:rPr lang="en-US" sz="2200" dirty="0"/>
              <a:t>First, we’re going to see how to </a:t>
            </a:r>
            <a:r>
              <a:rPr lang="en-US" sz="2200" b="1" dirty="0"/>
              <a:t>comment</a:t>
            </a:r>
            <a:r>
              <a:rPr lang="en-US" sz="2200" dirty="0"/>
              <a:t> on OpenLab. On your device, go to the Discussion page under Student Work.</a:t>
            </a:r>
          </a:p>
          <a:p>
            <a:r>
              <a:rPr lang="en-US" sz="2200" dirty="0"/>
              <a:t>Next, I’m going to show you how to </a:t>
            </a:r>
            <a:r>
              <a:rPr lang="en-US" sz="2200" b="1" dirty="0"/>
              <a:t>post</a:t>
            </a:r>
            <a:r>
              <a:rPr lang="en-US" sz="2200" dirty="0"/>
              <a:t> your work for this class (hopefully you’ve joined our class—you can’t post work unless you’ve joined).</a:t>
            </a:r>
          </a:p>
        </p:txBody>
      </p:sp>
    </p:spTree>
    <p:extLst>
      <p:ext uri="{BB962C8B-B14F-4D97-AF65-F5344CB8AC3E}">
        <p14:creationId xmlns:p14="http://schemas.microsoft.com/office/powerpoint/2010/main" val="3140944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E1CAEB5-52F5-41E7-B1E9-DD0782CC0BF9}"/>
              </a:ext>
            </a:extLst>
          </p:cNvPr>
          <p:cNvSpPr>
            <a:spLocks noGrp="1"/>
          </p:cNvSpPr>
          <p:nvPr>
            <p:ph type="title"/>
          </p:nvPr>
        </p:nvSpPr>
        <p:spPr>
          <a:xfrm>
            <a:off x="6513788" y="365125"/>
            <a:ext cx="4840010" cy="1807305"/>
          </a:xfrm>
        </p:spPr>
        <p:txBody>
          <a:bodyPr vert="horz" lIns="91440" tIns="45720" rIns="91440" bIns="45720" rtlCol="0" anchor="ctr">
            <a:normAutofit/>
          </a:bodyPr>
          <a:lstStyle/>
          <a:p>
            <a:r>
              <a:rPr lang="en-US"/>
              <a:t>Meet My Feet</a:t>
            </a:r>
          </a:p>
        </p:txBody>
      </p:sp>
      <p:pic>
        <p:nvPicPr>
          <p:cNvPr id="5" name="Picture 4">
            <a:extLst>
              <a:ext uri="{FF2B5EF4-FFF2-40B4-BE49-F238E27FC236}">
                <a16:creationId xmlns:a16="http://schemas.microsoft.com/office/drawing/2014/main" id="{CA1F484D-B44A-4303-B359-43FE774ABD5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87" r="2812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78B41A0-EB47-439B-895C-5B49E6DC3786}"/>
              </a:ext>
            </a:extLst>
          </p:cNvPr>
          <p:cNvSpPr txBox="1"/>
          <p:nvPr/>
        </p:nvSpPr>
        <p:spPr>
          <a:xfrm>
            <a:off x="6513787" y="1838325"/>
            <a:ext cx="5237229" cy="4338638"/>
          </a:xfrm>
          <a:prstGeom prst="rect">
            <a:avLst/>
          </a:prstGeom>
        </p:spPr>
        <p:txBody>
          <a:bodyPr vert="horz" lIns="91440" tIns="45720" rIns="91440" bIns="45720" rtlCol="0">
            <a:noAutofit/>
          </a:bodyPr>
          <a:lstStyle/>
          <a:p>
            <a:pPr>
              <a:lnSpc>
                <a:spcPct val="90000"/>
              </a:lnSpc>
              <a:spcAft>
                <a:spcPts val="600"/>
              </a:spcAft>
            </a:pPr>
            <a:r>
              <a:rPr lang="en-US" sz="2000" dirty="0"/>
              <a:t>Take a minute to review my story and comment in the reply section on what you enjoyed and write a question. (This can be found under Student Work and Discussions.)</a:t>
            </a:r>
          </a:p>
          <a:p>
            <a:pPr>
              <a:lnSpc>
                <a:spcPct val="90000"/>
              </a:lnSpc>
              <a:spcAft>
                <a:spcPts val="600"/>
              </a:spcAft>
            </a:pPr>
            <a:r>
              <a:rPr lang="en-US" sz="2000" dirty="0"/>
              <a:t>When sharing what you liked, be specific! “I liked it,” is nice, but unhelpful. “I liked how you described your pet gerbil,” is much more specific.</a:t>
            </a:r>
          </a:p>
          <a:p>
            <a:pPr>
              <a:lnSpc>
                <a:spcPct val="90000"/>
              </a:lnSpc>
              <a:spcAft>
                <a:spcPts val="600"/>
              </a:spcAft>
            </a:pPr>
            <a:r>
              <a:rPr lang="en-US" sz="2000" dirty="0"/>
              <a:t>When you are giving a critique, formulate questions and give suggestions rather than make judgements.</a:t>
            </a:r>
          </a:p>
          <a:p>
            <a:pPr>
              <a:lnSpc>
                <a:spcPct val="90000"/>
              </a:lnSpc>
              <a:spcAft>
                <a:spcPts val="600"/>
              </a:spcAft>
            </a:pPr>
            <a:r>
              <a:rPr lang="en-US" sz="2000" dirty="0"/>
              <a:t>Judgment: “This is confusing.”</a:t>
            </a:r>
          </a:p>
          <a:p>
            <a:pPr>
              <a:lnSpc>
                <a:spcPct val="90000"/>
              </a:lnSpc>
              <a:spcAft>
                <a:spcPts val="600"/>
              </a:spcAft>
            </a:pPr>
            <a:r>
              <a:rPr lang="en-US" sz="2000" dirty="0"/>
              <a:t>Question: “Can you explain this part more? Perhaps give us a description of your pet?”</a:t>
            </a:r>
          </a:p>
        </p:txBody>
      </p:sp>
    </p:spTree>
    <p:extLst>
      <p:ext uri="{BB962C8B-B14F-4D97-AF65-F5344CB8AC3E}">
        <p14:creationId xmlns:p14="http://schemas.microsoft.com/office/powerpoint/2010/main" val="339155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Let’s practice! </a:t>
            </a:r>
          </a:p>
        </p:txBody>
      </p:sp>
      <p:sp>
        <p:nvSpPr>
          <p:cNvPr id="5" name="TextBox 4"/>
          <p:cNvSpPr txBox="1"/>
          <p:nvPr/>
        </p:nvSpPr>
        <p:spPr>
          <a:xfrm>
            <a:off x="710951" y="1690688"/>
            <a:ext cx="3039414" cy="4801314"/>
          </a:xfrm>
          <a:prstGeom prst="rect">
            <a:avLst/>
          </a:prstGeom>
          <a:noFill/>
        </p:spPr>
        <p:txBody>
          <a:bodyPr wrap="square" rtlCol="0">
            <a:spAutoFit/>
          </a:bodyPr>
          <a:lstStyle/>
          <a:p>
            <a:r>
              <a:rPr lang="en-US" dirty="0"/>
              <a:t>Share the story behind your favorite pair of shoes.</a:t>
            </a:r>
          </a:p>
          <a:p>
            <a:endParaRPr lang="en-US" dirty="0"/>
          </a:p>
          <a:p>
            <a:r>
              <a:rPr lang="en-US" dirty="0"/>
              <a:t>After a person’s told their story, give specific compliments and ask questions about the story. </a:t>
            </a:r>
          </a:p>
          <a:p>
            <a:endParaRPr lang="en-US" dirty="0"/>
          </a:p>
          <a:p>
            <a:r>
              <a:rPr lang="en-US" dirty="0"/>
              <a:t>Try to focus on suggestions or ask for specific clarification!</a:t>
            </a:r>
          </a:p>
          <a:p>
            <a:endParaRPr lang="en-US" dirty="0"/>
          </a:p>
          <a:p>
            <a:r>
              <a:rPr lang="en-US" dirty="0"/>
              <a:t>You have 10 minutes total!</a:t>
            </a:r>
          </a:p>
          <a:p>
            <a:endParaRPr lang="en-US" dirty="0"/>
          </a:p>
          <a:p>
            <a:endParaRPr lang="en-US" dirty="0"/>
          </a:p>
          <a:p>
            <a:endParaRPr lang="en-US" dirty="0"/>
          </a:p>
          <a:p>
            <a:endParaRPr lang="en-US" dirty="0"/>
          </a:p>
          <a:p>
            <a:endParaRPr lang="en-US" dirty="0"/>
          </a:p>
        </p:txBody>
      </p:sp>
      <p:sp>
        <p:nvSpPr>
          <p:cNvPr id="6" name="TextBox 5"/>
          <p:cNvSpPr txBox="1"/>
          <p:nvPr/>
        </p:nvSpPr>
        <p:spPr>
          <a:xfrm>
            <a:off x="8135635" y="2335421"/>
            <a:ext cx="3345414" cy="3139321"/>
          </a:xfrm>
          <a:prstGeom prst="rect">
            <a:avLst/>
          </a:prstGeom>
          <a:noFill/>
        </p:spPr>
        <p:txBody>
          <a:bodyPr wrap="square" rtlCol="0">
            <a:spAutoFit/>
          </a:bodyPr>
          <a:lstStyle/>
          <a:p>
            <a:r>
              <a:rPr lang="en-US" dirty="0"/>
              <a:t>Now, we need two volunteers to share shoe stories with the entire class. </a:t>
            </a:r>
          </a:p>
          <a:p>
            <a:endParaRPr lang="en-US" dirty="0"/>
          </a:p>
          <a:p>
            <a:r>
              <a:rPr lang="en-US" dirty="0"/>
              <a:t>Class: </a:t>
            </a:r>
          </a:p>
          <a:p>
            <a:r>
              <a:rPr lang="en-US" dirty="0"/>
              <a:t>What did you enjoy? </a:t>
            </a:r>
          </a:p>
          <a:p>
            <a:r>
              <a:rPr lang="en-US" dirty="0"/>
              <a:t>What questions do you have?</a:t>
            </a:r>
          </a:p>
          <a:p>
            <a:endParaRPr lang="en-US" dirty="0"/>
          </a:p>
          <a:p>
            <a:endParaRPr lang="en-US" dirty="0"/>
          </a:p>
          <a:p>
            <a:endParaRPr lang="en-US" dirty="0"/>
          </a:p>
          <a:p>
            <a:endParaRPr lang="en-US" dirty="0"/>
          </a:p>
        </p:txBody>
      </p:sp>
      <p:pic>
        <p:nvPicPr>
          <p:cNvPr id="5122" name="Picture 2" descr="ENG1121 English Composition 2, SP2020 M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9698" y="1858169"/>
            <a:ext cx="3849838" cy="3849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9848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fade">
                                      <p:cBhvr>
                                        <p:cTn id="27" dur="500"/>
                                        <p:tgtEl>
                                          <p:spTgt spid="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xEl>
                                              <p:pRg st="3" end="3"/>
                                            </p:txEl>
                                          </p:spTgt>
                                        </p:tgtEl>
                                        <p:attrNameLst>
                                          <p:attrName>style.visibility</p:attrName>
                                        </p:attrNameLst>
                                      </p:cBhvr>
                                      <p:to>
                                        <p:strVal val="visible"/>
                                      </p:to>
                                    </p:set>
                                    <p:animEffect transition="in" filter="fade">
                                      <p:cBhvr>
                                        <p:cTn id="37" dur="500"/>
                                        <p:tgtEl>
                                          <p:spTgt spid="6">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
                                            <p:txEl>
                                              <p:pRg st="4" end="4"/>
                                            </p:txEl>
                                          </p:spTgt>
                                        </p:tgtEl>
                                        <p:attrNameLst>
                                          <p:attrName>style.visibility</p:attrName>
                                        </p:attrNameLst>
                                      </p:cBhvr>
                                      <p:to>
                                        <p:strVal val="visible"/>
                                      </p:to>
                                    </p:set>
                                    <p:animEffect transition="in" filter="fade">
                                      <p:cBhvr>
                                        <p:cTn id="4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Brainstorm your “Meet My _____”</a:t>
            </a:r>
          </a:p>
        </p:txBody>
      </p:sp>
      <p:sp>
        <p:nvSpPr>
          <p:cNvPr id="3" name="Content Placeholder 2"/>
          <p:cNvSpPr>
            <a:spLocks noGrp="1"/>
          </p:cNvSpPr>
          <p:nvPr>
            <p:ph sz="half" idx="1"/>
          </p:nvPr>
        </p:nvSpPr>
        <p:spPr>
          <a:xfrm>
            <a:off x="838200" y="1482725"/>
            <a:ext cx="5181600" cy="4351338"/>
          </a:xfrm>
        </p:spPr>
        <p:txBody>
          <a:bodyPr>
            <a:normAutofit fontScale="85000" lnSpcReduction="20000"/>
          </a:bodyPr>
          <a:lstStyle/>
          <a:p>
            <a:pPr marL="0" indent="0">
              <a:buNone/>
            </a:pPr>
            <a:r>
              <a:rPr lang="en-US" b="1" dirty="0"/>
              <a:t>Discovery</a:t>
            </a:r>
            <a:br>
              <a:rPr lang="en-US" dirty="0"/>
            </a:br>
            <a:r>
              <a:rPr lang="en-US" dirty="0"/>
              <a:t>When and how did you first receive or encounter the object?</a:t>
            </a:r>
            <a:br>
              <a:rPr lang="en-US" dirty="0"/>
            </a:br>
            <a:r>
              <a:rPr lang="en-US" dirty="0"/>
              <a:t>What was your first impression of it?</a:t>
            </a:r>
            <a:br>
              <a:rPr lang="en-US" dirty="0"/>
            </a:br>
            <a:r>
              <a:rPr lang="en-US" dirty="0"/>
              <a:t>Who was there?</a:t>
            </a:r>
          </a:p>
          <a:p>
            <a:pPr marL="0" indent="0">
              <a:buNone/>
            </a:pPr>
            <a:r>
              <a:rPr lang="en-US" b="1" dirty="0"/>
              <a:t>Description</a:t>
            </a:r>
            <a:br>
              <a:rPr lang="en-US" dirty="0"/>
            </a:br>
            <a:r>
              <a:rPr lang="en-US" dirty="0"/>
              <a:t>Describe your object.</a:t>
            </a:r>
            <a:br>
              <a:rPr lang="en-US" dirty="0"/>
            </a:br>
            <a:r>
              <a:rPr lang="en-US" dirty="0"/>
              <a:t>What does it look like?</a:t>
            </a:r>
            <a:br>
              <a:rPr lang="en-US" dirty="0"/>
            </a:br>
            <a:r>
              <a:rPr lang="en-US" dirty="0"/>
              <a:t>What does it feel like?</a:t>
            </a:r>
            <a:br>
              <a:rPr lang="en-US" dirty="0"/>
            </a:br>
            <a:r>
              <a:rPr lang="en-US" dirty="0"/>
              <a:t>What does it smell like?</a:t>
            </a:r>
          </a:p>
          <a:p>
            <a:pPr marL="0" indent="0">
              <a:buNone/>
            </a:pPr>
            <a:r>
              <a:rPr lang="en-US" b="1" dirty="0"/>
              <a:t>Meaning</a:t>
            </a:r>
            <a:br>
              <a:rPr lang="en-US" dirty="0"/>
            </a:br>
            <a:r>
              <a:rPr lang="en-US" dirty="0"/>
              <a:t>Did you know it was significant from the beginning?</a:t>
            </a:r>
            <a:br>
              <a:rPr lang="en-US" dirty="0"/>
            </a:br>
            <a:r>
              <a:rPr lang="en-US" dirty="0"/>
              <a:t>How did your object gain meaning?</a:t>
            </a:r>
            <a:br>
              <a:rPr lang="en-US" dirty="0"/>
            </a:br>
            <a:r>
              <a:rPr lang="en-US" dirty="0"/>
              <a:t>Has its meaning changed over time?</a:t>
            </a:r>
          </a:p>
          <a:p>
            <a:pPr marL="0" indent="0">
              <a:buNone/>
            </a:pPr>
            <a:endParaRPr lang="en-US" dirty="0"/>
          </a:p>
        </p:txBody>
      </p:sp>
      <p:pic>
        <p:nvPicPr>
          <p:cNvPr id="1028" name="Picture 4" descr="Image result for brainstorm clip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4890" y="1"/>
            <a:ext cx="1907110" cy="1690688"/>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sz="half" idx="2"/>
          </p:nvPr>
        </p:nvSpPr>
        <p:spPr>
          <a:xfrm>
            <a:off x="6172200" y="1482725"/>
            <a:ext cx="5181600" cy="5010150"/>
          </a:xfrm>
        </p:spPr>
        <p:txBody>
          <a:bodyPr>
            <a:normAutofit fontScale="85000" lnSpcReduction="20000"/>
          </a:bodyPr>
          <a:lstStyle/>
          <a:p>
            <a:pPr marL="0" indent="0">
              <a:buNone/>
            </a:pPr>
            <a:r>
              <a:rPr lang="en-US" b="1" dirty="0"/>
              <a:t>Value</a:t>
            </a:r>
            <a:br>
              <a:rPr lang="en-US" dirty="0"/>
            </a:br>
            <a:r>
              <a:rPr lang="en-US" dirty="0"/>
              <a:t>What does the object say about you?</a:t>
            </a:r>
            <a:br>
              <a:rPr lang="en-US" dirty="0"/>
            </a:br>
            <a:r>
              <a:rPr lang="en-US" dirty="0"/>
              <a:t>What event or person taught you the importance of this object?</a:t>
            </a:r>
          </a:p>
          <a:p>
            <a:pPr marL="0" indent="0">
              <a:buNone/>
            </a:pPr>
            <a:r>
              <a:rPr lang="en-US" b="1" dirty="0"/>
              <a:t>Reward</a:t>
            </a:r>
            <a:br>
              <a:rPr lang="en-US" dirty="0"/>
            </a:br>
            <a:r>
              <a:rPr lang="en-US" dirty="0"/>
              <a:t>What is the best reward of owning your object?</a:t>
            </a:r>
          </a:p>
          <a:p>
            <a:pPr marL="0" indent="0">
              <a:buNone/>
            </a:pPr>
            <a:r>
              <a:rPr lang="en-US" b="1" dirty="0"/>
              <a:t>Conclusion</a:t>
            </a:r>
            <a:br>
              <a:rPr lang="en-US" dirty="0"/>
            </a:br>
            <a:r>
              <a:rPr lang="en-US" dirty="0"/>
              <a:t>If you had to give it to someone, who would that be and what would you say to them?</a:t>
            </a:r>
          </a:p>
          <a:p>
            <a:pPr marL="0" indent="0">
              <a:buNone/>
            </a:pPr>
            <a:endParaRPr lang="en-US" dirty="0"/>
          </a:p>
          <a:p>
            <a:pPr marL="0" indent="0">
              <a:buNone/>
            </a:pPr>
            <a:r>
              <a:rPr lang="en-US" b="1" dirty="0">
                <a:solidFill>
                  <a:srgbClr val="FF0000"/>
                </a:solidFill>
              </a:rPr>
              <a:t>Take some time to answer these questions and start composing your “Meet My _____.”</a:t>
            </a:r>
          </a:p>
        </p:txBody>
      </p:sp>
      <p:sp>
        <p:nvSpPr>
          <p:cNvPr id="5" name="Lightning Bolt 4"/>
          <p:cNvSpPr/>
          <p:nvPr/>
        </p:nvSpPr>
        <p:spPr>
          <a:xfrm>
            <a:off x="10974003" y="447642"/>
            <a:ext cx="379797" cy="419100"/>
          </a:xfrm>
          <a:prstGeom prst="lightningBol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49219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72493" y="238539"/>
            <a:ext cx="11018520" cy="1434415"/>
          </a:xfrm>
        </p:spPr>
        <p:txBody>
          <a:bodyPr vert="horz" lIns="91440" tIns="45720" rIns="91440" bIns="45720" rtlCol="0" anchor="b">
            <a:normAutofit/>
          </a:bodyPr>
          <a:lstStyle/>
          <a:p>
            <a:r>
              <a:rPr lang="en-US" sz="5400" dirty="0"/>
              <a:t>Need more inspiration?</a:t>
            </a:r>
          </a:p>
        </p:txBody>
      </p:sp>
      <p:sp>
        <p:nvSpPr>
          <p:cNvPr id="13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4">
            <a:extLst>
              <a:ext uri="{FF2B5EF4-FFF2-40B4-BE49-F238E27FC236}">
                <a16:creationId xmlns:a16="http://schemas.microsoft.com/office/drawing/2014/main" id="{189FD5AE-A5C3-4E42-B2A4-7FD0CE398A6A}"/>
              </a:ext>
            </a:extLst>
          </p:cNvPr>
          <p:cNvSpPr>
            <a:spLocks noGrp="1"/>
          </p:cNvSpPr>
          <p:nvPr>
            <p:ph type="body" sz="half" idx="2"/>
          </p:nvPr>
        </p:nvSpPr>
        <p:spPr>
          <a:xfrm>
            <a:off x="572493" y="2071316"/>
            <a:ext cx="6713552" cy="4119172"/>
          </a:xfrm>
        </p:spPr>
        <p:txBody>
          <a:bodyPr vert="horz" lIns="91440" tIns="45720" rIns="91440" bIns="45720" rtlCol="0" anchor="t">
            <a:normAutofit/>
          </a:bodyPr>
          <a:lstStyle/>
          <a:p>
            <a:r>
              <a:rPr lang="en-US" sz="1700" dirty="0">
                <a:hlinkClick r:id="rId3"/>
              </a:rPr>
              <a:t>Object Stories </a:t>
            </a:r>
            <a:r>
              <a:rPr lang="en-US" sz="1700" dirty="0"/>
              <a:t>is a personal storytelling project and exhibition series hosted by the Portland Art Museum. </a:t>
            </a:r>
          </a:p>
          <a:p>
            <a:r>
              <a:rPr lang="en-US" sz="1700" dirty="0"/>
              <a:t>The project has grown the application of storytelling with objects from a way to interrupt the traditional authoritative museum voice into a platform where Portland and the Pacific Northwest’s many communities can directly address issues affecting their lives. </a:t>
            </a:r>
          </a:p>
          <a:p>
            <a:r>
              <a:rPr lang="en-US" sz="1700" dirty="0"/>
              <a:t>Object Stories helps drive the Portland Art Museum to become a safe and responsive space open for dialogue, conversation, and the exchange of ideas.</a:t>
            </a:r>
          </a:p>
          <a:p>
            <a:r>
              <a:rPr lang="en-US" sz="1700" dirty="0"/>
              <a:t>Go to the following </a:t>
            </a:r>
            <a:r>
              <a:rPr lang="en-US" sz="1700" dirty="0">
                <a:hlinkClick r:id="rId4"/>
              </a:rPr>
              <a:t>link</a:t>
            </a:r>
            <a:r>
              <a:rPr lang="en-US" sz="1700" dirty="0"/>
              <a:t> on your own device. I’ll give you 5 minutes to listen to the stories shared. </a:t>
            </a:r>
          </a:p>
          <a:p>
            <a:r>
              <a:rPr lang="en-US" sz="1700" dirty="0"/>
              <a:t>As you listen/watch, pay attention the object in the story and what it means to the storyteller.</a:t>
            </a:r>
          </a:p>
          <a:p>
            <a:pPr indent="-228600">
              <a:buFont typeface="Arial" panose="020B0604020202020204" pitchFamily="34" charset="0"/>
              <a:buChar char="•"/>
            </a:pPr>
            <a:endParaRPr lang="en-US" sz="1700" dirty="0"/>
          </a:p>
        </p:txBody>
      </p:sp>
      <p:pic>
        <p:nvPicPr>
          <p:cNvPr id="2050" name="Picture 2" descr="Object Stories - Portland Art Museum">
            <a:extLst>
              <a:ext uri="{FF2B5EF4-FFF2-40B4-BE49-F238E27FC236}">
                <a16:creationId xmlns:a16="http://schemas.microsoft.com/office/drawing/2014/main" id="{9EE00599-8A45-4ABF-9D42-8D41C45CE75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667" r="1129" b="1"/>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4364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842052"/>
            <a:ext cx="9429750" cy="4892855"/>
          </a:xfrm>
        </p:spPr>
        <p:txBody>
          <a:bodyPr>
            <a:normAutofit/>
          </a:bodyPr>
          <a:lstStyle/>
          <a:p>
            <a:r>
              <a:rPr lang="en-US" i="0" dirty="0">
                <a:effectLst/>
                <a:latin typeface="Lato"/>
              </a:rPr>
              <a:t>Write your own “Meet My _____.” You can use your shoes or another object that you feel shares something about you. Post it under </a:t>
            </a:r>
            <a:r>
              <a:rPr lang="en-US" b="1" i="0" dirty="0">
                <a:effectLst/>
                <a:latin typeface="Lato"/>
              </a:rPr>
              <a:t>Memoir </a:t>
            </a:r>
            <a:r>
              <a:rPr lang="en-US" i="0" dirty="0">
                <a:effectLst/>
                <a:latin typeface="Lato"/>
              </a:rPr>
              <a:t>on OpenLab and title it Full Name</a:t>
            </a:r>
            <a:r>
              <a:rPr lang="en-US" i="0">
                <a:effectLst/>
                <a:latin typeface="Lato"/>
              </a:rPr>
              <a:t>, Meet My ____.”</a:t>
            </a:r>
            <a:endParaRPr lang="en-US" i="0" dirty="0">
              <a:effectLst/>
              <a:latin typeface="Lato"/>
            </a:endParaRPr>
          </a:p>
          <a:p>
            <a:pPr algn="l">
              <a:buFont typeface="Arial" panose="020B0604020202020204" pitchFamily="34" charset="0"/>
              <a:buChar char="•"/>
            </a:pPr>
            <a:r>
              <a:rPr lang="en-US" i="0" dirty="0">
                <a:effectLst/>
                <a:latin typeface="Lato"/>
              </a:rPr>
              <a:t>Read </a:t>
            </a:r>
            <a:r>
              <a:rPr lang="en-US" i="0" u="none" strike="noStrike" dirty="0">
                <a:effectLst/>
                <a:latin typeface="Lato"/>
              </a:rPr>
              <a:t>Chapter One from Ann Patchett’s </a:t>
            </a:r>
            <a:r>
              <a:rPr lang="en-US" i="1" u="none" strike="noStrike" dirty="0">
                <a:effectLst/>
                <a:latin typeface="Lato"/>
              </a:rPr>
              <a:t>Truth &amp; Beauty</a:t>
            </a:r>
            <a:r>
              <a:rPr lang="en-US" i="0" dirty="0">
                <a:effectLst/>
                <a:latin typeface="Lato"/>
              </a:rPr>
              <a:t>.</a:t>
            </a:r>
          </a:p>
          <a:p>
            <a:pPr marL="0" indent="0" algn="l">
              <a:buNone/>
            </a:pPr>
            <a:endParaRPr lang="en-US" dirty="0">
              <a:latin typeface="Lato"/>
            </a:endParaRPr>
          </a:p>
          <a:p>
            <a:endParaRPr lang="en-US" b="1" dirty="0">
              <a:solidFill>
                <a:srgbClr val="FF0000"/>
              </a:solidFill>
            </a:endParaRP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27676" y="4291338"/>
            <a:ext cx="1815737" cy="256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6334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7DD16-E315-4C99-882C-BB2C48E9DB59}"/>
              </a:ext>
            </a:extLst>
          </p:cNvPr>
          <p:cNvSpPr>
            <a:spLocks noGrp="1"/>
          </p:cNvSpPr>
          <p:nvPr>
            <p:ph type="title"/>
          </p:nvPr>
        </p:nvSpPr>
        <p:spPr>
          <a:xfrm>
            <a:off x="4965430" y="629268"/>
            <a:ext cx="6586491" cy="1286160"/>
          </a:xfrm>
        </p:spPr>
        <p:txBody>
          <a:bodyPr anchor="b">
            <a:normAutofit/>
          </a:bodyPr>
          <a:lstStyle/>
          <a:p>
            <a:r>
              <a:rPr lang="en-US" dirty="0"/>
              <a:t>Welcome!</a:t>
            </a:r>
          </a:p>
        </p:txBody>
      </p:sp>
      <p:sp>
        <p:nvSpPr>
          <p:cNvPr id="3" name="Content Placeholder 2">
            <a:extLst>
              <a:ext uri="{FF2B5EF4-FFF2-40B4-BE49-F238E27FC236}">
                <a16:creationId xmlns:a16="http://schemas.microsoft.com/office/drawing/2014/main" id="{16A03244-DFEE-4FAF-ACB1-4AFA50F5F41D}"/>
              </a:ext>
            </a:extLst>
          </p:cNvPr>
          <p:cNvSpPr>
            <a:spLocks noGrp="1"/>
          </p:cNvSpPr>
          <p:nvPr>
            <p:ph idx="1"/>
          </p:nvPr>
        </p:nvSpPr>
        <p:spPr>
          <a:xfrm>
            <a:off x="4965431" y="2438400"/>
            <a:ext cx="6586489" cy="4159044"/>
          </a:xfrm>
        </p:spPr>
        <p:txBody>
          <a:bodyPr>
            <a:normAutofit/>
          </a:bodyPr>
          <a:lstStyle/>
          <a:p>
            <a:pPr marL="0" indent="0">
              <a:buNone/>
            </a:pPr>
            <a:r>
              <a:rPr lang="en-US" sz="2000" dirty="0"/>
              <a:t>When you write, it’s like braiding your hair. Taking a handful of coarse unruly strands and attempting to bring them unity. Your fingers have still not perfected the task. Some of the braids are long, others are short. Some are thick, others are thin. Some are heavy. Others are light. – Edwidge Danticat</a:t>
            </a:r>
          </a:p>
          <a:p>
            <a:pPr marL="0" indent="0">
              <a:buNone/>
            </a:pPr>
            <a:endParaRPr lang="en-US" sz="2000" dirty="0"/>
          </a:p>
          <a:p>
            <a:pPr marL="0" indent="0">
              <a:buNone/>
            </a:pPr>
            <a:r>
              <a:rPr lang="en-US" sz="2000" dirty="0"/>
              <a:t>There are other questions on the Welcome page of our site, but let’s focus on this one:</a:t>
            </a:r>
          </a:p>
          <a:p>
            <a:pPr marL="0" indent="0">
              <a:buNone/>
            </a:pPr>
            <a:endParaRPr lang="en-US" sz="2000" dirty="0"/>
          </a:p>
          <a:p>
            <a:pPr marL="0" indent="0">
              <a:buNone/>
            </a:pPr>
            <a:r>
              <a:rPr lang="en-US" sz="2000" dirty="0"/>
              <a:t>Why does Danticat equate writing with braiding?</a:t>
            </a:r>
          </a:p>
          <a:p>
            <a:pPr marL="0" indent="0">
              <a:buNone/>
            </a:pPr>
            <a:endParaRPr lang="en-US" sz="2000" dirty="0"/>
          </a:p>
        </p:txBody>
      </p:sp>
      <p:pic>
        <p:nvPicPr>
          <p:cNvPr id="4098" name="Picture 2" descr="Edwidge Danticat author photo, photo credit: Mark Dellas">
            <a:extLst>
              <a:ext uri="{FF2B5EF4-FFF2-40B4-BE49-F238E27FC236}">
                <a16:creationId xmlns:a16="http://schemas.microsoft.com/office/drawing/2014/main" id="{8064333F-1F32-4A5F-8166-8CE4AC3E5A2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28" r="1" b="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7536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A Writer&amp;#39;s Thoughts">
            <a:extLst>
              <a:ext uri="{FF2B5EF4-FFF2-40B4-BE49-F238E27FC236}">
                <a16:creationId xmlns:a16="http://schemas.microsoft.com/office/drawing/2014/main" id="{06C20211-EA85-4641-88E3-CC079146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7408"/>
          <a:stretch/>
        </p:blipFill>
        <p:spPr bwMode="auto">
          <a:xfrm>
            <a:off x="-1"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marL="0" marR="0" lvl="0" indent="0" algn="ctr" defTabSz="914400" rtl="0" eaLnBrk="1" fontAlgn="auto" latinLnBrk="0" hangingPunct="1">
              <a:lnSpc>
                <a:spcPct val="100000"/>
              </a:lnSpc>
              <a:spcBef>
                <a:spcPts val="0"/>
              </a:spcBef>
              <a:spcAft>
                <a:spcPts val="1000"/>
              </a:spcAft>
              <a:buClr>
                <a:prstClr val="black"/>
              </a:buClr>
              <a:buSzPct val="100000"/>
              <a:buFont typeface="Arial"/>
              <a:buNone/>
              <a:tabLst/>
              <a:defRPr/>
            </a:pPr>
            <a:endParaRPr kumimoji="0" lang="en-US" sz="1600" b="0" i="0" u="none" strike="noStrike" kern="1200" cap="all" spc="0" normalizeH="0" baseline="0" noProof="0">
              <a:ln>
                <a:noFill/>
              </a:ln>
              <a:solidFill>
                <a:prstClr val="black"/>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FE0442A-0BBD-437A-80D2-2F8E2521E001}"/>
              </a:ext>
            </a:extLst>
          </p:cNvPr>
          <p:cNvSpPr>
            <a:spLocks noGrp="1"/>
          </p:cNvSpPr>
          <p:nvPr>
            <p:ph type="title"/>
          </p:nvPr>
        </p:nvSpPr>
        <p:spPr>
          <a:xfrm>
            <a:off x="709448" y="1913950"/>
            <a:ext cx="4204137" cy="1342754"/>
          </a:xfrm>
        </p:spPr>
        <p:txBody>
          <a:bodyPr>
            <a:normAutofit/>
          </a:bodyPr>
          <a:lstStyle/>
          <a:p>
            <a:pPr algn="ctr"/>
            <a:r>
              <a:rPr lang="en-US" sz="3600"/>
              <a:t>Some Thoughts</a:t>
            </a:r>
          </a:p>
        </p:txBody>
      </p:sp>
      <p:cxnSp>
        <p:nvCxnSpPr>
          <p:cNvPr id="73" name="Straight Connector 72">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A41FDF1-29C0-4DD7-ACBB-C227B024B703}"/>
              </a:ext>
            </a:extLst>
          </p:cNvPr>
          <p:cNvSpPr>
            <a:spLocks noGrp="1"/>
          </p:cNvSpPr>
          <p:nvPr>
            <p:ph idx="1"/>
          </p:nvPr>
        </p:nvSpPr>
        <p:spPr>
          <a:xfrm>
            <a:off x="525516" y="3417573"/>
            <a:ext cx="4593021" cy="2619839"/>
          </a:xfrm>
        </p:spPr>
        <p:txBody>
          <a:bodyPr anchor="ctr">
            <a:normAutofit/>
          </a:bodyPr>
          <a:lstStyle/>
          <a:p>
            <a:pPr marL="0" indent="0">
              <a:buNone/>
            </a:pPr>
            <a:r>
              <a:rPr lang="en-US" sz="1800" dirty="0"/>
              <a:t>Go to the Welcome post I wrote. Hopefully, you’ve already read it, but if you haven’t, do so now:</a:t>
            </a:r>
          </a:p>
          <a:p>
            <a:pPr marL="0" indent="0">
              <a:buNone/>
            </a:pPr>
            <a:endParaRPr lang="en-US" sz="1800" dirty="0"/>
          </a:p>
          <a:p>
            <a:pPr marL="0" indent="0">
              <a:buNone/>
            </a:pPr>
            <a:r>
              <a:rPr lang="en-US" sz="1800" dirty="0">
                <a:hlinkClick r:id="rId3"/>
              </a:rPr>
              <a:t>https://openlab.citytech.cuny.edu/pennereng1141sp2020d304wednesday/</a:t>
            </a:r>
            <a:endParaRPr lang="en-US" sz="1800" dirty="0"/>
          </a:p>
          <a:p>
            <a:pPr marL="0" indent="0">
              <a:buNone/>
            </a:pPr>
            <a:endParaRPr lang="en-US" sz="1800" dirty="0"/>
          </a:p>
        </p:txBody>
      </p:sp>
    </p:spTree>
    <p:extLst>
      <p:ext uri="{BB962C8B-B14F-4D97-AF65-F5344CB8AC3E}">
        <p14:creationId xmlns:p14="http://schemas.microsoft.com/office/powerpoint/2010/main" val="1708027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5E1A678-9153-4001-B2D0-7EC53071A991}"/>
              </a:ext>
            </a:extLst>
          </p:cNvPr>
          <p:cNvSpPr>
            <a:spLocks noGrp="1"/>
          </p:cNvSpPr>
          <p:nvPr>
            <p:ph type="title"/>
          </p:nvPr>
        </p:nvSpPr>
        <p:spPr>
          <a:xfrm>
            <a:off x="1295400" y="669925"/>
            <a:ext cx="4800600" cy="1325563"/>
          </a:xfrm>
        </p:spPr>
        <p:txBody>
          <a:bodyPr anchor="b">
            <a:normAutofit/>
          </a:bodyPr>
          <a:lstStyle/>
          <a:p>
            <a:r>
              <a:rPr lang="en-US">
                <a:solidFill>
                  <a:schemeClr val="bg1"/>
                </a:solidFill>
              </a:rPr>
              <a:t>Course Info</a:t>
            </a:r>
          </a:p>
        </p:txBody>
      </p:sp>
      <p:cxnSp>
        <p:nvCxnSpPr>
          <p:cNvPr id="36" name="Straight Connector 35">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E95D931-8B5E-4C07-9866-AB74BD0984B0}"/>
              </a:ext>
            </a:extLst>
          </p:cNvPr>
          <p:cNvSpPr>
            <a:spLocks noGrp="1"/>
          </p:cNvSpPr>
          <p:nvPr>
            <p:ph idx="1"/>
          </p:nvPr>
        </p:nvSpPr>
        <p:spPr>
          <a:xfrm>
            <a:off x="1295400" y="2288833"/>
            <a:ext cx="4800600" cy="3711571"/>
          </a:xfrm>
        </p:spPr>
        <p:txBody>
          <a:bodyPr>
            <a:normAutofit lnSpcReduction="10000"/>
          </a:bodyPr>
          <a:lstStyle/>
          <a:p>
            <a:r>
              <a:rPr lang="en-US" sz="2000" dirty="0">
                <a:solidFill>
                  <a:schemeClr val="bg1"/>
                </a:solidFill>
              </a:rPr>
              <a:t>Let’s go to the syllabus on our own devices. </a:t>
            </a:r>
          </a:p>
          <a:p>
            <a:pPr lvl="1"/>
            <a:r>
              <a:rPr lang="en-US" sz="1600" dirty="0">
                <a:solidFill>
                  <a:schemeClr val="bg1"/>
                </a:solidFill>
              </a:rPr>
              <a:t>If you’re on a laptop, it’ll look like the image on the bottom. </a:t>
            </a:r>
          </a:p>
          <a:p>
            <a:pPr lvl="1"/>
            <a:r>
              <a:rPr lang="en-US" sz="1600" dirty="0">
                <a:solidFill>
                  <a:schemeClr val="bg1"/>
                </a:solidFill>
              </a:rPr>
              <a:t>If you’re on a cell, it’ll look like the image on the top. (Click on the three gray strips on the left.)</a:t>
            </a:r>
          </a:p>
          <a:p>
            <a:r>
              <a:rPr lang="en-US" sz="2000" dirty="0">
                <a:solidFill>
                  <a:schemeClr val="bg1"/>
                </a:solidFill>
              </a:rPr>
              <a:t>First, find Course Info and then look at Course Descriptions &amp; Policies.</a:t>
            </a:r>
          </a:p>
          <a:p>
            <a:r>
              <a:rPr lang="en-US" sz="2000" dirty="0">
                <a:solidFill>
                  <a:schemeClr val="bg1"/>
                </a:solidFill>
              </a:rPr>
              <a:t>Next, go to Course Schedule.</a:t>
            </a:r>
          </a:p>
          <a:p>
            <a:r>
              <a:rPr lang="en-US" sz="2000" dirty="0">
                <a:solidFill>
                  <a:schemeClr val="bg1"/>
                </a:solidFill>
              </a:rPr>
              <a:t>Now, go to Announcements.</a:t>
            </a:r>
          </a:p>
          <a:p>
            <a:r>
              <a:rPr lang="en-US" sz="2000" dirty="0">
                <a:solidFill>
                  <a:schemeClr val="bg1"/>
                </a:solidFill>
              </a:rPr>
              <a:t>Finally, go to Assignments.</a:t>
            </a:r>
          </a:p>
          <a:p>
            <a:endParaRPr lang="en-US" sz="2000" dirty="0">
              <a:solidFill>
                <a:schemeClr val="bg1"/>
              </a:solidFill>
            </a:endParaRPr>
          </a:p>
        </p:txBody>
      </p:sp>
      <p:pic>
        <p:nvPicPr>
          <p:cNvPr id="7" name="Picture 6">
            <a:extLst>
              <a:ext uri="{FF2B5EF4-FFF2-40B4-BE49-F238E27FC236}">
                <a16:creationId xmlns:a16="http://schemas.microsoft.com/office/drawing/2014/main" id="{669F7C3D-0752-4805-A18A-64C35303CCD6}"/>
              </a:ext>
            </a:extLst>
          </p:cNvPr>
          <p:cNvPicPr>
            <a:picLocks noChangeAspect="1"/>
          </p:cNvPicPr>
          <p:nvPr/>
        </p:nvPicPr>
        <p:blipFill>
          <a:blip r:embed="rId2"/>
          <a:stretch>
            <a:fillRect/>
          </a:stretch>
        </p:blipFill>
        <p:spPr>
          <a:xfrm>
            <a:off x="7471888" y="369913"/>
            <a:ext cx="1935249" cy="2784532"/>
          </a:xfrm>
          <a:prstGeom prst="rect">
            <a:avLst/>
          </a:prstGeom>
        </p:spPr>
      </p:pic>
      <p:sp>
        <p:nvSpPr>
          <p:cNvPr id="38" name="Rectangle 37">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21F74691-AA70-42CD-8CEA-C537DD3D69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8661" y="4122200"/>
            <a:ext cx="3588640" cy="2000666"/>
          </a:xfrm>
          <a:prstGeom prst="rect">
            <a:avLst/>
          </a:prstGeom>
        </p:spPr>
      </p:pic>
      <p:sp>
        <p:nvSpPr>
          <p:cNvPr id="40" name="Rectangle 39">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85161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Register/Join OpenLab</a:t>
            </a:r>
          </a:p>
        </p:txBody>
      </p:sp>
      <p:sp>
        <p:nvSpPr>
          <p:cNvPr id="3" name="Content Placeholder 2"/>
          <p:cNvSpPr>
            <a:spLocks noGrp="1"/>
          </p:cNvSpPr>
          <p:nvPr>
            <p:ph idx="1"/>
          </p:nvPr>
        </p:nvSpPr>
        <p:spPr/>
        <p:txBody>
          <a:bodyPr/>
          <a:lstStyle/>
          <a:p>
            <a:r>
              <a:rPr lang="en-US" dirty="0"/>
              <a:t>Go to </a:t>
            </a:r>
            <a:r>
              <a:rPr lang="en-US" dirty="0">
                <a:hlinkClick r:id="rId3"/>
              </a:rPr>
              <a:t>https://openlab.citytech.cuny.edu/</a:t>
            </a:r>
            <a:r>
              <a:rPr lang="en-US" dirty="0"/>
              <a:t> on your smartphones or laptops.</a:t>
            </a:r>
          </a:p>
          <a:p>
            <a:r>
              <a:rPr lang="en-US" dirty="0"/>
              <a:t>If you’ve joined OpenLab, log in.</a:t>
            </a:r>
          </a:p>
          <a:p>
            <a:r>
              <a:rPr lang="en-US" dirty="0"/>
              <a:t>If you haven’t, sign up now!</a:t>
            </a:r>
          </a:p>
          <a:p>
            <a:endParaRPr lang="en-US" dirty="0"/>
          </a:p>
        </p:txBody>
      </p:sp>
      <p:pic>
        <p:nvPicPr>
          <p:cNvPr id="1026" name="Picture 2" descr="Image result for openlab city tec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2570" y="3215419"/>
            <a:ext cx="5645716" cy="27975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552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5085886" cy="6858000"/>
          </a:xfrm>
          <a:prstGeom prst="rect">
            <a:avLst/>
          </a:prstGeom>
        </p:spPr>
      </p:pic>
      <p:pic>
        <p:nvPicPr>
          <p:cNvPr id="7" name="Picture 6"/>
          <p:cNvPicPr>
            <a:picLocks noChangeAspect="1"/>
          </p:cNvPicPr>
          <p:nvPr/>
        </p:nvPicPr>
        <p:blipFill>
          <a:blip r:embed="rId4"/>
          <a:stretch>
            <a:fillRect/>
          </a:stretch>
        </p:blipFill>
        <p:spPr>
          <a:xfrm>
            <a:off x="7070506" y="0"/>
            <a:ext cx="5121494" cy="6858000"/>
          </a:xfrm>
          <a:prstGeom prst="rect">
            <a:avLst/>
          </a:prstGeom>
        </p:spPr>
      </p:pic>
      <p:sp>
        <p:nvSpPr>
          <p:cNvPr id="2" name="TextBox 1">
            <a:extLst>
              <a:ext uri="{FF2B5EF4-FFF2-40B4-BE49-F238E27FC236}">
                <a16:creationId xmlns:a16="http://schemas.microsoft.com/office/drawing/2014/main" id="{C3F8D117-3FD6-4D82-9A4D-50C1A1F6BC17}"/>
              </a:ext>
            </a:extLst>
          </p:cNvPr>
          <p:cNvSpPr txBox="1"/>
          <p:nvPr/>
        </p:nvSpPr>
        <p:spPr>
          <a:xfrm>
            <a:off x="5201265" y="2104103"/>
            <a:ext cx="1869241"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You must use your City Tech-approved email!</a:t>
            </a:r>
          </a:p>
        </p:txBody>
      </p:sp>
      <p:sp>
        <p:nvSpPr>
          <p:cNvPr id="3" name="Arrow: Right 2">
            <a:extLst>
              <a:ext uri="{FF2B5EF4-FFF2-40B4-BE49-F238E27FC236}">
                <a16:creationId xmlns:a16="http://schemas.microsoft.com/office/drawing/2014/main" id="{A8AA157C-24B0-4E32-B040-BE5D4915ECEB}"/>
              </a:ext>
            </a:extLst>
          </p:cNvPr>
          <p:cNvSpPr/>
          <p:nvPr/>
        </p:nvSpPr>
        <p:spPr>
          <a:xfrm flipH="1">
            <a:off x="5331500" y="3083316"/>
            <a:ext cx="1238865" cy="74725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949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912" y="0"/>
            <a:ext cx="5121494" cy="6858000"/>
          </a:xfrm>
          <a:prstGeom prst="rect">
            <a:avLst/>
          </a:prstGeom>
        </p:spPr>
      </p:pic>
      <p:sp>
        <p:nvSpPr>
          <p:cNvPr id="2" name="Arrow: Right 1">
            <a:extLst>
              <a:ext uri="{FF2B5EF4-FFF2-40B4-BE49-F238E27FC236}">
                <a16:creationId xmlns:a16="http://schemas.microsoft.com/office/drawing/2014/main" id="{F87AF976-5176-403A-9A8D-095154AABB07}"/>
              </a:ext>
            </a:extLst>
          </p:cNvPr>
          <p:cNvSpPr/>
          <p:nvPr/>
        </p:nvSpPr>
        <p:spPr>
          <a:xfrm flipH="1">
            <a:off x="1297858" y="2915264"/>
            <a:ext cx="1130709" cy="5997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BB605ACA-7913-48E6-AFFA-043E9816A299}"/>
              </a:ext>
            </a:extLst>
          </p:cNvPr>
          <p:cNvSpPr txBox="1"/>
          <p:nvPr/>
        </p:nvSpPr>
        <p:spPr>
          <a:xfrm>
            <a:off x="2596659" y="2753483"/>
            <a:ext cx="1868129"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 easiest way to find our class is by finding me!</a:t>
            </a:r>
          </a:p>
        </p:txBody>
      </p:sp>
      <p:pic>
        <p:nvPicPr>
          <p:cNvPr id="7" name="Picture 6">
            <a:extLst>
              <a:ext uri="{FF2B5EF4-FFF2-40B4-BE49-F238E27FC236}">
                <a16:creationId xmlns:a16="http://schemas.microsoft.com/office/drawing/2014/main" id="{057AAB9D-2014-4DCC-B559-F76B63538B42}"/>
              </a:ext>
            </a:extLst>
          </p:cNvPr>
          <p:cNvPicPr>
            <a:picLocks noChangeAspect="1"/>
          </p:cNvPicPr>
          <p:nvPr/>
        </p:nvPicPr>
        <p:blipFill>
          <a:blip r:embed="rId3"/>
          <a:stretch>
            <a:fillRect/>
          </a:stretch>
        </p:blipFill>
        <p:spPr>
          <a:xfrm>
            <a:off x="6567728" y="0"/>
            <a:ext cx="4405294" cy="6858000"/>
          </a:xfrm>
          <a:prstGeom prst="rect">
            <a:avLst/>
          </a:prstGeom>
        </p:spPr>
      </p:pic>
      <p:sp>
        <p:nvSpPr>
          <p:cNvPr id="9" name="TextBox 8">
            <a:extLst>
              <a:ext uri="{FF2B5EF4-FFF2-40B4-BE49-F238E27FC236}">
                <a16:creationId xmlns:a16="http://schemas.microsoft.com/office/drawing/2014/main" id="{5FE807F6-11F8-49CE-8676-EB99C41EBF10}"/>
              </a:ext>
            </a:extLst>
          </p:cNvPr>
          <p:cNvSpPr txBox="1"/>
          <p:nvPr/>
        </p:nvSpPr>
        <p:spPr>
          <a:xfrm>
            <a:off x="8155858" y="1799303"/>
            <a:ext cx="179930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Jessica Penner</a:t>
            </a:r>
          </a:p>
        </p:txBody>
      </p:sp>
    </p:spTree>
    <p:extLst>
      <p:ext uri="{BB962C8B-B14F-4D97-AF65-F5344CB8AC3E}">
        <p14:creationId xmlns:p14="http://schemas.microsoft.com/office/powerpoint/2010/main" val="21903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Graphical user interface&#10;&#10;Description automatically generated"/>
          <p:cNvPicPr>
            <a:picLocks noChangeAspect="1"/>
          </p:cNvPicPr>
          <p:nvPr/>
        </p:nvPicPr>
        <p:blipFill>
          <a:blip r:embed="rId2"/>
          <a:stretch>
            <a:fillRect/>
          </a:stretch>
        </p:blipFill>
        <p:spPr>
          <a:xfrm>
            <a:off x="1622324" y="650838"/>
            <a:ext cx="4066877" cy="5571066"/>
          </a:xfrm>
          <a:prstGeom prst="rect">
            <a:avLst/>
          </a:prstGeom>
        </p:spPr>
      </p:pic>
      <p:sp>
        <p:nvSpPr>
          <p:cNvPr id="6" name="Arrow: Right 5">
            <a:extLst>
              <a:ext uri="{FF2B5EF4-FFF2-40B4-BE49-F238E27FC236}">
                <a16:creationId xmlns:a16="http://schemas.microsoft.com/office/drawing/2014/main" id="{445C7835-7469-4DAB-8B2F-98B573CDEF31}"/>
              </a:ext>
            </a:extLst>
          </p:cNvPr>
          <p:cNvSpPr/>
          <p:nvPr/>
        </p:nvSpPr>
        <p:spPr>
          <a:xfrm rot="9482108">
            <a:off x="6117814" y="3029734"/>
            <a:ext cx="766915" cy="2654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7A5EBFB6-790C-4E16-9010-422F23F39CEB}"/>
              </a:ext>
            </a:extLst>
          </p:cNvPr>
          <p:cNvSpPr txBox="1"/>
          <p:nvPr/>
        </p:nvSpPr>
        <p:spPr>
          <a:xfrm>
            <a:off x="7153787" y="812443"/>
            <a:ext cx="3415889"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Make sure you join the correct class!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This class has this avatar:</a:t>
            </a:r>
          </a:p>
        </p:txBody>
      </p:sp>
      <p:pic>
        <p:nvPicPr>
          <p:cNvPr id="1026" name="Picture 2" descr="ENG1141 Creative Writing, SP2022 D304">
            <a:extLst>
              <a:ext uri="{FF2B5EF4-FFF2-40B4-BE49-F238E27FC236}">
                <a16:creationId xmlns:a16="http://schemas.microsoft.com/office/drawing/2014/main" id="{E7387A6E-79EC-433E-B8BA-A975802A8C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6177" y="2525389"/>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1739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fade">
                                      <p:cBhvr>
                                        <p:cTn id="2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DD05189-3853-4327-ACD3-D773A02E061E}"/>
              </a:ext>
            </a:extLst>
          </p:cNvPr>
          <p:cNvSpPr>
            <a:spLocks noGrp="1"/>
          </p:cNvSpPr>
          <p:nvPr>
            <p:ph type="title"/>
          </p:nvPr>
        </p:nvSpPr>
        <p:spPr>
          <a:xfrm>
            <a:off x="838200" y="451381"/>
            <a:ext cx="10512552" cy="4066540"/>
          </a:xfrm>
        </p:spPr>
        <p:txBody>
          <a:bodyPr vert="horz" lIns="91440" tIns="45720" rIns="91440" bIns="45720" rtlCol="0" anchor="b">
            <a:normAutofit/>
          </a:bodyPr>
          <a:lstStyle/>
          <a:p>
            <a:r>
              <a:rPr lang="en-US" sz="6600" kern="1200">
                <a:solidFill>
                  <a:schemeClr val="tx1"/>
                </a:solidFill>
                <a:latin typeface="+mj-lt"/>
                <a:ea typeface="+mj-ea"/>
                <a:cs typeface="+mj-cs"/>
              </a:rPr>
              <a:t>Let’s take a break!</a:t>
            </a:r>
          </a:p>
        </p:txBody>
      </p:sp>
      <p:sp>
        <p:nvSpPr>
          <p:cNvPr id="3" name="Text Placeholder 2">
            <a:extLst>
              <a:ext uri="{FF2B5EF4-FFF2-40B4-BE49-F238E27FC236}">
                <a16:creationId xmlns:a16="http://schemas.microsoft.com/office/drawing/2014/main" id="{0AAA5DD0-46C1-4CCA-8FE4-3E93D4A132A3}"/>
              </a:ext>
            </a:extLst>
          </p:cNvPr>
          <p:cNvSpPr>
            <a:spLocks noGrp="1"/>
          </p:cNvSpPr>
          <p:nvPr>
            <p:ph type="body" idx="1"/>
          </p:nvPr>
        </p:nvSpPr>
        <p:spPr>
          <a:xfrm>
            <a:off x="838199" y="4983276"/>
            <a:ext cx="10512552" cy="1126680"/>
          </a:xfrm>
        </p:spPr>
        <p:txBody>
          <a:bodyPr vert="horz" lIns="91440" tIns="45720" rIns="91440" bIns="45720" rtlCol="0">
            <a:normAutofit/>
          </a:bodyPr>
          <a:lstStyle/>
          <a:p>
            <a:r>
              <a:rPr lang="en-US" kern="1200" dirty="0">
                <a:solidFill>
                  <a:schemeClr val="tx1"/>
                </a:solidFill>
                <a:latin typeface="+mn-lt"/>
                <a:ea typeface="+mn-ea"/>
                <a:cs typeface="+mn-cs"/>
              </a:rPr>
              <a:t>For the next </a:t>
            </a:r>
            <a:r>
              <a:rPr lang="en-US" dirty="0">
                <a:solidFill>
                  <a:schemeClr val="tx1"/>
                </a:solidFill>
              </a:rPr>
              <a:t>15</a:t>
            </a:r>
            <a:r>
              <a:rPr lang="en-US" kern="1200" dirty="0">
                <a:solidFill>
                  <a:schemeClr val="tx1"/>
                </a:solidFill>
                <a:latin typeface="+mn-lt"/>
                <a:ea typeface="+mn-ea"/>
                <a:cs typeface="+mn-cs"/>
              </a:rPr>
              <a:t> minutes, you can stretch your legs, </a:t>
            </a:r>
            <a:r>
              <a:rPr lang="en-US" dirty="0">
                <a:solidFill>
                  <a:schemeClr val="tx1"/>
                </a:solidFill>
              </a:rPr>
              <a:t>wander the web, </a:t>
            </a:r>
            <a:r>
              <a:rPr lang="en-US" kern="1200" dirty="0">
                <a:solidFill>
                  <a:schemeClr val="tx1"/>
                </a:solidFill>
                <a:latin typeface="+mn-lt"/>
                <a:ea typeface="+mn-ea"/>
                <a:cs typeface="+mn-cs"/>
              </a:rPr>
              <a:t>eat a snack (not in the classroom), etc.</a:t>
            </a:r>
          </a:p>
        </p:txBody>
      </p:sp>
      <p:sp>
        <p:nvSpPr>
          <p:cNvPr id="10"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4718595"/>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79990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538</TotalTime>
  <Words>992</Words>
  <Application>Microsoft Office PowerPoint</Application>
  <PresentationFormat>Widescreen</PresentationFormat>
  <Paragraphs>93</Paragraphs>
  <Slides>15</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Lato</vt:lpstr>
      <vt:lpstr>Office Theme</vt:lpstr>
      <vt:lpstr>ENG 1141 Creative Writing</vt:lpstr>
      <vt:lpstr>Welcome!</vt:lpstr>
      <vt:lpstr>Some Thoughts</vt:lpstr>
      <vt:lpstr>Course Info</vt:lpstr>
      <vt:lpstr>Register/Join OpenLab</vt:lpstr>
      <vt:lpstr>PowerPoint Presentation</vt:lpstr>
      <vt:lpstr>PowerPoint Presentation</vt:lpstr>
      <vt:lpstr>PowerPoint Presentation</vt:lpstr>
      <vt:lpstr>Let’s take a break!</vt:lpstr>
      <vt:lpstr>Commenting &amp; Posting</vt:lpstr>
      <vt:lpstr>Meet My Feet</vt:lpstr>
      <vt:lpstr>Let’s practice! </vt:lpstr>
      <vt:lpstr>Brainstorm your “Meet My _____”</vt:lpstr>
      <vt:lpstr>Need more inspiration?</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24</cp:revision>
  <dcterms:created xsi:type="dcterms:W3CDTF">2020-01-25T02:18:25Z</dcterms:created>
  <dcterms:modified xsi:type="dcterms:W3CDTF">2022-02-08T19:28:59Z</dcterms:modified>
</cp:coreProperties>
</file>