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4" r:id="rId3"/>
    <p:sldId id="279" r:id="rId4"/>
    <p:sldId id="275" r:id="rId5"/>
    <p:sldId id="260" r:id="rId6"/>
    <p:sldId id="270" r:id="rId7"/>
    <p:sldId id="262" r:id="rId8"/>
    <p:sldId id="266" r:id="rId9"/>
    <p:sldId id="284" r:id="rId10"/>
    <p:sldId id="264" r:id="rId11"/>
    <p:sldId id="277" r:id="rId12"/>
    <p:sldId id="281" r:id="rId13"/>
    <p:sldId id="257" r:id="rId14"/>
    <p:sldId id="268" r:id="rId15"/>
    <p:sldId id="269" r:id="rId16"/>
    <p:sldId id="27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4693" autoAdjust="0"/>
  </p:normalViewPr>
  <p:slideViewPr>
    <p:cSldViewPr>
      <p:cViewPr varScale="1">
        <p:scale>
          <a:sx n="69" d="100"/>
          <a:sy n="69" d="100"/>
        </p:scale>
        <p:origin x="259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75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9FDAE-B77E-4C1D-8FEE-BD62212E77C2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E5727-F399-451A-BE86-651B78E6BC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B5235-93FF-476B-8F0D-E401922BF9E7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480D1-845B-4E02-8751-EC90324C0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.org/ala/mgrps/divs/acrl/standards/informationliteracycompetency.cfm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716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854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17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466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Tea club: https://us02web.zoom.us/meeting/register/tZArcuCgqjsqGdwEWIv-1JDyVTPaBh6DQ_ET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65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https://www.nytimes.com/2021/08/27/travel/hotels-vaccine-mandate.html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72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is Information Literacy?</a:t>
            </a:r>
            <a:endParaRPr lang="en-US" dirty="0"/>
          </a:p>
          <a:p>
            <a:r>
              <a:rPr lang="en-US" dirty="0"/>
              <a:t>An information literate individual can:</a:t>
            </a:r>
          </a:p>
          <a:p>
            <a:r>
              <a:rPr lang="en-US" dirty="0"/>
              <a:t>• determine the nature and extent of the information needed</a:t>
            </a:r>
            <a:br>
              <a:rPr lang="en-US" dirty="0"/>
            </a:br>
            <a:r>
              <a:rPr lang="en-US" dirty="0"/>
              <a:t>• access relevant information effectively and efficiently</a:t>
            </a:r>
            <a:br>
              <a:rPr lang="en-US" dirty="0"/>
            </a:br>
            <a:r>
              <a:rPr lang="en-US" dirty="0"/>
              <a:t>• evaluate information and its sources critically</a:t>
            </a:r>
            <a:br>
              <a:rPr lang="en-US" dirty="0"/>
            </a:br>
            <a:r>
              <a:rPr lang="en-US" dirty="0"/>
              <a:t>• use information effectively to accomplish a specific purpose</a:t>
            </a:r>
            <a:br>
              <a:rPr lang="en-US" dirty="0"/>
            </a:br>
            <a:r>
              <a:rPr lang="en-US" dirty="0"/>
              <a:t>• understand the economic, legal, and social issues surrounding the use of information and access and use information ethically and legally.</a:t>
            </a:r>
          </a:p>
          <a:p>
            <a:r>
              <a:rPr lang="en-US" dirty="0"/>
              <a:t>(from the </a:t>
            </a:r>
            <a:r>
              <a:rPr lang="en-US" dirty="0">
                <a:hlinkClick r:id="rId3"/>
              </a:rPr>
              <a:t>Association of College and Research Libraries Information Literacy Competency Standards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506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143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6431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75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2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26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8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812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11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45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6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0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67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1171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9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FD1221A-0361-4C4F-9241-5085F768DE9B}" type="datetimeFigureOut">
              <a:rPr lang="en-US" smtClean="0"/>
              <a:pPr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0612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instruction/plagiarism/index.ph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openlab.citytech.cuny.edu/spe1330fall2011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s02web.zoom.us/meeting/register/tZArcuCgqjsqGdwEWIv-1JDyVTPaBh6DQ_ET" TargetMode="External"/><Relationship Id="rId7" Type="http://schemas.openxmlformats.org/officeDocument/2006/relationships/hyperlink" Target="https://www.instagram.com/citytechnew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groups/citytechcuny" TargetMode="External"/><Relationship Id="rId5" Type="http://schemas.openxmlformats.org/officeDocument/2006/relationships/hyperlink" Target="https://www.instagram.com/citytechhmgt/" TargetMode="External"/><Relationship Id="rId4" Type="http://schemas.openxmlformats.org/officeDocument/2006/relationships/hyperlink" Target="https://www.facebook.com/groups/16567401012064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ytimes.com/2021/08/27/travel/hotels-vaccine-mandate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services/faculty/teaching/instruction.ph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citytech.cuny.edu/help/ask/appointments.php" TargetMode="External"/><Relationship Id="rId2" Type="http://schemas.openxmlformats.org/officeDocument/2006/relationships/hyperlink" Target="http://libguides.citytech.cuny.edu/hospitality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library.citytech.cuny.edu/help/ask/index.php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front_page?quicktabs_1=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ibrary.citytech.cuny.edu/research/subjectGuides/wiki/index.php/Hospitality_Management" TargetMode="External"/><Relationship Id="rId4" Type="http://schemas.openxmlformats.org/officeDocument/2006/relationships/hyperlink" Target="http://library.citytech.cuny.edu/front_page?quicktabs_1=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bguides.citytech.cuny.edu/citations/APA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owl.purdue.edu/owl/research_and_citation/apa_style/apa_style_introduction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185361D-85AB-4E6C-BE68-1F67B8DE6C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611" y="685893"/>
            <a:ext cx="5370974" cy="2989044"/>
          </a:xfrm>
        </p:spPr>
        <p:txBody>
          <a:bodyPr anchor="b">
            <a:normAutofit/>
          </a:bodyPr>
          <a:lstStyle/>
          <a:p>
            <a:r>
              <a:rPr lang="en-US"/>
              <a:t>Public Speaking &amp; </a:t>
            </a:r>
            <a:br>
              <a:rPr lang="en-US"/>
            </a:br>
            <a:r>
              <a:rPr lang="en-US"/>
              <a:t>Information Literacy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3849540"/>
            <a:ext cx="5908385" cy="1463040"/>
          </a:xfrm>
        </p:spPr>
        <p:txBody>
          <a:bodyPr anchor="t">
            <a:normAutofit/>
          </a:bodyPr>
          <a:lstStyle/>
          <a:p>
            <a:pPr algn="r"/>
            <a:r>
              <a:rPr lang="en-US" sz="2800" dirty="0"/>
              <a:t>Prof. Karen Goodlad</a:t>
            </a:r>
          </a:p>
          <a:p>
            <a:pPr algn="r"/>
            <a:r>
              <a:rPr lang="en-US" sz="2800" dirty="0"/>
              <a:t>Perspectives in Hospitality Management</a:t>
            </a:r>
          </a:p>
          <a:p>
            <a:pPr algn="r"/>
            <a:r>
              <a:rPr lang="en-US" sz="2800" dirty="0"/>
              <a:t>Fall 2021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0F3427B-075A-426C-A583-6952C6778A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3611" y="3759161"/>
            <a:ext cx="5370974" cy="0"/>
          </a:xfrm>
          <a:prstGeom prst="line">
            <a:avLst/>
          </a:prstGeom>
          <a:ln w="19050">
            <a:solidFill>
              <a:srgbClr val="3068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0688E497-38F9-4758-8E90-46FE0DAF0A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4" r="10417"/>
          <a:stretch/>
        </p:blipFill>
        <p:spPr>
          <a:xfrm>
            <a:off x="6615118" y="975"/>
            <a:ext cx="557688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553219"/>
            <a:ext cx="6324600" cy="1331963"/>
          </a:xfrm>
        </p:spPr>
        <p:txBody>
          <a:bodyPr>
            <a:normAutofit/>
          </a:bodyPr>
          <a:lstStyle/>
          <a:p>
            <a:pPr lvl="0"/>
            <a:r>
              <a:rPr lang="en-US" b="1" dirty="0"/>
              <a:t>What is Plagiarism?</a:t>
            </a:r>
            <a:endParaRPr lang="en-US" dirty="0">
              <a:hlinkClick r:id="rId3"/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3130033" y="3414236"/>
            <a:ext cx="369332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/>
              <a:t>For More Information:  </a:t>
            </a:r>
            <a:r>
              <a:rPr lang="en-US" sz="1200" dirty="0">
                <a:hlinkClick r:id="rId3"/>
              </a:rPr>
              <a:t>http://library.citytech.cuny.edu/instruction/plagiarism/index.php</a:t>
            </a:r>
            <a:r>
              <a:rPr lang="en-US" sz="1200" dirty="0"/>
              <a:t>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35D1A7-918E-477A-9BE5-70ADBE1FE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BBFA14D-8E4F-42D4-B5A0-9588A6A454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5" y="321731"/>
            <a:ext cx="11551187" cy="6214535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10329671" cy="1499616"/>
          </a:xfrm>
        </p:spPr>
        <p:txBody>
          <a:bodyPr>
            <a:normAutofit/>
          </a:bodyPr>
          <a:lstStyle/>
          <a:p>
            <a:pPr lvl="0"/>
            <a:r>
              <a:rPr lang="en-US" b="1">
                <a:solidFill>
                  <a:srgbClr val="FFFFFF"/>
                </a:solidFill>
              </a:rPr>
              <a:t>Tips for avoiding plagiarism</a:t>
            </a: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10B2B88-1A1B-486B-9366-918FE2E71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6A76C5-E626-42DE-9655-81380359E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1740724"/>
            <a:ext cx="10329671" cy="4736276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>
                <a:solidFill>
                  <a:srgbClr val="FFFFFF"/>
                </a:solidFill>
              </a:rPr>
              <a:t>Taking notes (often and early)</a:t>
            </a:r>
          </a:p>
          <a:p>
            <a:r>
              <a:rPr lang="en-US" sz="3200" dirty="0">
                <a:solidFill>
                  <a:srgbClr val="FFFFFF"/>
                </a:solidFill>
              </a:rPr>
              <a:t>Write an outline</a:t>
            </a:r>
          </a:p>
          <a:p>
            <a:r>
              <a:rPr lang="en-US" sz="3200" dirty="0">
                <a:solidFill>
                  <a:srgbClr val="FFFFFF"/>
                </a:solidFill>
              </a:rPr>
              <a:t>Start with the first draft, record all books, articles, websites, and other resources that you consult</a:t>
            </a:r>
          </a:p>
          <a:p>
            <a:r>
              <a:rPr lang="en-US" sz="3200" dirty="0">
                <a:solidFill>
                  <a:srgbClr val="FFFFFF"/>
                </a:solidFill>
              </a:rPr>
              <a:t>Know which citation style your instructor requires (we use APA) and know how to use it</a:t>
            </a:r>
          </a:p>
          <a:p>
            <a:r>
              <a:rPr lang="en-US" sz="3200" dirty="0">
                <a:solidFill>
                  <a:srgbClr val="FFFFFF"/>
                </a:solidFill>
              </a:rPr>
              <a:t>Plan time to complete research, write, and revise</a:t>
            </a:r>
          </a:p>
          <a:p>
            <a:r>
              <a:rPr lang="en-US" sz="3200" dirty="0">
                <a:solidFill>
                  <a:srgbClr val="FFFFFF"/>
                </a:solidFill>
              </a:rPr>
              <a:t>Seek assistance from the research librarian</a:t>
            </a:r>
          </a:p>
          <a:p>
            <a:r>
              <a:rPr lang="en-US" sz="3200" dirty="0">
                <a:solidFill>
                  <a:srgbClr val="FFFFFF"/>
                </a:solidFill>
              </a:rPr>
              <a:t>Utilize the writing tutors</a:t>
            </a:r>
          </a:p>
        </p:txBody>
      </p:sp>
    </p:spTree>
    <p:extLst>
      <p:ext uri="{BB962C8B-B14F-4D97-AF65-F5344CB8AC3E}">
        <p14:creationId xmlns:p14="http://schemas.microsoft.com/office/powerpoint/2010/main" val="3752188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3611" y="685893"/>
            <a:ext cx="5370974" cy="298904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en-US" b="1" dirty="0"/>
              <a:t>A visit From Evelyn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28600" y="3849540"/>
            <a:ext cx="5755985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 algn="r"/>
            <a:r>
              <a:rPr lang="en-US" sz="2800" b="1" dirty="0"/>
              <a:t>And A Discussion of Self-Advocacy</a:t>
            </a:r>
            <a:endParaRPr lang="en-US" sz="2800" dirty="0"/>
          </a:p>
        </p:txBody>
      </p:sp>
      <p:pic>
        <p:nvPicPr>
          <p:cNvPr id="6148" name="Picture 4" descr="http://blog.anuragaggarwal.com/wp-content/uploads/2011/09/public-speaking.jpg"/>
          <p:cNvPicPr>
            <a:picLocks noChangeAspect="1" noChangeArrowheads="1"/>
          </p:cNvPicPr>
          <p:nvPr/>
        </p:nvPicPr>
        <p:blipFill rotWithShape="1">
          <a:blip r:embed="rId3" cstate="print"/>
          <a:srcRect r="18916" b="1"/>
          <a:stretch/>
        </p:blipFill>
        <p:spPr bwMode="auto">
          <a:xfrm>
            <a:off x="6615118" y="975"/>
            <a:ext cx="5576882" cy="6858000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7080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4953000"/>
            <a:ext cx="5943600" cy="1348628"/>
          </a:xfrm>
        </p:spPr>
        <p:txBody>
          <a:bodyPr/>
          <a:lstStyle/>
          <a:p>
            <a:r>
              <a:rPr lang="en-US" dirty="0"/>
              <a:t>Public Speaking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90600" y="1371600"/>
            <a:ext cx="7391400" cy="3124201"/>
          </a:xfrm>
        </p:spPr>
        <p:txBody>
          <a:bodyPr>
            <a:no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</a:rPr>
              <a:t>“There are always three speeches, for everyone you actually gave. The one you practiced, the one you gave, and the one you wish you gave.”      </a:t>
            </a:r>
          </a:p>
          <a:p>
            <a:pPr algn="r"/>
            <a:r>
              <a:rPr lang="en-US" sz="3200" dirty="0">
                <a:solidFill>
                  <a:schemeClr val="bg1"/>
                </a:solidFill>
              </a:rPr>
              <a:t>-</a:t>
            </a:r>
            <a:r>
              <a:rPr lang="en-US" sz="3200" b="1" dirty="0">
                <a:solidFill>
                  <a:schemeClr val="bg1"/>
                </a:solidFill>
              </a:rPr>
              <a:t>Dale Carnegie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42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3611" y="685893"/>
            <a:ext cx="5370974" cy="298904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en-US" b="1" dirty="0"/>
              <a:t> </a:t>
            </a:r>
            <a:r>
              <a:rPr lang="en-US" dirty="0"/>
              <a:t>Let thy speech be better than silence, </a:t>
            </a:r>
            <a:br>
              <a:rPr lang="en-US" dirty="0"/>
            </a:br>
            <a:r>
              <a:rPr lang="en-US" dirty="0"/>
              <a:t>or be silent.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13611" y="3849540"/>
            <a:ext cx="5370974" cy="146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 algn="r"/>
            <a:r>
              <a:rPr lang="en-US" sz="3200" b="1" dirty="0"/>
              <a:t>-</a:t>
            </a:r>
            <a:r>
              <a:rPr lang="en-US" sz="3200" dirty="0"/>
              <a:t>Dionysius Of Halicarnassus </a:t>
            </a:r>
          </a:p>
        </p:txBody>
      </p:sp>
      <p:pic>
        <p:nvPicPr>
          <p:cNvPr id="6148" name="Picture 4" descr="http://blog.anuragaggarwal.com/wp-content/uploads/2011/09/public-speaking.jpg"/>
          <p:cNvPicPr>
            <a:picLocks noChangeAspect="1" noChangeArrowheads="1"/>
          </p:cNvPicPr>
          <p:nvPr/>
        </p:nvPicPr>
        <p:blipFill rotWithShape="1">
          <a:blip r:embed="rId3" cstate="print"/>
          <a:srcRect r="18916" b="1"/>
          <a:stretch/>
        </p:blipFill>
        <p:spPr bwMode="auto">
          <a:xfrm>
            <a:off x="6615118" y="975"/>
            <a:ext cx="5576882" cy="6858000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06735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24615" y="4629150"/>
            <a:ext cx="7924800" cy="1162050"/>
          </a:xfrm>
        </p:spPr>
        <p:txBody>
          <a:bodyPr/>
          <a:lstStyle/>
          <a:p>
            <a:pPr algn="r"/>
            <a:r>
              <a:rPr lang="en-US" sz="4000" dirty="0">
                <a:solidFill>
                  <a:schemeClr val="tx1"/>
                </a:solidFill>
              </a:rPr>
              <a:t>“It usually takes me more than three weeks to prepare a good impromptu speech.”</a:t>
            </a:r>
            <a:r>
              <a:rPr lang="en-US" sz="4800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6800" y="354106"/>
            <a:ext cx="9601200" cy="3200400"/>
          </a:xfrm>
        </p:spPr>
        <p:txBody>
          <a:bodyPr>
            <a:normAutofit/>
          </a:bodyPr>
          <a:lstStyle/>
          <a:p>
            <a:pPr marL="6350" indent="-6350">
              <a:buNone/>
            </a:pPr>
            <a:r>
              <a:rPr lang="en-US" sz="40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 </a:t>
            </a:r>
            <a:r>
              <a:rPr lang="en-US" sz="4000" dirty="0"/>
              <a:t>to Professor Davis’ website for information about how to best approach public speaking assignments.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362450" y="5791200"/>
            <a:ext cx="5875338" cy="838200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/>
              <a:t>- Mark Twain</a:t>
            </a:r>
            <a:endParaRPr lang="en-US" sz="3200" dirty="0"/>
          </a:p>
        </p:txBody>
      </p:sp>
      <p:pic>
        <p:nvPicPr>
          <p:cNvPr id="47106" name="Picture 2" descr="http://openlab.citytech.cuny.edu/spe1330fall2011/files/2011/07/cropped-Public-speak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264924"/>
            <a:ext cx="9144000" cy="19260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58644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1AA84-BEF5-4FF7-9DA6-8DCC56062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Until we meet again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1740E-15ED-4886-A07B-6611B1F0D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Review the homework page</a:t>
            </a:r>
          </a:p>
          <a:p>
            <a:r>
              <a:rPr lang="en-US" sz="2800" dirty="0"/>
              <a:t>Schedule time in your calendar to complete your homework</a:t>
            </a:r>
          </a:p>
        </p:txBody>
      </p:sp>
    </p:spTree>
    <p:extLst>
      <p:ext uri="{BB962C8B-B14F-4D97-AF65-F5344CB8AC3E}">
        <p14:creationId xmlns:p14="http://schemas.microsoft.com/office/powerpoint/2010/main" val="3220499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96F12-7944-4932-A8D9-205A0C303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786384"/>
          </a:xfrm>
        </p:spPr>
        <p:txBody>
          <a:bodyPr/>
          <a:lstStyle/>
          <a:p>
            <a:r>
              <a:rPr lang="en-US" sz="4800" dirty="0"/>
              <a:t>Announcements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10C6B-DCD4-4575-AB9A-A896B0309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1752600"/>
            <a:ext cx="11015471" cy="455676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Calibri,Helvetica,sans-serif"/>
              </a:rPr>
              <a:t>The City Tech Tea Club will host our first meeting, “Cooking with Tea” on Thursday, September 23 from 12:45-2:00. </a:t>
            </a:r>
            <a:r>
              <a:rPr lang="en-US" sz="2800" dirty="0">
                <a:latin typeface="Calibri,Helvetica,sans-serif"/>
                <a:hlinkClick r:id="rId3"/>
              </a:rPr>
              <a:t>Register here </a:t>
            </a:r>
            <a:r>
              <a:rPr lang="en-US" sz="2800" dirty="0">
                <a:latin typeface="Calibri,Helvetica,sans-serif"/>
              </a:rPr>
              <a:t>to join us. </a:t>
            </a:r>
          </a:p>
          <a:p>
            <a:endParaRPr lang="en-US" sz="2800" dirty="0">
              <a:latin typeface="Calibri,Helvetica,sans-serif"/>
            </a:endParaRPr>
          </a:p>
          <a:p>
            <a:r>
              <a:rPr lang="en-US" sz="2800" dirty="0">
                <a:latin typeface="Calibri,Helvetica,sans-serif"/>
              </a:rPr>
              <a:t>Social Media Accounts to Follow</a:t>
            </a:r>
          </a:p>
          <a:p>
            <a:pPr lvl="1"/>
            <a:r>
              <a:rPr lang="en-US" sz="2400" dirty="0">
                <a:latin typeface="Calibri,Helvetica,sans-serif"/>
              </a:rPr>
              <a:t>HMGT </a:t>
            </a:r>
            <a:r>
              <a:rPr lang="en-US" sz="2400" dirty="0" err="1">
                <a:latin typeface="Calibri,Helvetica,sans-serif"/>
              </a:rPr>
              <a:t>FaceBook</a:t>
            </a:r>
            <a:r>
              <a:rPr lang="en-US" sz="2400" dirty="0">
                <a:latin typeface="Calibri,Helvetica,sans-serif"/>
              </a:rPr>
              <a:t>: </a:t>
            </a:r>
            <a:r>
              <a:rPr lang="en-US" sz="2400" dirty="0">
                <a:latin typeface="Calibri,Helvetica,sans-serif"/>
                <a:hlinkClick r:id="rId4"/>
              </a:rPr>
              <a:t>https://www.facebook.com/groups/165674010120641</a:t>
            </a:r>
            <a:r>
              <a:rPr lang="en-US" sz="2400" dirty="0">
                <a:latin typeface="Calibri,Helvetica,sans-serif"/>
              </a:rPr>
              <a:t> </a:t>
            </a:r>
          </a:p>
          <a:p>
            <a:pPr lvl="1"/>
            <a:r>
              <a:rPr lang="en-US" sz="2400" dirty="0">
                <a:latin typeface="Calibri,Helvetica,sans-serif"/>
              </a:rPr>
              <a:t>HMGT Instagram  </a:t>
            </a:r>
            <a:r>
              <a:rPr lang="en-US" sz="2400" dirty="0">
                <a:latin typeface="Calibri,Helvetica,sans-serif"/>
                <a:hlinkClick r:id="rId5"/>
              </a:rPr>
              <a:t>https://www.instagram.com/citytechhmgt/</a:t>
            </a:r>
            <a:r>
              <a:rPr lang="en-US" sz="2400" dirty="0">
                <a:latin typeface="Calibri,Helvetica,sans-serif"/>
              </a:rPr>
              <a:t> </a:t>
            </a:r>
          </a:p>
          <a:p>
            <a:pPr lvl="1"/>
            <a:r>
              <a:rPr lang="en-US" sz="2400" dirty="0">
                <a:latin typeface="Calibri,Helvetica,sans-serif"/>
              </a:rPr>
              <a:t>City Tech Facebook: </a:t>
            </a:r>
            <a:r>
              <a:rPr lang="en-US" sz="2400" dirty="0">
                <a:latin typeface="Calibri,Helvetica,sans-serif"/>
                <a:hlinkClick r:id="rId6"/>
              </a:rPr>
              <a:t>https://www.facebook.com/groups/citytechcuny</a:t>
            </a:r>
            <a:r>
              <a:rPr lang="en-US" sz="2400" dirty="0">
                <a:latin typeface="Calibri,Helvetica,sans-serif"/>
              </a:rPr>
              <a:t> </a:t>
            </a:r>
          </a:p>
          <a:p>
            <a:pPr lvl="1"/>
            <a:r>
              <a:rPr lang="en-US" sz="2400" dirty="0">
                <a:latin typeface="Calibri,Helvetica,sans-serif"/>
              </a:rPr>
              <a:t>City Tech Instagram: </a:t>
            </a:r>
            <a:r>
              <a:rPr lang="en-US" sz="2400" dirty="0">
                <a:latin typeface="Calibri,Helvetica,sans-serif"/>
                <a:hlinkClick r:id="rId7"/>
              </a:rPr>
              <a:t>https://www.instagram.com/citytechnews/</a:t>
            </a:r>
            <a:r>
              <a:rPr lang="en-US" sz="2400" dirty="0">
                <a:latin typeface="Calibri,Helvetica,sans-serif"/>
              </a:rPr>
              <a:t>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79862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2F71DE-FBE7-44C9-9E56-013925CB76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5A5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03C5A-F23F-46E9-A8F0-03E2F523C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446790"/>
            <a:ext cx="11963400" cy="2613495"/>
          </a:xfrm>
        </p:spPr>
        <p:txBody>
          <a:bodyPr>
            <a:normAutofit/>
          </a:bodyPr>
          <a:lstStyle/>
          <a:p>
            <a:pPr marL="111125" indent="0" algn="ctr">
              <a:buNone/>
            </a:pPr>
            <a:r>
              <a:rPr lang="en-US" sz="3600" b="0" i="0" dirty="0">
                <a:effectLst/>
                <a:latin typeface="Lato" panose="020F0502020204030203" pitchFamily="34" charset="0"/>
              </a:rPr>
              <a:t>“What is the issue presented in the article?”</a:t>
            </a:r>
          </a:p>
          <a:p>
            <a:pPr marL="111125" indent="0" algn="ctr">
              <a:buNone/>
            </a:pPr>
            <a:endParaRPr lang="en-US" sz="3600" b="0" i="0" dirty="0">
              <a:effectLst/>
              <a:latin typeface="Lato" panose="020F0502020204030203" pitchFamily="34" charset="0"/>
            </a:endParaRPr>
          </a:p>
          <a:p>
            <a:pPr marL="111125" indent="0" algn="ctr">
              <a:buNone/>
            </a:pPr>
            <a:r>
              <a:rPr lang="en-US" sz="3600" b="0" i="0" dirty="0">
                <a:effectLst/>
                <a:latin typeface="Lato" panose="020F0502020204030203" pitchFamily="34" charset="0"/>
              </a:rPr>
              <a:t>“What does the information mean to me as a hospitality professional?”</a:t>
            </a:r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3E99B487-3189-4920-B453-DDE0833488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625" t="30400" r="15000" b="21111"/>
          <a:stretch/>
        </p:blipFill>
        <p:spPr>
          <a:xfrm>
            <a:off x="2002714" y="3429000"/>
            <a:ext cx="8360486" cy="328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712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3534" y="535705"/>
            <a:ext cx="8305800" cy="2590800"/>
          </a:xfrm>
        </p:spPr>
        <p:txBody>
          <a:bodyPr>
            <a:normAutofit/>
          </a:bodyPr>
          <a:lstStyle/>
          <a:p>
            <a:r>
              <a:rPr lang="en-US" b="1" dirty="0"/>
              <a:t>How does a Student Develop “Information Literacy”?</a:t>
            </a:r>
            <a:br>
              <a:rPr lang="en-US" b="1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5655619" y="1514721"/>
            <a:ext cx="461665" cy="971550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For more information: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http://library.citytech.cuny.edu/services/faculty/teaching/instruction.php</a:t>
            </a:r>
            <a:r>
              <a:rPr lang="en-US" dirty="0"/>
              <a:t>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76AD74-DAA3-4CB9-B24F-65CCF4440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50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BBFA14D-8E4F-42D4-B5A0-9588A6A454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5" y="321731"/>
            <a:ext cx="11551187" cy="6214535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9" y="533400"/>
            <a:ext cx="10329671" cy="1551432"/>
          </a:xfrm>
        </p:spPr>
        <p:txBody>
          <a:bodyPr>
            <a:normAutofit/>
          </a:bodyPr>
          <a:lstStyle/>
          <a:p>
            <a:pPr lvl="0"/>
            <a:r>
              <a:rPr lang="en-US" b="1" dirty="0">
                <a:solidFill>
                  <a:srgbClr val="FFFFFF"/>
                </a:solidFill>
              </a:rPr>
              <a:t>What should you look for when you evaluate information?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B2B88-1A1B-486B-9366-918FE2E71D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905000"/>
            <a:ext cx="10515599" cy="4495800"/>
          </a:xfrm>
        </p:spPr>
        <p:txBody>
          <a:bodyPr>
            <a:noAutofit/>
          </a:bodyPr>
          <a:lstStyle/>
          <a:p>
            <a:pPr lvl="0"/>
            <a:r>
              <a:rPr lang="en-US" sz="2600" b="1" u="sng" dirty="0">
                <a:solidFill>
                  <a:srgbClr val="FFFFFF"/>
                </a:solidFill>
              </a:rPr>
              <a:t>Accuracy</a:t>
            </a:r>
            <a:r>
              <a:rPr lang="en-US" sz="2600" b="1" dirty="0">
                <a:solidFill>
                  <a:srgbClr val="FFFFFF"/>
                </a:solidFill>
              </a:rPr>
              <a:t>:</a:t>
            </a:r>
            <a:r>
              <a:rPr lang="en-US" sz="2600" dirty="0">
                <a:solidFill>
                  <a:srgbClr val="FFFFFF"/>
                </a:solidFill>
              </a:rPr>
              <a:t> Is the information correct? Are the sources (references) cited? Can you verify the information in another source?</a:t>
            </a:r>
          </a:p>
          <a:p>
            <a:pPr lvl="0"/>
            <a:r>
              <a:rPr lang="en-US" sz="2600" b="1" u="sng" dirty="0">
                <a:solidFill>
                  <a:srgbClr val="FFFFFF"/>
                </a:solidFill>
              </a:rPr>
              <a:t>Expertise</a:t>
            </a:r>
            <a:r>
              <a:rPr lang="en-US" sz="2600" b="1" dirty="0">
                <a:solidFill>
                  <a:srgbClr val="FFFFFF"/>
                </a:solidFill>
              </a:rPr>
              <a:t>:</a:t>
            </a:r>
            <a:r>
              <a:rPr lang="en-US" sz="2600" dirty="0">
                <a:solidFill>
                  <a:srgbClr val="FFFFFF"/>
                </a:solidFill>
              </a:rPr>
              <a:t> Who is the author or organization that is responsible for the information? Is the author/organization an expert on the subject? Can you verify their credentials?</a:t>
            </a:r>
          </a:p>
          <a:p>
            <a:pPr lvl="0"/>
            <a:r>
              <a:rPr lang="en-US" sz="2600" b="1" u="sng" dirty="0">
                <a:solidFill>
                  <a:srgbClr val="FFFFFF"/>
                </a:solidFill>
              </a:rPr>
              <a:t>Objectivity</a:t>
            </a:r>
            <a:r>
              <a:rPr lang="en-US" sz="2600" b="1" dirty="0">
                <a:solidFill>
                  <a:srgbClr val="FFFFFF"/>
                </a:solidFill>
              </a:rPr>
              <a:t>:</a:t>
            </a:r>
            <a:r>
              <a:rPr lang="en-US" sz="2600" dirty="0">
                <a:solidFill>
                  <a:srgbClr val="FFFFFF"/>
                </a:solidFill>
              </a:rPr>
              <a:t> Is the information biased in any way? Is the author or organization trying to sell you something or convince you of something? Is the information based on fact or opinion?</a:t>
            </a:r>
          </a:p>
          <a:p>
            <a:pPr lvl="0"/>
            <a:r>
              <a:rPr lang="en-US" sz="2600" b="1" u="sng" dirty="0">
                <a:solidFill>
                  <a:srgbClr val="FFFFFF"/>
                </a:solidFill>
              </a:rPr>
              <a:t>Currency</a:t>
            </a:r>
            <a:r>
              <a:rPr lang="en-US" sz="2600" b="1" dirty="0">
                <a:solidFill>
                  <a:srgbClr val="FFFFFF"/>
                </a:solidFill>
              </a:rPr>
              <a:t>:</a:t>
            </a:r>
            <a:r>
              <a:rPr lang="en-US" sz="2600" dirty="0">
                <a:solidFill>
                  <a:srgbClr val="FFFFFF"/>
                </a:solidFill>
              </a:rPr>
              <a:t> Can you find a publication date for this source? If it's a website, when was the website last updated? Does the information seem relevant or is it out of date?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994703-A2B0-4AE1-8EF2-E1614AC7CE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B5068B1C-1A28-475A-A0E0-4C23200D8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7" y="804333"/>
            <a:ext cx="4958290" cy="52493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5000"/>
              <a:t>What Does the Ursula C. Schwerin Library Offer Students?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428773-F789-43B7-B5FD-AE49E5BD2E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578600" y="804333"/>
            <a:ext cx="5130800" cy="5249334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</a:pPr>
            <a:r>
              <a:rPr lang="en-US" sz="4000" dirty="0">
                <a:solidFill>
                  <a:srgbClr val="FFFFFF"/>
                </a:solidFill>
              </a:rPr>
              <a:t>HMGT Research </a:t>
            </a:r>
            <a:r>
              <a:rPr lang="en-US" sz="4000" dirty="0">
                <a:solidFill>
                  <a:srgbClr val="FFFF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Guides</a:t>
            </a:r>
            <a:endParaRPr lang="en-US" sz="4000" dirty="0">
              <a:solidFill>
                <a:srgbClr val="FFFFFF"/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</a:pPr>
            <a:endParaRPr lang="en-US" sz="4000" dirty="0">
              <a:solidFill>
                <a:srgbClr val="FFFFFF"/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</a:pPr>
            <a:r>
              <a:rPr lang="en-US" sz="4000" dirty="0">
                <a:solidFill>
                  <a:srgbClr val="FFFFFF"/>
                </a:solidFill>
              </a:rPr>
              <a:t>Research </a:t>
            </a:r>
            <a:r>
              <a:rPr lang="en-US" sz="4000" dirty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Appointments</a:t>
            </a:r>
            <a:endParaRPr lang="en-US" sz="4000" dirty="0">
              <a:solidFill>
                <a:srgbClr val="FFFFFF"/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</a:pPr>
            <a:endParaRPr lang="en-US" sz="4000" dirty="0">
              <a:solidFill>
                <a:srgbClr val="FFFFFF"/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</a:pPr>
            <a:r>
              <a:rPr lang="en-US" sz="4000" dirty="0">
                <a:solidFill>
                  <a:srgbClr val="FFFFFF"/>
                </a:solidFill>
              </a:rPr>
              <a:t>Library services: </a:t>
            </a:r>
            <a:r>
              <a:rPr lang="en-US" sz="4000" dirty="0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Ask a librarian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use </a:t>
            </a:r>
            <a:br>
              <a:rPr lang="en-US" dirty="0"/>
            </a:br>
            <a:r>
              <a:rPr lang="en-US" dirty="0"/>
              <a:t>Books, Journals &amp; Articles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10896600" cy="4343400"/>
          </a:xfrm>
        </p:spPr>
        <p:txBody>
          <a:bodyPr>
            <a:normAutofit/>
          </a:bodyPr>
          <a:lstStyle/>
          <a:p>
            <a:r>
              <a:rPr lang="en-US" sz="3600" dirty="0"/>
              <a:t>Finding Books on the </a:t>
            </a:r>
            <a:r>
              <a:rPr lang="en-US" sz="3600" dirty="0">
                <a:hlinkClick r:id="rId3"/>
              </a:rPr>
              <a:t>Library Website</a:t>
            </a:r>
            <a:endParaRPr lang="en-US" sz="3600" dirty="0"/>
          </a:p>
          <a:p>
            <a:pPr lvl="1"/>
            <a:r>
              <a:rPr lang="en-US" sz="2800" dirty="0"/>
              <a:t>Are books available on your topic/industry leaner/leading organization?</a:t>
            </a:r>
          </a:p>
          <a:p>
            <a:r>
              <a:rPr lang="en-US" sz="3600" dirty="0"/>
              <a:t>Finding Articles on the </a:t>
            </a:r>
            <a:r>
              <a:rPr lang="en-US" sz="3600" dirty="0">
                <a:hlinkClick r:id="rId4"/>
              </a:rPr>
              <a:t>Library Website</a:t>
            </a:r>
            <a:endParaRPr lang="en-US" sz="3600" dirty="0"/>
          </a:p>
          <a:p>
            <a:pPr lvl="1"/>
            <a:r>
              <a:rPr lang="en-US" sz="2800" dirty="0"/>
              <a:t>Are articles available on your topic/industry leaner/leading organization?</a:t>
            </a:r>
          </a:p>
          <a:p>
            <a:r>
              <a:rPr lang="en-US" sz="3200" dirty="0"/>
              <a:t>Hospitality Management </a:t>
            </a:r>
            <a:r>
              <a:rPr lang="en-US" sz="3200" dirty="0">
                <a:hlinkClick r:id="rId5"/>
              </a:rPr>
              <a:t>Specific Resources 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Some APA Standards for Citations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DA1F43-E2BA-4AD4-BA2A-EB744BADE9D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1066800" y="1941799"/>
            <a:ext cx="10439400" cy="146304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3600" dirty="0">
                <a:solidFill>
                  <a:schemeClr val="bg1"/>
                </a:solidFill>
              </a:rPr>
              <a:t>Oz Clarke,  wine writer</a:t>
            </a:r>
          </a:p>
          <a:p>
            <a:pPr lvl="1">
              <a:spcBef>
                <a:spcPts val="600"/>
              </a:spcBef>
            </a:pPr>
            <a:r>
              <a:rPr lang="en-US" sz="3600" dirty="0">
                <a:solidFill>
                  <a:schemeClr val="bg1"/>
                </a:solidFill>
              </a:rPr>
              <a:t>Books: (Clarke, p140, 2008)  (Clarke, 2008)</a:t>
            </a:r>
          </a:p>
          <a:p>
            <a:pPr lvl="1">
              <a:spcBef>
                <a:spcPts val="600"/>
              </a:spcBef>
            </a:pPr>
            <a:r>
              <a:rPr lang="en-US" sz="3600" dirty="0">
                <a:solidFill>
                  <a:schemeClr val="bg1"/>
                </a:solidFill>
              </a:rPr>
              <a:t>Articles: (Clarke, p12, 2010) (Clarke, 2010)</a:t>
            </a:r>
          </a:p>
          <a:p>
            <a:pPr lvl="1">
              <a:spcBef>
                <a:spcPts val="600"/>
              </a:spcBef>
            </a:pPr>
            <a:r>
              <a:rPr lang="en-US" sz="3600" dirty="0">
                <a:solidFill>
                  <a:schemeClr val="bg1"/>
                </a:solidFill>
              </a:rPr>
              <a:t>Website: (Clarke, para 4, </a:t>
            </a:r>
            <a:r>
              <a:rPr lang="en-US" sz="3600" dirty="0" err="1">
                <a:solidFill>
                  <a:schemeClr val="bg1"/>
                </a:solidFill>
              </a:rPr>
              <a:t>nd</a:t>
            </a:r>
            <a:r>
              <a:rPr lang="en-US" sz="3600" dirty="0">
                <a:solidFill>
                  <a:schemeClr val="bg1"/>
                </a:solidFill>
              </a:rPr>
              <a:t>) (Clarke, </a:t>
            </a:r>
            <a:r>
              <a:rPr lang="en-US" sz="3600" dirty="0" err="1">
                <a:solidFill>
                  <a:schemeClr val="bg1"/>
                </a:solidFill>
              </a:rPr>
              <a:t>nd</a:t>
            </a:r>
            <a:r>
              <a:rPr lang="en-US" sz="3600" dirty="0">
                <a:solidFill>
                  <a:schemeClr val="bg1"/>
                </a:solidFill>
              </a:rPr>
              <a:t>)</a:t>
            </a:r>
          </a:p>
          <a:p>
            <a:pPr lvl="1">
              <a:spcBef>
                <a:spcPts val="600"/>
              </a:spcBef>
            </a:pP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6B5E5F-FEA6-4553-9C96-47407F06309F}"/>
              </a:ext>
            </a:extLst>
          </p:cNvPr>
          <p:cNvSpPr txBox="1"/>
          <p:nvPr/>
        </p:nvSpPr>
        <p:spPr>
          <a:xfrm rot="5400000">
            <a:off x="3152001" y="3146578"/>
            <a:ext cx="553998" cy="6553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/>
              <a:t>Library Assistance with APA Standards Found </a:t>
            </a:r>
            <a:r>
              <a:rPr lang="en-US" sz="1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US" sz="1200" dirty="0"/>
              <a:t>.</a:t>
            </a:r>
          </a:p>
          <a:p>
            <a:r>
              <a:rPr lang="en-US" sz="1200" dirty="0"/>
              <a:t>Purdue OWL Assistance with APA Standards Found </a:t>
            </a:r>
            <a:r>
              <a:rPr lang="en-US" sz="1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US" sz="1200" dirty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54387-9389-4C76-9A11-6AF5BF138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Activity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0E642-4A48-41FB-AD4E-E46C4CC904A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542B8D-24CA-4D9F-BAA2-87DD626A1AF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D1FF9A-14B9-437A-8BE5-DFCE551DF027}"/>
              </a:ext>
            </a:extLst>
          </p:cNvPr>
          <p:cNvSpPr txBox="1"/>
          <p:nvPr/>
        </p:nvSpPr>
        <p:spPr>
          <a:xfrm>
            <a:off x="609600" y="609600"/>
            <a:ext cx="112014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800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Identify a segment of the hospitality industry in which you wish to build your career.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Conduct a google search using a keyword search such as: “Trends in [enter segment of the hospitality industry]”.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Identify three trends you found.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b="0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Choose one trend from the above list, enter the trend into the library search tool, share the articles found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44444"/>
                </a:solidFill>
                <a:latin typeface="Lato" panose="020F0502020204030203" pitchFamily="34" charset="0"/>
              </a:rPr>
              <a:t>Save this information in a safe place, we will use it again at mid semester. </a:t>
            </a:r>
            <a:endParaRPr lang="en-US" sz="2800" b="0" i="0" dirty="0">
              <a:solidFill>
                <a:srgbClr val="444444"/>
              </a:solidFill>
              <a:effectLst/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641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871</Words>
  <Application>Microsoft Office PowerPoint</Application>
  <PresentationFormat>Widescreen</PresentationFormat>
  <Paragraphs>89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Calibri,Helvetica,sans-serif</vt:lpstr>
      <vt:lpstr>Lato</vt:lpstr>
      <vt:lpstr>Tw Cen MT</vt:lpstr>
      <vt:lpstr>Tw Cen MT Condensed</vt:lpstr>
      <vt:lpstr>Wingdings 3</vt:lpstr>
      <vt:lpstr>Integral</vt:lpstr>
      <vt:lpstr>Public Speaking &amp;  Information Literacy</vt:lpstr>
      <vt:lpstr>Announcements</vt:lpstr>
      <vt:lpstr>PowerPoint Presentation</vt:lpstr>
      <vt:lpstr>How does a Student Develop “Information Literacy”? </vt:lpstr>
      <vt:lpstr>What should you look for when you evaluate information? </vt:lpstr>
      <vt:lpstr>What Does the Ursula C. Schwerin Library Offer Students?</vt:lpstr>
      <vt:lpstr>Why use  Books, Journals &amp; Articles</vt:lpstr>
      <vt:lpstr>Some APA Standards for Citations</vt:lpstr>
      <vt:lpstr>Individual Activity</vt:lpstr>
      <vt:lpstr>What is Plagiarism?</vt:lpstr>
      <vt:lpstr>Tips for avoiding plagiarism</vt:lpstr>
      <vt:lpstr>A visit From Evelyn</vt:lpstr>
      <vt:lpstr>Public Speaking</vt:lpstr>
      <vt:lpstr> Let thy speech be better than silence,  or be silent.</vt:lpstr>
      <vt:lpstr>“It usually takes me more than three weeks to prepare a good impromptu speech.” </vt:lpstr>
      <vt:lpstr>Until we meet again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Speaking &amp;  Information Literacy</dc:title>
  <dc:creator>Karen Goodlad</dc:creator>
  <cp:lastModifiedBy>Karen Goodlad</cp:lastModifiedBy>
  <cp:revision>7</cp:revision>
  <dcterms:created xsi:type="dcterms:W3CDTF">2020-09-15T01:46:06Z</dcterms:created>
  <dcterms:modified xsi:type="dcterms:W3CDTF">2021-09-21T12:09:49Z</dcterms:modified>
</cp:coreProperties>
</file>