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5E7"/>
          </a:solidFill>
        </a:fill>
      </a:tcStyle>
    </a:wholeTbl>
    <a:band2H>
      <a:tcTxStyle b="def" i="def"/>
      <a:tcStyle>
        <a:tcBdr/>
        <a:fill>
          <a:solidFill>
            <a:srgbClr val="E6EBF4"/>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CD9"/>
          </a:solidFill>
        </a:fill>
      </a:tcStyle>
    </a:wholeTbl>
    <a:band2H>
      <a:tcTxStyle b="def" i="def"/>
      <a:tcStyle>
        <a:tcBdr/>
        <a:fill>
          <a:solidFill>
            <a:srgbClr val="E6EEED"/>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7CC"/>
          </a:solidFill>
        </a:fill>
      </a:tcStyle>
    </a:wholeTbl>
    <a:band2H>
      <a:tcTxStyle b="def" i="def"/>
      <a:tcStyle>
        <a:tcBdr/>
        <a:fill>
          <a:solidFill>
            <a:srgbClr val="FFFBE7"/>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00517C"/>
          </a:solidFill>
        </a:fill>
      </a:tcStyle>
    </a:band2H>
    <a:firstCol>
      <a:tcTxStyle b="on" i="off">
        <a:fontRef idx="minor">
          <a:srgbClr val="00517C"/>
        </a:fontRef>
        <a:srgbClr val="00517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517C"/>
          </a:solidFill>
        </a:fill>
      </a:tcStyle>
    </a:lastRow>
    <a:firstRow>
      <a:tcTxStyle b="on" i="off">
        <a:fontRef idx="minor">
          <a:srgbClr val="00517C"/>
        </a:fontRef>
        <a:srgbClr val="00517C"/>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5" name="Shape 115"/>
          <p:cNvSpPr/>
          <p:nvPr>
            <p:ph type="sldImg"/>
          </p:nvPr>
        </p:nvSpPr>
        <p:spPr>
          <a:xfrm>
            <a:off x="1143000" y="685800"/>
            <a:ext cx="4572000" cy="3429000"/>
          </a:xfrm>
          <a:prstGeom prst="rect">
            <a:avLst/>
          </a:prstGeom>
        </p:spPr>
        <p:txBody>
          <a:bodyPr/>
          <a:lstStyle/>
          <a:p>
            <a:pPr/>
          </a:p>
        </p:txBody>
      </p:sp>
      <p:sp>
        <p:nvSpPr>
          <p:cNvPr id="116" name="Shape 11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7" name="Shape 147"/>
          <p:cNvSpPr/>
          <p:nvPr>
            <p:ph type="sldImg"/>
          </p:nvPr>
        </p:nvSpPr>
        <p:spPr>
          <a:prstGeom prst="rect">
            <a:avLst/>
          </a:prstGeom>
        </p:spPr>
        <p:txBody>
          <a:bodyPr/>
          <a:lstStyle/>
          <a:p>
            <a:pPr/>
          </a:p>
        </p:txBody>
      </p:sp>
      <p:sp>
        <p:nvSpPr>
          <p:cNvPr id="148" name="Shape 148"/>
          <p:cNvSpPr/>
          <p:nvPr>
            <p:ph type="body" sz="quarter" idx="1"/>
          </p:nvPr>
        </p:nvSpPr>
        <p:spPr>
          <a:prstGeom prst="rect">
            <a:avLst/>
          </a:prstGeom>
        </p:spPr>
        <p:txBody>
          <a:bodyPr/>
          <a:lstStyle>
            <a:lvl1pPr>
              <a:defRPr sz="1100"/>
            </a:lvl1pPr>
          </a:lstStyle>
          <a:p>
            <a:pPr/>
            <a:r>
              <a:t>ht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 name="Shape 219"/>
          <p:cNvSpPr/>
          <p:nvPr>
            <p:ph type="sldImg"/>
          </p:nvPr>
        </p:nvSpPr>
        <p:spPr>
          <a:prstGeom prst="rect">
            <a:avLst/>
          </a:prstGeom>
        </p:spPr>
        <p:txBody>
          <a:bodyPr/>
          <a:lstStyle/>
          <a:p>
            <a:pPr/>
          </a:p>
        </p:txBody>
      </p:sp>
      <p:sp>
        <p:nvSpPr>
          <p:cNvPr id="220" name="Shape 220"/>
          <p:cNvSpPr/>
          <p:nvPr>
            <p:ph type="body" sz="quarter" idx="1"/>
          </p:nvPr>
        </p:nvSpPr>
        <p:spPr>
          <a:prstGeom prst="rect">
            <a:avLst/>
          </a:prstGeom>
        </p:spPr>
        <p:txBody>
          <a:bodyPr/>
          <a:lstStyle>
            <a:lvl1pPr>
              <a:defRPr sz="1100"/>
            </a:lvl1pPr>
          </a:lstStyle>
          <a:p>
            <a:pPr/>
            <a:r>
              <a:t>https://it.citytech.cuny.edu//docs/Login_CUNY_Zoom.pdf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Shape 267"/>
          <p:cNvSpPr/>
          <p:nvPr>
            <p:ph type="sldImg"/>
          </p:nvPr>
        </p:nvSpPr>
        <p:spPr>
          <a:prstGeom prst="rect">
            <a:avLst/>
          </a:prstGeom>
        </p:spPr>
        <p:txBody>
          <a:bodyPr/>
          <a:lstStyle/>
          <a:p>
            <a:pPr/>
          </a:p>
        </p:txBody>
      </p:sp>
      <p:sp>
        <p:nvSpPr>
          <p:cNvPr id="268" name="Shape 268"/>
          <p:cNvSpPr/>
          <p:nvPr>
            <p:ph type="body" sz="quarter" idx="1"/>
          </p:nvPr>
        </p:nvSpPr>
        <p:spPr>
          <a:prstGeom prst="rect">
            <a:avLst/>
          </a:prstGeom>
        </p:spPr>
        <p:txBody>
          <a:bodyPr/>
          <a:lstStyle>
            <a:lvl1pPr>
              <a:defRPr sz="1100"/>
            </a:lvl1pPr>
          </a:lstStyle>
          <a:p>
            <a:pPr/>
            <a:r>
              <a:t>https://docs.google.com/document/d/1apeK0Zl95Q8qO_o1ixxz18Ud1T1ZhVAz/edit?usp=sharing&amp;ouid=111774375294871248054&amp;rtpof=true&amp;sd=true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8" name="Shape 278"/>
          <p:cNvSpPr/>
          <p:nvPr>
            <p:ph type="sldImg"/>
          </p:nvPr>
        </p:nvSpPr>
        <p:spPr>
          <a:prstGeom prst="rect">
            <a:avLst/>
          </a:prstGeom>
        </p:spPr>
        <p:txBody>
          <a:bodyPr/>
          <a:lstStyle/>
          <a:p>
            <a:pPr/>
          </a:p>
        </p:txBody>
      </p:sp>
      <p:sp>
        <p:nvSpPr>
          <p:cNvPr id="279" name="Shape 279"/>
          <p:cNvSpPr/>
          <p:nvPr>
            <p:ph type="body" sz="quarter" idx="1"/>
          </p:nvPr>
        </p:nvSpPr>
        <p:spPr>
          <a:prstGeom prst="rect">
            <a:avLst/>
          </a:prstGeom>
        </p:spPr>
        <p:txBody>
          <a:bodyPr/>
          <a:lstStyle>
            <a:lvl1pPr>
              <a:defRPr sz="1100"/>
            </a:lvl1pPr>
          </a:lstStyle>
          <a:p>
            <a:pPr/>
            <a:r>
              <a:t>ADD LINK</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a:p>
        </p:txBody>
      </p:sp>
      <p:sp>
        <p:nvSpPr>
          <p:cNvPr id="168" name="Shape 168"/>
          <p:cNvSpPr/>
          <p:nvPr>
            <p:ph type="body" sz="quarter" idx="1"/>
          </p:nvPr>
        </p:nvSpPr>
        <p:spPr>
          <a:prstGeom prst="rect">
            <a:avLst/>
          </a:prstGeom>
        </p:spPr>
        <p:txBody>
          <a:bodyPr/>
          <a:lstStyle>
            <a:lvl1pPr>
              <a:defRPr sz="1100"/>
            </a:lvl1pPr>
          </a:lstStyle>
          <a:p>
            <a:pPr/>
            <a:r>
              <a:t>https://home.cunyfirst.cuny.edu/oam/Portal_Login1.html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 name="Shape 172"/>
          <p:cNvSpPr/>
          <p:nvPr>
            <p:ph type="sldImg"/>
          </p:nvPr>
        </p:nvSpPr>
        <p:spPr>
          <a:prstGeom prst="rect">
            <a:avLst/>
          </a:prstGeom>
        </p:spPr>
        <p:txBody>
          <a:bodyPr/>
          <a:lstStyle/>
          <a:p>
            <a:pPr/>
          </a:p>
        </p:txBody>
      </p:sp>
      <p:sp>
        <p:nvSpPr>
          <p:cNvPr id="173" name="Shape 173"/>
          <p:cNvSpPr/>
          <p:nvPr>
            <p:ph type="body" sz="quarter" idx="1"/>
          </p:nvPr>
        </p:nvSpPr>
        <p:spPr>
          <a:prstGeom prst="rect">
            <a:avLst/>
          </a:prstGeom>
        </p:spPr>
        <p:txBody>
          <a:bodyPr/>
          <a:lstStyle>
            <a:lvl1pPr>
              <a:defRPr sz="1100"/>
            </a:lvl1pPr>
          </a:lstStyle>
          <a:p>
            <a:pPr/>
            <a:r>
              <a:t>https://www.cuny.edu/wp-content/uploads/sites/4/page-assets/about/administration/offices/registrar/resources/schedulebuilder/SB-student-guide_2.6.2020.pdf</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1" name="Shape 181"/>
          <p:cNvSpPr/>
          <p:nvPr>
            <p:ph type="sldImg"/>
          </p:nvPr>
        </p:nvSpPr>
        <p:spPr>
          <a:prstGeom prst="rect">
            <a:avLst/>
          </a:prstGeom>
        </p:spPr>
        <p:txBody>
          <a:bodyPr/>
          <a:lstStyle/>
          <a:p>
            <a:pPr/>
          </a:p>
        </p:txBody>
      </p:sp>
      <p:sp>
        <p:nvSpPr>
          <p:cNvPr id="182" name="Shape 182"/>
          <p:cNvSpPr/>
          <p:nvPr>
            <p:ph type="body" sz="quarter" idx="1"/>
          </p:nvPr>
        </p:nvSpPr>
        <p:spPr>
          <a:prstGeom prst="rect">
            <a:avLst/>
          </a:prstGeom>
        </p:spPr>
        <p:txBody>
          <a:bodyPr/>
          <a:lstStyle>
            <a:lvl1pPr>
              <a:defRPr sz="1100"/>
            </a:lvl1pPr>
          </a:lstStyle>
          <a:p>
            <a:pPr/>
            <a:r>
              <a:t>http://cis.citytech.cuny.edu/Student/it_student_findemail.aspx</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6" name="Shape 186"/>
          <p:cNvSpPr/>
          <p:nvPr>
            <p:ph type="sldImg"/>
          </p:nvPr>
        </p:nvSpPr>
        <p:spPr>
          <a:prstGeom prst="rect">
            <a:avLst/>
          </a:prstGeom>
        </p:spPr>
        <p:txBody>
          <a:bodyPr/>
          <a:lstStyle/>
          <a:p>
            <a:pPr/>
          </a:p>
        </p:txBody>
      </p:sp>
      <p:sp>
        <p:nvSpPr>
          <p:cNvPr id="187" name="Shape 187"/>
          <p:cNvSpPr/>
          <p:nvPr>
            <p:ph type="body" sz="quarter" idx="1"/>
          </p:nvPr>
        </p:nvSpPr>
        <p:spPr>
          <a:prstGeom prst="rect">
            <a:avLst/>
          </a:prstGeom>
        </p:spPr>
        <p:txBody>
          <a:bodyPr/>
          <a:lstStyle>
            <a:lvl1pPr>
              <a:defRPr sz="1100"/>
            </a:lvl1pPr>
          </a:lstStyle>
          <a:p>
            <a:pPr/>
            <a:r>
              <a:t>http://cis.citytech.cuny.edu/Student/it_student_findemail.aspx</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Shape 192"/>
          <p:cNvSpPr/>
          <p:nvPr>
            <p:ph type="sldImg"/>
          </p:nvPr>
        </p:nvSpPr>
        <p:spPr>
          <a:prstGeom prst="rect">
            <a:avLst/>
          </a:prstGeom>
        </p:spPr>
        <p:txBody>
          <a:bodyPr/>
          <a:lstStyle/>
          <a:p>
            <a:pPr/>
          </a:p>
        </p:txBody>
      </p:sp>
      <p:sp>
        <p:nvSpPr>
          <p:cNvPr id="193" name="Shape 193"/>
          <p:cNvSpPr/>
          <p:nvPr>
            <p:ph type="body" sz="quarter" idx="1"/>
          </p:nvPr>
        </p:nvSpPr>
        <p:spPr>
          <a:prstGeom prst="rect">
            <a:avLst/>
          </a:prstGeom>
        </p:spPr>
        <p:txBody>
          <a:bodyPr/>
          <a:lstStyle>
            <a:lvl1pPr>
              <a:defRPr sz="1100"/>
            </a:lvl1pPr>
          </a:lstStyle>
          <a:p>
            <a:pPr/>
            <a:r>
              <a:t>http://cis.citytech.cuny.edu/Student/it_student_findemail.aspx</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 name="Shape 201"/>
          <p:cNvSpPr/>
          <p:nvPr>
            <p:ph type="sldImg"/>
          </p:nvPr>
        </p:nvSpPr>
        <p:spPr>
          <a:prstGeom prst="rect">
            <a:avLst/>
          </a:prstGeom>
        </p:spPr>
        <p:txBody>
          <a:bodyPr/>
          <a:lstStyle/>
          <a:p>
            <a:pPr/>
          </a:p>
        </p:txBody>
      </p:sp>
      <p:sp>
        <p:nvSpPr>
          <p:cNvPr id="202" name="Shape 202"/>
          <p:cNvSpPr/>
          <p:nvPr>
            <p:ph type="body" sz="quarter" idx="1"/>
          </p:nvPr>
        </p:nvSpPr>
        <p:spPr>
          <a:prstGeom prst="rect">
            <a:avLst/>
          </a:prstGeom>
        </p:spPr>
        <p:txBody>
          <a:bodyPr/>
          <a:lstStyle>
            <a:lvl1pPr>
              <a:defRPr sz="1100"/>
            </a:lvl1pPr>
          </a:lstStyle>
          <a:p>
            <a:pPr/>
            <a:r>
              <a:t>https://help.dropbox.com/guide/team/how-to-use-dropbox#how-to-use-dropbox-business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9" name="Shape 209"/>
          <p:cNvSpPr/>
          <p:nvPr>
            <p:ph type="sldImg"/>
          </p:nvPr>
        </p:nvSpPr>
        <p:spPr>
          <a:prstGeom prst="rect">
            <a:avLst/>
          </a:prstGeom>
        </p:spPr>
        <p:txBody>
          <a:bodyPr/>
          <a:lstStyle/>
          <a:p>
            <a:pPr/>
          </a:p>
        </p:txBody>
      </p:sp>
      <p:sp>
        <p:nvSpPr>
          <p:cNvPr id="210" name="Shape 210"/>
          <p:cNvSpPr/>
          <p:nvPr>
            <p:ph type="body" sz="quarter" idx="1"/>
          </p:nvPr>
        </p:nvSpPr>
        <p:spPr>
          <a:prstGeom prst="rect">
            <a:avLst/>
          </a:prstGeom>
        </p:spPr>
        <p:txBody>
          <a:bodyPr/>
          <a:lstStyle>
            <a:lvl1pPr>
              <a:lnSpc>
                <a:spcPct val="115000"/>
              </a:lnSpc>
              <a:defRPr sz="1100"/>
            </a:lvl1pPr>
          </a:lstStyle>
          <a:p>
            <a:pPr/>
            <a:r>
              <a:t>https://bbhosted.cuny.edu/webapps/login/noportal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 name="Shape 214"/>
          <p:cNvSpPr/>
          <p:nvPr>
            <p:ph type="sldImg"/>
          </p:nvPr>
        </p:nvSpPr>
        <p:spPr>
          <a:prstGeom prst="rect">
            <a:avLst/>
          </a:prstGeom>
        </p:spPr>
        <p:txBody>
          <a:bodyPr/>
          <a:lstStyle/>
          <a:p>
            <a:pPr/>
          </a:p>
        </p:txBody>
      </p:sp>
      <p:sp>
        <p:nvSpPr>
          <p:cNvPr id="215" name="Shape 215"/>
          <p:cNvSpPr/>
          <p:nvPr>
            <p:ph type="body" sz="quarter" idx="1"/>
          </p:nvPr>
        </p:nvSpPr>
        <p:spPr>
          <a:prstGeom prst="rect">
            <a:avLst/>
          </a:prstGeom>
        </p:spPr>
        <p:txBody>
          <a:bodyPr/>
          <a:lstStyle>
            <a:lvl1pPr>
              <a:lnSpc>
                <a:spcPct val="115000"/>
              </a:lnSpc>
              <a:defRPr sz="1100"/>
            </a:lvl1pPr>
          </a:lstStyle>
          <a:p>
            <a:pPr/>
            <a:r>
              <a:t>https://openlab.citytech.cuny.edu/</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Google Shape;10;p2"/>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2" name="Google Shape;11;p2"/>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3" name="Google Shape;12;p2"/>
          <p:cNvSpPr/>
          <p:nvPr/>
        </p:nvSpPr>
        <p:spPr>
          <a:xfrm>
            <a:off x="4359602" y="2817464"/>
            <a:ext cx="424801" cy="1"/>
          </a:xfrm>
          <a:prstGeom prst="line">
            <a:avLst/>
          </a:prstGeom>
          <a:ln w="38100">
            <a:solidFill>
              <a:schemeClr val="accent4"/>
            </a:solidFill>
          </a:ln>
        </p:spPr>
        <p:txBody>
          <a:bodyPr lIns="0" tIns="0" rIns="0" bIns="0"/>
          <a:lstStyle/>
          <a:p>
            <a:pPr/>
          </a:p>
        </p:txBody>
      </p:sp>
      <p:sp>
        <p:nvSpPr>
          <p:cNvPr id="14"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5"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99" name="Google Shape;53;p11"/>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100"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101"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10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3" name="Google Shape;17;p3"/>
          <p:cNvSpPr/>
          <p:nvPr/>
        </p:nvSpPr>
        <p:spPr>
          <a:xfrm>
            <a:off x="4359602" y="2817464"/>
            <a:ext cx="424801" cy="1"/>
          </a:xfrm>
          <a:prstGeom prst="line">
            <a:avLst/>
          </a:prstGeom>
          <a:ln w="38100">
            <a:solidFill>
              <a:schemeClr val="accent4"/>
            </a:solidFill>
          </a:ln>
        </p:spPr>
        <p:txBody>
          <a:bodyPr lIns="0" tIns="0" rIns="0" bIns="0"/>
          <a:lstStyle/>
          <a:p>
            <a:pPr/>
          </a:p>
        </p:txBody>
      </p:sp>
      <p:sp>
        <p:nvSpPr>
          <p:cNvPr id="24"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32" name="Google Shape;21;p4"/>
          <p:cNvSpPr/>
          <p:nvPr/>
        </p:nvSpPr>
        <p:spPr>
          <a:xfrm>
            <a:off x="492563" y="1260284"/>
            <a:ext cx="424801" cy="1"/>
          </a:xfrm>
          <a:prstGeom prst="line">
            <a:avLst/>
          </a:prstGeom>
          <a:ln w="38100">
            <a:solidFill>
              <a:schemeClr val="accent4"/>
            </a:solidFill>
          </a:ln>
        </p:spPr>
        <p:txBody>
          <a:bodyPr lIns="0" tIns="0" rIns="0" bIns="0"/>
          <a:lstStyle/>
          <a:p>
            <a:pPr/>
          </a:p>
        </p:txBody>
      </p:sp>
      <p:sp>
        <p:nvSpPr>
          <p:cNvPr id="33" name="Title Text"/>
          <p:cNvSpPr txBox="1"/>
          <p:nvPr>
            <p:ph type="title"/>
          </p:nvPr>
        </p:nvSpPr>
        <p:spPr>
          <a:prstGeom prst="rect">
            <a:avLst/>
          </a:prstGeom>
        </p:spPr>
        <p:txBody>
          <a:bodyPr/>
          <a:lstStyle/>
          <a:p>
            <a:pPr/>
            <a:r>
              <a:t>Title Text</a:t>
            </a:r>
          </a:p>
        </p:txBody>
      </p:sp>
      <p:sp>
        <p:nvSpPr>
          <p:cNvPr id="34"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42" name="Google Shape;26;p5"/>
          <p:cNvSpPr/>
          <p:nvPr/>
        </p:nvSpPr>
        <p:spPr>
          <a:xfrm>
            <a:off x="492563" y="1260284"/>
            <a:ext cx="424801" cy="1"/>
          </a:xfrm>
          <a:prstGeom prst="line">
            <a:avLst/>
          </a:prstGeom>
          <a:ln w="38100">
            <a:solidFill>
              <a:schemeClr val="accent4"/>
            </a:solidFill>
          </a:ln>
        </p:spPr>
        <p:txBody>
          <a:bodyPr lIns="0" tIns="0" rIns="0" bIns="0"/>
          <a:lstStyle/>
          <a:p>
            <a:pPr/>
          </a:p>
        </p:txBody>
      </p:sp>
      <p:sp>
        <p:nvSpPr>
          <p:cNvPr id="43" name="Title Text"/>
          <p:cNvSpPr txBox="1"/>
          <p:nvPr>
            <p:ph type="title"/>
          </p:nvPr>
        </p:nvSpPr>
        <p:spPr>
          <a:prstGeom prst="rect">
            <a:avLst/>
          </a:prstGeom>
        </p:spPr>
        <p:txBody>
          <a:bodyPr/>
          <a:lstStyle/>
          <a:p>
            <a:pPr/>
            <a:r>
              <a:t>Title Text</a:t>
            </a:r>
          </a:p>
        </p:txBody>
      </p:sp>
      <p:sp>
        <p:nvSpPr>
          <p:cNvPr id="44"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45" name="Google Shape;29;p5"/>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61" name="Google Shape;35;p7"/>
          <p:cNvSpPr/>
          <p:nvPr/>
        </p:nvSpPr>
        <p:spPr>
          <a:xfrm>
            <a:off x="489218" y="1412276"/>
            <a:ext cx="331501" cy="1"/>
          </a:xfrm>
          <a:prstGeom prst="line">
            <a:avLst/>
          </a:prstGeom>
          <a:ln w="38100">
            <a:solidFill>
              <a:schemeClr val="accent4"/>
            </a:solidFill>
          </a:ln>
        </p:spPr>
        <p:txBody>
          <a:bodyPr lIns="0" tIns="0" rIns="0" bIns="0"/>
          <a:lstStyle/>
          <a:p>
            <a:pPr/>
          </a:p>
        </p:txBody>
      </p:sp>
      <p:sp>
        <p:nvSpPr>
          <p:cNvPr id="62"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63"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71"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79" name="Google Shape;43;p9"/>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80" name="Google Shape;44;p9"/>
          <p:cNvSpPr/>
          <p:nvPr/>
        </p:nvSpPr>
        <p:spPr>
          <a:xfrm>
            <a:off x="5029675" y="4495503"/>
            <a:ext cx="540901" cy="1"/>
          </a:xfrm>
          <a:prstGeom prst="line">
            <a:avLst/>
          </a:prstGeom>
          <a:ln w="38100">
            <a:solidFill>
              <a:schemeClr val="accent5"/>
            </a:solidFill>
          </a:ln>
        </p:spPr>
        <p:txBody>
          <a:bodyPr lIns="0" tIns="0" rIns="0" bIns="0"/>
          <a:lstStyle/>
          <a:p>
            <a:pPr/>
          </a:p>
        </p:txBody>
      </p:sp>
      <p:sp>
        <p:nvSpPr>
          <p:cNvPr id="81"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82"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83" name="Google Shape;47;p9"/>
          <p:cNvSpPr txBox="1"/>
          <p:nvPr>
            <p:ph type="body" sz="half" idx="21"/>
          </p:nvPr>
        </p:nvSpPr>
        <p:spPr>
          <a:xfrm>
            <a:off x="4939500" y="724199"/>
            <a:ext cx="3837000" cy="3695101"/>
          </a:xfrm>
          <a:prstGeom prst="rect">
            <a:avLst/>
          </a:prstGeom>
        </p:spPr>
        <p:txBody>
          <a:bodyPr anchor="ctr"/>
          <a:lstStyle/>
          <a:p>
            <a:pP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91"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517C"/>
        </a:solidFill>
      </p:bgPr>
    </p:bg>
    <p:spTree>
      <p:nvGrpSpPr>
        <p:cNvPr id="1" name=""/>
        <p:cNvGrpSpPr/>
        <p:nvPr/>
      </p:nvGrpSpPr>
      <p:grpSpPr>
        <a:xfrm>
          <a:off x="0" y="0"/>
          <a:ext cx="0" cy="0"/>
          <a:chOff x="0" y="0"/>
          <a:chExt cx="0" cy="0"/>
        </a:xfrm>
      </p:grpSpPr>
      <p:sp>
        <p:nvSpPr>
          <p:cNvPr id="2" name="Title Text"/>
          <p:cNvSpPr txBox="1"/>
          <p:nvPr>
            <p:ph type="title"/>
          </p:nvPr>
        </p:nvSpPr>
        <p:spPr>
          <a:xfrm>
            <a:off x="387899" y="458024"/>
            <a:ext cx="8368202" cy="6861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692391"/>
            <a:ext cx="336814" cy="335251"/>
          </a:xfrm>
          <a:prstGeom prst="rect">
            <a:avLst/>
          </a:prstGeom>
          <a:ln w="12700">
            <a:miter lim="400000"/>
          </a:ln>
        </p:spPr>
        <p:txBody>
          <a:bodyPr wrap="none" lIns="91424" tIns="91424" rIns="91424" bIns="91424" anchor="ctr">
            <a:normAutofit fontScale="100000" lnSpcReduction="0"/>
          </a:bodyPr>
          <a:lstStyle>
            <a:lvl1pPr algn="r">
              <a:defRPr sz="1000">
                <a:latin typeface="Roboto"/>
                <a:ea typeface="Roboto"/>
                <a:cs typeface="Roboto"/>
                <a:sym typeface="Roboto"/>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9pPr>
    </p:titleStyle>
    <p:bodyStyle>
      <a:lvl1pPr marL="457200" marR="0" indent="-342900"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1pPr>
      <a:lvl2pPr marL="1005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2pPr>
      <a:lvl3pPr marL="1462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3pPr>
      <a:lvl4pPr marL="1919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4pPr>
      <a:lvl5pPr marL="23767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5pPr>
      <a:lvl6pPr marL="28339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6pPr>
      <a:lvl7pPr marL="3291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7pPr>
      <a:lvl8pPr marL="3748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8pPr>
      <a:lvl9pPr marL="4205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hyperlink" Target="https://cis.citytech.cuny.edu/Student/it_student_findemail.aspx" TargetMode="External"/></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2.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4.png"/><Relationship Id="rId3" Type="http://schemas.openxmlformats.org/officeDocument/2006/relationships/image" Target="../media/image15.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4.png"/><Relationship Id="rId3" Type="http://schemas.openxmlformats.org/officeDocument/2006/relationships/image" Target="../media/image16.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4.png"/><Relationship Id="rId3" Type="http://schemas.openxmlformats.org/officeDocument/2006/relationships/image" Target="../media/image17.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8.png"/><Relationship Id="rId3" Type="http://schemas.openxmlformats.org/officeDocument/2006/relationships/image" Target="../media/image19.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5.xml.rels><?xml version="1.0" encoding="UTF-8"?>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Google Shape;63;p13"/>
          <p:cNvSpPr txBox="1"/>
          <p:nvPr>
            <p:ph type="ctrTitle"/>
          </p:nvPr>
        </p:nvSpPr>
        <p:spPr>
          <a:xfrm>
            <a:off x="1680302" y="1188925"/>
            <a:ext cx="5783401" cy="1457401"/>
          </a:xfrm>
          <a:prstGeom prst="rect">
            <a:avLst/>
          </a:prstGeom>
        </p:spPr>
        <p:txBody>
          <a:bodyPr/>
          <a:lstStyle>
            <a:lvl1pPr>
              <a:defRPr b="1" sz="5500"/>
            </a:lvl1pPr>
          </a:lstStyle>
          <a:p>
            <a:pPr/>
            <a:r>
              <a:t>City Tech 101</a:t>
            </a:r>
          </a:p>
        </p:txBody>
      </p:sp>
      <p:sp>
        <p:nvSpPr>
          <p:cNvPr id="119" name="Google Shape;64;p13"/>
          <p:cNvSpPr txBox="1"/>
          <p:nvPr>
            <p:ph type="subTitle" sz="quarter" idx="1"/>
          </p:nvPr>
        </p:nvSpPr>
        <p:spPr>
          <a:xfrm>
            <a:off x="1680302" y="3280474"/>
            <a:ext cx="5783401" cy="909001"/>
          </a:xfrm>
          <a:prstGeom prst="rect">
            <a:avLst/>
          </a:prstGeom>
        </p:spPr>
        <p:txBody>
          <a:bodyPr/>
          <a:lstStyle>
            <a:lvl1pPr marL="0" indent="0">
              <a:lnSpc>
                <a:spcPct val="80000"/>
              </a:lnSpc>
              <a:defRPr sz="1800"/>
            </a:lvl1pPr>
          </a:lstStyle>
          <a:p>
            <a:pPr/>
            <a:r>
              <a:t>Spring 2023</a:t>
            </a:r>
          </a:p>
        </p:txBody>
      </p:sp>
      <p:sp>
        <p:nvSpPr>
          <p:cNvPr id="120" name="Google Shape;65;p13"/>
          <p:cNvSpPr txBox="1"/>
          <p:nvPr/>
        </p:nvSpPr>
        <p:spPr>
          <a:xfrm rot="20735623">
            <a:off x="440368" y="706099"/>
            <a:ext cx="4754502" cy="10972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sz="6000">
                <a:solidFill>
                  <a:srgbClr val="FF00FF"/>
                </a:solidFill>
                <a:latin typeface="Lobster"/>
                <a:ea typeface="Lobster"/>
                <a:cs typeface="Lobster"/>
                <a:sym typeface="Lobster"/>
              </a:defRPr>
            </a:lvl1pPr>
          </a:lstStyle>
          <a:p>
            <a:pPr/>
            <a:r>
              <a:t>Welcome!</a:t>
            </a:r>
          </a:p>
        </p:txBody>
      </p:sp>
      <p:grpSp>
        <p:nvGrpSpPr>
          <p:cNvPr id="123" name="Google Shape;66;p13"/>
          <p:cNvGrpSpPr/>
          <p:nvPr/>
        </p:nvGrpSpPr>
        <p:grpSpPr>
          <a:xfrm>
            <a:off x="86850" y="4448816"/>
            <a:ext cx="1273859" cy="607272"/>
            <a:chOff x="0" y="0"/>
            <a:chExt cx="1273858" cy="607270"/>
          </a:xfrm>
        </p:grpSpPr>
        <p:pic>
          <p:nvPicPr>
            <p:cNvPr id="121" name="Google Shape;67;p13" descr="Google Shape;67;p13"/>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122" name="Google Shape;68;p13"/>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Google Shape;123;p22"/>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Syllabus + Schedule Review</a:t>
            </a:r>
          </a:p>
        </p:txBody>
      </p:sp>
      <p:sp>
        <p:nvSpPr>
          <p:cNvPr id="154" name="Google Shape;124;p22"/>
          <p:cNvSpPr txBox="1"/>
          <p:nvPr>
            <p:ph type="body" sz="half" idx="1"/>
          </p:nvPr>
        </p:nvSpPr>
        <p:spPr>
          <a:xfrm>
            <a:off x="250425" y="1489824"/>
            <a:ext cx="4420200" cy="3078901"/>
          </a:xfrm>
          <a:prstGeom prst="rect">
            <a:avLst/>
          </a:prstGeom>
        </p:spPr>
        <p:txBody>
          <a:bodyPr/>
          <a:lstStyle/>
          <a:p>
            <a:pPr marL="0" indent="0" defTabSz="886968">
              <a:buSzTx/>
              <a:buNone/>
              <a:defRPr b="1" sz="1358">
                <a:solidFill>
                  <a:schemeClr val="accent6"/>
                </a:solidFill>
              </a:defRPr>
            </a:pPr>
            <a:r>
              <a:t>Session 1 &gt;</a:t>
            </a:r>
            <a:r>
              <a:rPr b="0">
                <a:solidFill>
                  <a:srgbClr val="FFFFFF"/>
                </a:solidFill>
              </a:rPr>
              <a:t> </a:t>
            </a:r>
            <a:r>
              <a:rPr>
                <a:solidFill>
                  <a:srgbClr val="FFFFFF"/>
                </a:solidFill>
              </a:rPr>
              <a:t>Academic Basics: #WelcomeToCityTech</a:t>
            </a:r>
          </a:p>
          <a:p>
            <a:pPr marL="0" indent="886968" defTabSz="886968">
              <a:buSzTx/>
              <a:buNone/>
              <a:defRPr sz="1358"/>
            </a:pPr>
            <a:r>
              <a:t>Day/Date/Time</a:t>
            </a:r>
          </a:p>
          <a:p>
            <a:pPr marL="0" indent="0" defTabSz="886968">
              <a:buSzTx/>
              <a:buNone/>
              <a:defRPr sz="1358"/>
            </a:pPr>
            <a:endParaRPr b="1">
              <a:solidFill>
                <a:schemeClr val="accent6"/>
              </a:solidFill>
            </a:endParaRPr>
          </a:p>
          <a:p>
            <a:pPr marL="0" indent="0" defTabSz="886968">
              <a:buSzTx/>
              <a:buNone/>
              <a:defRPr b="1" sz="1358">
                <a:solidFill>
                  <a:schemeClr val="accent6"/>
                </a:solidFill>
              </a:defRPr>
            </a:pPr>
            <a:r>
              <a:t>Session 2 &gt; </a:t>
            </a:r>
            <a:r>
              <a:rPr>
                <a:solidFill>
                  <a:srgbClr val="FFFFFF"/>
                </a:solidFill>
              </a:rPr>
              <a:t>The Syllabus</a:t>
            </a:r>
          </a:p>
          <a:p>
            <a:pPr marL="0" indent="886968" defTabSz="886968">
              <a:buSzTx/>
              <a:buNone/>
              <a:defRPr sz="1358"/>
            </a:pPr>
            <a:r>
              <a:t>Day/Date/Time</a:t>
            </a:r>
          </a:p>
          <a:p>
            <a:pPr marL="0" indent="0" defTabSz="886968">
              <a:buSzTx/>
              <a:buNone/>
              <a:defRPr sz="1358"/>
            </a:pPr>
            <a:endParaRPr b="1">
              <a:solidFill>
                <a:schemeClr val="accent6"/>
              </a:solidFill>
            </a:endParaRPr>
          </a:p>
          <a:p>
            <a:pPr marL="0" indent="0" defTabSz="886968">
              <a:buSzTx/>
              <a:buNone/>
              <a:defRPr b="1" sz="1358">
                <a:solidFill>
                  <a:schemeClr val="accent6"/>
                </a:solidFill>
              </a:defRPr>
            </a:pPr>
            <a:r>
              <a:t>Session 3 &gt; </a:t>
            </a:r>
            <a:r>
              <a:rPr>
                <a:solidFill>
                  <a:srgbClr val="FFFFFF"/>
                </a:solidFill>
              </a:rPr>
              <a:t>#RiseAndGrind</a:t>
            </a:r>
          </a:p>
          <a:p>
            <a:pPr marL="0" indent="886968" defTabSz="886968">
              <a:buSzTx/>
              <a:buNone/>
              <a:defRPr sz="1358"/>
            </a:pPr>
            <a:r>
              <a:t>Day/Date/Time</a:t>
            </a:r>
          </a:p>
          <a:p>
            <a:pPr marL="0" indent="0" defTabSz="886968">
              <a:buSzTx/>
              <a:buNone/>
              <a:defRPr sz="1358"/>
            </a:pPr>
            <a:endParaRPr b="1">
              <a:solidFill>
                <a:schemeClr val="accent6"/>
              </a:solidFill>
            </a:endParaRPr>
          </a:p>
          <a:p>
            <a:pPr marL="0" indent="0" defTabSz="886968">
              <a:buSzTx/>
              <a:buNone/>
              <a:defRPr b="1" sz="1358">
                <a:solidFill>
                  <a:schemeClr val="accent6"/>
                </a:solidFill>
              </a:defRPr>
            </a:pPr>
            <a:r>
              <a:t>Session 4 &gt; </a:t>
            </a:r>
            <a:r>
              <a:rPr sz="1164">
                <a:solidFill>
                  <a:srgbClr val="FFFFFF"/>
                </a:solidFill>
              </a:rPr>
              <a:t>You Paid For It, Use It: Resources + Services</a:t>
            </a:r>
            <a:endParaRPr sz="1164"/>
          </a:p>
          <a:p>
            <a:pPr marL="0" indent="886968" defTabSz="886968">
              <a:buSzTx/>
              <a:buNone/>
              <a:defRPr sz="1358"/>
            </a:pPr>
            <a:r>
              <a:t>Day/Date/Time</a:t>
            </a:r>
          </a:p>
        </p:txBody>
      </p:sp>
      <p:sp>
        <p:nvSpPr>
          <p:cNvPr id="155" name="Google Shape;125;p22"/>
          <p:cNvSpPr txBox="1"/>
          <p:nvPr>
            <p:ph type="body" idx="21"/>
          </p:nvPr>
        </p:nvSpPr>
        <p:spPr>
          <a:xfrm>
            <a:off x="4586925" y="1489824"/>
            <a:ext cx="4535101" cy="3078901"/>
          </a:xfrm>
          <a:prstGeom prst="rect">
            <a:avLst/>
          </a:prstGeom>
          <a:extLst>
            <a:ext uri="{C572A759-6A51-4108-AA02-DFA0A04FC94B}">
              <ma14:wrappingTextBoxFlag xmlns:ma14="http://schemas.microsoft.com/office/mac/drawingml/2011/main" val="1"/>
            </a:ext>
          </a:extLst>
        </p:spPr>
        <p:txBody>
          <a:bodyPr/>
          <a:lstStyle/>
          <a:p>
            <a:pPr marL="0" indent="0" defTabSz="868680">
              <a:buSzTx/>
              <a:buNone/>
              <a:defRPr b="1" sz="1330">
                <a:solidFill>
                  <a:schemeClr val="accent6"/>
                </a:solidFill>
              </a:defRPr>
            </a:pPr>
            <a:r>
              <a:t>Session 5 &gt;</a:t>
            </a:r>
            <a:r>
              <a:rPr b="0">
                <a:solidFill>
                  <a:srgbClr val="FFFFFF"/>
                </a:solidFill>
              </a:rPr>
              <a:t> </a:t>
            </a:r>
            <a:r>
              <a:rPr sz="1045">
                <a:solidFill>
                  <a:srgbClr val="FFFFFF"/>
                </a:solidFill>
              </a:rPr>
              <a:t>Get Your Head in the Game: Mindset + Self-Advocacy</a:t>
            </a:r>
            <a:endParaRPr sz="1045"/>
          </a:p>
          <a:p>
            <a:pPr marL="0" indent="868680" defTabSz="868680">
              <a:buSzTx/>
              <a:buNone/>
              <a:defRPr sz="1330"/>
            </a:pPr>
            <a:r>
              <a:t>Day/Date/Time</a:t>
            </a:r>
          </a:p>
          <a:p>
            <a:pPr marL="0" indent="0" defTabSz="868680">
              <a:buSzTx/>
              <a:buNone/>
              <a:defRPr sz="1330"/>
            </a:pPr>
          </a:p>
          <a:p>
            <a:pPr marL="0" indent="0" defTabSz="868680">
              <a:buSzTx/>
              <a:buNone/>
              <a:defRPr b="1" sz="1330">
                <a:solidFill>
                  <a:schemeClr val="accent6"/>
                </a:solidFill>
              </a:defRPr>
            </a:pPr>
            <a:r>
              <a:t>Session 6 &gt; </a:t>
            </a:r>
            <a:r>
              <a:rPr sz="1235">
                <a:solidFill>
                  <a:srgbClr val="FFFFFF"/>
                </a:solidFill>
              </a:rPr>
              <a:t>#YellowJacketLife: The Buzz on Your Future</a:t>
            </a:r>
            <a:endParaRPr sz="1235"/>
          </a:p>
          <a:p>
            <a:pPr marL="0" indent="868680" defTabSz="868680">
              <a:buSzTx/>
              <a:buNone/>
              <a:defRPr sz="1330"/>
            </a:pPr>
            <a:r>
              <a:t>Day/Date/Time</a:t>
            </a:r>
          </a:p>
          <a:p>
            <a:pPr marL="0" indent="0" defTabSz="868680">
              <a:buSzTx/>
              <a:buNone/>
              <a:defRPr sz="1330"/>
            </a:pPr>
          </a:p>
          <a:p>
            <a:pPr marL="0" indent="0" defTabSz="868680">
              <a:buSzTx/>
              <a:buNone/>
              <a:defRPr b="1" sz="1330">
                <a:solidFill>
                  <a:schemeClr val="accent6"/>
                </a:solidFill>
              </a:defRPr>
            </a:pPr>
            <a:r>
              <a:t>Session 7 &gt; </a:t>
            </a:r>
            <a:r>
              <a:rPr>
                <a:solidFill>
                  <a:srgbClr val="FFFFFF"/>
                </a:solidFill>
              </a:rPr>
              <a:t>Coming to Terms with College Vocabulary</a:t>
            </a:r>
          </a:p>
          <a:p>
            <a:pPr marL="0" indent="868680" defTabSz="868680">
              <a:buSzTx/>
              <a:buNone/>
              <a:defRPr sz="1330"/>
            </a:pPr>
            <a:r>
              <a:t>Day/Date/Time</a:t>
            </a:r>
          </a:p>
          <a:p>
            <a:pPr marL="0" indent="0" defTabSz="868680">
              <a:buSzTx/>
              <a:buNone/>
              <a:defRPr sz="1330"/>
            </a:pPr>
          </a:p>
          <a:p>
            <a:pPr marL="0" indent="0" defTabSz="868680">
              <a:buSzTx/>
              <a:buNone/>
              <a:defRPr b="1" sz="1330">
                <a:solidFill>
                  <a:schemeClr val="accent6"/>
                </a:solidFill>
              </a:defRPr>
            </a:pPr>
            <a:r>
              <a:t>Session 8 &gt; </a:t>
            </a:r>
            <a:r>
              <a:rPr>
                <a:solidFill>
                  <a:srgbClr val="FFFFFF"/>
                </a:solidFill>
              </a:rPr>
              <a:t>#aMAJORdecision</a:t>
            </a:r>
          </a:p>
          <a:p>
            <a:pPr marL="0" indent="868680" defTabSz="868680">
              <a:buSzTx/>
              <a:buNone/>
              <a:defRPr sz="1330"/>
            </a:pPr>
            <a:r>
              <a:t>Day/Date/Time</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Google Shape;130;p23"/>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Learning Tools</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Google Shape;135;p24"/>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Electronic Platforms Used at City Tech</a:t>
            </a:r>
          </a:p>
        </p:txBody>
      </p:sp>
      <p:sp>
        <p:nvSpPr>
          <p:cNvPr id="160" name="Google Shape;136;p24"/>
          <p:cNvSpPr txBox="1"/>
          <p:nvPr>
            <p:ph type="body" sz="quarter" idx="1"/>
          </p:nvPr>
        </p:nvSpPr>
        <p:spPr>
          <a:xfrm>
            <a:off x="387899" y="1560137"/>
            <a:ext cx="2487302" cy="1998902"/>
          </a:xfrm>
          <a:prstGeom prst="rect">
            <a:avLst/>
          </a:prstGeom>
        </p:spPr>
        <p:txBody>
          <a:bodyPr/>
          <a:lstStyle/>
          <a:p>
            <a:pPr marL="0" indent="0">
              <a:lnSpc>
                <a:spcPct val="103500"/>
              </a:lnSpc>
              <a:buSzTx/>
              <a:buNone/>
              <a:defRPr b="1" sz="1300">
                <a:latin typeface="Roboto Slab"/>
                <a:ea typeface="Roboto Slab"/>
                <a:cs typeface="Roboto Slab"/>
                <a:sym typeface="Roboto Slab"/>
              </a:defRPr>
            </a:pPr>
            <a:r>
              <a:t>General College Activities</a:t>
            </a:r>
            <a:endParaRPr sz="1500"/>
          </a:p>
          <a:p>
            <a:pPr indent="-316706">
              <a:lnSpc>
                <a:spcPct val="103500"/>
              </a:lnSpc>
              <a:spcBef>
                <a:spcPts val="1200"/>
              </a:spcBef>
              <a:buSzPct val="100000"/>
              <a:buChar char="-"/>
              <a:defRPr sz="1300">
                <a:latin typeface="Roboto Slab"/>
                <a:ea typeface="Roboto Slab"/>
                <a:cs typeface="Roboto Slab"/>
                <a:sym typeface="Roboto Slab"/>
              </a:defRPr>
            </a:pPr>
            <a:r>
              <a:t>CUNYFirst</a:t>
            </a:r>
            <a:endParaRPr sz="1500"/>
          </a:p>
          <a:p>
            <a:pPr indent="-316706">
              <a:lnSpc>
                <a:spcPct val="103500"/>
              </a:lnSpc>
              <a:buSzPct val="100000"/>
              <a:buChar char="-"/>
              <a:defRPr sz="1300">
                <a:latin typeface="Roboto Slab"/>
                <a:ea typeface="Roboto Slab"/>
                <a:cs typeface="Roboto Slab"/>
                <a:sym typeface="Roboto Slab"/>
              </a:defRPr>
            </a:pPr>
            <a:r>
              <a:t>Schedule Builder</a:t>
            </a:r>
            <a:endParaRPr sz="1500"/>
          </a:p>
          <a:p>
            <a:pPr indent="-316706">
              <a:lnSpc>
                <a:spcPct val="103500"/>
              </a:lnSpc>
              <a:buSzPct val="100000"/>
              <a:buChar char="-"/>
              <a:defRPr sz="1300">
                <a:latin typeface="Roboto Slab"/>
                <a:ea typeface="Roboto Slab"/>
                <a:cs typeface="Roboto Slab"/>
                <a:sym typeface="Roboto Slab"/>
              </a:defRPr>
            </a:pPr>
            <a:r>
              <a:t>DegreeWorks</a:t>
            </a:r>
          </a:p>
        </p:txBody>
      </p:sp>
      <p:sp>
        <p:nvSpPr>
          <p:cNvPr id="161" name="Google Shape;137;p24"/>
          <p:cNvSpPr txBox="1"/>
          <p:nvPr>
            <p:ph type="body" idx="21"/>
          </p:nvPr>
        </p:nvSpPr>
        <p:spPr>
          <a:xfrm>
            <a:off x="6257899" y="1489824"/>
            <a:ext cx="3999901" cy="3078901"/>
          </a:xfrm>
          <a:prstGeom prst="rect">
            <a:avLst/>
          </a:prstGeom>
          <a:extLst>
            <a:ext uri="{C572A759-6A51-4108-AA02-DFA0A04FC94B}">
              <ma14:wrappingTextBoxFlag xmlns:ma14="http://schemas.microsoft.com/office/mac/drawingml/2011/main" val="1"/>
            </a:ext>
          </a:extLst>
        </p:spPr>
        <p:txBody>
          <a:bodyPr/>
          <a:lstStyle/>
          <a:p>
            <a:pPr marL="0" indent="0">
              <a:buSzTx/>
              <a:buNone/>
              <a:defRPr b="1" sz="1400">
                <a:latin typeface="Roboto Slab"/>
                <a:ea typeface="Roboto Slab"/>
                <a:cs typeface="Roboto Slab"/>
                <a:sym typeface="Roboto Slab"/>
              </a:defRPr>
            </a:pPr>
            <a:r>
              <a:t>In the Classroom</a:t>
            </a:r>
          </a:p>
          <a:p>
            <a:pPr indent="-317500">
              <a:spcBef>
                <a:spcPts val="1200"/>
              </a:spcBef>
              <a:buSzPts val="1400"/>
              <a:buChar char="-"/>
              <a:defRPr sz="1400">
                <a:latin typeface="Roboto Slab"/>
                <a:ea typeface="Roboto Slab"/>
                <a:cs typeface="Roboto Slab"/>
                <a:sym typeface="Roboto Slab"/>
              </a:defRPr>
            </a:pPr>
            <a:r>
              <a:t>Blackboard</a:t>
            </a:r>
          </a:p>
          <a:p>
            <a:pPr indent="-317500">
              <a:buSzPts val="1400"/>
              <a:buChar char="-"/>
              <a:defRPr sz="1400">
                <a:latin typeface="Roboto Slab"/>
                <a:ea typeface="Roboto Slab"/>
                <a:cs typeface="Roboto Slab"/>
                <a:sym typeface="Roboto Slab"/>
              </a:defRPr>
            </a:pPr>
            <a:r>
              <a:t>OpenLab</a:t>
            </a:r>
          </a:p>
          <a:p>
            <a:pPr indent="-317500">
              <a:buSzPts val="1400"/>
              <a:buChar char="-"/>
              <a:defRPr sz="1400">
                <a:latin typeface="Roboto Slab"/>
                <a:ea typeface="Roboto Slab"/>
                <a:cs typeface="Roboto Slab"/>
                <a:sym typeface="Roboto Slab"/>
              </a:defRPr>
            </a:pPr>
            <a:r>
              <a:t>Zoom</a:t>
            </a:r>
          </a:p>
          <a:p>
            <a:pPr indent="-317500">
              <a:buSzPts val="1400"/>
              <a:buChar char="-"/>
              <a:defRPr sz="1400">
                <a:latin typeface="Roboto Slab"/>
                <a:ea typeface="Roboto Slab"/>
                <a:cs typeface="Roboto Slab"/>
                <a:sym typeface="Roboto Slab"/>
              </a:defRPr>
            </a:pPr>
            <a:r>
              <a:t>Blackboard Collaborate</a:t>
            </a:r>
          </a:p>
        </p:txBody>
      </p:sp>
      <p:sp>
        <p:nvSpPr>
          <p:cNvPr id="162" name="Google Shape;138;p24"/>
          <p:cNvSpPr txBox="1"/>
          <p:nvPr/>
        </p:nvSpPr>
        <p:spPr>
          <a:xfrm>
            <a:off x="3082250" y="1529700"/>
            <a:ext cx="2851501" cy="154429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nSpc>
                <a:spcPct val="115000"/>
              </a:lnSpc>
              <a:defRPr b="1">
                <a:latin typeface="Roboto Slab"/>
                <a:ea typeface="Roboto Slab"/>
                <a:cs typeface="Roboto Slab"/>
                <a:sym typeface="Roboto Slab"/>
              </a:defRPr>
            </a:pPr>
            <a:r>
              <a:t>Communication</a:t>
            </a:r>
          </a:p>
          <a:p>
            <a:pPr marL="457200" indent="-317500">
              <a:lnSpc>
                <a:spcPct val="115000"/>
              </a:lnSpc>
              <a:spcBef>
                <a:spcPts val="1200"/>
              </a:spcBef>
              <a:buClr>
                <a:srgbClr val="FFFFFF"/>
              </a:buClr>
              <a:buSzPts val="1400"/>
              <a:buFont typeface="Helvetica"/>
              <a:buChar char="-"/>
              <a:defRPr>
                <a:latin typeface="Roboto Slab"/>
                <a:ea typeface="Roboto Slab"/>
                <a:cs typeface="Roboto Slab"/>
                <a:sym typeface="Roboto Slab"/>
              </a:defRPr>
            </a:pPr>
            <a:r>
              <a:t>City Tech Email (Outlook)</a:t>
            </a:r>
          </a:p>
          <a:p>
            <a:pPr marL="457200" indent="-317500">
              <a:lnSpc>
                <a:spcPct val="115000"/>
              </a:lnSpc>
              <a:buClr>
                <a:srgbClr val="FFFFFF"/>
              </a:buClr>
              <a:buSzPts val="1400"/>
              <a:buFont typeface="Helvetica"/>
              <a:buChar char="-"/>
              <a:defRPr>
                <a:latin typeface="Roboto Slab"/>
                <a:ea typeface="Roboto Slab"/>
                <a:cs typeface="Roboto Slab"/>
                <a:sym typeface="Roboto Slab"/>
              </a:defRPr>
            </a:pPr>
            <a:r>
              <a:t>Microsoft Office</a:t>
            </a:r>
          </a:p>
          <a:p>
            <a:pPr marL="457200" indent="-317500">
              <a:lnSpc>
                <a:spcPct val="115000"/>
              </a:lnSpc>
              <a:buClr>
                <a:srgbClr val="FFFFFF"/>
              </a:buClr>
              <a:buSzPts val="1400"/>
              <a:buFont typeface="Helvetica"/>
              <a:buChar char="-"/>
              <a:defRPr>
                <a:latin typeface="Roboto Slab"/>
                <a:ea typeface="Roboto Slab"/>
                <a:cs typeface="Roboto Slab"/>
                <a:sym typeface="Roboto Slab"/>
              </a:defRPr>
            </a:pPr>
            <a:r>
              <a:t>OneDrive (Microsoft)</a:t>
            </a:r>
          </a:p>
          <a:p>
            <a:pPr marL="457200" indent="-317500">
              <a:lnSpc>
                <a:spcPct val="115000"/>
              </a:lnSpc>
              <a:buClr>
                <a:srgbClr val="FFFFFF"/>
              </a:buClr>
              <a:buSzPts val="1400"/>
              <a:buFont typeface="Helvetica"/>
              <a:buChar char="-"/>
              <a:defRPr>
                <a:latin typeface="Roboto Slab"/>
                <a:ea typeface="Roboto Slab"/>
                <a:cs typeface="Roboto Slab"/>
                <a:sym typeface="Roboto Slab"/>
              </a:defRPr>
            </a:pPr>
            <a:r>
              <a:t>DropBox</a:t>
            </a:r>
          </a:p>
        </p:txBody>
      </p:sp>
      <p:sp>
        <p:nvSpPr>
          <p:cNvPr id="163" name="Google Shape;139;p24"/>
          <p:cNvSpPr txBox="1"/>
          <p:nvPr/>
        </p:nvSpPr>
        <p:spPr>
          <a:xfrm>
            <a:off x="2273549" y="3975050"/>
            <a:ext cx="4596901" cy="4241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1600">
                <a:solidFill>
                  <a:schemeClr val="accent6"/>
                </a:solidFill>
                <a:latin typeface="Roboto Slab"/>
                <a:ea typeface="Roboto Slab"/>
                <a:cs typeface="Roboto Slab"/>
                <a:sym typeface="Roboto Slab"/>
              </a:defRPr>
            </a:lvl1pPr>
          </a:lstStyle>
          <a:p>
            <a:pPr/>
            <a:r>
              <a:t>Which of these are you familiar with?</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Google Shape;144;p25"/>
          <p:cNvSpPr txBox="1"/>
          <p:nvPr>
            <p:ph type="body" sz="quarter" idx="1"/>
          </p:nvPr>
        </p:nvSpPr>
        <p:spPr>
          <a:xfrm>
            <a:off x="319500" y="4233724"/>
            <a:ext cx="8501100" cy="598801"/>
          </a:xfrm>
          <a:prstGeom prst="rect">
            <a:avLst/>
          </a:prstGeom>
        </p:spPr>
        <p:txBody>
          <a:bodyPr/>
          <a:lstStyle>
            <a:lvl1pPr marL="0">
              <a:defRPr>
                <a:solidFill>
                  <a:schemeClr val="accent6"/>
                </a:solidFill>
              </a:defRPr>
            </a:lvl1pPr>
          </a:lstStyle>
          <a:p>
            <a:pPr/>
            <a:r>
              <a:t>Students use CUNYfirst for management of almost all personal records. </a:t>
            </a:r>
          </a:p>
        </p:txBody>
      </p:sp>
      <p:pic>
        <p:nvPicPr>
          <p:cNvPr id="166" name="Google Shape;145;p25" descr="Google Shape;145;p25"/>
          <p:cNvPicPr>
            <a:picLocks noChangeAspect="1"/>
          </p:cNvPicPr>
          <p:nvPr/>
        </p:nvPicPr>
        <p:blipFill>
          <a:blip r:embed="rId3">
            <a:extLst/>
          </a:blip>
          <a:stretch>
            <a:fillRect/>
          </a:stretch>
        </p:blipFill>
        <p:spPr>
          <a:xfrm>
            <a:off x="788424" y="389499"/>
            <a:ext cx="7841475" cy="3520001"/>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Google Shape;150;p26"/>
          <p:cNvSpPr txBox="1"/>
          <p:nvPr>
            <p:ph type="body" sz="quarter" idx="1"/>
          </p:nvPr>
        </p:nvSpPr>
        <p:spPr>
          <a:xfrm>
            <a:off x="319499" y="4233724"/>
            <a:ext cx="5998802" cy="598801"/>
          </a:xfrm>
          <a:prstGeom prst="rect">
            <a:avLst/>
          </a:prstGeom>
        </p:spPr>
        <p:txBody>
          <a:bodyPr/>
          <a:lstStyle>
            <a:lvl1pPr marL="0">
              <a:defRPr>
                <a:solidFill>
                  <a:schemeClr val="accent6"/>
                </a:solidFill>
              </a:defRPr>
            </a:lvl1pPr>
          </a:lstStyle>
          <a:p>
            <a:pPr/>
            <a:r>
              <a:t>Students use Schedule Builder to register for classes.</a:t>
            </a:r>
          </a:p>
        </p:txBody>
      </p:sp>
      <p:pic>
        <p:nvPicPr>
          <p:cNvPr id="171" name="Google Shape;151;p26" descr="Google Shape;151;p26"/>
          <p:cNvPicPr>
            <a:picLocks noChangeAspect="1"/>
          </p:cNvPicPr>
          <p:nvPr/>
        </p:nvPicPr>
        <p:blipFill>
          <a:blip r:embed="rId3">
            <a:extLst/>
          </a:blip>
          <a:stretch>
            <a:fillRect/>
          </a:stretch>
        </p:blipFill>
        <p:spPr>
          <a:xfrm>
            <a:off x="1401050" y="1137575"/>
            <a:ext cx="6143626" cy="2390776"/>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5" name="Google Shape;156;p27"/>
          <p:cNvSpPr txBox="1"/>
          <p:nvPr>
            <p:ph type="body" sz="quarter" idx="1"/>
          </p:nvPr>
        </p:nvSpPr>
        <p:spPr>
          <a:xfrm>
            <a:off x="319500" y="4233724"/>
            <a:ext cx="8539500" cy="598801"/>
          </a:xfrm>
          <a:prstGeom prst="rect">
            <a:avLst/>
          </a:prstGeom>
        </p:spPr>
        <p:txBody>
          <a:bodyPr/>
          <a:lstStyle>
            <a:lvl1pPr marL="0">
              <a:defRPr sz="1600">
                <a:solidFill>
                  <a:schemeClr val="accent6"/>
                </a:solidFill>
              </a:defRPr>
            </a:lvl1pPr>
          </a:lstStyle>
          <a:p>
            <a:pPr/>
            <a:r>
              <a:t>Students use DegreeWorks to track academic progress and degree requirements.</a:t>
            </a:r>
          </a:p>
        </p:txBody>
      </p:sp>
      <p:pic>
        <p:nvPicPr>
          <p:cNvPr id="176" name="Google Shape;157;p27" descr="Google Shape;157;p27"/>
          <p:cNvPicPr>
            <a:picLocks noChangeAspect="1"/>
          </p:cNvPicPr>
          <p:nvPr/>
        </p:nvPicPr>
        <p:blipFill>
          <a:blip r:embed="rId2">
            <a:extLst/>
          </a:blip>
          <a:stretch>
            <a:fillRect/>
          </a:stretch>
        </p:blipFill>
        <p:spPr>
          <a:xfrm>
            <a:off x="586088" y="714148"/>
            <a:ext cx="7971825" cy="2869428"/>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Google Shape;162;p28"/>
          <p:cNvSpPr txBox="1"/>
          <p:nvPr>
            <p:ph type="title"/>
          </p:nvPr>
        </p:nvSpPr>
        <p:spPr>
          <a:xfrm>
            <a:off x="387899" y="555600"/>
            <a:ext cx="3793501" cy="755700"/>
          </a:xfrm>
          <a:prstGeom prst="rect">
            <a:avLst/>
          </a:prstGeom>
        </p:spPr>
        <p:txBody>
          <a:bodyPr/>
          <a:lstStyle/>
          <a:p>
            <a:pPr defTabSz="886968">
              <a:defRPr b="1" sz="2619">
                <a:solidFill>
                  <a:schemeClr val="accent5"/>
                </a:solidFill>
              </a:defRPr>
            </a:pPr>
            <a:r>
              <a:t>City Tech Email </a:t>
            </a:r>
            <a:r>
              <a:rPr b="0" sz="2037"/>
              <a:t>(Outlook)</a:t>
            </a:r>
          </a:p>
        </p:txBody>
      </p:sp>
      <p:sp>
        <p:nvSpPr>
          <p:cNvPr id="179" name="Google Shape;163;p28"/>
          <p:cNvSpPr txBox="1"/>
          <p:nvPr>
            <p:ph type="body" sz="quarter" idx="1"/>
          </p:nvPr>
        </p:nvSpPr>
        <p:spPr>
          <a:xfrm>
            <a:off x="387899" y="1594025"/>
            <a:ext cx="2808002" cy="2681100"/>
          </a:xfrm>
          <a:prstGeom prst="rect">
            <a:avLst/>
          </a:prstGeom>
        </p:spPr>
        <p:txBody>
          <a:bodyPr/>
          <a:lstStyle>
            <a:lvl1pPr marL="0" indent="0">
              <a:buSzTx/>
              <a:buNone/>
              <a:defRPr sz="1800">
                <a:latin typeface="Roboto Slab"/>
                <a:ea typeface="Roboto Slab"/>
                <a:cs typeface="Roboto Slab"/>
                <a:sym typeface="Roboto Slab"/>
              </a:defRPr>
            </a:lvl1pPr>
          </a:lstStyle>
          <a:p>
            <a:pPr/>
            <a:r>
              <a:t>Have you activated your email?</a:t>
            </a:r>
          </a:p>
        </p:txBody>
      </p:sp>
      <p:pic>
        <p:nvPicPr>
          <p:cNvPr id="180" name="Google Shape;164;p28" descr="Google Shape;164;p28"/>
          <p:cNvPicPr>
            <a:picLocks noChangeAspect="1"/>
          </p:cNvPicPr>
          <p:nvPr/>
        </p:nvPicPr>
        <p:blipFill>
          <a:blip r:embed="rId3">
            <a:extLst/>
          </a:blip>
          <a:srcRect l="4279" t="0" r="4279" b="0"/>
          <a:stretch>
            <a:fillRect/>
          </a:stretch>
        </p:blipFill>
        <p:spPr>
          <a:xfrm>
            <a:off x="4397600" y="651074"/>
            <a:ext cx="4140001" cy="3919477"/>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Google Shape;169;p29"/>
          <p:cNvSpPr txBox="1"/>
          <p:nvPr>
            <p:ph type="title"/>
          </p:nvPr>
        </p:nvSpPr>
        <p:spPr>
          <a:xfrm>
            <a:off x="387899" y="373300"/>
            <a:ext cx="8115301" cy="755701"/>
          </a:xfrm>
          <a:prstGeom prst="rect">
            <a:avLst/>
          </a:prstGeom>
        </p:spPr>
        <p:txBody>
          <a:bodyPr/>
          <a:lstStyle/>
          <a:p>
            <a:pPr>
              <a:defRPr b="1" sz="3100">
                <a:solidFill>
                  <a:schemeClr val="accent5"/>
                </a:solidFill>
              </a:defRPr>
            </a:pPr>
            <a:r>
              <a:t>Activating Your City Tech Email </a:t>
            </a:r>
            <a:r>
              <a:rPr b="0" sz="2400"/>
              <a:t>(Outlook)</a:t>
            </a:r>
          </a:p>
        </p:txBody>
      </p:sp>
      <p:sp>
        <p:nvSpPr>
          <p:cNvPr id="185" name="Google Shape;170;p29"/>
          <p:cNvSpPr txBox="1"/>
          <p:nvPr>
            <p:ph type="body" idx="1"/>
          </p:nvPr>
        </p:nvSpPr>
        <p:spPr>
          <a:xfrm>
            <a:off x="921299" y="1445399"/>
            <a:ext cx="8024102" cy="3698100"/>
          </a:xfrm>
          <a:prstGeom prst="rect">
            <a:avLst/>
          </a:prstGeom>
        </p:spPr>
        <p:txBody>
          <a:bodyPr/>
          <a:lstStyle/>
          <a:p>
            <a:pPr marL="0" indent="0">
              <a:lnSpc>
                <a:spcPct val="92000"/>
              </a:lnSpc>
              <a:buSzTx/>
              <a:buNone/>
              <a:defRPr sz="1100">
                <a:latin typeface="Roboto Slab"/>
                <a:ea typeface="Roboto Slab"/>
                <a:cs typeface="Roboto Slab"/>
                <a:sym typeface="Roboto Slab"/>
              </a:defRPr>
            </a:pPr>
            <a:r>
              <a:t>1. Visit </a:t>
            </a:r>
            <a:r>
              <a:rPr u="sng">
                <a:solidFill>
                  <a:schemeClr val="accent5"/>
                </a:solidFill>
                <a:uFill>
                  <a:solidFill>
                    <a:schemeClr val="accent5"/>
                  </a:solidFill>
                </a:uFill>
                <a:hlinkClick r:id="rId3" invalidUrl="" action="" tgtFrame="" tooltip="" history="1" highlightClick="0" endSnd="0"/>
              </a:rPr>
              <a:t>Email Address Look Up</a:t>
            </a:r>
            <a:r>
              <a:t> to find your email. </a:t>
            </a:r>
            <a:endParaRPr sz="1300"/>
          </a:p>
          <a:p>
            <a:pPr marL="0" indent="0">
              <a:lnSpc>
                <a:spcPct val="92000"/>
              </a:lnSpc>
              <a:spcBef>
                <a:spcPts val="1200"/>
              </a:spcBef>
              <a:buSzTx/>
              <a:buNone/>
              <a:defRPr sz="1100">
                <a:latin typeface="Roboto Slab"/>
                <a:ea typeface="Roboto Slab"/>
                <a:cs typeface="Roboto Slab"/>
                <a:sym typeface="Roboto Slab"/>
              </a:defRPr>
            </a:pPr>
            <a:r>
              <a:t>2. Go to the website: myapps.microsoft.com. </a:t>
            </a:r>
            <a:endParaRPr sz="1300"/>
          </a:p>
          <a:p>
            <a:pPr marL="0" indent="0">
              <a:lnSpc>
                <a:spcPct val="92000"/>
              </a:lnSpc>
              <a:spcBef>
                <a:spcPts val="1200"/>
              </a:spcBef>
              <a:buSzTx/>
              <a:buNone/>
              <a:defRPr sz="1100">
                <a:latin typeface="Roboto Slab"/>
                <a:ea typeface="Roboto Slab"/>
                <a:cs typeface="Roboto Slab"/>
                <a:sym typeface="Roboto Slab"/>
              </a:defRPr>
            </a:pPr>
            <a:r>
              <a:t>3. Enter your Student Email, then click Next. </a:t>
            </a:r>
            <a:endParaRPr sz="1300"/>
          </a:p>
          <a:p>
            <a:pPr marL="0" indent="0">
              <a:lnSpc>
                <a:spcPct val="92000"/>
              </a:lnSpc>
              <a:spcBef>
                <a:spcPts val="1200"/>
              </a:spcBef>
              <a:buSzTx/>
              <a:buNone/>
              <a:defRPr sz="1100">
                <a:latin typeface="Roboto Slab"/>
                <a:ea typeface="Roboto Slab"/>
                <a:cs typeface="Roboto Slab"/>
                <a:sym typeface="Roboto Slab"/>
              </a:defRPr>
            </a:pPr>
            <a:r>
              <a:t>4. Enter the temporary password: (First initial of your first name (must be capitalized), First initial of your last name (must be lower case), your date of birth in the format MMDDYYYY and the last 4 digits of your EMPL ID e.g. JdMMDDYYYY9367 then click Sign in. </a:t>
            </a:r>
            <a:endParaRPr sz="1300"/>
          </a:p>
          <a:p>
            <a:pPr marL="0" indent="0">
              <a:lnSpc>
                <a:spcPct val="92000"/>
              </a:lnSpc>
              <a:spcBef>
                <a:spcPts val="1200"/>
              </a:spcBef>
              <a:buSzTx/>
              <a:buNone/>
              <a:defRPr sz="1100">
                <a:latin typeface="Roboto Slab"/>
                <a:ea typeface="Roboto Slab"/>
                <a:cs typeface="Roboto Slab"/>
                <a:sym typeface="Roboto Slab"/>
              </a:defRPr>
            </a:pPr>
            <a:r>
              <a:t>5. Click Next on the More information required page.</a:t>
            </a:r>
            <a:endParaRPr sz="1300"/>
          </a:p>
          <a:p>
            <a:pPr marL="0" indent="0">
              <a:lnSpc>
                <a:spcPct val="92000"/>
              </a:lnSpc>
              <a:spcBef>
                <a:spcPts val="1200"/>
              </a:spcBef>
              <a:buSzTx/>
              <a:buNone/>
              <a:defRPr sz="1100">
                <a:latin typeface="Roboto Slab"/>
                <a:ea typeface="Roboto Slab"/>
                <a:cs typeface="Roboto Slab"/>
                <a:sym typeface="Roboto Slab"/>
              </a:defRPr>
            </a:pPr>
            <a:r>
              <a:t>6. Additional Security Verification, Step 1: How should we contact you? Enter your phone number (numbers ONLY) and select Method Send me a code by text message, click Next.</a:t>
            </a:r>
            <a:endParaRPr sz="1300"/>
          </a:p>
          <a:p>
            <a:pPr marL="0" indent="0">
              <a:lnSpc>
                <a:spcPct val="92000"/>
              </a:lnSpc>
              <a:spcBef>
                <a:spcPts val="1200"/>
              </a:spcBef>
              <a:buSzTx/>
              <a:buNone/>
              <a:defRPr sz="1100">
                <a:latin typeface="Roboto Slab"/>
                <a:ea typeface="Roboto Slab"/>
                <a:cs typeface="Roboto Slab"/>
                <a:sym typeface="Roboto Slab"/>
              </a:defRPr>
            </a:pPr>
            <a:r>
              <a:t>7. Check to see the verification sent via text. Enter the 6 digit code and click Verify</a:t>
            </a:r>
            <a:endParaRPr sz="1300"/>
          </a:p>
          <a:p>
            <a:pPr marL="0" indent="0">
              <a:lnSpc>
                <a:spcPct val="92000"/>
              </a:lnSpc>
              <a:spcBef>
                <a:spcPts val="1200"/>
              </a:spcBef>
              <a:buSzTx/>
              <a:buNone/>
              <a:defRPr sz="1100">
                <a:latin typeface="Roboto Slab"/>
                <a:ea typeface="Roboto Slab"/>
                <a:cs typeface="Roboto Slab"/>
                <a:sym typeface="Roboto Slab"/>
              </a:defRPr>
            </a:pPr>
            <a:r>
              <a:t>8. If verification has been completed you should be presented with a Verification Successful message. Click Done.</a:t>
            </a:r>
            <a:endParaRPr sz="1300"/>
          </a:p>
          <a:p>
            <a:pPr marL="0" indent="0">
              <a:lnSpc>
                <a:spcPct val="92000"/>
              </a:lnSpc>
              <a:spcBef>
                <a:spcPts val="1200"/>
              </a:spcBef>
              <a:buSzTx/>
              <a:buNone/>
              <a:defRPr sz="1100">
                <a:latin typeface="Roboto Slab"/>
                <a:ea typeface="Roboto Slab"/>
                <a:cs typeface="Roboto Slab"/>
                <a:sym typeface="Roboto Slab"/>
              </a:defRPr>
            </a:pPr>
            <a:r>
              <a:t>9. Enter the current password, new password, confirm your new password, and click Sign in.</a:t>
            </a:r>
            <a:endParaRPr sz="1300"/>
          </a:p>
          <a:p>
            <a:pPr marL="0" indent="0">
              <a:lnSpc>
                <a:spcPct val="92000"/>
              </a:lnSpc>
              <a:spcBef>
                <a:spcPts val="1200"/>
              </a:spcBef>
              <a:buSzTx/>
              <a:buNone/>
              <a:defRPr sz="1100">
                <a:latin typeface="Roboto Slab"/>
                <a:ea typeface="Roboto Slab"/>
                <a:cs typeface="Roboto Slab"/>
                <a:sym typeface="Roboto Slab"/>
              </a:defRPr>
            </a:pPr>
            <a:r>
              <a:t>10. Click on the Outlook icon to access your email account.</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Google Shape;175;p30"/>
          <p:cNvSpPr txBox="1"/>
          <p:nvPr>
            <p:ph type="title"/>
          </p:nvPr>
        </p:nvSpPr>
        <p:spPr>
          <a:xfrm>
            <a:off x="387899" y="555600"/>
            <a:ext cx="3793501" cy="755700"/>
          </a:xfrm>
          <a:prstGeom prst="rect">
            <a:avLst/>
          </a:prstGeom>
        </p:spPr>
        <p:txBody>
          <a:bodyPr/>
          <a:lstStyle/>
          <a:p>
            <a:pPr defTabSz="886968">
              <a:defRPr b="1" sz="2619">
                <a:solidFill>
                  <a:schemeClr val="accent5"/>
                </a:solidFill>
              </a:defRPr>
            </a:pPr>
            <a:r>
              <a:t>City Tech Email </a:t>
            </a:r>
            <a:r>
              <a:rPr b="0" sz="2037"/>
              <a:t>(Outlook)</a:t>
            </a:r>
          </a:p>
        </p:txBody>
      </p:sp>
      <p:sp>
        <p:nvSpPr>
          <p:cNvPr id="190" name="Google Shape;176;p30"/>
          <p:cNvSpPr txBox="1"/>
          <p:nvPr>
            <p:ph type="body" sz="quarter" idx="1"/>
          </p:nvPr>
        </p:nvSpPr>
        <p:spPr>
          <a:xfrm>
            <a:off x="387899" y="1594025"/>
            <a:ext cx="2808002" cy="2681100"/>
          </a:xfrm>
          <a:prstGeom prst="rect">
            <a:avLst/>
          </a:prstGeom>
        </p:spPr>
        <p:txBody>
          <a:bodyPr/>
          <a:lstStyle/>
          <a:p>
            <a:pPr marL="0" indent="0">
              <a:buSzTx/>
              <a:buNone/>
              <a:defRPr sz="1300">
                <a:latin typeface="Roboto Slab"/>
                <a:ea typeface="Roboto Slab"/>
                <a:cs typeface="Roboto Slab"/>
                <a:sym typeface="Roboto Slab"/>
              </a:defRPr>
            </a:pPr>
            <a:r>
              <a:t>What is the most recent message you received?</a:t>
            </a:r>
          </a:p>
          <a:p>
            <a:pPr marL="0" indent="0">
              <a:spcBef>
                <a:spcPts val="1200"/>
              </a:spcBef>
              <a:buSzTx/>
              <a:buNone/>
              <a:defRPr sz="1300">
                <a:latin typeface="Roboto Slab"/>
                <a:ea typeface="Roboto Slab"/>
                <a:cs typeface="Roboto Slab"/>
                <a:sym typeface="Roboto Slab"/>
              </a:defRPr>
            </a:pPr>
            <a:r>
              <a:t>Have you received emails from any of your professors?</a:t>
            </a:r>
          </a:p>
          <a:p>
            <a:pPr marL="0" indent="0">
              <a:spcBef>
                <a:spcPts val="1200"/>
              </a:spcBef>
              <a:buSzTx/>
              <a:buNone/>
              <a:defRPr sz="1300">
                <a:latin typeface="Roboto Slab"/>
                <a:ea typeface="Roboto Slab"/>
                <a:cs typeface="Roboto Slab"/>
                <a:sym typeface="Roboto Slab"/>
              </a:defRPr>
            </a:pPr>
            <a:r>
              <a:t>What can you do besides email?</a:t>
            </a:r>
          </a:p>
        </p:txBody>
      </p:sp>
      <p:pic>
        <p:nvPicPr>
          <p:cNvPr id="191" name="Google Shape;177;p30" descr="Google Shape;177;p30"/>
          <p:cNvPicPr>
            <a:picLocks noChangeAspect="1"/>
          </p:cNvPicPr>
          <p:nvPr/>
        </p:nvPicPr>
        <p:blipFill>
          <a:blip r:embed="rId3">
            <a:extLst/>
          </a:blip>
          <a:stretch>
            <a:fillRect/>
          </a:stretch>
        </p:blipFill>
        <p:spPr>
          <a:xfrm>
            <a:off x="5374149" y="427324"/>
            <a:ext cx="3399800" cy="3218702"/>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5" name="Google Shape;182;p31"/>
          <p:cNvSpPr txBox="1"/>
          <p:nvPr>
            <p:ph type="title"/>
          </p:nvPr>
        </p:nvSpPr>
        <p:spPr>
          <a:xfrm>
            <a:off x="387899" y="555600"/>
            <a:ext cx="3793501" cy="755700"/>
          </a:xfrm>
          <a:prstGeom prst="rect">
            <a:avLst/>
          </a:prstGeom>
        </p:spPr>
        <p:txBody>
          <a:bodyPr/>
          <a:lstStyle/>
          <a:p>
            <a:pPr defTabSz="886968">
              <a:defRPr b="1" sz="2619">
                <a:solidFill>
                  <a:schemeClr val="accent5"/>
                </a:solidFill>
              </a:defRPr>
            </a:pPr>
            <a:r>
              <a:t>City Tech Email </a:t>
            </a:r>
            <a:r>
              <a:rPr b="0" sz="2037"/>
              <a:t>(Outlook)</a:t>
            </a:r>
          </a:p>
        </p:txBody>
      </p:sp>
      <p:sp>
        <p:nvSpPr>
          <p:cNvPr id="196" name="Google Shape;183;p31"/>
          <p:cNvSpPr txBox="1"/>
          <p:nvPr>
            <p:ph type="body" sz="quarter" idx="1"/>
          </p:nvPr>
        </p:nvSpPr>
        <p:spPr>
          <a:xfrm>
            <a:off x="880649" y="1651300"/>
            <a:ext cx="2808002" cy="2681100"/>
          </a:xfrm>
          <a:prstGeom prst="rect">
            <a:avLst/>
          </a:prstGeom>
        </p:spPr>
        <p:txBody>
          <a:bodyPr/>
          <a:lstStyle/>
          <a:p>
            <a:pPr marL="0" indent="0">
              <a:buSzTx/>
              <a:buNone/>
              <a:defRPr sz="1600">
                <a:latin typeface="Roboto Slab"/>
                <a:ea typeface="Roboto Slab"/>
                <a:cs typeface="Roboto Slab"/>
                <a:sym typeface="Roboto Slab"/>
              </a:defRPr>
            </a:pPr>
            <a:r>
              <a:t>Email</a:t>
            </a:r>
          </a:p>
          <a:p>
            <a:pPr marL="0" indent="0">
              <a:spcBef>
                <a:spcPts val="1200"/>
              </a:spcBef>
              <a:buSzTx/>
              <a:buNone/>
              <a:defRPr sz="1600">
                <a:latin typeface="Roboto Slab"/>
                <a:ea typeface="Roboto Slab"/>
                <a:cs typeface="Roboto Slab"/>
                <a:sym typeface="Roboto Slab"/>
              </a:defRPr>
            </a:pPr>
            <a:r>
              <a:t>Calendar</a:t>
            </a:r>
          </a:p>
          <a:p>
            <a:pPr marL="0" indent="0">
              <a:spcBef>
                <a:spcPts val="1200"/>
              </a:spcBef>
              <a:buSzTx/>
              <a:buNone/>
              <a:defRPr sz="1600">
                <a:latin typeface="Roboto Slab"/>
                <a:ea typeface="Roboto Slab"/>
                <a:cs typeface="Roboto Slab"/>
                <a:sym typeface="Roboto Slab"/>
              </a:defRPr>
            </a:pPr>
            <a:r>
              <a:t>Teams</a:t>
            </a:r>
          </a:p>
          <a:p>
            <a:pPr marL="0" indent="0">
              <a:spcBef>
                <a:spcPts val="1200"/>
              </a:spcBef>
              <a:buSzTx/>
              <a:buNone/>
              <a:defRPr sz="1600">
                <a:latin typeface="Roboto Slab"/>
                <a:ea typeface="Roboto Slab"/>
                <a:cs typeface="Roboto Slab"/>
                <a:sym typeface="Roboto Slab"/>
              </a:defRPr>
            </a:pPr>
            <a:r>
              <a:t>Tasks</a:t>
            </a:r>
          </a:p>
        </p:txBody>
      </p:sp>
      <p:pic>
        <p:nvPicPr>
          <p:cNvPr id="197" name="Google Shape;184;p31" descr="Google Shape;184;p31"/>
          <p:cNvPicPr>
            <a:picLocks noChangeAspect="1"/>
          </p:cNvPicPr>
          <p:nvPr/>
        </p:nvPicPr>
        <p:blipFill>
          <a:blip r:embed="rId2">
            <a:extLst/>
          </a:blip>
          <a:srcRect l="0" t="0" r="0" b="42306"/>
          <a:stretch>
            <a:fillRect/>
          </a:stretch>
        </p:blipFill>
        <p:spPr>
          <a:xfrm>
            <a:off x="4769099" y="656450"/>
            <a:ext cx="3375726" cy="3565274"/>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5" name="Google Shape;73;p14"/>
          <p:cNvSpPr txBox="1"/>
          <p:nvPr>
            <p:ph type="ctrTitle"/>
          </p:nvPr>
        </p:nvSpPr>
        <p:spPr>
          <a:xfrm>
            <a:off x="1680302" y="1419949"/>
            <a:ext cx="5783401" cy="1457401"/>
          </a:xfrm>
          <a:prstGeom prst="rect">
            <a:avLst/>
          </a:prstGeom>
        </p:spPr>
        <p:txBody>
          <a:bodyPr/>
          <a:lstStyle/>
          <a:p>
            <a:pPr>
              <a:defRPr b="1"/>
            </a:pPr>
            <a:r>
              <a:t>Academic Basics:</a:t>
            </a:r>
            <a:endParaRPr sz="4500"/>
          </a:p>
          <a:p>
            <a:pPr>
              <a:defRPr sz="3600"/>
            </a:pPr>
            <a:r>
              <a:t>#WelcomeToCityTech</a:t>
            </a:r>
          </a:p>
        </p:txBody>
      </p:sp>
      <p:sp>
        <p:nvSpPr>
          <p:cNvPr id="126" name="Google Shape;74;p14"/>
          <p:cNvSpPr txBox="1"/>
          <p:nvPr>
            <p:ph type="subTitle" sz="quarter" idx="1"/>
          </p:nvPr>
        </p:nvSpPr>
        <p:spPr>
          <a:xfrm>
            <a:off x="1680299" y="3106324"/>
            <a:ext cx="5783401" cy="1180501"/>
          </a:xfrm>
          <a:prstGeom prst="rect">
            <a:avLst/>
          </a:prstGeom>
        </p:spPr>
        <p:txBody>
          <a:bodyPr/>
          <a:lstStyle/>
          <a:p>
            <a:pPr marL="0" indent="0" algn="r">
              <a:lnSpc>
                <a:spcPct val="80000"/>
              </a:lnSpc>
              <a:defRPr sz="2000">
                <a:solidFill>
                  <a:schemeClr val="accent6"/>
                </a:solidFill>
              </a:defRPr>
            </a:pPr>
            <a:r>
              <a:t>City Tech 101</a:t>
            </a:r>
          </a:p>
          <a:p>
            <a:pPr marL="0" indent="0" algn="r">
              <a:lnSpc>
                <a:spcPct val="80000"/>
              </a:lnSpc>
              <a:defRPr sz="2000">
                <a:solidFill>
                  <a:schemeClr val="accent6"/>
                </a:solidFill>
              </a:defRPr>
            </a:pPr>
            <a:r>
              <a:t>Session 1</a:t>
            </a:r>
          </a:p>
        </p:txBody>
      </p:sp>
      <p:grpSp>
        <p:nvGrpSpPr>
          <p:cNvPr id="129" name="Google Shape;75;p14"/>
          <p:cNvGrpSpPr/>
          <p:nvPr/>
        </p:nvGrpSpPr>
        <p:grpSpPr>
          <a:xfrm>
            <a:off x="0" y="4385075"/>
            <a:ext cx="1881902" cy="758424"/>
            <a:chOff x="0" y="0"/>
            <a:chExt cx="1881900" cy="758423"/>
          </a:xfrm>
        </p:grpSpPr>
        <p:pic>
          <p:nvPicPr>
            <p:cNvPr id="127" name="Google Shape;76;p14" descr="Google Shape;76;p14"/>
            <p:cNvPicPr>
              <a:picLocks noChangeAspect="1"/>
            </p:cNvPicPr>
            <p:nvPr/>
          </p:nvPicPr>
          <p:blipFill>
            <a:blip r:embed="rId2">
              <a:extLst/>
            </a:blip>
            <a:stretch>
              <a:fillRect/>
            </a:stretch>
          </p:blipFill>
          <p:spPr>
            <a:xfrm>
              <a:off x="583712" y="0"/>
              <a:ext cx="714476" cy="328650"/>
            </a:xfrm>
            <a:prstGeom prst="rect">
              <a:avLst/>
            </a:prstGeom>
            <a:ln w="12700" cap="flat">
              <a:noFill/>
              <a:miter lim="400000"/>
            </a:ln>
            <a:effectLst/>
          </p:spPr>
        </p:pic>
        <p:sp>
          <p:nvSpPr>
            <p:cNvPr id="128" name="Google Shape;77;p14"/>
            <p:cNvSpPr txBox="1"/>
            <p:nvPr/>
          </p:nvSpPr>
          <p:spPr>
            <a:xfrm>
              <a:off x="-1" y="193524"/>
              <a:ext cx="1881902" cy="564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92000"/>
                </a:lnSpc>
                <a:defRPr sz="500">
                  <a:solidFill>
                    <a:srgbClr val="000000"/>
                  </a:solidFill>
                </a:defRPr>
              </a:pPr>
            </a:p>
            <a:p>
              <a:pPr algn="ctr">
                <a:lnSpc>
                  <a:spcPct val="80000"/>
                </a:lnSpc>
                <a:defRPr sz="5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9" name="Google Shape;189;p32"/>
          <p:cNvSpPr txBox="1"/>
          <p:nvPr>
            <p:ph type="body" sz="quarter" idx="1"/>
          </p:nvPr>
        </p:nvSpPr>
        <p:spPr>
          <a:xfrm>
            <a:off x="319500" y="4233724"/>
            <a:ext cx="8537700" cy="598801"/>
          </a:xfrm>
          <a:prstGeom prst="rect">
            <a:avLst/>
          </a:prstGeom>
        </p:spPr>
        <p:txBody>
          <a:bodyPr/>
          <a:lstStyle>
            <a:lvl1pPr marL="0">
              <a:defRPr sz="1600">
                <a:solidFill>
                  <a:schemeClr val="accent6"/>
                </a:solidFill>
              </a:defRPr>
            </a:lvl1pPr>
          </a:lstStyle>
          <a:p>
            <a:pPr/>
            <a:r>
              <a:t>Some professors use DropBox for course materials and collecting student work.</a:t>
            </a:r>
          </a:p>
        </p:txBody>
      </p:sp>
      <p:pic>
        <p:nvPicPr>
          <p:cNvPr id="200" name="Google Shape;190;p32" descr="Google Shape;190;p32"/>
          <p:cNvPicPr>
            <a:picLocks noChangeAspect="1"/>
          </p:cNvPicPr>
          <p:nvPr/>
        </p:nvPicPr>
        <p:blipFill>
          <a:blip r:embed="rId3">
            <a:extLst/>
          </a:blip>
          <a:stretch>
            <a:fillRect/>
          </a:stretch>
        </p:blipFill>
        <p:spPr>
          <a:xfrm>
            <a:off x="447112" y="343650"/>
            <a:ext cx="8410175" cy="3524649"/>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Google Shape;195;p33"/>
          <p:cNvSpPr txBox="1"/>
          <p:nvPr>
            <p:ph type="body" sz="quarter" idx="1"/>
          </p:nvPr>
        </p:nvSpPr>
        <p:spPr>
          <a:xfrm>
            <a:off x="319500" y="4233724"/>
            <a:ext cx="8221199" cy="598801"/>
          </a:xfrm>
          <a:prstGeom prst="rect">
            <a:avLst/>
          </a:prstGeom>
        </p:spPr>
        <p:txBody>
          <a:bodyPr/>
          <a:lstStyle/>
          <a:p>
            <a:pPr marL="0" defTabSz="868680">
              <a:lnSpc>
                <a:spcPct val="80000"/>
              </a:lnSpc>
              <a:defRPr sz="1520">
                <a:solidFill>
                  <a:schemeClr val="accent6"/>
                </a:solidFill>
              </a:defRPr>
            </a:pPr>
            <a:r>
              <a:t>Students have access to Microsoft Word, Excel, Powerpoint, and </a:t>
            </a:r>
          </a:p>
          <a:p>
            <a:pPr marL="0" defTabSz="868680">
              <a:lnSpc>
                <a:spcPct val="80000"/>
              </a:lnSpc>
              <a:defRPr sz="1520">
                <a:solidFill>
                  <a:schemeClr val="accent6"/>
                </a:solidFill>
              </a:defRPr>
            </a:pPr>
            <a:r>
              <a:t>One Drive (cloud storage)!</a:t>
            </a:r>
          </a:p>
        </p:txBody>
      </p:sp>
      <p:pic>
        <p:nvPicPr>
          <p:cNvPr id="205" name="Google Shape;196;p33" descr="Google Shape;196;p33"/>
          <p:cNvPicPr>
            <a:picLocks noChangeAspect="1"/>
          </p:cNvPicPr>
          <p:nvPr/>
        </p:nvPicPr>
        <p:blipFill>
          <a:blip r:embed="rId2">
            <a:extLst/>
          </a:blip>
          <a:stretch>
            <a:fillRect/>
          </a:stretch>
        </p:blipFill>
        <p:spPr>
          <a:xfrm>
            <a:off x="796599" y="389474"/>
            <a:ext cx="7744001" cy="3554376"/>
          </a:xfrm>
          <a:prstGeom prst="rect">
            <a:avLst/>
          </a:prstGeom>
          <a:ln w="12700">
            <a:miter lim="400000"/>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Google Shape;201;p34"/>
          <p:cNvSpPr txBox="1"/>
          <p:nvPr>
            <p:ph type="body" sz="half" idx="1"/>
          </p:nvPr>
        </p:nvSpPr>
        <p:spPr>
          <a:xfrm>
            <a:off x="353874" y="3058649"/>
            <a:ext cx="8237702" cy="1718401"/>
          </a:xfrm>
          <a:prstGeom prst="rect">
            <a:avLst/>
          </a:prstGeom>
        </p:spPr>
        <p:txBody>
          <a:bodyPr/>
          <a:lstStyle/>
          <a:p>
            <a:pPr marL="0" defTabSz="886968">
              <a:lnSpc>
                <a:spcPct val="90000"/>
              </a:lnSpc>
              <a:defRPr sz="1746">
                <a:solidFill>
                  <a:schemeClr val="accent6"/>
                </a:solidFill>
              </a:defRPr>
            </a:pPr>
            <a:r>
              <a:t>Blackboard (Bb) is a Learning Management System– this is where your courses live online. Some professors will use Bb to post syllabi, schedules, assignments, homework, quizzes, grades, etc</a:t>
            </a:r>
            <a:r>
              <a:rPr>
                <a:solidFill>
                  <a:srgbClr val="FFFFFF"/>
                </a:solidFill>
              </a:rPr>
              <a:t>.</a:t>
            </a:r>
            <a:endParaRPr>
              <a:solidFill>
                <a:srgbClr val="FFFFFF"/>
              </a:solidFill>
            </a:endParaRPr>
          </a:p>
          <a:p>
            <a:pPr marL="0" defTabSz="886968">
              <a:lnSpc>
                <a:spcPct val="90000"/>
              </a:lnSpc>
              <a:defRPr sz="1746"/>
            </a:pPr>
          </a:p>
          <a:p>
            <a:pPr marL="0" defTabSz="886968">
              <a:lnSpc>
                <a:spcPct val="90000"/>
              </a:lnSpc>
              <a:defRPr sz="1746">
                <a:solidFill>
                  <a:schemeClr val="accent6"/>
                </a:solidFill>
              </a:defRPr>
            </a:pPr>
            <a:r>
              <a:t>Some professors will meet with their online or hybrid classes in Bb using Blackboard Collaborate Ultra. This is like Zoom, but built into Bb.</a:t>
            </a:r>
          </a:p>
        </p:txBody>
      </p:sp>
      <p:pic>
        <p:nvPicPr>
          <p:cNvPr id="208" name="Google Shape;202;p34" descr="Google Shape;202;p34"/>
          <p:cNvPicPr>
            <a:picLocks noChangeAspect="1"/>
          </p:cNvPicPr>
          <p:nvPr/>
        </p:nvPicPr>
        <p:blipFill>
          <a:blip r:embed="rId3">
            <a:extLst/>
          </a:blip>
          <a:stretch>
            <a:fillRect/>
          </a:stretch>
        </p:blipFill>
        <p:spPr>
          <a:xfrm>
            <a:off x="2191474" y="490325"/>
            <a:ext cx="4197527" cy="2081426"/>
          </a:xfrm>
          <a:prstGeom prst="rect">
            <a:avLst/>
          </a:prstGeom>
          <a:ln w="12700">
            <a:miter lim="400000"/>
          </a:ln>
        </p:spPr>
      </p:pic>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Google Shape;207;p35"/>
          <p:cNvSpPr txBox="1"/>
          <p:nvPr>
            <p:ph type="body" sz="quarter" idx="1"/>
          </p:nvPr>
        </p:nvSpPr>
        <p:spPr>
          <a:xfrm>
            <a:off x="229100" y="4417000"/>
            <a:ext cx="8855100" cy="598801"/>
          </a:xfrm>
          <a:prstGeom prst="rect">
            <a:avLst/>
          </a:prstGeom>
        </p:spPr>
        <p:txBody>
          <a:bodyPr/>
          <a:lstStyle>
            <a:lvl1pPr marL="0">
              <a:defRPr sz="1300">
                <a:solidFill>
                  <a:schemeClr val="accent6"/>
                </a:solidFill>
              </a:defRPr>
            </a:lvl1pPr>
          </a:lstStyle>
          <a:p>
            <a:pPr/>
            <a:r>
              <a:t>OpenLab (OL) is similar to Blackboard– this is a place where your courses live online. Some professors may use it in the same way as Bb. OL also has projects, clubs, and portfolios, which you will not find on Bb.</a:t>
            </a:r>
          </a:p>
        </p:txBody>
      </p:sp>
      <p:pic>
        <p:nvPicPr>
          <p:cNvPr id="213" name="Google Shape;208;p35" descr="Google Shape;208;p35"/>
          <p:cNvPicPr>
            <a:picLocks noChangeAspect="1"/>
          </p:cNvPicPr>
          <p:nvPr/>
        </p:nvPicPr>
        <p:blipFill>
          <a:blip r:embed="rId3">
            <a:extLst/>
          </a:blip>
          <a:stretch>
            <a:fillRect/>
          </a:stretch>
        </p:blipFill>
        <p:spPr>
          <a:xfrm>
            <a:off x="1057374" y="118025"/>
            <a:ext cx="6972902" cy="4182575"/>
          </a:xfrm>
          <a:prstGeom prst="rect">
            <a:avLst/>
          </a:prstGeom>
          <a:ln w="12700">
            <a:miter lim="400000"/>
          </a:ln>
        </p:spPr>
      </p:pic>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 name="Google Shape;213;p36"/>
          <p:cNvSpPr txBox="1"/>
          <p:nvPr>
            <p:ph type="body" sz="quarter" idx="1"/>
          </p:nvPr>
        </p:nvSpPr>
        <p:spPr>
          <a:xfrm>
            <a:off x="319499" y="4032325"/>
            <a:ext cx="8547002" cy="800101"/>
          </a:xfrm>
          <a:prstGeom prst="rect">
            <a:avLst/>
          </a:prstGeom>
        </p:spPr>
        <p:txBody>
          <a:bodyPr/>
          <a:lstStyle>
            <a:lvl1pPr marL="0">
              <a:defRPr>
                <a:solidFill>
                  <a:schemeClr val="accent6"/>
                </a:solidFill>
              </a:defRPr>
            </a:lvl1pPr>
          </a:lstStyle>
          <a:p>
            <a:pPr/>
            <a:r>
              <a:t>Students use Zoom to attend online or hybrid classes, meet with professors, attend school events, and more.</a:t>
            </a:r>
          </a:p>
        </p:txBody>
      </p:sp>
      <p:pic>
        <p:nvPicPr>
          <p:cNvPr id="218" name="Google Shape;214;p36" descr="Google Shape;214;p36"/>
          <p:cNvPicPr>
            <a:picLocks noChangeAspect="1"/>
          </p:cNvPicPr>
          <p:nvPr/>
        </p:nvPicPr>
        <p:blipFill>
          <a:blip r:embed="rId3">
            <a:extLst/>
          </a:blip>
          <a:stretch>
            <a:fillRect/>
          </a:stretch>
        </p:blipFill>
        <p:spPr>
          <a:xfrm>
            <a:off x="2915849" y="816825"/>
            <a:ext cx="3354301" cy="2333426"/>
          </a:xfrm>
          <a:prstGeom prst="rect">
            <a:avLst/>
          </a:prstGeom>
          <a:ln w="12700">
            <a:miter lim="400000"/>
          </a:ln>
        </p:spPr>
      </p:pic>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Google Shape;219;p37"/>
          <p:cNvSpPr txBox="1"/>
          <p:nvPr>
            <p:ph type="title"/>
          </p:nvPr>
        </p:nvSpPr>
        <p:spPr>
          <a:xfrm>
            <a:off x="480750" y="1764950"/>
            <a:ext cx="8222099" cy="907500"/>
          </a:xfrm>
          <a:prstGeom prst="rect">
            <a:avLst/>
          </a:prstGeom>
        </p:spPr>
        <p:txBody>
          <a:bodyPr/>
          <a:lstStyle>
            <a:lvl1pPr defTabSz="841247">
              <a:defRPr b="1" sz="3956">
                <a:solidFill>
                  <a:schemeClr val="accent5"/>
                </a:solidFill>
              </a:defRPr>
            </a:lvl1pPr>
          </a:lstStyle>
          <a:p>
            <a:pPr/>
            <a:r>
              <a:t>Learning Etiquette + Engagement</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 name="Google Shape;224;p38"/>
          <p:cNvSpPr txBox="1"/>
          <p:nvPr>
            <p:ph type="title"/>
          </p:nvPr>
        </p:nvSpPr>
        <p:spPr>
          <a:xfrm>
            <a:off x="387899" y="458024"/>
            <a:ext cx="8368202" cy="686102"/>
          </a:xfrm>
          <a:prstGeom prst="rect">
            <a:avLst/>
          </a:prstGeom>
        </p:spPr>
        <p:txBody>
          <a:bodyPr/>
          <a:lstStyle>
            <a:lvl1pPr defTabSz="905255">
              <a:defRPr b="1" sz="2970">
                <a:solidFill>
                  <a:schemeClr val="accent5"/>
                </a:solidFill>
              </a:defRPr>
            </a:lvl1pPr>
          </a:lstStyle>
          <a:p>
            <a:pPr/>
            <a:r>
              <a:t>Classroom Learning: Etiquette + Engagement</a:t>
            </a:r>
          </a:p>
        </p:txBody>
      </p:sp>
      <p:sp>
        <p:nvSpPr>
          <p:cNvPr id="225" name="Google Shape;225;p38"/>
          <p:cNvSpPr txBox="1"/>
          <p:nvPr>
            <p:ph type="body" idx="1"/>
          </p:nvPr>
        </p:nvSpPr>
        <p:spPr>
          <a:xfrm>
            <a:off x="387899" y="1489823"/>
            <a:ext cx="8368202" cy="3078902"/>
          </a:xfrm>
          <a:prstGeom prst="rect">
            <a:avLst/>
          </a:prstGeom>
        </p:spPr>
        <p:txBody>
          <a:bodyPr/>
          <a:lstStyle/>
          <a:p>
            <a:pPr>
              <a:lnSpc>
                <a:spcPct val="103500"/>
              </a:lnSpc>
              <a:buChar char="-"/>
              <a:defRPr>
                <a:latin typeface="Roboto Slab"/>
                <a:ea typeface="Roboto Slab"/>
                <a:cs typeface="Roboto Slab"/>
                <a:sym typeface="Roboto Slab"/>
              </a:defRPr>
            </a:pPr>
            <a:r>
              <a:t>Prepared to participate</a:t>
            </a:r>
          </a:p>
          <a:p>
            <a:pPr>
              <a:lnSpc>
                <a:spcPct val="103500"/>
              </a:lnSpc>
              <a:buChar char="-"/>
              <a:defRPr>
                <a:latin typeface="Roboto Slab"/>
                <a:ea typeface="Roboto Slab"/>
                <a:cs typeface="Roboto Slab"/>
                <a:sym typeface="Roboto Slab"/>
              </a:defRPr>
            </a:pPr>
            <a:r>
              <a:t>Ready to take notes</a:t>
            </a:r>
          </a:p>
          <a:p>
            <a:pPr>
              <a:lnSpc>
                <a:spcPct val="103500"/>
              </a:lnSpc>
              <a:buChar char="-"/>
              <a:defRPr>
                <a:latin typeface="Roboto Slab"/>
                <a:ea typeface="Roboto Slab"/>
                <a:cs typeface="Roboto Slab"/>
                <a:sym typeface="Roboto Slab"/>
              </a:defRPr>
            </a:pPr>
            <a:r>
              <a:t>Asking and answering questions</a:t>
            </a:r>
          </a:p>
          <a:p>
            <a:pPr>
              <a:lnSpc>
                <a:spcPct val="103500"/>
              </a:lnSpc>
              <a:buChar char="-"/>
              <a:defRPr>
                <a:latin typeface="Roboto Slab"/>
                <a:ea typeface="Roboto Slab"/>
                <a:cs typeface="Roboto Slab"/>
                <a:sym typeface="Roboto Slab"/>
              </a:defRPr>
            </a:pPr>
            <a:r>
              <a:t>Addressing your professors</a:t>
            </a:r>
          </a:p>
          <a:p>
            <a:pPr>
              <a:lnSpc>
                <a:spcPct val="103500"/>
              </a:lnSpc>
              <a:buChar char="-"/>
              <a:defRPr>
                <a:latin typeface="Roboto Slab"/>
                <a:ea typeface="Roboto Slab"/>
                <a:cs typeface="Roboto Slab"/>
                <a:sym typeface="Roboto Slab"/>
              </a:defRPr>
            </a:pPr>
            <a:r>
              <a:t>Active learning doesn’t always mean speaking up</a:t>
            </a:r>
          </a:p>
          <a:p>
            <a:pPr>
              <a:lnSpc>
                <a:spcPct val="103500"/>
              </a:lnSpc>
              <a:buChar char="-"/>
              <a:defRPr>
                <a:latin typeface="Roboto Slab"/>
                <a:ea typeface="Roboto Slab"/>
                <a:cs typeface="Roboto Slab"/>
                <a:sym typeface="Roboto Slab"/>
              </a:defRPr>
            </a:pPr>
            <a:r>
              <a:t>Choose your seat wisely</a:t>
            </a:r>
          </a:p>
          <a:p>
            <a:pPr>
              <a:lnSpc>
                <a:spcPct val="103500"/>
              </a:lnSpc>
              <a:buChar char="-"/>
              <a:defRPr>
                <a:latin typeface="Roboto Slab"/>
                <a:ea typeface="Roboto Slab"/>
                <a:cs typeface="Roboto Slab"/>
                <a:sym typeface="Roboto Slab"/>
              </a:defRPr>
            </a:pPr>
            <a:r>
              <a:t>Headphones off/out</a:t>
            </a:r>
          </a:p>
          <a:p>
            <a:pPr>
              <a:lnSpc>
                <a:spcPct val="103500"/>
              </a:lnSpc>
              <a:buChar char="-"/>
              <a:defRPr>
                <a:latin typeface="Roboto Slab"/>
                <a:ea typeface="Roboto Slab"/>
                <a:cs typeface="Roboto Slab"/>
                <a:sym typeface="Roboto Slab"/>
              </a:defRPr>
            </a:pPr>
            <a:r>
              <a:t>Phones on silent and put away</a:t>
            </a:r>
          </a:p>
          <a:p>
            <a:pPr>
              <a:lnSpc>
                <a:spcPct val="103500"/>
              </a:lnSpc>
              <a:buChar char="-"/>
              <a:defRPr>
                <a:latin typeface="Roboto Slab"/>
                <a:ea typeface="Roboto Slab"/>
                <a:cs typeface="Roboto Slab"/>
                <a:sym typeface="Roboto Slab"/>
              </a:defRPr>
            </a:pPr>
            <a:r>
              <a:t>Arriving late and leaving early</a:t>
            </a:r>
          </a:p>
          <a:p>
            <a:pPr>
              <a:lnSpc>
                <a:spcPct val="103500"/>
              </a:lnSpc>
              <a:buChar char="-"/>
              <a:defRPr>
                <a:latin typeface="Roboto Slab"/>
                <a:ea typeface="Roboto Slab"/>
                <a:cs typeface="Roboto Slab"/>
                <a:sym typeface="Roboto Slab"/>
              </a:defRPr>
            </a:pPr>
            <a:r>
              <a:t>Excusing yourself during class</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7" name="Google Shape;230;p39"/>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Online Learning: Etiquette + Engagement</a:t>
            </a:r>
          </a:p>
        </p:txBody>
      </p:sp>
      <p:sp>
        <p:nvSpPr>
          <p:cNvPr id="228" name="Google Shape;231;p39"/>
          <p:cNvSpPr txBox="1"/>
          <p:nvPr>
            <p:ph type="body" idx="1"/>
          </p:nvPr>
        </p:nvSpPr>
        <p:spPr>
          <a:xfrm>
            <a:off x="387899" y="1489823"/>
            <a:ext cx="8368202" cy="3078902"/>
          </a:xfrm>
          <a:prstGeom prst="rect">
            <a:avLst/>
          </a:prstGeom>
        </p:spPr>
        <p:txBody>
          <a:bodyPr/>
          <a:lstStyle/>
          <a:p>
            <a:pPr marL="0" indent="0">
              <a:buSzTx/>
              <a:buNone/>
              <a:defRPr>
                <a:latin typeface="Roboto Slab"/>
                <a:ea typeface="Roboto Slab"/>
                <a:cs typeface="Roboto Slab"/>
                <a:sym typeface="Roboto Slab"/>
              </a:defRPr>
            </a:pPr>
            <a:r>
              <a:t>Everything from Classroom Learning plus…</a:t>
            </a:r>
          </a:p>
          <a:p>
            <a:pPr>
              <a:spcBef>
                <a:spcPts val="1200"/>
              </a:spcBef>
              <a:buChar char="-"/>
              <a:defRPr>
                <a:latin typeface="Roboto Slab"/>
                <a:ea typeface="Roboto Slab"/>
                <a:cs typeface="Roboto Slab"/>
                <a:sym typeface="Roboto Slab"/>
              </a:defRPr>
            </a:pPr>
            <a:r>
              <a:t>Camera on? Sure!</a:t>
            </a:r>
          </a:p>
          <a:p>
            <a:pPr>
              <a:buChar char="-"/>
              <a:defRPr>
                <a:latin typeface="Roboto Slab"/>
                <a:ea typeface="Roboto Slab"/>
                <a:cs typeface="Roboto Slab"/>
                <a:sym typeface="Roboto Slab"/>
              </a:defRPr>
            </a:pPr>
            <a:r>
              <a:t>Camera off? That’s fine too.</a:t>
            </a:r>
          </a:p>
          <a:p>
            <a:pPr>
              <a:buChar char="-"/>
              <a:defRPr>
                <a:latin typeface="Roboto Slab"/>
                <a:ea typeface="Roboto Slab"/>
                <a:cs typeface="Roboto Slab"/>
                <a:sym typeface="Roboto Slab"/>
              </a:defRPr>
            </a:pPr>
            <a:r>
              <a:t>Mute your microphone, not your voice!</a:t>
            </a:r>
          </a:p>
          <a:p>
            <a:pPr>
              <a:buChar char="-"/>
              <a:defRPr>
                <a:latin typeface="Roboto Slab"/>
                <a:ea typeface="Roboto Slab"/>
                <a:cs typeface="Roboto Slab"/>
                <a:sym typeface="Roboto Slab"/>
              </a:defRPr>
            </a:pPr>
            <a:r>
              <a:t>Chatting to stay connected throughout class.</a:t>
            </a:r>
          </a:p>
          <a:p>
            <a:pPr>
              <a:buChar char="-"/>
              <a:defRPr>
                <a:latin typeface="Roboto Slab"/>
                <a:ea typeface="Roboto Slab"/>
                <a:cs typeface="Roboto Slab"/>
                <a:sym typeface="Roboto Slab"/>
              </a:defRPr>
            </a:pPr>
            <a:r>
              <a:t>Breakout Rooms</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 name="Google Shape;236;p40"/>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Instructional Modalities</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2" name="Google Shape;241;p41"/>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Instructional Modalities at City Tech</a:t>
            </a:r>
          </a:p>
        </p:txBody>
      </p:sp>
      <p:sp>
        <p:nvSpPr>
          <p:cNvPr id="233" name="Google Shape;242;p41"/>
          <p:cNvSpPr txBox="1"/>
          <p:nvPr>
            <p:ph type="body" idx="1"/>
          </p:nvPr>
        </p:nvSpPr>
        <p:spPr>
          <a:xfrm>
            <a:off x="387899" y="1489823"/>
            <a:ext cx="8368202" cy="3078902"/>
          </a:xfrm>
          <a:prstGeom prst="rect">
            <a:avLst/>
          </a:prstGeom>
        </p:spPr>
        <p:txBody>
          <a:bodyPr/>
          <a:lstStyle/>
          <a:p>
            <a:pPr indent="-374650">
              <a:buSzPts val="2300"/>
              <a:defRPr sz="2300">
                <a:latin typeface="Roboto Slab"/>
                <a:ea typeface="Roboto Slab"/>
                <a:cs typeface="Roboto Slab"/>
                <a:sym typeface="Roboto Slab"/>
              </a:defRPr>
            </a:pPr>
            <a:r>
              <a:t>In person</a:t>
            </a:r>
          </a:p>
          <a:p>
            <a:pPr indent="-374650">
              <a:buSzPts val="2300"/>
              <a:defRPr sz="2300">
                <a:latin typeface="Roboto Slab"/>
                <a:ea typeface="Roboto Slab"/>
                <a:cs typeface="Roboto Slab"/>
                <a:sym typeface="Roboto Slab"/>
              </a:defRPr>
            </a:pPr>
            <a:r>
              <a:t>Online</a:t>
            </a:r>
          </a:p>
          <a:p>
            <a:pPr lvl="1" marL="914400" indent="-349250">
              <a:buSzPts val="1900"/>
              <a:defRPr sz="1900">
                <a:latin typeface="Roboto Slab"/>
                <a:ea typeface="Roboto Slab"/>
                <a:cs typeface="Roboto Slab"/>
                <a:sym typeface="Roboto Slab"/>
              </a:defRPr>
            </a:pPr>
            <a:r>
              <a:t>Synchronous</a:t>
            </a:r>
          </a:p>
          <a:p>
            <a:pPr lvl="1" marL="914400" indent="-349250">
              <a:buSzPts val="1900"/>
              <a:defRPr sz="1900">
                <a:latin typeface="Roboto Slab"/>
                <a:ea typeface="Roboto Slab"/>
                <a:cs typeface="Roboto Slab"/>
                <a:sym typeface="Roboto Slab"/>
              </a:defRPr>
            </a:pPr>
            <a:r>
              <a:t>Asynchronous</a:t>
            </a:r>
          </a:p>
          <a:p>
            <a:pPr indent="-374650">
              <a:buSzPts val="2300"/>
              <a:defRPr sz="2300">
                <a:latin typeface="Roboto Slab"/>
                <a:ea typeface="Roboto Slab"/>
                <a:cs typeface="Roboto Slab"/>
                <a:sym typeface="Roboto Slab"/>
              </a:defRPr>
            </a:pPr>
            <a:r>
              <a:t>Hybrid</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 name="Google Shape;82;p15"/>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132" name="Google Shape;83;p15"/>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Introductions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CT101 Syllabus + Schedule Review</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Learning Tools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Classroom Learning: Etiquette + Engagement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Online Learning: Etiquette + Engagement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Instructional Modalities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If the walls could talk…</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Google Shape;247;p42"/>
          <p:cNvSpPr txBox="1"/>
          <p:nvPr>
            <p:ph type="title"/>
          </p:nvPr>
        </p:nvSpPr>
        <p:spPr>
          <a:xfrm>
            <a:off x="387899" y="555600"/>
            <a:ext cx="2808002" cy="755700"/>
          </a:xfrm>
          <a:prstGeom prst="rect">
            <a:avLst/>
          </a:prstGeom>
        </p:spPr>
        <p:txBody>
          <a:bodyPr/>
          <a:lstStyle>
            <a:lvl1pPr>
              <a:defRPr b="1">
                <a:solidFill>
                  <a:schemeClr val="accent5"/>
                </a:solidFill>
              </a:defRPr>
            </a:lvl1pPr>
          </a:lstStyle>
          <a:p>
            <a:pPr/>
            <a:r>
              <a:t>Modalities</a:t>
            </a:r>
          </a:p>
        </p:txBody>
      </p:sp>
      <p:sp>
        <p:nvSpPr>
          <p:cNvPr id="236" name="Google Shape;248;p42"/>
          <p:cNvSpPr txBox="1"/>
          <p:nvPr>
            <p:ph type="body" sz="quarter" idx="1"/>
          </p:nvPr>
        </p:nvSpPr>
        <p:spPr>
          <a:xfrm>
            <a:off x="387899" y="1594025"/>
            <a:ext cx="2808002" cy="2681100"/>
          </a:xfrm>
          <a:prstGeom prst="rect">
            <a:avLst/>
          </a:prstGeom>
        </p:spPr>
        <p:txBody>
          <a:bodyPr/>
          <a:lstStyle/>
          <a:p>
            <a:pPr indent="-311150">
              <a:buSzPts val="1300"/>
              <a:buChar char="-"/>
              <a:defRPr sz="1300">
                <a:latin typeface="Roboto Slab"/>
                <a:ea typeface="Roboto Slab"/>
                <a:cs typeface="Roboto Slab"/>
                <a:sym typeface="Roboto Slab"/>
              </a:defRPr>
            </a:pPr>
            <a:r>
              <a:t>Which class is fully in person?</a:t>
            </a:r>
          </a:p>
          <a:p>
            <a:pPr indent="-311150">
              <a:spcBef>
                <a:spcPts val="1000"/>
              </a:spcBef>
              <a:buSzPts val="1300"/>
              <a:buChar char="-"/>
              <a:defRPr sz="1300">
                <a:latin typeface="Roboto Slab"/>
                <a:ea typeface="Roboto Slab"/>
                <a:cs typeface="Roboto Slab"/>
                <a:sym typeface="Roboto Slab"/>
              </a:defRPr>
            </a:pPr>
            <a:r>
              <a:t>Which class is Online, Synchronous?</a:t>
            </a:r>
          </a:p>
          <a:p>
            <a:pPr indent="-311150">
              <a:spcBef>
                <a:spcPts val="1000"/>
              </a:spcBef>
              <a:buSzPts val="1300"/>
              <a:buChar char="-"/>
              <a:defRPr sz="1300">
                <a:latin typeface="Roboto Slab"/>
                <a:ea typeface="Roboto Slab"/>
                <a:cs typeface="Roboto Slab"/>
                <a:sym typeface="Roboto Slab"/>
              </a:defRPr>
            </a:pPr>
            <a:r>
              <a:t>Which class has an Online, Asynchronous component?</a:t>
            </a:r>
          </a:p>
          <a:p>
            <a:pPr indent="-311150">
              <a:spcBef>
                <a:spcPts val="1000"/>
              </a:spcBef>
              <a:buSzPts val="1300"/>
              <a:buChar char="-"/>
              <a:defRPr sz="1300">
                <a:latin typeface="Roboto Slab"/>
                <a:ea typeface="Roboto Slab"/>
                <a:cs typeface="Roboto Slab"/>
                <a:sym typeface="Roboto Slab"/>
              </a:defRPr>
            </a:pPr>
            <a:r>
              <a:t>Which class is Hybrid?</a:t>
            </a:r>
          </a:p>
        </p:txBody>
      </p:sp>
      <p:pic>
        <p:nvPicPr>
          <p:cNvPr id="237" name="Google Shape;249;p42" descr="Google Shape;249;p42"/>
          <p:cNvPicPr>
            <a:picLocks noChangeAspect="1"/>
          </p:cNvPicPr>
          <p:nvPr/>
        </p:nvPicPr>
        <p:blipFill>
          <a:blip r:embed="rId2">
            <a:extLst/>
          </a:blip>
          <a:srcRect l="31253" t="15390" r="2292" b="6165"/>
          <a:stretch>
            <a:fillRect/>
          </a:stretch>
        </p:blipFill>
        <p:spPr>
          <a:xfrm>
            <a:off x="3682250" y="216199"/>
            <a:ext cx="4930550" cy="4569502"/>
          </a:xfrm>
          <a:prstGeom prst="rect">
            <a:avLst/>
          </a:prstGeom>
          <a:ln w="12700">
            <a:miter lim="400000"/>
          </a:ln>
        </p:spPr>
      </p:pic>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9" name="Google Shape;254;p43" descr="Google Shape;254;p43"/>
          <p:cNvPicPr>
            <a:picLocks noChangeAspect="1"/>
          </p:cNvPicPr>
          <p:nvPr/>
        </p:nvPicPr>
        <p:blipFill>
          <a:blip r:embed="rId2">
            <a:extLst/>
          </a:blip>
          <a:srcRect l="31253" t="15390" r="2292" b="6165"/>
          <a:stretch>
            <a:fillRect/>
          </a:stretch>
        </p:blipFill>
        <p:spPr>
          <a:xfrm>
            <a:off x="305673" y="1055975"/>
            <a:ext cx="3466226" cy="3212401"/>
          </a:xfrm>
          <a:prstGeom prst="rect">
            <a:avLst/>
          </a:prstGeom>
          <a:ln w="12700">
            <a:miter lim="400000"/>
          </a:ln>
        </p:spPr>
      </p:pic>
      <p:pic>
        <p:nvPicPr>
          <p:cNvPr id="240" name="Google Shape;255;p43" descr="Google Shape;255;p43"/>
          <p:cNvPicPr>
            <a:picLocks noChangeAspect="1"/>
          </p:cNvPicPr>
          <p:nvPr/>
        </p:nvPicPr>
        <p:blipFill>
          <a:blip r:embed="rId3">
            <a:extLst/>
          </a:blip>
          <a:stretch>
            <a:fillRect/>
          </a:stretch>
        </p:blipFill>
        <p:spPr>
          <a:xfrm>
            <a:off x="4691255" y="75124"/>
            <a:ext cx="4342971" cy="4993227"/>
          </a:xfrm>
          <a:prstGeom prst="rect">
            <a:avLst/>
          </a:prstGeom>
          <a:ln w="12700">
            <a:miter lim="400000"/>
          </a:ln>
        </p:spPr>
      </p:pic>
      <p:sp>
        <p:nvSpPr>
          <p:cNvPr id="241" name="Google Shape;256;p43"/>
          <p:cNvSpPr/>
          <p:nvPr/>
        </p:nvSpPr>
        <p:spPr>
          <a:xfrm>
            <a:off x="777406" y="3156163"/>
            <a:ext cx="1572602" cy="794101"/>
          </a:xfrm>
          <a:prstGeom prst="ellipse">
            <a:avLst/>
          </a:prstGeom>
          <a:ln w="38100">
            <a:solidFill>
              <a:schemeClr val="accent5"/>
            </a:solidFill>
          </a:ln>
        </p:spPr>
        <p:txBody>
          <a:bodyPr lIns="0" tIns="0" rIns="0" bIns="0" anchor="ctr"/>
          <a:lstStyle/>
          <a:p>
            <a:pPr>
              <a:defRPr>
                <a:solidFill>
                  <a:srgbClr val="000000"/>
                </a:solidFill>
              </a:defRPr>
            </a:pPr>
          </a:p>
        </p:txBody>
      </p:sp>
      <p:sp>
        <p:nvSpPr>
          <p:cNvPr id="242" name="Google Shape;257;p43"/>
          <p:cNvSpPr/>
          <p:nvPr/>
        </p:nvSpPr>
        <p:spPr>
          <a:xfrm flipV="1">
            <a:off x="2119704" y="429657"/>
            <a:ext cx="2571601" cy="2842801"/>
          </a:xfrm>
          <a:prstGeom prst="line">
            <a:avLst/>
          </a:prstGeom>
          <a:ln w="38100">
            <a:solidFill>
              <a:schemeClr val="accent5"/>
            </a:solidFill>
            <a:tailEnd type="triangle"/>
          </a:ln>
        </p:spPr>
        <p:txBody>
          <a:bodyPr lIns="0" tIns="0" rIns="0" bIns="0"/>
          <a:lstStyle/>
          <a:p>
            <a:pPr/>
          </a:p>
        </p:txBody>
      </p:sp>
      <p:sp>
        <p:nvSpPr>
          <p:cNvPr id="243" name="Google Shape;258;p43"/>
          <p:cNvSpPr txBox="1"/>
          <p:nvPr/>
        </p:nvSpPr>
        <p:spPr>
          <a:xfrm>
            <a:off x="581425" y="150274"/>
            <a:ext cx="2728200" cy="665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200">
                <a:solidFill>
                  <a:schemeClr val="accent5"/>
                </a:solidFill>
                <a:latin typeface="Roboto Slab"/>
                <a:ea typeface="Roboto Slab"/>
                <a:cs typeface="Roboto Slab"/>
                <a:sym typeface="Roboto Slab"/>
              </a:defRPr>
            </a:lvl1pPr>
          </a:lstStyle>
          <a:p>
            <a:pPr/>
            <a:r>
              <a:t>In-person</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5" name="Google Shape;263;p44" descr="Google Shape;263;p44"/>
          <p:cNvPicPr>
            <a:picLocks noChangeAspect="1"/>
          </p:cNvPicPr>
          <p:nvPr/>
        </p:nvPicPr>
        <p:blipFill>
          <a:blip r:embed="rId2">
            <a:extLst/>
          </a:blip>
          <a:srcRect l="31253" t="15390" r="2292" b="6165"/>
          <a:stretch>
            <a:fillRect/>
          </a:stretch>
        </p:blipFill>
        <p:spPr>
          <a:xfrm>
            <a:off x="305673" y="1284575"/>
            <a:ext cx="3466226" cy="3212401"/>
          </a:xfrm>
          <a:prstGeom prst="rect">
            <a:avLst/>
          </a:prstGeom>
          <a:ln w="12700">
            <a:miter lim="400000"/>
          </a:ln>
        </p:spPr>
      </p:pic>
      <p:sp>
        <p:nvSpPr>
          <p:cNvPr id="246" name="Google Shape;264;p44"/>
          <p:cNvSpPr/>
          <p:nvPr/>
        </p:nvSpPr>
        <p:spPr>
          <a:xfrm>
            <a:off x="751356" y="3853538"/>
            <a:ext cx="1572602" cy="794101"/>
          </a:xfrm>
          <a:prstGeom prst="ellipse">
            <a:avLst/>
          </a:prstGeom>
          <a:ln w="38100">
            <a:solidFill>
              <a:schemeClr val="accent5"/>
            </a:solidFill>
          </a:ln>
        </p:spPr>
        <p:txBody>
          <a:bodyPr lIns="0" tIns="0" rIns="0" bIns="0" anchor="ctr"/>
          <a:lstStyle/>
          <a:p>
            <a:pPr>
              <a:defRPr>
                <a:solidFill>
                  <a:srgbClr val="000000"/>
                </a:solidFill>
              </a:defRPr>
            </a:pPr>
          </a:p>
        </p:txBody>
      </p:sp>
      <p:sp>
        <p:nvSpPr>
          <p:cNvPr id="247" name="Google Shape;265;p44"/>
          <p:cNvSpPr txBox="1"/>
          <p:nvPr/>
        </p:nvSpPr>
        <p:spPr>
          <a:xfrm>
            <a:off x="377624" y="150274"/>
            <a:ext cx="3394202" cy="11480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200">
                <a:solidFill>
                  <a:schemeClr val="accent5"/>
                </a:solidFill>
                <a:latin typeface="Roboto Slab"/>
                <a:ea typeface="Roboto Slab"/>
                <a:cs typeface="Roboto Slab"/>
                <a:sym typeface="Roboto Slab"/>
              </a:defRPr>
            </a:lvl1pPr>
          </a:lstStyle>
          <a:p>
            <a:pPr/>
            <a:r>
              <a:t>Online, Synchronous</a:t>
            </a:r>
          </a:p>
        </p:txBody>
      </p:sp>
      <p:pic>
        <p:nvPicPr>
          <p:cNvPr id="248" name="Google Shape;266;p44" descr="Google Shape;266;p44"/>
          <p:cNvPicPr>
            <a:picLocks noChangeAspect="1"/>
          </p:cNvPicPr>
          <p:nvPr/>
        </p:nvPicPr>
        <p:blipFill>
          <a:blip r:embed="rId3">
            <a:extLst/>
          </a:blip>
          <a:stretch>
            <a:fillRect/>
          </a:stretch>
        </p:blipFill>
        <p:spPr>
          <a:xfrm>
            <a:off x="3950325" y="535249"/>
            <a:ext cx="5193675" cy="3883795"/>
          </a:xfrm>
          <a:prstGeom prst="rect">
            <a:avLst/>
          </a:prstGeom>
          <a:ln w="12700">
            <a:miter lim="400000"/>
          </a:ln>
        </p:spPr>
      </p:pic>
      <p:sp>
        <p:nvSpPr>
          <p:cNvPr id="249" name="Google Shape;267;p44"/>
          <p:cNvSpPr/>
          <p:nvPr/>
        </p:nvSpPr>
        <p:spPr>
          <a:xfrm flipV="1">
            <a:off x="2093654" y="1387433"/>
            <a:ext cx="1903801" cy="2582401"/>
          </a:xfrm>
          <a:prstGeom prst="line">
            <a:avLst/>
          </a:prstGeom>
          <a:ln w="38100">
            <a:solidFill>
              <a:schemeClr val="accent5"/>
            </a:solidFill>
            <a:tailEnd type="triangle"/>
          </a:ln>
        </p:spPr>
        <p:txBody>
          <a:bodyPr lIns="0" tIns="0" rIns="0" bIns="0"/>
          <a:lstStyle/>
          <a:p>
            <a:pP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1" name="Google Shape;272;p45" descr="Google Shape;272;p45"/>
          <p:cNvPicPr>
            <a:picLocks noChangeAspect="1"/>
          </p:cNvPicPr>
          <p:nvPr/>
        </p:nvPicPr>
        <p:blipFill>
          <a:blip r:embed="rId2">
            <a:extLst/>
          </a:blip>
          <a:srcRect l="31253" t="15390" r="2292" b="6165"/>
          <a:stretch>
            <a:fillRect/>
          </a:stretch>
        </p:blipFill>
        <p:spPr>
          <a:xfrm>
            <a:off x="305673" y="1055975"/>
            <a:ext cx="3466226" cy="3212401"/>
          </a:xfrm>
          <a:prstGeom prst="rect">
            <a:avLst/>
          </a:prstGeom>
          <a:ln w="12700">
            <a:miter lim="400000"/>
          </a:ln>
        </p:spPr>
      </p:pic>
      <p:sp>
        <p:nvSpPr>
          <p:cNvPr id="252" name="Google Shape;273;p45"/>
          <p:cNvSpPr/>
          <p:nvPr/>
        </p:nvSpPr>
        <p:spPr>
          <a:xfrm>
            <a:off x="647206" y="2101413"/>
            <a:ext cx="1572602" cy="794101"/>
          </a:xfrm>
          <a:prstGeom prst="ellipse">
            <a:avLst/>
          </a:prstGeom>
          <a:ln w="38100">
            <a:solidFill>
              <a:schemeClr val="accent5"/>
            </a:solidFill>
          </a:ln>
        </p:spPr>
        <p:txBody>
          <a:bodyPr lIns="0" tIns="0" rIns="0" bIns="0" anchor="ctr"/>
          <a:lstStyle/>
          <a:p>
            <a:pPr>
              <a:defRPr>
                <a:solidFill>
                  <a:srgbClr val="000000"/>
                </a:solidFill>
              </a:defRPr>
            </a:pPr>
          </a:p>
        </p:txBody>
      </p:sp>
      <p:sp>
        <p:nvSpPr>
          <p:cNvPr id="253" name="Google Shape;274;p45"/>
          <p:cNvSpPr txBox="1"/>
          <p:nvPr/>
        </p:nvSpPr>
        <p:spPr>
          <a:xfrm>
            <a:off x="581425" y="150274"/>
            <a:ext cx="2728200" cy="665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200">
                <a:solidFill>
                  <a:schemeClr val="accent5"/>
                </a:solidFill>
                <a:latin typeface="Roboto Slab"/>
                <a:ea typeface="Roboto Slab"/>
                <a:cs typeface="Roboto Slab"/>
                <a:sym typeface="Roboto Slab"/>
              </a:defRPr>
            </a:lvl1pPr>
          </a:lstStyle>
          <a:p>
            <a:pPr/>
            <a:r>
              <a:t>Hybrid</a:t>
            </a:r>
          </a:p>
        </p:txBody>
      </p:sp>
      <p:pic>
        <p:nvPicPr>
          <p:cNvPr id="254" name="Google Shape;275;p45" descr="Google Shape;275;p45"/>
          <p:cNvPicPr>
            <a:picLocks noChangeAspect="1"/>
          </p:cNvPicPr>
          <p:nvPr/>
        </p:nvPicPr>
        <p:blipFill>
          <a:blip r:embed="rId3">
            <a:extLst/>
          </a:blip>
          <a:stretch>
            <a:fillRect/>
          </a:stretch>
        </p:blipFill>
        <p:spPr>
          <a:xfrm>
            <a:off x="4129225" y="399824"/>
            <a:ext cx="4940501" cy="3780101"/>
          </a:xfrm>
          <a:prstGeom prst="rect">
            <a:avLst/>
          </a:prstGeom>
          <a:ln w="12700">
            <a:miter lim="400000"/>
          </a:ln>
        </p:spPr>
      </p:pic>
      <p:sp>
        <p:nvSpPr>
          <p:cNvPr id="255" name="Google Shape;276;p45"/>
          <p:cNvSpPr/>
          <p:nvPr/>
        </p:nvSpPr>
        <p:spPr>
          <a:xfrm flipV="1">
            <a:off x="2219799" y="1041724"/>
            <a:ext cx="1947002" cy="1380301"/>
          </a:xfrm>
          <a:prstGeom prst="line">
            <a:avLst/>
          </a:prstGeom>
          <a:ln w="38100">
            <a:solidFill>
              <a:schemeClr val="accent5"/>
            </a:solidFill>
            <a:tailEnd type="triangle"/>
          </a:ln>
        </p:spPr>
        <p:txBody>
          <a:bodyPr lIns="0" tIns="0" rIns="0" bIns="0"/>
          <a:lstStyle/>
          <a:p>
            <a:pP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7" name="Google Shape;281;p46" descr="Google Shape;281;p46"/>
          <p:cNvPicPr>
            <a:picLocks noChangeAspect="1"/>
          </p:cNvPicPr>
          <p:nvPr/>
        </p:nvPicPr>
        <p:blipFill>
          <a:blip r:embed="rId2">
            <a:extLst/>
          </a:blip>
          <a:stretch>
            <a:fillRect/>
          </a:stretch>
        </p:blipFill>
        <p:spPr>
          <a:xfrm>
            <a:off x="299500" y="2986421"/>
            <a:ext cx="4637250" cy="1514204"/>
          </a:xfrm>
          <a:prstGeom prst="rect">
            <a:avLst/>
          </a:prstGeom>
          <a:ln w="12700">
            <a:miter lim="400000"/>
          </a:ln>
        </p:spPr>
      </p:pic>
      <p:sp>
        <p:nvSpPr>
          <p:cNvPr id="258" name="Google Shape;282;p46"/>
          <p:cNvSpPr/>
          <p:nvPr/>
        </p:nvSpPr>
        <p:spPr>
          <a:xfrm>
            <a:off x="885472" y="3052010"/>
            <a:ext cx="2050502" cy="1583702"/>
          </a:xfrm>
          <a:prstGeom prst="ellipse">
            <a:avLst/>
          </a:prstGeom>
          <a:ln w="38100">
            <a:solidFill>
              <a:schemeClr val="accent5"/>
            </a:solidFill>
          </a:ln>
        </p:spPr>
        <p:txBody>
          <a:bodyPr lIns="0" tIns="0" rIns="0" bIns="0" anchor="ctr"/>
          <a:lstStyle/>
          <a:p>
            <a:pPr>
              <a:defRPr>
                <a:solidFill>
                  <a:srgbClr val="000000"/>
                </a:solidFill>
              </a:defRPr>
            </a:pPr>
          </a:p>
        </p:txBody>
      </p:sp>
      <p:sp>
        <p:nvSpPr>
          <p:cNvPr id="259" name="Google Shape;283;p46"/>
          <p:cNvSpPr txBox="1"/>
          <p:nvPr/>
        </p:nvSpPr>
        <p:spPr>
          <a:xfrm>
            <a:off x="403674" y="150274"/>
            <a:ext cx="3368401" cy="665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200">
                <a:solidFill>
                  <a:schemeClr val="accent5"/>
                </a:solidFill>
                <a:latin typeface="Roboto Slab"/>
                <a:ea typeface="Roboto Slab"/>
                <a:cs typeface="Roboto Slab"/>
                <a:sym typeface="Roboto Slab"/>
              </a:defRPr>
            </a:lvl1pPr>
          </a:lstStyle>
          <a:p>
            <a:pPr/>
            <a:r>
              <a:t>Hybrid with Lab</a:t>
            </a:r>
          </a:p>
        </p:txBody>
      </p:sp>
      <p:pic>
        <p:nvPicPr>
          <p:cNvPr id="260" name="Google Shape;284;p46" descr="Google Shape;284;p46"/>
          <p:cNvPicPr>
            <a:picLocks noChangeAspect="1"/>
          </p:cNvPicPr>
          <p:nvPr/>
        </p:nvPicPr>
        <p:blipFill>
          <a:blip r:embed="rId3">
            <a:extLst/>
          </a:blip>
          <a:stretch>
            <a:fillRect/>
          </a:stretch>
        </p:blipFill>
        <p:spPr>
          <a:xfrm>
            <a:off x="3963499" y="429649"/>
            <a:ext cx="5044728" cy="2330901"/>
          </a:xfrm>
          <a:prstGeom prst="rect">
            <a:avLst/>
          </a:prstGeom>
          <a:ln w="12700">
            <a:miter lim="400000"/>
          </a:ln>
        </p:spPr>
      </p:pic>
      <p:sp>
        <p:nvSpPr>
          <p:cNvPr id="261" name="Google Shape;285;p46"/>
          <p:cNvSpPr/>
          <p:nvPr/>
        </p:nvSpPr>
        <p:spPr>
          <a:xfrm flipV="1">
            <a:off x="2109499" y="664175"/>
            <a:ext cx="1888201" cy="2390101"/>
          </a:xfrm>
          <a:prstGeom prst="line">
            <a:avLst/>
          </a:prstGeom>
          <a:ln w="38100">
            <a:solidFill>
              <a:schemeClr val="accent5"/>
            </a:solidFill>
            <a:tailEnd type="triangle"/>
          </a:ln>
        </p:spPr>
        <p:txBody>
          <a:bodyPr lIns="0" tIns="0" rIns="0" bIns="0"/>
          <a:lstStyle/>
          <a:p>
            <a:pP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Google Shape;290;p47"/>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Schedule Issues?</a:t>
            </a:r>
          </a:p>
        </p:txBody>
      </p:sp>
      <p:sp>
        <p:nvSpPr>
          <p:cNvPr id="264" name="Google Shape;291;p47"/>
          <p:cNvSpPr txBox="1"/>
          <p:nvPr>
            <p:ph type="body" idx="1"/>
          </p:nvPr>
        </p:nvSpPr>
        <p:spPr>
          <a:xfrm>
            <a:off x="387899" y="2064598"/>
            <a:ext cx="8368202" cy="3078902"/>
          </a:xfrm>
          <a:prstGeom prst="rect">
            <a:avLst/>
          </a:prstGeom>
        </p:spPr>
        <p:txBody>
          <a:bodyPr/>
          <a:lstStyle>
            <a:lvl1pPr marL="0" indent="0">
              <a:spcBef>
                <a:spcPts val="1200"/>
              </a:spcBef>
              <a:buSzTx/>
              <a:buNone/>
              <a:defRPr>
                <a:latin typeface="Roboto Slab"/>
                <a:ea typeface="Roboto Slab"/>
                <a:cs typeface="Roboto Slab"/>
                <a:sym typeface="Roboto Slab"/>
              </a:defRPr>
            </a:lvl1pPr>
          </a:lstStyle>
          <a:p>
            <a:pPr/>
            <a:r>
              <a:t>Stay at the end of the session today for help with your schedule.</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6" name="Google Shape;296;p48"/>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If the walls could talk…</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0" name="Google Shape;301;p49"/>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Course Information</a:t>
            </a:r>
          </a:p>
        </p:txBody>
      </p:sp>
      <p:sp>
        <p:nvSpPr>
          <p:cNvPr id="271" name="Google Shape;302;p49"/>
          <p:cNvSpPr txBox="1"/>
          <p:nvPr>
            <p:ph type="body" idx="1"/>
          </p:nvPr>
        </p:nvSpPr>
        <p:spPr>
          <a:xfrm>
            <a:off x="387899" y="1489823"/>
            <a:ext cx="8368202" cy="3078902"/>
          </a:xfrm>
          <a:prstGeom prst="rect">
            <a:avLst/>
          </a:prstGeom>
        </p:spPr>
        <p:txBody>
          <a:bodyPr/>
          <a:lstStyle/>
          <a:p>
            <a:pPr marL="0" indent="0">
              <a:lnSpc>
                <a:spcPct val="92000"/>
              </a:lnSpc>
              <a:buSzTx/>
              <a:buNone/>
              <a:defRPr sz="1500">
                <a:latin typeface="Roboto Slab"/>
                <a:ea typeface="Roboto Slab"/>
                <a:cs typeface="Roboto Slab"/>
                <a:sym typeface="Roboto Slab"/>
              </a:defRPr>
            </a:pPr>
            <a:r>
              <a:t>Next Meeting: ADD DATE</a:t>
            </a:r>
          </a:p>
          <a:p>
            <a:pPr marL="0" indent="0">
              <a:lnSpc>
                <a:spcPct val="92000"/>
              </a:lnSpc>
              <a:spcBef>
                <a:spcPts val="1200"/>
              </a:spcBef>
              <a:buSzTx/>
              <a:buNone/>
              <a:defRPr sz="1500">
                <a:latin typeface="Roboto Slab"/>
                <a:ea typeface="Roboto Slab"/>
                <a:cs typeface="Roboto Slab"/>
                <a:sym typeface="Roboto Slab"/>
              </a:defRPr>
            </a:pPr>
            <a:r>
              <a:t>Workshop Location: ADD ROOM</a:t>
            </a:r>
          </a:p>
          <a:p>
            <a:pPr marL="0" indent="0">
              <a:lnSpc>
                <a:spcPct val="92000"/>
              </a:lnSpc>
              <a:spcBef>
                <a:spcPts val="1200"/>
              </a:spcBef>
              <a:buSzTx/>
              <a:buNone/>
              <a:defRPr sz="1500">
                <a:latin typeface="Roboto Slab"/>
                <a:ea typeface="Roboto Slab"/>
                <a:cs typeface="Roboto Slab"/>
                <a:sym typeface="Roboto Slab"/>
              </a:defRPr>
            </a:pPr>
            <a:r>
              <a:t>Open Lab site: ADD LINK</a:t>
            </a:r>
            <a:endParaRPr>
              <a:solidFill>
                <a:schemeClr val="accent6"/>
              </a:solidFill>
            </a:endParaRPr>
          </a:p>
          <a:p>
            <a:pPr marL="0" indent="0">
              <a:lnSpc>
                <a:spcPct val="92000"/>
              </a:lnSpc>
              <a:spcBef>
                <a:spcPts val="1200"/>
              </a:spcBef>
              <a:buSzTx/>
              <a:buNone/>
              <a:defRPr sz="1500">
                <a:latin typeface="Roboto Slab"/>
                <a:ea typeface="Roboto Slab"/>
                <a:cs typeface="Roboto Slab"/>
                <a:sym typeface="Roboto Slab"/>
              </a:defRPr>
            </a:pPr>
            <a:r>
              <a:t>Prof. email: ADD LINK  </a:t>
            </a:r>
          </a:p>
          <a:p>
            <a:pPr marL="0" indent="0">
              <a:lnSpc>
                <a:spcPct val="92000"/>
              </a:lnSpc>
              <a:spcBef>
                <a:spcPts val="1200"/>
              </a:spcBef>
              <a:buSzTx/>
              <a:buNone/>
              <a:defRPr sz="1500">
                <a:latin typeface="Roboto Slab"/>
                <a:ea typeface="Roboto Slab"/>
                <a:cs typeface="Roboto Slab"/>
                <a:sym typeface="Roboto Slab"/>
              </a:defRPr>
            </a:pPr>
            <a:r>
              <a:t>Peer Mentor 1 Email: ADD LINK</a:t>
            </a:r>
          </a:p>
          <a:p>
            <a:pPr marL="0" indent="0">
              <a:lnSpc>
                <a:spcPct val="92000"/>
              </a:lnSpc>
              <a:spcBef>
                <a:spcPts val="1200"/>
              </a:spcBef>
              <a:buSzTx/>
              <a:buNone/>
              <a:defRPr sz="1500">
                <a:latin typeface="Roboto Slab"/>
                <a:ea typeface="Roboto Slab"/>
                <a:cs typeface="Roboto Slab"/>
                <a:sym typeface="Roboto Slab"/>
              </a:defRPr>
            </a:pPr>
            <a:r>
              <a:t>Peer Mentor 2 Email: ADD LINK</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 name="Google Shape;307;p50"/>
          <p:cNvSpPr txBox="1"/>
          <p:nvPr>
            <p:ph type="title"/>
          </p:nvPr>
        </p:nvSpPr>
        <p:spPr>
          <a:xfrm>
            <a:off x="277199" y="1583850"/>
            <a:ext cx="4045201" cy="1482301"/>
          </a:xfrm>
          <a:prstGeom prst="rect">
            <a:avLst/>
          </a:prstGeom>
        </p:spPr>
        <p:txBody>
          <a:bodyPr anchor="ctr"/>
          <a:lstStyle>
            <a:lvl1pPr>
              <a:defRPr b="1" sz="4900">
                <a:solidFill>
                  <a:schemeClr val="accent6"/>
                </a:solidFill>
              </a:defRPr>
            </a:lvl1pPr>
          </a:lstStyle>
          <a:p>
            <a:pPr/>
            <a:r>
              <a:t>Recap</a:t>
            </a:r>
          </a:p>
        </p:txBody>
      </p:sp>
      <p:sp>
        <p:nvSpPr>
          <p:cNvPr id="274" name="Google Shape;308;p50"/>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Introductions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CT101 Syllabus + Schedule Review</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Learning Tools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Classroom Learning: Etiquette + Engagement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Online Learning: Etiquette + Engagement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Instructional Modalities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If the walls could talk…</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Google Shape;313;p51"/>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Before Session 2…</a:t>
            </a:r>
          </a:p>
        </p:txBody>
      </p:sp>
      <p:sp>
        <p:nvSpPr>
          <p:cNvPr id="277" name="Google Shape;314;p51"/>
          <p:cNvSpPr txBox="1"/>
          <p:nvPr>
            <p:ph type="body" idx="1"/>
          </p:nvPr>
        </p:nvSpPr>
        <p:spPr>
          <a:xfrm>
            <a:off x="387899" y="1341374"/>
            <a:ext cx="8368202" cy="3638102"/>
          </a:xfrm>
          <a:prstGeom prst="rect">
            <a:avLst/>
          </a:prstGeom>
        </p:spPr>
        <p:txBody>
          <a:bodyPr/>
          <a:lstStyle/>
          <a:p>
            <a:pPr indent="-310831">
              <a:lnSpc>
                <a:spcPct val="92000"/>
              </a:lnSpc>
              <a:buSzPct val="100000"/>
              <a:defRPr b="1" sz="1200">
                <a:latin typeface="Roboto Slab"/>
                <a:ea typeface="Roboto Slab"/>
                <a:cs typeface="Roboto Slab"/>
                <a:sym typeface="Roboto Slab"/>
              </a:defRPr>
            </a:pPr>
            <a:r>
              <a:t>Download  1101 syllabi (plural of syllabus) posted on OpenLab.</a:t>
            </a:r>
            <a:endParaRPr sz="1400"/>
          </a:p>
          <a:p>
            <a:pPr indent="-310831">
              <a:lnSpc>
                <a:spcPct val="92000"/>
              </a:lnSpc>
              <a:buSzPct val="100000"/>
              <a:defRPr b="1" sz="1200">
                <a:latin typeface="Roboto Slab"/>
                <a:ea typeface="Roboto Slab"/>
                <a:cs typeface="Roboto Slab"/>
                <a:sym typeface="Roboto Slab"/>
              </a:defRPr>
            </a:pPr>
            <a:r>
              <a:t>Complete Reflection on OpenLab by replying to Reflection #1 Post.</a:t>
            </a:r>
            <a:endParaRPr sz="1400"/>
          </a:p>
          <a:p>
            <a:pPr lvl="1" marL="914400" indent="-310831">
              <a:lnSpc>
                <a:spcPct val="92000"/>
              </a:lnSpc>
              <a:buSzPct val="100000"/>
              <a:defRPr sz="1200">
                <a:latin typeface="Roboto Slab"/>
                <a:ea typeface="Roboto Slab"/>
                <a:cs typeface="Roboto Slab"/>
                <a:sym typeface="Roboto Slab"/>
              </a:defRPr>
            </a:pPr>
            <a:r>
              <a:t>Remember, you must have an account and be logged in to OpenLab to reply to a post.</a:t>
            </a:r>
          </a:p>
          <a:p>
            <a:pPr lvl="1" marL="914400" indent="-310831">
              <a:lnSpc>
                <a:spcPct val="92000"/>
              </a:lnSpc>
              <a:buSzPct val="100000"/>
              <a:defRPr sz="1200">
                <a:latin typeface="Roboto Slab"/>
                <a:ea typeface="Roboto Slab"/>
                <a:cs typeface="Roboto Slab"/>
                <a:sym typeface="Roboto Slab"/>
              </a:defRPr>
            </a:pPr>
            <a:r>
              <a:t>How to Respond to a Reflection</a:t>
            </a:r>
          </a:p>
          <a:p>
            <a:pPr marL="1371600" indent="-310831">
              <a:lnSpc>
                <a:spcPct val="92000"/>
              </a:lnSpc>
              <a:buSzPct val="100000"/>
              <a:buFontTx/>
              <a:buAutoNum type="arabicPeriod" startAt="1"/>
              <a:defRPr sz="1200">
                <a:latin typeface="Roboto Slab"/>
                <a:ea typeface="Roboto Slab"/>
                <a:cs typeface="Roboto Slab"/>
                <a:sym typeface="Roboto Slab"/>
              </a:defRPr>
            </a:pPr>
            <a:r>
              <a:t>Read the Reflection post.</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Click on Comment.</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Write your comment in the box.</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Click Post.</a:t>
            </a:r>
            <a:endParaRPr b="1" sz="1400"/>
          </a:p>
          <a:p>
            <a:pPr marL="0" indent="0">
              <a:lnSpc>
                <a:spcPct val="92000"/>
              </a:lnSpc>
              <a:spcBef>
                <a:spcPts val="1200"/>
              </a:spcBef>
              <a:buSzTx/>
              <a:buNone/>
              <a:defRPr sz="1600"/>
            </a:pPr>
            <a:endParaRPr b="1" sz="1400">
              <a:latin typeface="Roboto Slab"/>
              <a:ea typeface="Roboto Slab"/>
              <a:cs typeface="Roboto Slab"/>
              <a:sym typeface="Roboto Slab"/>
            </a:endParaRPr>
          </a:p>
          <a:p>
            <a:pPr marL="0" indent="914400">
              <a:lnSpc>
                <a:spcPct val="92000"/>
              </a:lnSpc>
              <a:buSzTx/>
              <a:buNone/>
              <a:defRPr b="1" sz="1200">
                <a:solidFill>
                  <a:schemeClr val="accent6"/>
                </a:solidFill>
                <a:latin typeface="Roboto Slab"/>
                <a:ea typeface="Roboto Slab"/>
                <a:cs typeface="Roboto Slab"/>
                <a:sym typeface="Roboto Slab"/>
              </a:defRPr>
            </a:pPr>
            <a:r>
              <a:t>Reflection #1</a:t>
            </a:r>
            <a:endParaRPr sz="1400"/>
          </a:p>
          <a:p>
            <a:pPr marL="0" indent="1828800">
              <a:lnSpc>
                <a:spcPct val="92000"/>
              </a:lnSpc>
              <a:buSzTx/>
              <a:buNone/>
              <a:defRPr i="1" sz="1200">
                <a:solidFill>
                  <a:schemeClr val="accent6"/>
                </a:solidFill>
                <a:latin typeface="Roboto Slab"/>
                <a:ea typeface="Roboto Slab"/>
                <a:cs typeface="Roboto Slab"/>
                <a:sym typeface="Roboto Slab"/>
              </a:defRPr>
            </a:pPr>
            <a:r>
              <a:t>What do you want your classmates to know about you? Consider </a:t>
            </a:r>
            <a:endParaRPr sz="1400"/>
          </a:p>
          <a:p>
            <a:pPr marL="0" indent="1828800">
              <a:lnSpc>
                <a:spcPct val="92000"/>
              </a:lnSpc>
              <a:buSzTx/>
              <a:buNone/>
              <a:defRPr i="1" sz="1200">
                <a:solidFill>
                  <a:schemeClr val="accent6"/>
                </a:solidFill>
                <a:latin typeface="Roboto Slab"/>
                <a:ea typeface="Roboto Slab"/>
                <a:cs typeface="Roboto Slab"/>
                <a:sym typeface="Roboto Slab"/>
              </a:defRPr>
            </a:pPr>
            <a:r>
              <a:t>sharing your goals as a college student, why you chose City Tech, </a:t>
            </a:r>
            <a:endParaRPr sz="1400"/>
          </a:p>
          <a:p>
            <a:pPr marL="0" indent="1828800">
              <a:lnSpc>
                <a:spcPct val="92000"/>
              </a:lnSpc>
              <a:buSzTx/>
              <a:buNone/>
              <a:defRPr i="1" sz="1200">
                <a:solidFill>
                  <a:schemeClr val="accent6"/>
                </a:solidFill>
                <a:latin typeface="Roboto Slab"/>
                <a:ea typeface="Roboto Slab"/>
                <a:cs typeface="Roboto Slab"/>
                <a:sym typeface="Roboto Slab"/>
              </a:defRPr>
            </a:pPr>
            <a:r>
              <a:t>what you hope to learn in your first semester at City Tech or </a:t>
            </a:r>
            <a:endParaRPr sz="1400"/>
          </a:p>
          <a:p>
            <a:pPr marL="0" indent="1828800">
              <a:lnSpc>
                <a:spcPct val="92000"/>
              </a:lnSpc>
              <a:buSzTx/>
              <a:buNone/>
              <a:defRPr i="1" sz="1200">
                <a:solidFill>
                  <a:schemeClr val="accent6"/>
                </a:solidFill>
                <a:latin typeface="Roboto Slab"/>
                <a:ea typeface="Roboto Slab"/>
                <a:cs typeface="Roboto Slab"/>
                <a:sym typeface="Roboto Slab"/>
              </a:defRPr>
            </a:pPr>
            <a:r>
              <a:t>anything important to you.</a:t>
            </a:r>
            <a:endParaRPr sz="1400"/>
          </a:p>
          <a:p>
            <a:pPr marL="0" indent="1828800">
              <a:lnSpc>
                <a:spcPct val="92000"/>
              </a:lnSpc>
              <a:buSzTx/>
              <a:buNone/>
              <a:defRPr sz="1600"/>
            </a:pPr>
            <a:endParaRPr i="1" sz="1400">
              <a:solidFill>
                <a:schemeClr val="accent6"/>
              </a:solidFill>
              <a:latin typeface="Roboto Slab"/>
              <a:ea typeface="Roboto Slab"/>
              <a:cs typeface="Roboto Slab"/>
              <a:sym typeface="Roboto Slab"/>
            </a:endParaRPr>
          </a:p>
          <a:p>
            <a:pPr marL="0" indent="1828800">
              <a:lnSpc>
                <a:spcPct val="92000"/>
              </a:lnSpc>
              <a:buSzTx/>
              <a:buNone/>
              <a:defRPr i="1" sz="1200">
                <a:solidFill>
                  <a:schemeClr val="accent6"/>
                </a:solidFill>
                <a:latin typeface="Roboto Slab"/>
                <a:ea typeface="Roboto Slab"/>
                <a:cs typeface="Roboto Slab"/>
                <a:sym typeface="Roboto Slab"/>
              </a:defRPr>
            </a:pPr>
            <a:r>
              <a:t>Read other classmate’s posts and help welcome each other by </a:t>
            </a:r>
            <a:endParaRPr sz="1400"/>
          </a:p>
          <a:p>
            <a:pPr marL="0" indent="1828800">
              <a:lnSpc>
                <a:spcPct val="92000"/>
              </a:lnSpc>
              <a:buSzTx/>
              <a:buNone/>
              <a:defRPr i="1" sz="1200">
                <a:solidFill>
                  <a:schemeClr val="accent6"/>
                </a:solidFill>
                <a:latin typeface="Roboto Slab"/>
                <a:ea typeface="Roboto Slab"/>
                <a:cs typeface="Roboto Slab"/>
                <a:sym typeface="Roboto Slab"/>
              </a:defRPr>
            </a:pPr>
            <a:r>
              <a:t>writing a response.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4" name="Google Shape;88;p16"/>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Introductions</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Google Shape;319;p52"/>
          <p:cNvSpPr txBox="1"/>
          <p:nvPr>
            <p:ph type="ctrTitle"/>
          </p:nvPr>
        </p:nvSpPr>
        <p:spPr>
          <a:xfrm>
            <a:off x="1680302" y="1419949"/>
            <a:ext cx="5783401" cy="1457401"/>
          </a:xfrm>
          <a:prstGeom prst="rect">
            <a:avLst/>
          </a:prstGeom>
        </p:spPr>
        <p:txBody>
          <a:bodyPr/>
          <a:lstStyle/>
          <a:p>
            <a:pPr>
              <a:defRPr b="1"/>
            </a:pPr>
            <a:r>
              <a:t>Academic Basics:</a:t>
            </a:r>
            <a:endParaRPr sz="4500"/>
          </a:p>
          <a:p>
            <a:pPr>
              <a:defRPr sz="3600"/>
            </a:pPr>
            <a:r>
              <a:t>#WelcomeToCityTech</a:t>
            </a:r>
          </a:p>
        </p:txBody>
      </p:sp>
      <p:sp>
        <p:nvSpPr>
          <p:cNvPr id="282" name="Google Shape;320;p52"/>
          <p:cNvSpPr txBox="1"/>
          <p:nvPr>
            <p:ph type="subTitle" sz="quarter" idx="1"/>
          </p:nvPr>
        </p:nvSpPr>
        <p:spPr>
          <a:xfrm>
            <a:off x="2123297" y="3497251"/>
            <a:ext cx="5845501" cy="1151401"/>
          </a:xfrm>
          <a:prstGeom prst="rect">
            <a:avLst/>
          </a:prstGeom>
        </p:spPr>
        <p:txBody>
          <a:bodyPr/>
          <a:lstStyle/>
          <a:p>
            <a:pPr marL="0" indent="0" algn="r">
              <a:lnSpc>
                <a:spcPct val="80000"/>
              </a:lnSpc>
              <a:defRPr sz="1800">
                <a:solidFill>
                  <a:schemeClr val="accent6"/>
                </a:solidFill>
              </a:defRPr>
            </a:pPr>
            <a:r>
              <a:t>City Tech 101 </a:t>
            </a:r>
          </a:p>
          <a:p>
            <a:pPr marL="0" indent="0" algn="r">
              <a:lnSpc>
                <a:spcPct val="80000"/>
              </a:lnSpc>
              <a:defRPr sz="1800">
                <a:solidFill>
                  <a:schemeClr val="accent6"/>
                </a:solidFill>
              </a:defRPr>
            </a:pPr>
            <a:r>
              <a:t>Session 1</a:t>
            </a:r>
          </a:p>
        </p:txBody>
      </p:sp>
      <p:grpSp>
        <p:nvGrpSpPr>
          <p:cNvPr id="285" name="Google Shape;321;p52"/>
          <p:cNvGrpSpPr/>
          <p:nvPr/>
        </p:nvGrpSpPr>
        <p:grpSpPr>
          <a:xfrm>
            <a:off x="0" y="4385075"/>
            <a:ext cx="1881902" cy="758424"/>
            <a:chOff x="0" y="0"/>
            <a:chExt cx="1881900" cy="758423"/>
          </a:xfrm>
        </p:grpSpPr>
        <p:pic>
          <p:nvPicPr>
            <p:cNvPr id="283" name="Google Shape;322;p52" descr="Google Shape;322;p52"/>
            <p:cNvPicPr>
              <a:picLocks noChangeAspect="1"/>
            </p:cNvPicPr>
            <p:nvPr/>
          </p:nvPicPr>
          <p:blipFill>
            <a:blip r:embed="rId2">
              <a:extLst/>
            </a:blip>
            <a:stretch>
              <a:fillRect/>
            </a:stretch>
          </p:blipFill>
          <p:spPr>
            <a:xfrm>
              <a:off x="583712" y="0"/>
              <a:ext cx="714476" cy="328650"/>
            </a:xfrm>
            <a:prstGeom prst="rect">
              <a:avLst/>
            </a:prstGeom>
            <a:ln w="12700" cap="flat">
              <a:noFill/>
              <a:miter lim="400000"/>
            </a:ln>
            <a:effectLst/>
          </p:spPr>
        </p:pic>
        <p:sp>
          <p:nvSpPr>
            <p:cNvPr id="284" name="Google Shape;323;p52"/>
            <p:cNvSpPr txBox="1"/>
            <p:nvPr/>
          </p:nvSpPr>
          <p:spPr>
            <a:xfrm>
              <a:off x="-1" y="193524"/>
              <a:ext cx="1881902" cy="564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92000"/>
                </a:lnSpc>
                <a:defRPr sz="500">
                  <a:solidFill>
                    <a:srgbClr val="000000"/>
                  </a:solidFill>
                </a:defRPr>
              </a:pPr>
            </a:p>
            <a:p>
              <a:pPr algn="ctr">
                <a:lnSpc>
                  <a:spcPct val="80000"/>
                </a:lnSpc>
                <a:defRPr sz="5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Google Shape;93;p17"/>
          <p:cNvSpPr txBox="1"/>
          <p:nvPr>
            <p:ph type="title"/>
          </p:nvPr>
        </p:nvSpPr>
        <p:spPr>
          <a:xfrm>
            <a:off x="387899" y="1152450"/>
            <a:ext cx="8368202" cy="1538401"/>
          </a:xfrm>
          <a:prstGeom prst="rect">
            <a:avLst/>
          </a:prstGeom>
        </p:spPr>
        <p:txBody>
          <a:bodyPr/>
          <a:lstStyle>
            <a:lvl1pPr defTabSz="896111">
              <a:defRPr b="1" sz="4704"/>
            </a:lvl1pPr>
          </a:lstStyle>
          <a:p>
            <a:pPr/>
            <a:r>
              <a:t>Connect with your Professor</a:t>
            </a:r>
          </a:p>
        </p:txBody>
      </p:sp>
      <p:sp>
        <p:nvSpPr>
          <p:cNvPr id="137" name="Google Shape;94;p17"/>
          <p:cNvSpPr txBox="1"/>
          <p:nvPr>
            <p:ph type="body" sz="half" idx="1"/>
          </p:nvPr>
        </p:nvSpPr>
        <p:spPr>
          <a:xfrm>
            <a:off x="387899" y="2919450"/>
            <a:ext cx="8368202" cy="1725600"/>
          </a:xfrm>
          <a:prstGeom prst="rect">
            <a:avLst/>
          </a:prstGeom>
        </p:spPr>
        <p:txBody>
          <a:bodyPr/>
          <a:lstStyle>
            <a:lvl1pPr marL="0" indent="0">
              <a:lnSpc>
                <a:spcPct val="92000"/>
              </a:lnSpc>
              <a:buSzTx/>
              <a:buNone/>
              <a:defRPr>
                <a:latin typeface="Roboto Slab"/>
                <a:ea typeface="Roboto Slab"/>
                <a:cs typeface="Roboto Slab"/>
                <a:sym typeface="Roboto Slab"/>
              </a:defRPr>
            </a:lvl1pPr>
          </a:lstStyle>
          <a:p>
            <a:pPr/>
            <a:r>
              <a:t>Prof. Name and Email</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Google Shape;99;p18"/>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What is a Peer Mentor?</a:t>
            </a:r>
          </a:p>
        </p:txBody>
      </p:sp>
      <p:sp>
        <p:nvSpPr>
          <p:cNvPr id="140" name="Google Shape;100;p18"/>
          <p:cNvSpPr txBox="1"/>
          <p:nvPr>
            <p:ph type="body" idx="1"/>
          </p:nvPr>
        </p:nvSpPr>
        <p:spPr>
          <a:xfrm>
            <a:off x="387899" y="1495624"/>
            <a:ext cx="8368202" cy="3498601"/>
          </a:xfrm>
          <a:prstGeom prst="rect">
            <a:avLst/>
          </a:prstGeom>
        </p:spPr>
        <p:txBody>
          <a:bodyPr/>
          <a:lstStyle/>
          <a:p>
            <a:pPr marL="0" indent="0" algn="ctr">
              <a:buSzTx/>
              <a:buNone/>
              <a:defRPr sz="2000">
                <a:latin typeface="Roboto Slab"/>
                <a:ea typeface="Roboto Slab"/>
                <a:cs typeface="Roboto Slab"/>
                <a:sym typeface="Roboto Slab"/>
              </a:defRPr>
            </a:pPr>
            <a:r>
              <a:t>Peer Mentors are role models who are eager to share their experiences and knowledge to help incoming City Tech students adjust to college life.</a:t>
            </a:r>
          </a:p>
          <a:p>
            <a:pPr marL="0" indent="0" algn="ctr">
              <a:buSzTx/>
              <a:buNone/>
            </a:pPr>
            <a:endParaRPr sz="2000">
              <a:latin typeface="Roboto Slab"/>
              <a:ea typeface="Roboto Slab"/>
              <a:cs typeface="Roboto Slab"/>
              <a:sym typeface="Roboto Slab"/>
            </a:endParaRPr>
          </a:p>
          <a:p>
            <a:pPr indent="-355600" algn="ctr">
              <a:buSzPts val="2000"/>
              <a:buChar char="-"/>
              <a:defRPr sz="2000">
                <a:latin typeface="Roboto Slab"/>
                <a:ea typeface="Roboto Slab"/>
                <a:cs typeface="Roboto Slab"/>
                <a:sym typeface="Roboto Slab"/>
              </a:defRPr>
            </a:pPr>
            <a:r>
              <a:t>Attend CT101 with you</a:t>
            </a:r>
          </a:p>
          <a:p>
            <a:pPr indent="-355600" algn="ctr">
              <a:buSzPts val="2000"/>
              <a:buChar char="-"/>
              <a:defRPr sz="2000">
                <a:latin typeface="Roboto Slab"/>
                <a:ea typeface="Roboto Slab"/>
                <a:cs typeface="Roboto Slab"/>
                <a:sym typeface="Roboto Slab"/>
              </a:defRPr>
            </a:pPr>
            <a:r>
              <a:t>Send you Weekly Updates during the Fall semester</a:t>
            </a:r>
          </a:p>
          <a:p>
            <a:pPr indent="-355600" algn="ctr">
              <a:buSzPts val="2000"/>
              <a:buChar char="-"/>
              <a:defRPr sz="2000">
                <a:latin typeface="Roboto Slab"/>
                <a:ea typeface="Roboto Slab"/>
                <a:cs typeface="Roboto Slab"/>
                <a:sym typeface="Roboto Slab"/>
              </a:defRPr>
            </a:pPr>
            <a:r>
              <a:t>Answer questions via email + at weekly office hours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 name="Google Shape;105;p19"/>
          <p:cNvSpPr txBox="1"/>
          <p:nvPr>
            <p:ph type="title"/>
          </p:nvPr>
        </p:nvSpPr>
        <p:spPr>
          <a:xfrm>
            <a:off x="387899" y="1152450"/>
            <a:ext cx="8368202" cy="1538401"/>
          </a:xfrm>
          <a:prstGeom prst="rect">
            <a:avLst/>
          </a:prstGeom>
        </p:spPr>
        <p:txBody>
          <a:bodyPr/>
          <a:lstStyle/>
          <a:p>
            <a:pPr defTabSz="850391">
              <a:defRPr b="1" sz="4464"/>
            </a:pPr>
            <a:r>
              <a:t>Connect with your </a:t>
            </a:r>
          </a:p>
          <a:p>
            <a:pPr defTabSz="850391">
              <a:defRPr b="1" sz="4464"/>
            </a:pPr>
            <a:r>
              <a:t>Peer Mentors</a:t>
            </a:r>
          </a:p>
        </p:txBody>
      </p:sp>
      <p:sp>
        <p:nvSpPr>
          <p:cNvPr id="143" name="Google Shape;106;p19"/>
          <p:cNvSpPr txBox="1"/>
          <p:nvPr>
            <p:ph type="body" sz="half" idx="1"/>
          </p:nvPr>
        </p:nvSpPr>
        <p:spPr>
          <a:xfrm>
            <a:off x="387899" y="2919450"/>
            <a:ext cx="8368202" cy="1725600"/>
          </a:xfrm>
          <a:prstGeom prst="rect">
            <a:avLst/>
          </a:prstGeom>
        </p:spPr>
        <p:txBody>
          <a:bodyPr/>
          <a:lstStyle/>
          <a:p>
            <a:pPr marL="0" indent="0">
              <a:buSzTx/>
              <a:buNone/>
              <a:defRPr sz="2400">
                <a:latin typeface="Roboto Slab"/>
                <a:ea typeface="Roboto Slab"/>
                <a:cs typeface="Roboto Slab"/>
                <a:sym typeface="Roboto Slab"/>
              </a:defRPr>
            </a:pPr>
            <a:r>
              <a:t>Name and Email</a:t>
            </a:r>
            <a:endParaRPr>
              <a:solidFill>
                <a:schemeClr val="accent6"/>
              </a:solidFill>
            </a:endParaRPr>
          </a:p>
          <a:p>
            <a:pPr marL="0" indent="0">
              <a:spcBef>
                <a:spcPts val="1200"/>
              </a:spcBef>
              <a:buSzTx/>
              <a:buNone/>
              <a:defRPr sz="2400">
                <a:latin typeface="Roboto Slab"/>
                <a:ea typeface="Roboto Slab"/>
                <a:cs typeface="Roboto Slab"/>
                <a:sym typeface="Roboto Slab"/>
              </a:defRPr>
            </a:pPr>
            <a:r>
              <a:t>Name and Email</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 name="Google Shape;111;p20"/>
          <p:cNvSpPr txBox="1"/>
          <p:nvPr>
            <p:ph type="title"/>
          </p:nvPr>
        </p:nvSpPr>
        <p:spPr>
          <a:xfrm>
            <a:off x="0" y="91650"/>
            <a:ext cx="9144000" cy="2280300"/>
          </a:xfrm>
          <a:prstGeom prst="rect">
            <a:avLst/>
          </a:prstGeom>
        </p:spPr>
        <p:txBody>
          <a:bodyPr/>
          <a:lstStyle/>
          <a:p>
            <a:pPr algn="ctr">
              <a:defRPr b="1" sz="4300">
                <a:solidFill>
                  <a:schemeClr val="accent5"/>
                </a:solidFill>
              </a:defRPr>
            </a:pPr>
            <a:r>
              <a:t>Jamboard </a:t>
            </a:r>
          </a:p>
          <a:p>
            <a:pPr algn="ctr">
              <a:defRPr b="1" sz="4300">
                <a:solidFill>
                  <a:schemeClr val="accent5"/>
                </a:solidFill>
              </a:defRPr>
            </a:pPr>
            <a:r>
              <a:t>or </a:t>
            </a:r>
          </a:p>
          <a:p>
            <a:pPr algn="ctr">
              <a:defRPr b="1" sz="4300">
                <a:solidFill>
                  <a:schemeClr val="accent5"/>
                </a:solidFill>
              </a:defRPr>
            </a:pPr>
            <a:r>
              <a:t>Other Ice Breaker Activity</a:t>
            </a:r>
          </a:p>
        </p:txBody>
      </p:sp>
      <p:pic>
        <p:nvPicPr>
          <p:cNvPr id="146" name="Google Shape;112;p20" descr="Google Shape;112;p20"/>
          <p:cNvPicPr>
            <a:picLocks noChangeAspect="1"/>
          </p:cNvPicPr>
          <p:nvPr/>
        </p:nvPicPr>
        <p:blipFill>
          <a:blip r:embed="rId3">
            <a:extLst/>
          </a:blip>
          <a:stretch>
            <a:fillRect/>
          </a:stretch>
        </p:blipFill>
        <p:spPr>
          <a:xfrm>
            <a:off x="1733550" y="2660799"/>
            <a:ext cx="5676900" cy="1724026"/>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 name="Google Shape;117;p21"/>
          <p:cNvSpPr txBox="1"/>
          <p:nvPr>
            <p:ph type="title"/>
          </p:nvPr>
        </p:nvSpPr>
        <p:spPr>
          <a:xfrm>
            <a:off x="265500" y="828075"/>
            <a:ext cx="4045200" cy="2651401"/>
          </a:xfrm>
          <a:prstGeom prst="rect">
            <a:avLst/>
          </a:prstGeom>
        </p:spPr>
        <p:txBody>
          <a:bodyPr/>
          <a:lstStyle>
            <a:lvl1pPr>
              <a:defRPr b="1" sz="4000">
                <a:solidFill>
                  <a:schemeClr val="accent5"/>
                </a:solidFill>
              </a:defRPr>
            </a:lvl1pPr>
          </a:lstStyle>
          <a:p>
            <a:pPr/>
            <a:r>
              <a:t>What will we do during the eight sessions?</a:t>
            </a:r>
          </a:p>
        </p:txBody>
      </p:sp>
      <p:sp>
        <p:nvSpPr>
          <p:cNvPr id="151" name="Google Shape;118;p21"/>
          <p:cNvSpPr txBox="1"/>
          <p:nvPr>
            <p:ph type="body" sz="half" idx="1"/>
          </p:nvPr>
        </p:nvSpPr>
        <p:spPr>
          <a:xfrm>
            <a:off x="4939500" y="724199"/>
            <a:ext cx="3837000" cy="3695101"/>
          </a:xfrm>
          <a:prstGeom prst="rect">
            <a:avLst/>
          </a:prstGeom>
        </p:spPr>
        <p:txBody>
          <a:bodyPr anchor="ctr"/>
          <a:lstStyle>
            <a:lvl1pPr marL="0" indent="0" algn="l">
              <a:defRPr i="1" sz="1500">
                <a:solidFill>
                  <a:srgbClr val="FFFFFF"/>
                </a:solidFill>
                <a:latin typeface="Roboto Slab"/>
                <a:ea typeface="Roboto Slab"/>
                <a:cs typeface="Roboto Slab"/>
                <a:sym typeface="Roboto Slab"/>
              </a:defRPr>
            </a:lvl1pPr>
          </a:lstStyle>
          <a:p>
            <a:pPr/>
            <a: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arina">
  <a:themeElements>
    <a:clrScheme name="Marina">
      <a:dk1>
        <a:srgbClr val="00517C"/>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arina">
  <a:themeElements>
    <a:clrScheme name="Marina">
      <a:dk1>
        <a:srgbClr val="000000"/>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