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embeddedFontLst>
    <p:embeddedFont>
      <p:font typeface="Lora" pitchFamily="2" charset="0"/>
      <p:regular r:id="rId44"/>
      <p:bold r:id="rId45"/>
      <p:italic r:id="rId46"/>
      <p:boldItalic r:id="rId47"/>
    </p:embeddedFont>
    <p:embeddedFont>
      <p:font typeface="Merriweather" panose="00000500000000000000" pitchFamily="2" charset="0"/>
      <p:regular r:id="rId48"/>
      <p:bold r:id="rId49"/>
      <p:italic r:id="rId50"/>
      <p:boldItalic r:id="rId51"/>
    </p:embeddedFont>
    <p:embeddedFont>
      <p:font typeface="Roboto" panose="02000000000000000000" pitchFamily="2" charset="0"/>
      <p:regular r:id="rId52"/>
      <p:bold r:id="rId53"/>
      <p:italic r:id="rId54"/>
      <p:boldItalic r:id="rId55"/>
    </p:embeddedFont>
    <p:embeddedFont>
      <p:font typeface="Roboto Slab" panose="020B0604020202020204" charset="0"/>
      <p:regular r:id="rId56"/>
      <p:bold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8" Type="http://schemas.openxmlformats.org/officeDocument/2006/relationships/slide" Target="slides/slide6.xml"/><Relationship Id="rId51" Type="http://schemas.openxmlformats.org/officeDocument/2006/relationships/font" Target="fonts/font8.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3.fntdata"/><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6.fntdata"/><Relationship Id="rId57" Type="http://schemas.openxmlformats.org/officeDocument/2006/relationships/font" Target="fonts/font14.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1b22aaf33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1b22aaf33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e94027f94c_0_4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e94027f94c_0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e94027f94c_0_4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e94027f94c_0_4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e94027f94c_0_4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e94027f94c_0_4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e94027f94c_0_5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e94027f94c_0_5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94027f94c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e94027f94c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e94027f94c_0_5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e94027f94c_0_5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94027f94c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94027f94c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e94027f94c_0_5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e94027f94c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e94027f94c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e94027f94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e94027f94c_0_5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e94027f94c_0_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1b22aaf33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1b22aaf33_0_1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e94027f94c_0_5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e94027f94c_0_5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00d4a916db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00d4a916d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e94027f94c_0_5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e94027f94c_0_5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e94027f94c_0_5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e94027f94c_0_5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e94027f94c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e94027f94c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e94027f94c_0_5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e94027f94c_0_5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e94027f94c_0_5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e94027f94c_0_5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e94027f94c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e94027f94c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e94027f94c_0_5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e94027f94c_0_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e94027f94c_0_5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e94027f94c_0_5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1b22aaf33_0_3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1b22aaf33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e94027f94c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e94027f94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e94027f94c_0_4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e94027f94c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e94027f94c_0_4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e94027f94c_0_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e94027f94c_0_4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e94027f94c_0_4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94027f94c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e94027f94c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e94027f94c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e94027f94c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e94027f94c_0_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e94027f94c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e94027f94c_0_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e94027f94c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131b22aaf33_0_3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131b22aaf33_0_3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131b22aaf33_0_3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131b22aaf33_0_3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e94027f94c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e94027f94c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131b22aaf33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0" name="Google Shape;350;g131b22aaf33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e94027f94c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e94027f94c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e94027f94c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e94027f94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e94027f94c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e94027f94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e94027f94c_0_4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e94027f94c_0_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333bd8aeb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333bd8aeb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000"/>
              <a:buNone/>
              <a:defRPr sz="4000"/>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800"/>
              <a:buNone/>
              <a:defRPr sz="4800"/>
            </a:lvl1pPr>
            <a:lvl2pPr lvl="1" algn="ctr" rtl="0">
              <a:lnSpc>
                <a:spcPct val="100000"/>
              </a:lnSpc>
              <a:spcBef>
                <a:spcPts val="0"/>
              </a:spcBef>
              <a:spcAft>
                <a:spcPts val="0"/>
              </a:spcAft>
              <a:buSzPts val="4800"/>
              <a:buNone/>
              <a:defRPr sz="4800"/>
            </a:lvl2pPr>
            <a:lvl3pPr lvl="2" algn="ctr" rtl="0">
              <a:lnSpc>
                <a:spcPct val="100000"/>
              </a:lnSpc>
              <a:spcBef>
                <a:spcPts val="0"/>
              </a:spcBef>
              <a:spcAft>
                <a:spcPts val="0"/>
              </a:spcAft>
              <a:buSzPts val="4800"/>
              <a:buNone/>
              <a:defRPr sz="4800"/>
            </a:lvl3pPr>
            <a:lvl4pPr lvl="3" algn="ctr" rtl="0">
              <a:lnSpc>
                <a:spcPct val="100000"/>
              </a:lnSpc>
              <a:spcBef>
                <a:spcPts val="0"/>
              </a:spcBef>
              <a:spcAft>
                <a:spcPts val="0"/>
              </a:spcAft>
              <a:buSzPts val="4800"/>
              <a:buNone/>
              <a:defRPr sz="4800"/>
            </a:lvl4pPr>
            <a:lvl5pPr lvl="4" algn="ctr" rtl="0">
              <a:lnSpc>
                <a:spcPct val="100000"/>
              </a:lnSpc>
              <a:spcBef>
                <a:spcPts val="0"/>
              </a:spcBef>
              <a:spcAft>
                <a:spcPts val="0"/>
              </a:spcAft>
              <a:buSzPts val="4800"/>
              <a:buNone/>
              <a:defRPr sz="4800"/>
            </a:lvl5pPr>
            <a:lvl6pPr lvl="5" algn="ctr" rtl="0">
              <a:lnSpc>
                <a:spcPct val="100000"/>
              </a:lnSpc>
              <a:spcBef>
                <a:spcPts val="0"/>
              </a:spcBef>
              <a:spcAft>
                <a:spcPts val="0"/>
              </a:spcAft>
              <a:buSzPts val="4800"/>
              <a:buNone/>
              <a:defRPr sz="4800"/>
            </a:lvl6pPr>
            <a:lvl7pPr lvl="6" algn="ctr" rtl="0">
              <a:lnSpc>
                <a:spcPct val="100000"/>
              </a:lnSpc>
              <a:spcBef>
                <a:spcPts val="0"/>
              </a:spcBef>
              <a:spcAft>
                <a:spcPts val="0"/>
              </a:spcAft>
              <a:buSzPts val="4800"/>
              <a:buNone/>
              <a:defRPr sz="4800"/>
            </a:lvl7pPr>
            <a:lvl8pPr lvl="7" algn="ctr" rtl="0">
              <a:lnSpc>
                <a:spcPct val="100000"/>
              </a:lnSpc>
              <a:spcBef>
                <a:spcPts val="0"/>
              </a:spcBef>
              <a:spcAft>
                <a:spcPts val="0"/>
              </a:spcAft>
              <a:buSzPts val="4800"/>
              <a:buNone/>
              <a:defRPr sz="4800"/>
            </a:lvl8pPr>
            <a:lvl9pPr lvl="8" algn="ctr" rtl="0">
              <a:lnSpc>
                <a:spcPct val="100000"/>
              </a:lnSpc>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87" name="Google Shape;87;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8"/>
        <p:cNvGrpSpPr/>
        <p:nvPr/>
      </p:nvGrpSpPr>
      <p:grpSpPr>
        <a:xfrm>
          <a:off x="0" y="0"/>
          <a:ext cx="0" cy="0"/>
          <a:chOff x="0" y="0"/>
          <a:chExt cx="0" cy="0"/>
        </a:xfrm>
      </p:grpSpPr>
      <p:sp>
        <p:nvSpPr>
          <p:cNvPr id="89" name="Google Shape;89;p1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90" name="Google Shape;90;p1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1" name="Google Shape;91;p19"/>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3800"/>
              <a:buNone/>
              <a:defRPr sz="3800"/>
            </a:lvl1pPr>
            <a:lvl2pPr lvl="1" algn="ctr" rtl="0">
              <a:lnSpc>
                <a:spcPct val="100000"/>
              </a:lnSpc>
              <a:spcBef>
                <a:spcPts val="0"/>
              </a:spcBef>
              <a:spcAft>
                <a:spcPts val="0"/>
              </a:spcAft>
              <a:buSzPts val="3800"/>
              <a:buNone/>
              <a:defRPr sz="3800"/>
            </a:lvl2pPr>
            <a:lvl3pPr lvl="2" algn="ctr" rtl="0">
              <a:lnSpc>
                <a:spcPct val="100000"/>
              </a:lnSpc>
              <a:spcBef>
                <a:spcPts val="0"/>
              </a:spcBef>
              <a:spcAft>
                <a:spcPts val="0"/>
              </a:spcAft>
              <a:buSzPts val="3800"/>
              <a:buNone/>
              <a:defRPr sz="3800"/>
            </a:lvl3pPr>
            <a:lvl4pPr lvl="3" algn="ctr" rtl="0">
              <a:lnSpc>
                <a:spcPct val="100000"/>
              </a:lnSpc>
              <a:spcBef>
                <a:spcPts val="0"/>
              </a:spcBef>
              <a:spcAft>
                <a:spcPts val="0"/>
              </a:spcAft>
              <a:buSzPts val="3800"/>
              <a:buNone/>
              <a:defRPr sz="3800"/>
            </a:lvl4pPr>
            <a:lvl5pPr lvl="4" algn="ctr" rtl="0">
              <a:lnSpc>
                <a:spcPct val="100000"/>
              </a:lnSpc>
              <a:spcBef>
                <a:spcPts val="0"/>
              </a:spcBef>
              <a:spcAft>
                <a:spcPts val="0"/>
              </a:spcAft>
              <a:buSzPts val="3800"/>
              <a:buNone/>
              <a:defRPr sz="3800"/>
            </a:lvl5pPr>
            <a:lvl6pPr lvl="5" algn="ctr" rtl="0">
              <a:lnSpc>
                <a:spcPct val="100000"/>
              </a:lnSpc>
              <a:spcBef>
                <a:spcPts val="0"/>
              </a:spcBef>
              <a:spcAft>
                <a:spcPts val="0"/>
              </a:spcAft>
              <a:buSzPts val="3800"/>
              <a:buNone/>
              <a:defRPr sz="3800"/>
            </a:lvl6pPr>
            <a:lvl7pPr lvl="6" algn="ctr" rtl="0">
              <a:lnSpc>
                <a:spcPct val="100000"/>
              </a:lnSpc>
              <a:spcBef>
                <a:spcPts val="0"/>
              </a:spcBef>
              <a:spcAft>
                <a:spcPts val="0"/>
              </a:spcAft>
              <a:buSzPts val="3800"/>
              <a:buNone/>
              <a:defRPr sz="3800"/>
            </a:lvl7pPr>
            <a:lvl8pPr lvl="7" algn="ctr" rtl="0">
              <a:lnSpc>
                <a:spcPct val="100000"/>
              </a:lnSpc>
              <a:spcBef>
                <a:spcPts val="0"/>
              </a:spcBef>
              <a:spcAft>
                <a:spcPts val="0"/>
              </a:spcAft>
              <a:buSzPts val="3800"/>
              <a:buNone/>
              <a:defRPr sz="3800"/>
            </a:lvl8pPr>
            <a:lvl9pPr lvl="8" algn="ctr" rtl="0">
              <a:lnSpc>
                <a:spcPct val="100000"/>
              </a:lnSpc>
              <a:spcBef>
                <a:spcPts val="0"/>
              </a:spcBef>
              <a:spcAft>
                <a:spcPts val="0"/>
              </a:spcAft>
              <a:buSzPts val="3800"/>
              <a:buNone/>
              <a:defRPr sz="3800"/>
            </a:lvl9pPr>
          </a:lstStyle>
          <a:p>
            <a:endParaRPr/>
          </a:p>
        </p:txBody>
      </p:sp>
      <p:sp>
        <p:nvSpPr>
          <p:cNvPr id="92" name="Google Shape;92;p19"/>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3" name="Google Shape;93;p1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94" name="Google Shape;9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5"/>
        <p:cNvGrpSpPr/>
        <p:nvPr/>
      </p:nvGrpSpPr>
      <p:grpSpPr>
        <a:xfrm>
          <a:off x="0" y="0"/>
          <a:ext cx="0" cy="0"/>
          <a:chOff x="0" y="0"/>
          <a:chExt cx="0" cy="0"/>
        </a:xfrm>
      </p:grpSpPr>
      <p:sp>
        <p:nvSpPr>
          <p:cNvPr id="96" name="Google Shape;96;p20"/>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20"/>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5"/>
              </a:buClr>
              <a:buSzPts val="13000"/>
              <a:buNone/>
              <a:defRPr sz="13000">
                <a:solidFill>
                  <a:schemeClr val="accent5"/>
                </a:solidFill>
              </a:defRPr>
            </a:lvl1pPr>
            <a:lvl2pPr lvl="1" algn="ctr" rtl="0">
              <a:lnSpc>
                <a:spcPct val="100000"/>
              </a:lnSpc>
              <a:spcBef>
                <a:spcPts val="0"/>
              </a:spcBef>
              <a:spcAft>
                <a:spcPts val="0"/>
              </a:spcAft>
              <a:buClr>
                <a:schemeClr val="accent5"/>
              </a:buClr>
              <a:buSzPts val="13000"/>
              <a:buNone/>
              <a:defRPr sz="13000">
                <a:solidFill>
                  <a:schemeClr val="accent5"/>
                </a:solidFill>
              </a:defRPr>
            </a:lvl2pPr>
            <a:lvl3pPr lvl="2" algn="ctr" rtl="0">
              <a:lnSpc>
                <a:spcPct val="100000"/>
              </a:lnSpc>
              <a:spcBef>
                <a:spcPts val="0"/>
              </a:spcBef>
              <a:spcAft>
                <a:spcPts val="0"/>
              </a:spcAft>
              <a:buClr>
                <a:schemeClr val="accent5"/>
              </a:buClr>
              <a:buSzPts val="13000"/>
              <a:buNone/>
              <a:defRPr sz="13000">
                <a:solidFill>
                  <a:schemeClr val="accent5"/>
                </a:solidFill>
              </a:defRPr>
            </a:lvl3pPr>
            <a:lvl4pPr lvl="3" algn="ctr" rtl="0">
              <a:lnSpc>
                <a:spcPct val="100000"/>
              </a:lnSpc>
              <a:spcBef>
                <a:spcPts val="0"/>
              </a:spcBef>
              <a:spcAft>
                <a:spcPts val="0"/>
              </a:spcAft>
              <a:buClr>
                <a:schemeClr val="accent5"/>
              </a:buClr>
              <a:buSzPts val="13000"/>
              <a:buNone/>
              <a:defRPr sz="13000">
                <a:solidFill>
                  <a:schemeClr val="accent5"/>
                </a:solidFill>
              </a:defRPr>
            </a:lvl4pPr>
            <a:lvl5pPr lvl="4" algn="ctr" rtl="0">
              <a:lnSpc>
                <a:spcPct val="100000"/>
              </a:lnSpc>
              <a:spcBef>
                <a:spcPts val="0"/>
              </a:spcBef>
              <a:spcAft>
                <a:spcPts val="0"/>
              </a:spcAft>
              <a:buClr>
                <a:schemeClr val="accent5"/>
              </a:buClr>
              <a:buSzPts val="13000"/>
              <a:buNone/>
              <a:defRPr sz="13000">
                <a:solidFill>
                  <a:schemeClr val="accent5"/>
                </a:solidFill>
              </a:defRPr>
            </a:lvl5pPr>
            <a:lvl6pPr lvl="5" algn="ctr" rtl="0">
              <a:lnSpc>
                <a:spcPct val="100000"/>
              </a:lnSpc>
              <a:spcBef>
                <a:spcPts val="0"/>
              </a:spcBef>
              <a:spcAft>
                <a:spcPts val="0"/>
              </a:spcAft>
              <a:buClr>
                <a:schemeClr val="accent5"/>
              </a:buClr>
              <a:buSzPts val="13000"/>
              <a:buNone/>
              <a:defRPr sz="13000">
                <a:solidFill>
                  <a:schemeClr val="accent5"/>
                </a:solidFill>
              </a:defRPr>
            </a:lvl6pPr>
            <a:lvl7pPr lvl="6" algn="ctr" rtl="0">
              <a:lnSpc>
                <a:spcPct val="100000"/>
              </a:lnSpc>
              <a:spcBef>
                <a:spcPts val="0"/>
              </a:spcBef>
              <a:spcAft>
                <a:spcPts val="0"/>
              </a:spcAft>
              <a:buClr>
                <a:schemeClr val="accent5"/>
              </a:buClr>
              <a:buSzPts val="13000"/>
              <a:buNone/>
              <a:defRPr sz="13000">
                <a:solidFill>
                  <a:schemeClr val="accent5"/>
                </a:solidFill>
              </a:defRPr>
            </a:lvl7pPr>
            <a:lvl8pPr lvl="7" algn="ctr" rtl="0">
              <a:lnSpc>
                <a:spcPct val="100000"/>
              </a:lnSpc>
              <a:spcBef>
                <a:spcPts val="0"/>
              </a:spcBef>
              <a:spcAft>
                <a:spcPts val="0"/>
              </a:spcAft>
              <a:buClr>
                <a:schemeClr val="accent5"/>
              </a:buClr>
              <a:buSzPts val="13000"/>
              <a:buNone/>
              <a:defRPr sz="13000">
                <a:solidFill>
                  <a:schemeClr val="accent5"/>
                </a:solidFill>
              </a:defRPr>
            </a:lvl8pPr>
            <a:lvl9pPr lvl="8" algn="ctr" rtl="0">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98" name="Google Shape;98;p20"/>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0"/>
              </a:spcBef>
              <a:spcAft>
                <a:spcPts val="0"/>
              </a:spcAft>
              <a:buSzPts val="1400"/>
              <a:buChar char="○"/>
              <a:defRPr/>
            </a:lvl2pPr>
            <a:lvl3pPr marL="1371600" lvl="2" indent="-317500" algn="ctr" rtl="0">
              <a:lnSpc>
                <a:spcPct val="115000"/>
              </a:lnSpc>
              <a:spcBef>
                <a:spcPts val="0"/>
              </a:spcBef>
              <a:spcAft>
                <a:spcPts val="0"/>
              </a:spcAft>
              <a:buSzPts val="1400"/>
              <a:buChar char="■"/>
              <a:defRPr/>
            </a:lvl3pPr>
            <a:lvl4pPr marL="1828800" lvl="3" indent="-317500" algn="ctr" rtl="0">
              <a:lnSpc>
                <a:spcPct val="115000"/>
              </a:lnSpc>
              <a:spcBef>
                <a:spcPts val="0"/>
              </a:spcBef>
              <a:spcAft>
                <a:spcPts val="0"/>
              </a:spcAft>
              <a:buSzPts val="1400"/>
              <a:buChar char="●"/>
              <a:defRPr/>
            </a:lvl4pPr>
            <a:lvl5pPr marL="2286000" lvl="4" indent="-317500" algn="ctr" rtl="0">
              <a:lnSpc>
                <a:spcPct val="115000"/>
              </a:lnSpc>
              <a:spcBef>
                <a:spcPts val="0"/>
              </a:spcBef>
              <a:spcAft>
                <a:spcPts val="0"/>
              </a:spcAft>
              <a:buSzPts val="1400"/>
              <a:buChar char="○"/>
              <a:defRPr/>
            </a:lvl5pPr>
            <a:lvl6pPr marL="2743200" lvl="5" indent="-317500" algn="ctr" rtl="0">
              <a:lnSpc>
                <a:spcPct val="115000"/>
              </a:lnSpc>
              <a:spcBef>
                <a:spcPts val="0"/>
              </a:spcBef>
              <a:spcAft>
                <a:spcPts val="0"/>
              </a:spcAft>
              <a:buSzPts val="1400"/>
              <a:buChar char="■"/>
              <a:defRPr/>
            </a:lvl6pPr>
            <a:lvl7pPr marL="3200400" lvl="6" indent="-317500" algn="ctr" rtl="0">
              <a:lnSpc>
                <a:spcPct val="115000"/>
              </a:lnSpc>
              <a:spcBef>
                <a:spcPts val="0"/>
              </a:spcBef>
              <a:spcAft>
                <a:spcPts val="0"/>
              </a:spcAft>
              <a:buSzPts val="1400"/>
              <a:buChar char="●"/>
              <a:defRPr/>
            </a:lvl7pPr>
            <a:lvl8pPr marL="3657600" lvl="7" indent="-317500" algn="ctr" rtl="0">
              <a:lnSpc>
                <a:spcPct val="115000"/>
              </a:lnSpc>
              <a:spcBef>
                <a:spcPts val="0"/>
              </a:spcBef>
              <a:spcAft>
                <a:spcPts val="0"/>
              </a:spcAft>
              <a:buSzPts val="1400"/>
              <a:buChar char="○"/>
              <a:defRPr/>
            </a:lvl8pPr>
            <a:lvl9pPr marL="4114800" lvl="8" indent="-317500" algn="ctr" rtl="0">
              <a:lnSpc>
                <a:spcPct val="115000"/>
              </a:lnSpc>
              <a:spcBef>
                <a:spcPts val="0"/>
              </a:spcBef>
              <a:spcAft>
                <a:spcPts val="0"/>
              </a:spcAft>
              <a:buSzPts val="1400"/>
              <a:buChar char="■"/>
              <a:defRPr/>
            </a:lvl9pPr>
          </a:lstStyle>
          <a:p>
            <a:endParaRPr/>
          </a:p>
        </p:txBody>
      </p:sp>
      <p:sp>
        <p:nvSpPr>
          <p:cNvPr id="99" name="Google Shape;99;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0"/>
        <p:cNvGrpSpPr/>
        <p:nvPr/>
      </p:nvGrpSpPr>
      <p:grpSpPr>
        <a:xfrm>
          <a:off x="0" y="0"/>
          <a:ext cx="0" cy="0"/>
          <a:chOff x="0" y="0"/>
          <a:chExt cx="0" cy="0"/>
        </a:xfrm>
      </p:grpSpPr>
      <p:sp>
        <p:nvSpPr>
          <p:cNvPr id="101" name="Google Shape;101;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104" name="Google Shape;104;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5"/>
        <p:cNvGrpSpPr/>
        <p:nvPr/>
      </p:nvGrpSpPr>
      <p:grpSpPr>
        <a:xfrm>
          <a:off x="0" y="0"/>
          <a:ext cx="0" cy="0"/>
          <a:chOff x="0" y="0"/>
          <a:chExt cx="0" cy="0"/>
        </a:xfrm>
      </p:grpSpPr>
      <p:cxnSp>
        <p:nvCxnSpPr>
          <p:cNvPr id="106" name="Google Shape;106;p23"/>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107" name="Google Shape;107;p23"/>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108" name="Google Shape;108;p23"/>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09" name="Google Shape;109;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0"/>
        <p:cNvGrpSpPr/>
        <p:nvPr/>
      </p:nvGrpSpPr>
      <p:grpSpPr>
        <a:xfrm>
          <a:off x="0" y="0"/>
          <a:ext cx="0" cy="0"/>
          <a:chOff x="0" y="0"/>
          <a:chExt cx="0" cy="0"/>
        </a:xfrm>
      </p:grpSpPr>
      <p:sp>
        <p:nvSpPr>
          <p:cNvPr id="111" name="Google Shape;111;p24"/>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12" name="Google Shape;11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hyperlink" Target="https://openlab.citytech.cuny.edu/perkinspeeradvisement/" TargetMode="External"/><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s://library.citytech.cuny.edu/" TargetMode="External"/><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s://www.citytech.cuny.edu/accessibility/"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www.citytech.cuny.edu/accessibility/"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citytech.cuny.edu/asap/" TargetMode="External"/><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hyperlink" Target="https://www.citytech.cuny.edu/edge/" TargetMode="External"/><Relationship Id="rId5" Type="http://schemas.openxmlformats.org/officeDocument/2006/relationships/hyperlink" Target="https://citytech.cuny.edu/seek/" TargetMode="External"/><Relationship Id="rId4" Type="http://schemas.openxmlformats.org/officeDocument/2006/relationships/hyperlink" Target="https://www.citytech.cuny.edu/ace/"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citytech.cuny.edu/registrar/" TargetMode="External"/><Relationship Id="rId7" Type="http://schemas.openxmlformats.org/officeDocument/2006/relationships/hyperlink" Target="https://www.citytech.cuny.edu/international/"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hyperlink" Target="https://www.citytech.cuny.edu/scholarships/" TargetMode="External"/><Relationship Id="rId5" Type="http://schemas.openxmlformats.org/officeDocument/2006/relationships/hyperlink" Target="https://www.citytech.cuny.edu/financial-aid/" TargetMode="External"/><Relationship Id="rId4" Type="http://schemas.openxmlformats.org/officeDocument/2006/relationships/hyperlink" Target="https://www.citytech.cuny.edu/bursar/"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fyp.citytech.cuny.edu/"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hyperlink" Target="https://fyp.citytech.cuny.edu/peer-mentor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citytech.cuny.edu/sga/"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5" Type="http://schemas.openxmlformats.org/officeDocument/2006/relationships/hyperlink" Target="http://www.citytech.cuny.edu/servicecorps/" TargetMode="External"/><Relationship Id="rId4" Type="http://schemas.openxmlformats.org/officeDocument/2006/relationships/hyperlink" Target="https://www.nypirg.org/"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citytech.cuny.edu/student-life/"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hyperlink" Target="https://citytech-cuny.presence.io/"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citytech.cuny.edu/pdc/" TargetMode="External"/><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citytech.cuny.edu/virtual-lab/" TargetMode="External"/><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8" Type="http://schemas.openxmlformats.org/officeDocument/2006/relationships/hyperlink" Target="https://onedrive.live.com" TargetMode="External"/><Relationship Id="rId3" Type="http://schemas.openxmlformats.org/officeDocument/2006/relationships/hyperlink" Target="https://openlab.citytech.cuny.edu/" TargetMode="External"/><Relationship Id="rId7" Type="http://schemas.openxmlformats.org/officeDocument/2006/relationships/hyperlink" Target="http://cis.citytech.cuny.edu/Student/it_student_findemail.aspx"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hyperlink" Target="https://openlab.citytech.cuny.edu/blog/help/accessing-your-city-tech-email-for-students/" TargetMode="External"/><Relationship Id="rId5" Type="http://schemas.openxmlformats.org/officeDocument/2006/relationships/hyperlink" Target="https://cunyfirst.cuny.edu/" TargetMode="External"/><Relationship Id="rId4" Type="http://schemas.openxmlformats.org/officeDocument/2006/relationships/hyperlink" Target="https://zoom.us/" TargetMode="External"/><Relationship Id="rId9" Type="http://schemas.openxmlformats.org/officeDocument/2006/relationships/hyperlink" Target="https://bbhosted.cuny.edu/webapps/login/noportal"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citytech.cuny.edu/bzmaterials/docs/Petrie_Application.pdf" TargetMode="External"/><Relationship Id="rId3" Type="http://schemas.openxmlformats.org/officeDocument/2006/relationships/hyperlink" Target="https://www.citytech.cuny.edu/counseling/" TargetMode="External"/><Relationship Id="rId7" Type="http://schemas.openxmlformats.org/officeDocument/2006/relationships/hyperlink" Target="http://www.citytech.cuny.edu/public-safety/"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http://www.citytech.cuny.edu/student-life/" TargetMode="External"/><Relationship Id="rId5" Type="http://schemas.openxmlformats.org/officeDocument/2006/relationships/hyperlink" Target="https://www.citytech.cuny.edu/wellness-center/" TargetMode="External"/><Relationship Id="rId4" Type="http://schemas.openxmlformats.org/officeDocument/2006/relationships/hyperlink" Target="http://www.citytech.cuny.edu/campus-life/index.aspx#safety" TargetMode="External"/><Relationship Id="rId9" Type="http://schemas.openxmlformats.org/officeDocument/2006/relationships/hyperlink" Target="http://www.citytech.cuny.edu/athletic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citytech.cuny.edu/academics/special-programs.aspx" TargetMode="External"/><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hyperlink" Target="https://www.citytech.cuny.edu/crearfuturos/" TargetMode="External"/><Relationship Id="rId5" Type="http://schemas.openxmlformats.org/officeDocument/2006/relationships/hyperlink" Target="https://www.citytech.cuny.edu/occ/" TargetMode="External"/><Relationship Id="rId4" Type="http://schemas.openxmlformats.org/officeDocument/2006/relationships/hyperlink" Target="https://www.citytech.cuny.edu/veteran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www.citytech.cuny.edu" TargetMode="External"/><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https://docs.google.com/document/d/1y3wdaDP9QMtVXTtPiV76oTA8tsrfLAAwy7YX2NqB1jU/edit?usp=sharing" TargetMode="External"/><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citytech.cuny.edu/alc/" TargetMode="External"/><Relationship Id="rId7" Type="http://schemas.openxmlformats.org/officeDocument/2006/relationships/hyperlink" Target="http://www.citytech.cuny.edu/mathematics/student-resources.aspx"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hyperlink" Target="https://www.citytech.cuny.edu/architectural/workshops.aspx" TargetMode="External"/><Relationship Id="rId5" Type="http://schemas.openxmlformats.org/officeDocument/2006/relationships/hyperlink" Target="https://www.citytech.cuny.edu/current-student/tutoring-schedule.aspx" TargetMode="External"/><Relationship Id="rId4" Type="http://schemas.openxmlformats.org/officeDocument/2006/relationships/hyperlink" Target="https://openlab.citytech.cuny.edu/writingcenter/2020/06/03/summer-at-the-writing-center/"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mailto:studentsuccesscenter@citytech.cuny.edu"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Semester Summer 2022</a:t>
            </a:r>
            <a:endParaRPr dirty="0"/>
          </a:p>
          <a:p>
            <a:pPr marL="0" lvl="0" indent="0" algn="ctr" rtl="0">
              <a:spcBef>
                <a:spcPts val="0"/>
              </a:spcBef>
              <a:spcAft>
                <a:spcPts val="0"/>
              </a:spcAft>
              <a:buNone/>
            </a:pPr>
            <a:r>
              <a:rPr lang="en" dirty="0"/>
              <a:t>Professor Glenda Perreira</a:t>
            </a:r>
            <a:endParaRPr dirty="0"/>
          </a:p>
          <a:p>
            <a:pPr marL="0" lvl="0" indent="0" algn="ctr" rtl="0">
              <a:spcBef>
                <a:spcPts val="0"/>
              </a:spcBef>
              <a:spcAft>
                <a:spcPts val="0"/>
              </a:spcAft>
              <a:buNone/>
            </a:pPr>
            <a:r>
              <a:rPr lang="en" dirty="0"/>
              <a:t> Email gperreira@citytech.cuny.edu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4"/>
          <p:cNvSpPr txBox="1"/>
          <p:nvPr/>
        </p:nvSpPr>
        <p:spPr>
          <a:xfrm>
            <a:off x="-451776" y="-420775"/>
            <a:ext cx="92073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Professor Office Hours</a:t>
            </a:r>
            <a:endParaRPr sz="4100" b="1">
              <a:solidFill>
                <a:schemeClr val="accent5"/>
              </a:solidFill>
              <a:latin typeface="Roboto Slab"/>
              <a:ea typeface="Roboto Slab"/>
              <a:cs typeface="Roboto Slab"/>
              <a:sym typeface="Roboto Slab"/>
            </a:endParaRPr>
          </a:p>
        </p:txBody>
      </p:sp>
      <p:sp>
        <p:nvSpPr>
          <p:cNvPr id="175" name="Google Shape;175;p34"/>
          <p:cNvSpPr txBox="1"/>
          <p:nvPr/>
        </p:nvSpPr>
        <p:spPr>
          <a:xfrm>
            <a:off x="1863900" y="1768025"/>
            <a:ext cx="5416200" cy="2405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from class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careers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majors or tracks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advisement</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college or City Tech </a:t>
            </a:r>
            <a:endParaRPr sz="1800">
              <a:solidFill>
                <a:schemeClr val="dk1"/>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5"/>
          <p:cNvSpPr txBox="1"/>
          <p:nvPr/>
        </p:nvSpPr>
        <p:spPr>
          <a:xfrm>
            <a:off x="94800" y="-29550"/>
            <a:ext cx="8900400" cy="2325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endParaRPr sz="4100" b="1">
              <a:solidFill>
                <a:srgbClr val="1155CC"/>
              </a:solidFill>
              <a:latin typeface="Merriweather"/>
              <a:ea typeface="Merriweather"/>
              <a:cs typeface="Merriweather"/>
              <a:sym typeface="Merriweather"/>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Peer Leaders </a:t>
            </a:r>
            <a:endParaRPr sz="4100" b="1">
              <a:solidFill>
                <a:schemeClr val="accent5"/>
              </a:solidFill>
              <a:latin typeface="Roboto Slab"/>
              <a:ea typeface="Roboto Slab"/>
              <a:cs typeface="Roboto Slab"/>
              <a:sym typeface="Roboto Slab"/>
            </a:endParaRPr>
          </a:p>
        </p:txBody>
      </p:sp>
      <p:sp>
        <p:nvSpPr>
          <p:cNvPr id="181" name="Google Shape;181;p35"/>
          <p:cNvSpPr txBox="1"/>
          <p:nvPr/>
        </p:nvSpPr>
        <p:spPr>
          <a:xfrm>
            <a:off x="2204350" y="2480250"/>
            <a:ext cx="5885100" cy="7926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First Year Programs Peer Mentors</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Math Peer Leaders</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u="sng">
                <a:solidFill>
                  <a:schemeClr val="dk1"/>
                </a:solidFill>
                <a:latin typeface="Lora"/>
                <a:ea typeface="Lora"/>
                <a:cs typeface="Lora"/>
                <a:sym typeface="Lora"/>
                <a:hlinkClick r:id="rId3">
                  <a:extLst>
                    <a:ext uri="{A12FA001-AC4F-418D-AE19-62706E023703}">
                      <ahyp:hlinkClr xmlns:ahyp="http://schemas.microsoft.com/office/drawing/2018/hyperlinkcolor" val="tx"/>
                    </a:ext>
                  </a:extLst>
                </a:hlinkClick>
              </a:rPr>
              <a:t>Perkins Peer Advisement </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Student Success Coaches</a:t>
            </a:r>
            <a:endParaRPr sz="1800">
              <a:solidFill>
                <a:schemeClr val="dk1"/>
              </a:solidFill>
              <a:latin typeface="Lora"/>
              <a:ea typeface="Lora"/>
              <a:cs typeface="Lora"/>
              <a:sym typeface="Lora"/>
            </a:endParaRPr>
          </a:p>
          <a:p>
            <a:pPr marL="457200" lvl="0" indent="0" algn="l" rtl="0">
              <a:lnSpc>
                <a:spcPct val="150000"/>
              </a:lnSpc>
              <a:spcBef>
                <a:spcPts val="0"/>
              </a:spcBef>
              <a:spcAft>
                <a:spcPts val="0"/>
              </a:spcAft>
              <a:buNone/>
            </a:pPr>
            <a:endParaRPr sz="1800">
              <a:solidFill>
                <a:schemeClr val="dk1"/>
              </a:solidFill>
              <a:latin typeface="Lora"/>
              <a:ea typeface="Lora"/>
              <a:cs typeface="Lora"/>
              <a:sym typeface="Lor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6"/>
          <p:cNvSpPr txBox="1"/>
          <p:nvPr/>
        </p:nvSpPr>
        <p:spPr>
          <a:xfrm>
            <a:off x="125" y="-3403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City Tech Library</a:t>
            </a:r>
            <a:endParaRPr sz="4100" b="1">
              <a:solidFill>
                <a:schemeClr val="accent5"/>
              </a:solidFill>
              <a:latin typeface="Roboto Slab"/>
              <a:ea typeface="Roboto Slab"/>
              <a:cs typeface="Roboto Slab"/>
              <a:sym typeface="Roboto Slab"/>
            </a:endParaRPr>
          </a:p>
        </p:txBody>
      </p:sp>
      <p:sp>
        <p:nvSpPr>
          <p:cNvPr id="187" name="Google Shape;187;p36"/>
          <p:cNvSpPr txBox="1"/>
          <p:nvPr/>
        </p:nvSpPr>
        <p:spPr>
          <a:xfrm>
            <a:off x="1485075" y="2093225"/>
            <a:ext cx="3024300" cy="19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Reference Desk</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Ask A Librarian</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Research Guides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Technology Loans</a:t>
            </a:r>
            <a:endParaRPr sz="1800">
              <a:solidFill>
                <a:schemeClr val="dk1"/>
              </a:solidFill>
              <a:latin typeface="Roboto Slab"/>
              <a:ea typeface="Roboto Slab"/>
              <a:cs typeface="Roboto Slab"/>
              <a:sym typeface="Roboto Slab"/>
            </a:endParaRPr>
          </a:p>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188" name="Google Shape;188;p36"/>
          <p:cNvSpPr txBox="1"/>
          <p:nvPr/>
        </p:nvSpPr>
        <p:spPr>
          <a:xfrm>
            <a:off x="4560800" y="2093225"/>
            <a:ext cx="3308400" cy="1708500"/>
          </a:xfrm>
          <a:prstGeom prst="rect">
            <a:avLst/>
          </a:prstGeom>
          <a:noFill/>
          <a:ln>
            <a:noFill/>
          </a:ln>
        </p:spPr>
        <p:txBody>
          <a:bodyPr spcFirstLastPara="1" wrap="square" lIns="91425" tIns="91425" rIns="91425" bIns="91425" anchor="t" anchorCtr="0">
            <a:sp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a:solidFill>
                  <a:schemeClr val="dk1"/>
                </a:solidFill>
                <a:latin typeface="Roboto Slab"/>
                <a:ea typeface="Roboto Slab"/>
                <a:cs typeface="Roboto Slab"/>
                <a:sym typeface="Roboto Slab"/>
              </a:rPr>
              <a:t>Reserve Materials</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Scanning + Photocopies</a:t>
            </a:r>
            <a:endParaRPr sz="180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a:solidFill>
                  <a:schemeClr val="dk1"/>
                </a:solidFill>
                <a:latin typeface="Roboto Slab"/>
                <a:ea typeface="Roboto Slab"/>
                <a:cs typeface="Roboto Slab"/>
                <a:sym typeface="Roboto Slab"/>
              </a:rPr>
              <a:t>LGBTQ+ Resource</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a:solidFill>
                <a:schemeClr val="dk1"/>
              </a:solidFill>
              <a:latin typeface="Roboto Slab"/>
              <a:ea typeface="Roboto Slab"/>
              <a:cs typeface="Roboto Slab"/>
              <a:sym typeface="Roboto Sla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7"/>
          <p:cNvSpPr txBox="1">
            <a:spLocks noGrp="1"/>
          </p:cNvSpPr>
          <p:nvPr>
            <p:ph type="title"/>
          </p:nvPr>
        </p:nvSpPr>
        <p:spPr>
          <a:xfrm>
            <a:off x="387900" y="610425"/>
            <a:ext cx="8368200" cy="6861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100" b="1">
                <a:solidFill>
                  <a:schemeClr val="accent5"/>
                </a:solidFill>
              </a:rPr>
              <a:t>Center For </a:t>
            </a:r>
            <a:endParaRPr sz="4100" b="1">
              <a:solidFill>
                <a:schemeClr val="accent5"/>
              </a:solidFill>
            </a:endParaRPr>
          </a:p>
          <a:p>
            <a:pPr marL="0" lvl="0" indent="0" algn="ctr" rtl="0">
              <a:spcBef>
                <a:spcPts val="0"/>
              </a:spcBef>
              <a:spcAft>
                <a:spcPts val="0"/>
              </a:spcAft>
              <a:buNone/>
            </a:pPr>
            <a:r>
              <a:rPr lang="en" sz="4100" b="1">
                <a:solidFill>
                  <a:schemeClr val="accent5"/>
                </a:solidFill>
              </a:rPr>
              <a:t>Student Accessibility</a:t>
            </a:r>
            <a:endParaRPr sz="4100" b="1">
              <a:solidFill>
                <a:schemeClr val="accent5"/>
              </a:solidFill>
            </a:endParaRPr>
          </a:p>
        </p:txBody>
      </p:sp>
      <p:sp>
        <p:nvSpPr>
          <p:cNvPr id="194" name="Google Shape;194;p3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fontScale="92500"/>
          </a:bodyPr>
          <a:lstStyle/>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had an IEP in high school</a:t>
            </a:r>
            <a:endParaRPr sz="180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have any type of disability</a:t>
            </a:r>
            <a:endParaRPr sz="180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are sick or unable to attend classes for more than a day or two</a:t>
            </a:r>
            <a:endParaRPr sz="1800">
              <a:latin typeface="Roboto Slab"/>
              <a:ea typeface="Roboto Slab"/>
              <a:cs typeface="Roboto Slab"/>
              <a:sym typeface="Roboto Slab"/>
            </a:endParaRPr>
          </a:p>
          <a:p>
            <a:pPr marL="457200" lvl="0" indent="-448627" algn="l" rtl="0">
              <a:lnSpc>
                <a:spcPct val="150000"/>
              </a:lnSpc>
              <a:spcBef>
                <a:spcPts val="0"/>
              </a:spcBef>
              <a:spcAft>
                <a:spcPts val="0"/>
              </a:spcAft>
              <a:buClr>
                <a:schemeClr val="dk1"/>
              </a:buClr>
              <a:buSzPct val="100000"/>
              <a:buFont typeface="Roboto Slab"/>
              <a:buChar char="●"/>
            </a:pPr>
            <a:r>
              <a:rPr lang="en" sz="1800" u="sng">
                <a:latin typeface="Roboto Slab"/>
                <a:ea typeface="Roboto Slab"/>
                <a:cs typeface="Roboto Slab"/>
                <a:sym typeface="Roboto Slab"/>
                <a:hlinkClick r:id="rId3"/>
              </a:rPr>
              <a:t>Website</a:t>
            </a:r>
            <a:endParaRPr sz="1800">
              <a:latin typeface="Roboto Slab"/>
              <a:ea typeface="Roboto Slab"/>
              <a:cs typeface="Roboto Slab"/>
              <a:sym typeface="Roboto Slab"/>
            </a:endParaRPr>
          </a:p>
          <a:p>
            <a:pPr marL="0" lvl="0" indent="0" algn="l" rtl="0">
              <a:spcBef>
                <a:spcPts val="0"/>
              </a:spcBef>
              <a:spcAft>
                <a:spcPts val="1200"/>
              </a:spcAft>
              <a:buNone/>
            </a:pPr>
            <a:endParaRPr/>
          </a:p>
        </p:txBody>
      </p:sp>
      <p:sp>
        <p:nvSpPr>
          <p:cNvPr id="195" name="Google Shape;195;p37"/>
          <p:cNvSpPr txBox="1">
            <a:spLocks noGrp="1"/>
          </p:cNvSpPr>
          <p:nvPr>
            <p:ph type="body" idx="2"/>
          </p:nvPr>
        </p:nvSpPr>
        <p:spPr>
          <a:xfrm>
            <a:off x="4479825" y="1489825"/>
            <a:ext cx="4562700" cy="3078900"/>
          </a:xfrm>
          <a:prstGeom prst="rect">
            <a:avLst/>
          </a:prstGeom>
        </p:spPr>
        <p:txBody>
          <a:bodyPr spcFirstLastPara="1" wrap="square" lIns="91425" tIns="91425" rIns="91425" bIns="91425" anchor="t" anchorCtr="0">
            <a:noAutofit/>
          </a:bodyPr>
          <a:lstStyle/>
          <a:p>
            <a:pPr marL="0" lvl="0" indent="0" algn="ctr" rtl="0">
              <a:lnSpc>
                <a:spcPct val="95000"/>
              </a:lnSpc>
              <a:spcBef>
                <a:spcPts val="0"/>
              </a:spcBef>
              <a:spcAft>
                <a:spcPts val="0"/>
              </a:spcAft>
              <a:buNone/>
            </a:pPr>
            <a:r>
              <a:rPr lang="en" sz="1300" i="1">
                <a:solidFill>
                  <a:schemeClr val="accent6"/>
                </a:solidFill>
              </a:rPr>
              <a:t>City Tech is committed to supporting the educational goals of enrolled students with disabilities in the areas of enrollment, academic advisement, tutoring, assistive technologies, and testing accommodations. If you have or think you may have a disability, you may be eligible for reasonable accommodations or academic adjustments as provided under applicable federal, state and city laws. You may also request services for temporary conditions or medical issues under certain circumstances. If you have questions about your eligibility or would like to seek accommodation services or academic adjustments, you can leave a voicemail at 718-260-5143, send an email to: Accessibility@citytech.cuny.edu, or visit the Center’s website at</a:t>
            </a:r>
            <a:r>
              <a:rPr lang="en" sz="1300" i="1">
                <a:solidFill>
                  <a:schemeClr val="accent6"/>
                </a:solidFill>
                <a:uFill>
                  <a:noFill/>
                </a:uFill>
                <a:hlinkClick r:id="rId4">
                  <a:extLst>
                    <a:ext uri="{A12FA001-AC4F-418D-AE19-62706E023703}">
                      <ahyp:hlinkClr xmlns:ahyp="http://schemas.microsoft.com/office/drawing/2018/hyperlinkcolor" val="tx"/>
                    </a:ext>
                  </a:extLst>
                </a:hlinkClick>
              </a:rPr>
              <a:t>  </a:t>
            </a:r>
            <a:r>
              <a:rPr lang="en" sz="1300" i="1" u="sng">
                <a:solidFill>
                  <a:schemeClr val="accent6"/>
                </a:solidFill>
                <a:hlinkClick r:id="rId4">
                  <a:extLst>
                    <a:ext uri="{A12FA001-AC4F-418D-AE19-62706E023703}">
                      <ahyp:hlinkClr xmlns:ahyp="http://schemas.microsoft.com/office/drawing/2018/hyperlinkcolor" val="tx"/>
                    </a:ext>
                  </a:extLst>
                </a:hlinkClick>
              </a:rPr>
              <a:t>http://www.citytech.cuny.edu/accessibility/</a:t>
            </a:r>
            <a:r>
              <a:rPr lang="en" sz="1300" i="1">
                <a:solidFill>
                  <a:schemeClr val="accent6"/>
                </a:solidFill>
              </a:rPr>
              <a:t> for more information.</a:t>
            </a:r>
            <a:endParaRPr sz="1300" i="1">
              <a:solidFill>
                <a:schemeClr val="accent6"/>
              </a:solidFill>
            </a:endParaRPr>
          </a:p>
          <a:p>
            <a:pPr marL="0" lvl="0" indent="0" algn="ctr" rtl="0">
              <a:lnSpc>
                <a:spcPct val="95000"/>
              </a:lnSpc>
              <a:spcBef>
                <a:spcPts val="0"/>
              </a:spcBef>
              <a:spcAft>
                <a:spcPts val="1200"/>
              </a:spcAft>
              <a:buNone/>
            </a:pPr>
            <a:endParaRPr sz="1600" i="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8"/>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p>
            <a:pPr marL="0" lvl="0" indent="0" algn="ctr" rtl="0">
              <a:lnSpc>
                <a:spcPct val="115000"/>
              </a:lnSpc>
              <a:spcBef>
                <a:spcPts val="0"/>
              </a:spcBef>
              <a:spcAft>
                <a:spcPts val="1200"/>
              </a:spcAft>
              <a:buNone/>
            </a:pPr>
            <a:r>
              <a:rPr lang="en" sz="4100" b="1">
                <a:solidFill>
                  <a:schemeClr val="accent5"/>
                </a:solidFill>
              </a:rPr>
              <a:t>Comprehensive Programs</a:t>
            </a:r>
            <a:endParaRPr sz="4100" b="1">
              <a:solidFill>
                <a:schemeClr val="accent5"/>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9"/>
          <p:cNvSpPr txBox="1"/>
          <p:nvPr/>
        </p:nvSpPr>
        <p:spPr>
          <a:xfrm>
            <a:off x="3081475" y="2063000"/>
            <a:ext cx="2807400" cy="792600"/>
          </a:xfrm>
          <a:prstGeom prst="rect">
            <a:avLst/>
          </a:prstGeom>
          <a:noFill/>
          <a:ln>
            <a:noFill/>
          </a:ln>
        </p:spPr>
        <p:txBody>
          <a:bodyPr spcFirstLastPara="1" wrap="square" lIns="91425" tIns="91425" rIns="91425" bIns="91425" anchor="t" anchorCtr="0">
            <a:noAutofit/>
          </a:bodyPr>
          <a:lstStyle/>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ASAP</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ACE</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SEEK</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CUNY EDGE</a:t>
            </a:r>
            <a:endParaRPr sz="2300">
              <a:solidFill>
                <a:schemeClr val="dk1"/>
              </a:solidFill>
              <a:latin typeface="Roboto Slab"/>
              <a:ea typeface="Roboto Slab"/>
              <a:cs typeface="Roboto Slab"/>
              <a:sym typeface="Roboto Slab"/>
            </a:endParaRPr>
          </a:p>
        </p:txBody>
      </p:sp>
      <p:sp>
        <p:nvSpPr>
          <p:cNvPr id="206" name="Google Shape;206;p39"/>
          <p:cNvSpPr txBox="1">
            <a:spLocks noGrp="1"/>
          </p:cNvSpPr>
          <p:nvPr>
            <p:ph type="title" idx="4294967295"/>
          </p:nvPr>
        </p:nvSpPr>
        <p:spPr>
          <a:xfrm>
            <a:off x="221975" y="1275775"/>
            <a:ext cx="8368200" cy="686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Full Service</a:t>
            </a:r>
            <a:endParaRPr sz="4100" b="1">
              <a:solidFill>
                <a:schemeClr val="accent5"/>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0"/>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5"/>
                </a:solidFill>
              </a:rPr>
              <a:t>Administrative </a:t>
            </a:r>
            <a:endParaRPr sz="4100" b="1">
              <a:solidFill>
                <a:schemeClr val="accent5"/>
              </a:solidFill>
            </a:endParaRPr>
          </a:p>
          <a:p>
            <a:pPr marL="0" lvl="0" indent="0" algn="ctr" rtl="0">
              <a:lnSpc>
                <a:spcPct val="115000"/>
              </a:lnSpc>
              <a:spcBef>
                <a:spcPts val="1200"/>
              </a:spcBef>
              <a:spcAft>
                <a:spcPts val="1200"/>
              </a:spcAft>
              <a:buNone/>
            </a:pPr>
            <a:r>
              <a:rPr lang="en" sz="4100" b="1">
                <a:solidFill>
                  <a:schemeClr val="accent5"/>
                </a:solidFill>
              </a:rPr>
              <a:t>Resources + Services</a:t>
            </a:r>
            <a:endParaRPr sz="4100">
              <a:solidFill>
                <a:schemeClr val="accent5"/>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41"/>
          <p:cNvSpPr txBox="1"/>
          <p:nvPr/>
        </p:nvSpPr>
        <p:spPr>
          <a:xfrm>
            <a:off x="1252450" y="2201650"/>
            <a:ext cx="2389800" cy="17805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Registrar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Bursar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Financial Aid</a:t>
            </a:r>
            <a:endParaRPr sz="1800">
              <a:solidFill>
                <a:schemeClr val="dk1"/>
              </a:solidFill>
              <a:latin typeface="Roboto Slab"/>
              <a:ea typeface="Roboto Slab"/>
              <a:cs typeface="Roboto Slab"/>
              <a:sym typeface="Roboto Slab"/>
            </a:endParaRPr>
          </a:p>
        </p:txBody>
      </p:sp>
      <p:sp>
        <p:nvSpPr>
          <p:cNvPr id="217" name="Google Shape;217;p41"/>
          <p:cNvSpPr txBox="1"/>
          <p:nvPr/>
        </p:nvSpPr>
        <p:spPr>
          <a:xfrm>
            <a:off x="3811100" y="2201650"/>
            <a:ext cx="4302000" cy="21333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Scholarship &amp; Residency Services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International Student Services</a:t>
            </a:r>
            <a:endParaRPr sz="1800">
              <a:solidFill>
                <a:schemeClr val="dk1"/>
              </a:solidFill>
              <a:latin typeface="Roboto Slab"/>
              <a:ea typeface="Roboto Slab"/>
              <a:cs typeface="Roboto Slab"/>
              <a:sym typeface="Roboto Slab"/>
            </a:endParaRPr>
          </a:p>
        </p:txBody>
      </p:sp>
      <p:sp>
        <p:nvSpPr>
          <p:cNvPr id="218" name="Google Shape;218;p41"/>
          <p:cNvSpPr txBox="1"/>
          <p:nvPr/>
        </p:nvSpPr>
        <p:spPr>
          <a:xfrm>
            <a:off x="1462500" y="1119250"/>
            <a:ext cx="6219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College Administration</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2"/>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6"/>
                </a:solidFill>
              </a:rPr>
              <a:t>Student-Centered </a:t>
            </a:r>
            <a:endParaRPr sz="4100" b="1">
              <a:solidFill>
                <a:schemeClr val="accent6"/>
              </a:solidFill>
            </a:endParaRPr>
          </a:p>
          <a:p>
            <a:pPr marL="0" lvl="0" indent="0" algn="ctr" rtl="0">
              <a:lnSpc>
                <a:spcPct val="115000"/>
              </a:lnSpc>
              <a:spcBef>
                <a:spcPts val="1200"/>
              </a:spcBef>
              <a:spcAft>
                <a:spcPts val="1200"/>
              </a:spcAft>
              <a:buNone/>
            </a:pPr>
            <a:r>
              <a:rPr lang="en" sz="4100" b="1">
                <a:solidFill>
                  <a:schemeClr val="accent6"/>
                </a:solidFill>
              </a:rPr>
              <a:t>Resources + Services</a:t>
            </a:r>
            <a:endParaRPr sz="4100">
              <a:solidFill>
                <a:schemeClr val="accent6"/>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43"/>
          <p:cNvSpPr txBox="1"/>
          <p:nvPr/>
        </p:nvSpPr>
        <p:spPr>
          <a:xfrm>
            <a:off x="2702125" y="1971775"/>
            <a:ext cx="4671300" cy="17109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First Year Programs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FYP Peer Mentors</a:t>
            </a:r>
            <a:endParaRPr sz="1800">
              <a:solidFill>
                <a:schemeClr val="dk1"/>
              </a:solidFill>
              <a:latin typeface="Roboto Slab"/>
              <a:ea typeface="Roboto Slab"/>
              <a:cs typeface="Roboto Slab"/>
              <a:sym typeface="Roboto Slab"/>
            </a:endParaRPr>
          </a:p>
        </p:txBody>
      </p:sp>
      <p:sp>
        <p:nvSpPr>
          <p:cNvPr id="229" name="Google Shape;229;p43"/>
          <p:cNvSpPr txBox="1"/>
          <p:nvPr/>
        </p:nvSpPr>
        <p:spPr>
          <a:xfrm>
            <a:off x="1683325" y="736450"/>
            <a:ext cx="63399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  First Year Students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127" name="Google Shape;127;p26"/>
          <p:cNvSpPr txBox="1"/>
          <p:nvPr/>
        </p:nvSpPr>
        <p:spPr>
          <a:xfrm>
            <a:off x="173165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4</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08/18/2022</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4"/>
          <p:cNvSpPr txBox="1"/>
          <p:nvPr/>
        </p:nvSpPr>
        <p:spPr>
          <a:xfrm>
            <a:off x="1978825" y="1770300"/>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Government Association (SGA)</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NYPIRG</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 ServiceCorps</a:t>
            </a:r>
            <a:endParaRPr sz="1800">
              <a:solidFill>
                <a:schemeClr val="dk1"/>
              </a:solidFill>
              <a:latin typeface="Roboto Slab"/>
              <a:ea typeface="Roboto Slab"/>
              <a:cs typeface="Roboto Slab"/>
              <a:sym typeface="Roboto Slab"/>
            </a:endParaRPr>
          </a:p>
        </p:txBody>
      </p:sp>
      <p:sp>
        <p:nvSpPr>
          <p:cNvPr id="235" name="Google Shape;235;p44"/>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Leaders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5"/>
          <p:cNvSpPr txBox="1"/>
          <p:nvPr/>
        </p:nvSpPr>
        <p:spPr>
          <a:xfrm>
            <a:off x="1990675" y="1817725"/>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Life + Development (SLD)</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Yellow Jacket Journey (Presence)</a:t>
            </a:r>
            <a:endParaRPr sz="1800">
              <a:solidFill>
                <a:schemeClr val="dk1"/>
              </a:solidFill>
              <a:latin typeface="Roboto Slab"/>
              <a:ea typeface="Roboto Slab"/>
              <a:cs typeface="Roboto Slab"/>
              <a:sym typeface="Roboto Slab"/>
            </a:endParaRPr>
          </a:p>
        </p:txBody>
      </p:sp>
      <p:sp>
        <p:nvSpPr>
          <p:cNvPr id="241" name="Google Shape;241;p45"/>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Clubs + Events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6"/>
          <p:cNvSpPr txBox="1"/>
          <p:nvPr/>
        </p:nvSpPr>
        <p:spPr>
          <a:xfrm>
            <a:off x="1402375" y="315100"/>
            <a:ext cx="5780700" cy="79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Professional </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Development Center</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247" name="Google Shape;247;p46"/>
          <p:cNvSpPr txBox="1"/>
          <p:nvPr/>
        </p:nvSpPr>
        <p:spPr>
          <a:xfrm>
            <a:off x="1872525" y="1776825"/>
            <a:ext cx="6742800" cy="324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Exploring majors, interests, and values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Resume and Cover letter critiques  </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Interview preparation &amp; Mock interviews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Graduate School Exploration</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Workshops &amp; Seminars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Informational Sessions with Employers </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Networking Events</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a:solidFill>
                <a:schemeClr val="dk1"/>
              </a:solidFill>
              <a:latin typeface="Roboto Slab"/>
              <a:ea typeface="Roboto Slab"/>
              <a:cs typeface="Roboto Slab"/>
              <a:sym typeface="Roboto Slab"/>
            </a:endParaRPr>
          </a:p>
          <a:p>
            <a:pPr marL="457200" lvl="0" indent="0" algn="l" rtl="0">
              <a:spcBef>
                <a:spcPts val="0"/>
              </a:spcBef>
              <a:spcAft>
                <a:spcPts val="0"/>
              </a:spcAft>
              <a:buNone/>
            </a:pPr>
            <a:endParaRPr sz="1800">
              <a:solidFill>
                <a:schemeClr val="dk1"/>
              </a:solidFill>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7"/>
          <p:cNvSpPr txBox="1"/>
          <p:nvPr/>
        </p:nvSpPr>
        <p:spPr>
          <a:xfrm>
            <a:off x="150" y="-4006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Workshops and Speakers</a:t>
            </a:r>
            <a:endParaRPr sz="4100" b="1">
              <a:solidFill>
                <a:schemeClr val="accent5"/>
              </a:solidFill>
              <a:latin typeface="Roboto Slab"/>
              <a:ea typeface="Roboto Slab"/>
              <a:cs typeface="Roboto Slab"/>
              <a:sym typeface="Roboto Slab"/>
            </a:endParaRPr>
          </a:p>
        </p:txBody>
      </p:sp>
      <p:sp>
        <p:nvSpPr>
          <p:cNvPr id="253" name="Google Shape;253;p47"/>
          <p:cNvSpPr txBox="1"/>
          <p:nvPr/>
        </p:nvSpPr>
        <p:spPr>
          <a:xfrm>
            <a:off x="2263625" y="2107100"/>
            <a:ext cx="4752300" cy="1904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Targeted topics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Experts in different areas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Department specific</a:t>
            </a:r>
            <a:endParaRPr sz="1800">
              <a:solidFill>
                <a:schemeClr val="dk1"/>
              </a:solidFill>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8"/>
          <p:cNvSpPr txBox="1">
            <a:spLocks noGrp="1"/>
          </p:cNvSpPr>
          <p:nvPr>
            <p:ph type="title"/>
          </p:nvPr>
        </p:nvSpPr>
        <p:spPr>
          <a:xfrm>
            <a:off x="0" y="1764950"/>
            <a:ext cx="91440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5"/>
                </a:solidFill>
              </a:rPr>
              <a:t>Technology </a:t>
            </a:r>
            <a:endParaRPr sz="4100" b="1">
              <a:solidFill>
                <a:schemeClr val="accent5"/>
              </a:solidFill>
            </a:endParaRPr>
          </a:p>
          <a:p>
            <a:pPr marL="0" lvl="0" indent="0" algn="ctr" rtl="0">
              <a:lnSpc>
                <a:spcPct val="115000"/>
              </a:lnSpc>
              <a:spcBef>
                <a:spcPts val="1200"/>
              </a:spcBef>
              <a:spcAft>
                <a:spcPts val="1200"/>
              </a:spcAft>
              <a:buNone/>
            </a:pPr>
            <a:r>
              <a:rPr lang="en" sz="4100" b="1">
                <a:solidFill>
                  <a:schemeClr val="accent5"/>
                </a:solidFill>
              </a:rPr>
              <a:t>Resources + Services</a:t>
            </a:r>
            <a:endParaRPr sz="4100">
              <a:solidFill>
                <a:schemeClr val="accent5"/>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9"/>
          <p:cNvSpPr txBox="1"/>
          <p:nvPr/>
        </p:nvSpPr>
        <p:spPr>
          <a:xfrm>
            <a:off x="-1" y="-435650"/>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Computer Labs</a:t>
            </a:r>
            <a:endParaRPr sz="4100" b="1">
              <a:solidFill>
                <a:schemeClr val="accent5"/>
              </a:solidFill>
              <a:latin typeface="Roboto Slab"/>
              <a:ea typeface="Roboto Slab"/>
              <a:cs typeface="Roboto Slab"/>
              <a:sym typeface="Roboto Slab"/>
            </a:endParaRPr>
          </a:p>
        </p:txBody>
      </p:sp>
      <p:sp>
        <p:nvSpPr>
          <p:cNvPr id="264" name="Google Shape;264;p49"/>
          <p:cNvSpPr txBox="1"/>
          <p:nvPr/>
        </p:nvSpPr>
        <p:spPr>
          <a:xfrm>
            <a:off x="1576225" y="1819200"/>
            <a:ext cx="6553800" cy="23262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Atrium Learning Center, Library Building, ground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Library, 4th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General Building, 6th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Vorhees, 2nd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Virtual Computer Lab</a:t>
            </a:r>
            <a:endParaRPr sz="1800">
              <a:solidFill>
                <a:schemeClr val="dk1"/>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50"/>
          <p:cNvSpPr txBox="1"/>
          <p:nvPr/>
        </p:nvSpPr>
        <p:spPr>
          <a:xfrm>
            <a:off x="4859200" y="1794375"/>
            <a:ext cx="37923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OpenLab</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Zoom</a:t>
            </a:r>
            <a:endParaRPr sz="180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Specialized Programs + Tools</a:t>
            </a:r>
            <a:endParaRPr sz="1800">
              <a:solidFill>
                <a:schemeClr val="dk1"/>
              </a:solidFill>
              <a:latin typeface="Roboto Slab"/>
              <a:ea typeface="Roboto Slab"/>
              <a:cs typeface="Roboto Slab"/>
              <a:sym typeface="Roboto Slab"/>
            </a:endParaRPr>
          </a:p>
          <a:p>
            <a:pPr marL="457200" marR="0" lvl="0" indent="0" algn="l" rtl="0">
              <a:lnSpc>
                <a:spcPct val="150000"/>
              </a:lnSpc>
              <a:spcBef>
                <a:spcPts val="0"/>
              </a:spcBef>
              <a:spcAft>
                <a:spcPts val="0"/>
              </a:spcAft>
              <a:buNone/>
            </a:pPr>
            <a:endParaRPr sz="1800" i="0" u="none" strike="noStrike" cap="none">
              <a:solidFill>
                <a:schemeClr val="dk1"/>
              </a:solidFill>
              <a:latin typeface="Roboto Slab"/>
              <a:ea typeface="Roboto Slab"/>
              <a:cs typeface="Roboto Slab"/>
              <a:sym typeface="Roboto Slab"/>
            </a:endParaRPr>
          </a:p>
        </p:txBody>
      </p:sp>
      <p:sp>
        <p:nvSpPr>
          <p:cNvPr id="270" name="Google Shape;270;p50"/>
          <p:cNvSpPr txBox="1"/>
          <p:nvPr/>
        </p:nvSpPr>
        <p:spPr>
          <a:xfrm>
            <a:off x="745875" y="1794375"/>
            <a:ext cx="39474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CUNYFirst</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CT email</a:t>
            </a:r>
            <a:r>
              <a:rPr lang="en" sz="1800" i="0" u="none" strike="noStrike" cap="none">
                <a:solidFill>
                  <a:schemeClr val="dk1"/>
                </a:solidFill>
                <a:latin typeface="Roboto Slab"/>
                <a:ea typeface="Roboto Slab"/>
                <a:cs typeface="Roboto Slab"/>
                <a:sym typeface="Roboto Slab"/>
              </a:rPr>
              <a:t> + </a:t>
            </a:r>
            <a:r>
              <a:rPr lang="en" sz="1800" i="0" u="sng" strike="noStrike" cap="none">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Email Lookup</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8">
                  <a:extLst>
                    <a:ext uri="{A12FA001-AC4F-418D-AE19-62706E023703}">
                      <ahyp:hlinkClr xmlns:ahyp="http://schemas.microsoft.com/office/drawing/2018/hyperlinkcolor" val="tx"/>
                    </a:ext>
                  </a:extLst>
                </a:hlinkClick>
              </a:rPr>
              <a:t>One Drive + Microsoft Office</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9">
                  <a:extLst>
                    <a:ext uri="{A12FA001-AC4F-418D-AE19-62706E023703}">
                      <ahyp:hlinkClr xmlns:ahyp="http://schemas.microsoft.com/office/drawing/2018/hyperlinkcolor" val="tx"/>
                    </a:ext>
                  </a:extLst>
                </a:hlinkClick>
              </a:rPr>
              <a:t>Blackboard</a:t>
            </a:r>
            <a:endParaRPr sz="1800" i="0" u="none" strike="noStrike" cap="none">
              <a:solidFill>
                <a:schemeClr val="dk1"/>
              </a:solidFill>
              <a:latin typeface="Roboto Slab"/>
              <a:ea typeface="Roboto Slab"/>
              <a:cs typeface="Roboto Slab"/>
              <a:sym typeface="Roboto Slab"/>
            </a:endParaRPr>
          </a:p>
        </p:txBody>
      </p:sp>
      <p:sp>
        <p:nvSpPr>
          <p:cNvPr id="271" name="Google Shape;271;p50"/>
          <p:cNvSpPr txBox="1"/>
          <p:nvPr/>
        </p:nvSpPr>
        <p:spPr>
          <a:xfrm>
            <a:off x="100" y="-100450"/>
            <a:ext cx="9144000" cy="14433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Help Desk</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1"/>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p>
            <a:pPr marL="0" lvl="0" indent="0" algn="ctr" rtl="0">
              <a:lnSpc>
                <a:spcPct val="115000"/>
              </a:lnSpc>
              <a:spcBef>
                <a:spcPts val="0"/>
              </a:spcBef>
              <a:spcAft>
                <a:spcPts val="1200"/>
              </a:spcAft>
              <a:buNone/>
            </a:pPr>
            <a:r>
              <a:rPr lang="en" sz="4100" b="1">
                <a:solidFill>
                  <a:schemeClr val="accent5"/>
                </a:solidFill>
              </a:rPr>
              <a:t>Targeted Resources + Services</a:t>
            </a:r>
            <a:endParaRPr sz="4100">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52"/>
          <p:cNvSpPr txBox="1"/>
          <p:nvPr/>
        </p:nvSpPr>
        <p:spPr>
          <a:xfrm>
            <a:off x="2062125" y="1669450"/>
            <a:ext cx="5416200" cy="461700"/>
          </a:xfrm>
          <a:prstGeom prst="rect">
            <a:avLst/>
          </a:prstGeom>
          <a:noFill/>
          <a:ln>
            <a:noFill/>
          </a:ln>
        </p:spPr>
        <p:txBody>
          <a:bodyPr spcFirstLastPara="1" wrap="square" lIns="91425" tIns="91425" rIns="91425" bIns="91425" anchor="ctr" anchorCtr="0">
            <a:spAutoFit/>
          </a:bodyPr>
          <a:lstStyle/>
          <a:p>
            <a:pPr marL="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282" name="Google Shape;282;p52"/>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283" name="Google Shape;283;p5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Student Health + Well-Being</a:t>
            </a:r>
            <a:endParaRPr sz="4100" b="1">
              <a:solidFill>
                <a:schemeClr val="accent5"/>
              </a:solidFill>
            </a:endParaRPr>
          </a:p>
        </p:txBody>
      </p:sp>
      <p:sp>
        <p:nvSpPr>
          <p:cNvPr id="284" name="Google Shape;284;p52"/>
          <p:cNvSpPr txBox="1">
            <a:spLocks noGrp="1"/>
          </p:cNvSpPr>
          <p:nvPr>
            <p:ph type="body" idx="1"/>
          </p:nvPr>
        </p:nvSpPr>
        <p:spPr>
          <a:xfrm>
            <a:off x="722925" y="1794625"/>
            <a:ext cx="36648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3"/>
              </a:rPr>
              <a:t>Counseling Services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4"/>
              </a:rPr>
              <a:t>Community Standards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5"/>
              </a:rPr>
              <a:t>Wellness Center</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6"/>
              </a:rPr>
              <a:t>Pop-up Food Pantry</a:t>
            </a:r>
            <a:endParaRPr sz="1800">
              <a:latin typeface="Roboto Slab"/>
              <a:ea typeface="Roboto Slab"/>
              <a:cs typeface="Roboto Slab"/>
              <a:sym typeface="Roboto Slab"/>
            </a:endParaRPr>
          </a:p>
          <a:p>
            <a:pPr marL="0" lvl="0" indent="0" algn="l" rtl="0">
              <a:lnSpc>
                <a:spcPct val="150000"/>
              </a:lnSpc>
              <a:spcBef>
                <a:spcPts val="0"/>
              </a:spcBef>
              <a:spcAft>
                <a:spcPts val="0"/>
              </a:spcAft>
              <a:buNone/>
            </a:pPr>
            <a:endParaRPr sz="1800">
              <a:latin typeface="Roboto Slab"/>
              <a:ea typeface="Roboto Slab"/>
              <a:cs typeface="Roboto Slab"/>
              <a:sym typeface="Roboto Slab"/>
            </a:endParaRPr>
          </a:p>
          <a:p>
            <a:pPr marL="0" lvl="0" indent="0" algn="l" rtl="0">
              <a:spcBef>
                <a:spcPts val="0"/>
              </a:spcBef>
              <a:spcAft>
                <a:spcPts val="1200"/>
              </a:spcAft>
              <a:buNone/>
            </a:pPr>
            <a:endParaRPr sz="1800">
              <a:latin typeface="Roboto Slab"/>
              <a:ea typeface="Roboto Slab"/>
              <a:cs typeface="Roboto Slab"/>
              <a:sym typeface="Roboto Slab"/>
            </a:endParaRPr>
          </a:p>
        </p:txBody>
      </p:sp>
      <p:sp>
        <p:nvSpPr>
          <p:cNvPr id="285" name="Google Shape;285;p52"/>
          <p:cNvSpPr txBox="1">
            <a:spLocks noGrp="1"/>
          </p:cNvSpPr>
          <p:nvPr>
            <p:ph type="body" idx="2"/>
          </p:nvPr>
        </p:nvSpPr>
        <p:spPr>
          <a:xfrm>
            <a:off x="4065025" y="1794625"/>
            <a:ext cx="46911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7"/>
              </a:rPr>
              <a:t>Public Safety</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8"/>
              </a:rPr>
              <a:t>Petrie Fund</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9"/>
              </a:rPr>
              <a:t>Fitness Center/Zoom Fitness Classes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Gym (opening tbd)</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3"/>
          <p:cNvSpPr txBox="1"/>
          <p:nvPr/>
        </p:nvSpPr>
        <p:spPr>
          <a:xfrm>
            <a:off x="2700475" y="1833275"/>
            <a:ext cx="4203600" cy="22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Black Male Initiative (BMI)</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Veteran Support Services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Childcare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CREAR Futuros</a:t>
            </a:r>
            <a:endParaRPr sz="1800">
              <a:solidFill>
                <a:schemeClr val="dk1"/>
              </a:solidFill>
              <a:latin typeface="Roboto Slab"/>
              <a:ea typeface="Roboto Slab"/>
              <a:cs typeface="Roboto Slab"/>
              <a:sym typeface="Roboto Slab"/>
            </a:endParaRPr>
          </a:p>
        </p:txBody>
      </p:sp>
      <p:sp>
        <p:nvSpPr>
          <p:cNvPr id="291" name="Google Shape;291;p53"/>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Affinity Support</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College Success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Overview of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Accessing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Asking for Help</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54"/>
          <p:cNvSpPr txBox="1">
            <a:spLocks noGrp="1"/>
          </p:cNvSpPr>
          <p:nvPr>
            <p:ph type="ctrTitle"/>
          </p:nvPr>
        </p:nvSpPr>
        <p:spPr>
          <a:xfrm>
            <a:off x="982700" y="1761950"/>
            <a:ext cx="7354800" cy="2755200"/>
          </a:xfrm>
          <a:prstGeom prst="rect">
            <a:avLst/>
          </a:prstGeom>
        </p:spPr>
        <p:txBody>
          <a:bodyPr spcFirstLastPara="1" wrap="square" lIns="91425" tIns="91425" rIns="91425" bIns="91425" anchor="b" anchorCtr="0">
            <a:spAutoFit/>
          </a:bodyPr>
          <a:lstStyle/>
          <a:p>
            <a:pPr marL="0" lvl="0" indent="0" algn="ctr" rtl="0">
              <a:spcBef>
                <a:spcPts val="0"/>
              </a:spcBef>
              <a:spcAft>
                <a:spcPts val="0"/>
              </a:spcAft>
              <a:buNone/>
            </a:pPr>
            <a:r>
              <a:rPr lang="en" sz="4500" b="1">
                <a:solidFill>
                  <a:schemeClr val="accent5"/>
                </a:solidFill>
              </a:rPr>
              <a:t>Accessing Resources </a:t>
            </a:r>
            <a:endParaRPr sz="4500" b="1">
              <a:solidFill>
                <a:schemeClr val="accent5"/>
              </a:solidFill>
            </a:endParaRPr>
          </a:p>
          <a:p>
            <a:pPr marL="0" lvl="0" indent="0" algn="ctr" rtl="0">
              <a:spcBef>
                <a:spcPts val="0"/>
              </a:spcBef>
              <a:spcAft>
                <a:spcPts val="0"/>
              </a:spcAft>
              <a:buNone/>
            </a:pPr>
            <a:r>
              <a:rPr lang="en" sz="4500" b="1">
                <a:solidFill>
                  <a:schemeClr val="accent5"/>
                </a:solidFill>
              </a:rPr>
              <a:t>+ Services</a:t>
            </a:r>
            <a:r>
              <a:rPr lang="en" sz="6100" b="1">
                <a:solidFill>
                  <a:schemeClr val="accent6"/>
                </a:solidFill>
              </a:rPr>
              <a:t> </a:t>
            </a:r>
            <a:endParaRPr sz="6100" b="1">
              <a:solidFill>
                <a:schemeClr val="accent6"/>
              </a:solidFill>
            </a:endParaRPr>
          </a:p>
          <a:p>
            <a:pPr marL="0" lvl="0" indent="0" algn="ctr" rtl="0">
              <a:spcBef>
                <a:spcPts val="0"/>
              </a:spcBef>
              <a:spcAft>
                <a:spcPts val="0"/>
              </a:spcAft>
              <a:buNone/>
            </a:pPr>
            <a:r>
              <a:rPr lang="en" sz="6100" b="1">
                <a:solidFill>
                  <a:schemeClr val="accent6"/>
                </a:solidFill>
              </a:rPr>
              <a:t>	</a:t>
            </a:r>
            <a:endParaRPr sz="6100" b="1">
              <a:solidFill>
                <a:schemeClr val="accent6"/>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55"/>
          <p:cNvSpPr txBox="1"/>
          <p:nvPr/>
        </p:nvSpPr>
        <p:spPr>
          <a:xfrm>
            <a:off x="1722175" y="1342225"/>
            <a:ext cx="5911200" cy="193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Navigating the </a:t>
            </a:r>
            <a:endParaRPr sz="4100" b="1">
              <a:solidFill>
                <a:schemeClr val="accent5"/>
              </a:solidFill>
              <a:latin typeface="Roboto Slab"/>
              <a:ea typeface="Roboto Slab"/>
              <a:cs typeface="Roboto Slab"/>
              <a:sym typeface="Roboto Slab"/>
            </a:endParaRPr>
          </a:p>
          <a:p>
            <a:pPr marL="457200" lvl="0" indent="457200" algn="l" rtl="0">
              <a:spcBef>
                <a:spcPts val="0"/>
              </a:spcBef>
              <a:spcAft>
                <a:spcPts val="0"/>
              </a:spcAft>
              <a:buNone/>
            </a:pPr>
            <a:r>
              <a:rPr lang="en" sz="4100" b="1">
                <a:solidFill>
                  <a:schemeClr val="accent5"/>
                </a:solidFill>
                <a:latin typeface="Roboto Slab"/>
                <a:ea typeface="Roboto Slab"/>
                <a:cs typeface="Roboto Slab"/>
                <a:sym typeface="Roboto Slab"/>
              </a:rPr>
              <a:t>City Tech Website</a:t>
            </a:r>
            <a:endParaRPr sz="4100" b="1">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www.citytech.cuny.edu</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56"/>
          <p:cNvSpPr txBox="1">
            <a:spLocks noGrp="1"/>
          </p:cNvSpPr>
          <p:nvPr>
            <p:ph type="title"/>
          </p:nvPr>
        </p:nvSpPr>
        <p:spPr>
          <a:xfrm>
            <a:off x="359150" y="355550"/>
            <a:ext cx="3312000" cy="110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000" b="1">
                <a:solidFill>
                  <a:schemeClr val="accent5"/>
                </a:solidFill>
              </a:rPr>
              <a:t>Small Group Scavenger Hunt</a:t>
            </a:r>
            <a:endParaRPr sz="3000" b="1">
              <a:solidFill>
                <a:schemeClr val="accent5"/>
              </a:solidFill>
            </a:endParaRPr>
          </a:p>
        </p:txBody>
      </p:sp>
      <p:sp>
        <p:nvSpPr>
          <p:cNvPr id="307" name="Google Shape;307;p56"/>
          <p:cNvSpPr txBox="1">
            <a:spLocks noGrp="1"/>
          </p:cNvSpPr>
          <p:nvPr>
            <p:ph type="body" idx="1"/>
          </p:nvPr>
        </p:nvSpPr>
        <p:spPr>
          <a:xfrm>
            <a:off x="184500" y="1668350"/>
            <a:ext cx="2808000" cy="2681100"/>
          </a:xfrm>
          <a:prstGeom prst="rect">
            <a:avLst/>
          </a:prstGeom>
        </p:spPr>
        <p:txBody>
          <a:bodyPr spcFirstLastPara="1" wrap="square" lIns="91425" tIns="91425" rIns="91425" bIns="91425" anchor="t" anchorCtr="0">
            <a:normAutofit/>
          </a:bodyPr>
          <a:lstStyle/>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Accessing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Resources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 Services</a:t>
            </a:r>
            <a:endParaRPr sz="2100" b="1">
              <a:solidFill>
                <a:schemeClr val="accent6"/>
              </a:solidFill>
              <a:latin typeface="Roboto Slab"/>
              <a:ea typeface="Roboto Slab"/>
              <a:cs typeface="Roboto Slab"/>
              <a:sym typeface="Roboto Slab"/>
            </a:endParaRPr>
          </a:p>
        </p:txBody>
      </p:sp>
      <p:sp>
        <p:nvSpPr>
          <p:cNvPr id="308" name="Google Shape;308;p56"/>
          <p:cNvSpPr txBox="1"/>
          <p:nvPr/>
        </p:nvSpPr>
        <p:spPr>
          <a:xfrm>
            <a:off x="3974525" y="1259900"/>
            <a:ext cx="49683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i="1">
                <a:solidFill>
                  <a:schemeClr val="dk1"/>
                </a:solidFill>
                <a:latin typeface="Roboto Slab"/>
                <a:ea typeface="Roboto Slab"/>
                <a:cs typeface="Roboto Slab"/>
                <a:sym typeface="Roboto Slab"/>
              </a:rPr>
              <a:t>Directions:</a:t>
            </a:r>
            <a:endParaRPr sz="1800" i="1">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Using the information from class today and the City Tech website, find the answers to the following questions.</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The group with the most correct answers at the end of 15 minutes wins!</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57"/>
          <p:cNvSpPr txBox="1"/>
          <p:nvPr/>
        </p:nvSpPr>
        <p:spPr>
          <a:xfrm>
            <a:off x="935175" y="1798125"/>
            <a:ext cx="7189200" cy="1862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SCAVENGER HUNT</a:t>
            </a:r>
            <a:endParaRPr sz="410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1800">
              <a:latin typeface="Lora"/>
              <a:ea typeface="Lora"/>
              <a:cs typeface="Lora"/>
              <a:sym typeface="Lora"/>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https://docs.google.com/document/d/1y3wdaDP9QMtVXTtPiV76oTA8tsrfLAAwy7YX2NqB1jU/edit?usp=sharing</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58"/>
          <p:cNvSpPr txBox="1">
            <a:spLocks noGrp="1"/>
          </p:cNvSpPr>
          <p:nvPr>
            <p:ph type="ctrTitle"/>
          </p:nvPr>
        </p:nvSpPr>
        <p:spPr>
          <a:xfrm>
            <a:off x="1434025" y="1835650"/>
            <a:ext cx="6245700" cy="1123500"/>
          </a:xfrm>
          <a:prstGeom prst="rect">
            <a:avLst/>
          </a:prstGeom>
        </p:spPr>
        <p:txBody>
          <a:bodyPr spcFirstLastPara="1" wrap="square" lIns="91425" tIns="91425" rIns="91425" bIns="91425" anchor="b" anchorCtr="0">
            <a:spAutoFit/>
          </a:bodyPr>
          <a:lstStyle/>
          <a:p>
            <a:pPr marL="0" lvl="0" indent="0" algn="l" rtl="0">
              <a:spcBef>
                <a:spcPts val="0"/>
              </a:spcBef>
              <a:spcAft>
                <a:spcPts val="0"/>
              </a:spcAft>
              <a:buNone/>
            </a:pPr>
            <a:r>
              <a:rPr lang="en" sz="6100" b="1">
                <a:solidFill>
                  <a:schemeClr val="accent5"/>
                </a:solidFill>
              </a:rPr>
              <a:t>Asking for Help!</a:t>
            </a:r>
            <a:endParaRPr sz="6100" b="1">
              <a:solidFill>
                <a:schemeClr val="accent5"/>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9"/>
          <p:cNvSpPr txBox="1">
            <a:spLocks noGrp="1"/>
          </p:cNvSpPr>
          <p:nvPr>
            <p:ph type="title"/>
          </p:nvPr>
        </p:nvSpPr>
        <p:spPr>
          <a:xfrm>
            <a:off x="311725" y="424725"/>
            <a:ext cx="8520600" cy="62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100" b="1">
                <a:solidFill>
                  <a:schemeClr val="accent5"/>
                </a:solidFill>
              </a:rPr>
              <a:t>Asking for help is...</a:t>
            </a:r>
            <a:endParaRPr sz="4100" b="1">
              <a:solidFill>
                <a:schemeClr val="accent5"/>
              </a:solidFill>
            </a:endParaRPr>
          </a:p>
        </p:txBody>
      </p:sp>
      <p:sp>
        <p:nvSpPr>
          <p:cNvPr id="324" name="Google Shape;324;p59"/>
          <p:cNvSpPr txBox="1">
            <a:spLocks noGrp="1"/>
          </p:cNvSpPr>
          <p:nvPr>
            <p:ph type="body" idx="1"/>
          </p:nvPr>
        </p:nvSpPr>
        <p:spPr>
          <a:xfrm>
            <a:off x="1666125" y="1381550"/>
            <a:ext cx="5961000" cy="3076200"/>
          </a:xfrm>
          <a:prstGeom prst="rect">
            <a:avLst/>
          </a:prstGeom>
        </p:spPr>
        <p:txBody>
          <a:bodyPr spcFirstLastPara="1" wrap="square" lIns="91425" tIns="91425" rIns="91425" bIns="91425" anchor="t" anchorCtr="0">
            <a:normAutofit/>
          </a:bodyPr>
          <a:lstStyle/>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Responsible</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Healthy</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Proactive</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Normal</a:t>
            </a:r>
            <a:endParaRPr sz="1800">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60"/>
          <p:cNvSpPr txBox="1">
            <a:spLocks noGrp="1"/>
          </p:cNvSpPr>
          <p:nvPr>
            <p:ph type="title"/>
          </p:nvPr>
        </p:nvSpPr>
        <p:spPr>
          <a:xfrm>
            <a:off x="311725" y="424725"/>
            <a:ext cx="8520600" cy="62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100" b="1">
                <a:solidFill>
                  <a:schemeClr val="accent5"/>
                </a:solidFill>
              </a:rPr>
              <a:t>Asking for help is NOT...</a:t>
            </a:r>
            <a:endParaRPr sz="4100" b="1">
              <a:solidFill>
                <a:schemeClr val="accent5"/>
              </a:solidFill>
            </a:endParaRPr>
          </a:p>
        </p:txBody>
      </p:sp>
      <p:sp>
        <p:nvSpPr>
          <p:cNvPr id="330" name="Google Shape;330;p60"/>
          <p:cNvSpPr txBox="1">
            <a:spLocks noGrp="1"/>
          </p:cNvSpPr>
          <p:nvPr>
            <p:ph type="body" idx="1"/>
          </p:nvPr>
        </p:nvSpPr>
        <p:spPr>
          <a:xfrm>
            <a:off x="1357125" y="1979650"/>
            <a:ext cx="5961000" cy="3076200"/>
          </a:xfrm>
          <a:prstGeom prst="rect">
            <a:avLst/>
          </a:prstGeom>
        </p:spPr>
        <p:txBody>
          <a:bodyPr spcFirstLastPara="1" wrap="square" lIns="91425" tIns="91425" rIns="91425" bIns="91425" anchor="t" anchorCtr="0">
            <a:normAutofit/>
          </a:bodyPr>
          <a:lstStyle/>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A sign of weakness</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A sign of failure</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A sign that you don’t belong in college</a:t>
            </a:r>
            <a:endParaRPr sz="1800">
              <a:latin typeface="Roboto Slab"/>
              <a:ea typeface="Roboto Slab"/>
              <a:cs typeface="Roboto Slab"/>
              <a:sym typeface="Roboto Slab"/>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61"/>
          <p:cNvSpPr txBox="1">
            <a:spLocks noGrp="1"/>
          </p:cNvSpPr>
          <p:nvPr>
            <p:ph type="title"/>
          </p:nvPr>
        </p:nvSpPr>
        <p:spPr>
          <a:xfrm>
            <a:off x="311750" y="482275"/>
            <a:ext cx="8386200" cy="376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4000" b="1">
                <a:solidFill>
                  <a:schemeClr val="accent6"/>
                </a:solidFill>
              </a:rPr>
              <a:t>“Be strong enough to stand alone;</a:t>
            </a:r>
            <a:endParaRPr sz="4000" b="1">
              <a:solidFill>
                <a:schemeClr val="accent6"/>
              </a:solidFill>
            </a:endParaRPr>
          </a:p>
          <a:p>
            <a:pPr marL="0" lvl="0" indent="0" algn="ctr" rtl="0">
              <a:spcBef>
                <a:spcPts val="0"/>
              </a:spcBef>
              <a:spcAft>
                <a:spcPts val="0"/>
              </a:spcAft>
              <a:buSzPts val="990"/>
              <a:buNone/>
            </a:pPr>
            <a:r>
              <a:rPr lang="en" sz="4000" b="1">
                <a:solidFill>
                  <a:schemeClr val="accent6"/>
                </a:solidFill>
              </a:rPr>
              <a:t>Smart enough to know when you need help;</a:t>
            </a:r>
            <a:endParaRPr sz="4000" b="1">
              <a:solidFill>
                <a:schemeClr val="accent6"/>
              </a:solidFill>
            </a:endParaRPr>
          </a:p>
          <a:p>
            <a:pPr marL="0" lvl="0" indent="0" algn="r" rtl="0">
              <a:spcBef>
                <a:spcPts val="0"/>
              </a:spcBef>
              <a:spcAft>
                <a:spcPts val="0"/>
              </a:spcAft>
              <a:buSzPts val="990"/>
              <a:buNone/>
            </a:pPr>
            <a:r>
              <a:rPr lang="en" sz="4000" b="1">
                <a:solidFill>
                  <a:schemeClr val="accent6"/>
                </a:solidFill>
              </a:rPr>
              <a:t>And brave enough to ask for it.” </a:t>
            </a:r>
            <a:endParaRPr sz="4000" b="1">
              <a:solidFill>
                <a:schemeClr val="accent6"/>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62"/>
          <p:cNvSpPr txBox="1">
            <a:spLocks noGrp="1"/>
          </p:cNvSpPr>
          <p:nvPr>
            <p:ph type="title"/>
          </p:nvPr>
        </p:nvSpPr>
        <p:spPr>
          <a:xfrm>
            <a:off x="277200" y="1583850"/>
            <a:ext cx="4045200" cy="148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341" name="Google Shape;341;p62"/>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College Success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Overview of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Accessing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Asking for Help</a:t>
            </a:r>
            <a:endParaRPr>
              <a:solidFill>
                <a:schemeClr val="accent5"/>
              </a:solidFill>
              <a:latin typeface="Roboto Slab"/>
              <a:ea typeface="Roboto Slab"/>
              <a:cs typeface="Roboto Slab"/>
              <a:sym typeface="Roboto Slab"/>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6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5…</a:t>
            </a:r>
            <a:endParaRPr b="1">
              <a:solidFill>
                <a:schemeClr val="accent5"/>
              </a:solidFill>
            </a:endParaRPr>
          </a:p>
        </p:txBody>
      </p:sp>
      <p:sp>
        <p:nvSpPr>
          <p:cNvPr id="347" name="Google Shape;347;p63"/>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 sz="1400" b="1">
                <a:latin typeface="Roboto Slab"/>
                <a:ea typeface="Roboto Slab"/>
                <a:cs typeface="Roboto Slab"/>
                <a:sym typeface="Roboto Slab"/>
              </a:rPr>
              <a:t>Complete Reflection on OpenLab by replying to Reflection #4 Post.</a:t>
            </a: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914400" lvl="0" indent="0" algn="l" rtl="0">
              <a:spcBef>
                <a:spcPts val="0"/>
              </a:spcBef>
              <a:spcAft>
                <a:spcPts val="0"/>
              </a:spcAft>
              <a:buNone/>
            </a:pPr>
            <a:r>
              <a:rPr lang="en" sz="1400" b="1">
                <a:solidFill>
                  <a:schemeClr val="accent6"/>
                </a:solidFill>
                <a:latin typeface="Roboto Slab"/>
                <a:ea typeface="Roboto Slab"/>
                <a:cs typeface="Roboto Slab"/>
                <a:sym typeface="Roboto Slab"/>
              </a:rPr>
              <a:t>Reflection #4</a:t>
            </a:r>
            <a:endParaRPr sz="1400" b="1">
              <a:solidFill>
                <a:schemeClr val="accent6"/>
              </a:solidFill>
              <a:latin typeface="Roboto Slab"/>
              <a:ea typeface="Roboto Slab"/>
              <a:cs typeface="Roboto Slab"/>
              <a:sym typeface="Roboto Slab"/>
            </a:endParaRPr>
          </a:p>
          <a:p>
            <a:pPr marL="1828800" marR="868079" lvl="0" indent="0" algn="l" rtl="0">
              <a:spcBef>
                <a:spcPts val="0"/>
              </a:spcBef>
              <a:spcAft>
                <a:spcPts val="0"/>
              </a:spcAft>
              <a:buNone/>
            </a:pPr>
            <a:r>
              <a:rPr lang="en" sz="1400" i="1">
                <a:solidFill>
                  <a:schemeClr val="accent6"/>
                </a:solidFill>
                <a:latin typeface="Roboto Slab"/>
                <a:ea typeface="Roboto Slab"/>
                <a:cs typeface="Roboto Slab"/>
                <a:sym typeface="Roboto Slab"/>
              </a:rPr>
              <a:t>Now that you are halfway through the workshop, what questions do you still have about becoming a college student? Ask four questions you would like to have answers to by the end of CT101.</a:t>
            </a:r>
            <a:endParaRPr sz="1400" i="1">
              <a:solidFill>
                <a:schemeClr val="accent6"/>
              </a:solidFill>
              <a:latin typeface="Roboto Slab"/>
              <a:ea typeface="Roboto Slab"/>
              <a:cs typeface="Roboto Slab"/>
              <a:sym typeface="Roboto Slab"/>
            </a:endParaRPr>
          </a:p>
          <a:p>
            <a:pPr marL="0" marR="868079"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ctrTitle"/>
          </p:nvPr>
        </p:nvSpPr>
        <p:spPr>
          <a:xfrm>
            <a:off x="1545275" y="1640800"/>
            <a:ext cx="5221800" cy="2062500"/>
          </a:xfrm>
          <a:prstGeom prst="rect">
            <a:avLst/>
          </a:prstGeom>
        </p:spPr>
        <p:txBody>
          <a:bodyPr spcFirstLastPara="1" wrap="square" lIns="91425" tIns="91425" rIns="91425" bIns="91425" anchor="b" anchorCtr="0">
            <a:spAutoFit/>
          </a:bodyPr>
          <a:lstStyle/>
          <a:p>
            <a:pPr marL="0" lvl="0" indent="0" algn="ctr" rtl="0">
              <a:spcBef>
                <a:spcPts val="0"/>
              </a:spcBef>
              <a:spcAft>
                <a:spcPts val="0"/>
              </a:spcAft>
              <a:buNone/>
            </a:pPr>
            <a:r>
              <a:rPr lang="en" sz="6100" b="1">
                <a:solidFill>
                  <a:schemeClr val="accent5"/>
                </a:solidFill>
              </a:rPr>
              <a:t>College </a:t>
            </a:r>
            <a:endParaRPr sz="6100" b="1">
              <a:solidFill>
                <a:schemeClr val="accent5"/>
              </a:solidFill>
            </a:endParaRPr>
          </a:p>
          <a:p>
            <a:pPr marL="0" lvl="0" indent="0" algn="ctr" rtl="0">
              <a:spcBef>
                <a:spcPts val="0"/>
              </a:spcBef>
              <a:spcAft>
                <a:spcPts val="0"/>
              </a:spcAft>
              <a:buNone/>
            </a:pPr>
            <a:r>
              <a:rPr lang="en" sz="6100" b="1">
                <a:solidFill>
                  <a:schemeClr val="accent5"/>
                </a:solidFill>
              </a:rPr>
              <a:t>			Success</a:t>
            </a:r>
            <a:endParaRPr sz="6100"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64"/>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353" name="Google Shape;353;p64"/>
          <p:cNvSpPr txBox="1"/>
          <p:nvPr/>
        </p:nvSpPr>
        <p:spPr>
          <a:xfrm>
            <a:off x="173165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Summer 2022</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Date 08/18/2022</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54" name="Google Shape;354;p64"/>
          <p:cNvGrpSpPr/>
          <p:nvPr/>
        </p:nvGrpSpPr>
        <p:grpSpPr>
          <a:xfrm>
            <a:off x="86851" y="4448817"/>
            <a:ext cx="1273858" cy="607271"/>
            <a:chOff x="86851" y="4297675"/>
            <a:chExt cx="1881900" cy="758425"/>
          </a:xfrm>
        </p:grpSpPr>
        <p:pic>
          <p:nvPicPr>
            <p:cNvPr id="355" name="Google Shape;355;p64"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56" name="Google Shape;356;p6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body" idx="1"/>
          </p:nvPr>
        </p:nvSpPr>
        <p:spPr>
          <a:xfrm>
            <a:off x="2414475" y="1679450"/>
            <a:ext cx="3999900" cy="3078900"/>
          </a:xfrm>
          <a:prstGeom prst="rect">
            <a:avLst/>
          </a:prstGeom>
        </p:spPr>
        <p:txBody>
          <a:bodyPr spcFirstLastPara="1" wrap="square" lIns="91425" tIns="91425" rIns="91425" bIns="91425" anchor="t" anchorCtr="0">
            <a:normAutofit/>
          </a:bodyPr>
          <a:lstStyle/>
          <a:p>
            <a:pPr marL="457200" lvl="0" indent="-444500" algn="l" rtl="0">
              <a:spcBef>
                <a:spcPts val="0"/>
              </a:spcBef>
              <a:spcAft>
                <a:spcPts val="0"/>
              </a:spcAft>
              <a:buClr>
                <a:schemeClr val="dk1"/>
              </a:buClr>
              <a:buSzPts val="3400"/>
              <a:buFont typeface="Roboto Slab"/>
              <a:buAutoNum type="arabicPeriod"/>
            </a:pPr>
            <a:r>
              <a:rPr lang="en" sz="3400">
                <a:solidFill>
                  <a:schemeClr val="dk1"/>
                </a:solidFill>
                <a:latin typeface="Roboto Slab"/>
                <a:ea typeface="Roboto Slab"/>
                <a:cs typeface="Roboto Slab"/>
                <a:sym typeface="Roboto Slab"/>
              </a:rPr>
              <a:t>Work Hard!</a:t>
            </a:r>
            <a:endParaRPr sz="3400">
              <a:solidFill>
                <a:schemeClr val="dk1"/>
              </a:solidFill>
              <a:latin typeface="Roboto Slab"/>
              <a:ea typeface="Roboto Slab"/>
              <a:cs typeface="Roboto Slab"/>
              <a:sym typeface="Roboto Slab"/>
            </a:endParaRPr>
          </a:p>
          <a:p>
            <a:pPr marL="457200" lvl="0" indent="-444500" algn="l" rtl="0">
              <a:spcBef>
                <a:spcPts val="0"/>
              </a:spcBef>
              <a:spcAft>
                <a:spcPts val="0"/>
              </a:spcAft>
              <a:buClr>
                <a:schemeClr val="dk1"/>
              </a:buClr>
              <a:buSzPts val="3400"/>
              <a:buFont typeface="Roboto Slab"/>
              <a:buAutoNum type="arabicPeriod"/>
            </a:pPr>
            <a:r>
              <a:rPr lang="en" sz="3400">
                <a:solidFill>
                  <a:schemeClr val="dk1"/>
                </a:solidFill>
                <a:latin typeface="Roboto Slab"/>
                <a:ea typeface="Roboto Slab"/>
                <a:cs typeface="Roboto Slab"/>
                <a:sym typeface="Roboto Slab"/>
              </a:rPr>
              <a:t>Get Involved!</a:t>
            </a:r>
            <a:endParaRPr sz="3400">
              <a:solidFill>
                <a:schemeClr val="dk1"/>
              </a:solidFill>
              <a:latin typeface="Roboto Slab"/>
              <a:ea typeface="Roboto Slab"/>
              <a:cs typeface="Roboto Slab"/>
              <a:sym typeface="Roboto Slab"/>
            </a:endParaRPr>
          </a:p>
          <a:p>
            <a:pPr marL="457200" lvl="0" indent="-444500" algn="l" rtl="0">
              <a:spcBef>
                <a:spcPts val="0"/>
              </a:spcBef>
              <a:spcAft>
                <a:spcPts val="0"/>
              </a:spcAft>
              <a:buClr>
                <a:schemeClr val="dk1"/>
              </a:buClr>
              <a:buSzPts val="3400"/>
              <a:buFont typeface="Roboto Slab"/>
              <a:buAutoNum type="arabicPeriod"/>
            </a:pPr>
            <a:r>
              <a:rPr lang="en" sz="3400">
                <a:solidFill>
                  <a:schemeClr val="dk1"/>
                </a:solidFill>
                <a:latin typeface="Roboto Slab"/>
                <a:ea typeface="Roboto Slab"/>
                <a:cs typeface="Roboto Slab"/>
                <a:sym typeface="Roboto Slab"/>
              </a:rPr>
              <a:t>Ask for Help!</a:t>
            </a:r>
            <a:endParaRPr sz="3400">
              <a:solidFill>
                <a:schemeClr val="dk1"/>
              </a:solidFill>
              <a:latin typeface="Roboto Slab"/>
              <a:ea typeface="Roboto Slab"/>
              <a:cs typeface="Roboto Slab"/>
              <a:sym typeface="Roboto Slab"/>
            </a:endParaRPr>
          </a:p>
        </p:txBody>
      </p:sp>
      <p:sp>
        <p:nvSpPr>
          <p:cNvPr id="147" name="Google Shape;147;p29"/>
          <p:cNvSpPr txBox="1"/>
          <p:nvPr/>
        </p:nvSpPr>
        <p:spPr>
          <a:xfrm>
            <a:off x="634050" y="371825"/>
            <a:ext cx="64059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Three Keys to Success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ctrTitle"/>
          </p:nvPr>
        </p:nvSpPr>
        <p:spPr>
          <a:xfrm>
            <a:off x="-260725" y="983675"/>
            <a:ext cx="8520600" cy="285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100" b="1">
                <a:solidFill>
                  <a:schemeClr val="accent5"/>
                </a:solidFill>
              </a:rPr>
              <a:t>Resources </a:t>
            </a:r>
            <a:endParaRPr sz="6100" b="1">
              <a:solidFill>
                <a:schemeClr val="accent5"/>
              </a:solidFill>
            </a:endParaRPr>
          </a:p>
          <a:p>
            <a:pPr marL="0" lvl="0" indent="0" algn="ctr" rtl="0">
              <a:spcBef>
                <a:spcPts val="0"/>
              </a:spcBef>
              <a:spcAft>
                <a:spcPts val="0"/>
              </a:spcAft>
              <a:buNone/>
            </a:pPr>
            <a:r>
              <a:rPr lang="en" sz="6100" b="1">
                <a:solidFill>
                  <a:schemeClr val="accent5"/>
                </a:solidFill>
              </a:rPr>
              <a:t>+ Services </a:t>
            </a:r>
            <a:endParaRPr sz="6100" b="1">
              <a:solidFill>
                <a:schemeClr val="accent5"/>
              </a:solidFill>
            </a:endParaRPr>
          </a:p>
          <a:p>
            <a:pPr marL="0" lvl="0" indent="0" algn="ctr" rtl="0">
              <a:spcBef>
                <a:spcPts val="0"/>
              </a:spcBef>
              <a:spcAft>
                <a:spcPts val="0"/>
              </a:spcAft>
              <a:buNone/>
            </a:pPr>
            <a:r>
              <a:rPr lang="en" sz="6100" b="1">
                <a:solidFill>
                  <a:schemeClr val="accent5"/>
                </a:solidFill>
              </a:rPr>
              <a:t>					@City Tech</a:t>
            </a:r>
            <a:endParaRPr sz="6100" b="1">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1"/>
          <p:cNvSpPr txBox="1">
            <a:spLocks noGrp="1"/>
          </p:cNvSpPr>
          <p:nvPr>
            <p:ph type="body" idx="4294967295"/>
          </p:nvPr>
        </p:nvSpPr>
        <p:spPr>
          <a:xfrm>
            <a:off x="0" y="1173300"/>
            <a:ext cx="9144000" cy="29988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3900" b="1">
                <a:solidFill>
                  <a:schemeClr val="accent5"/>
                </a:solidFill>
                <a:latin typeface="Roboto Slab"/>
                <a:ea typeface="Roboto Slab"/>
                <a:cs typeface="Roboto Slab"/>
                <a:sym typeface="Roboto Slab"/>
              </a:rPr>
              <a:t>Academic </a:t>
            </a:r>
            <a:endParaRPr sz="3900" b="1">
              <a:solidFill>
                <a:schemeClr val="accent5"/>
              </a:solidFill>
              <a:latin typeface="Roboto Slab"/>
              <a:ea typeface="Roboto Slab"/>
              <a:cs typeface="Roboto Slab"/>
              <a:sym typeface="Roboto Slab"/>
            </a:endParaRPr>
          </a:p>
          <a:p>
            <a:pPr marL="0" lvl="0" indent="0" algn="ctr" rtl="0">
              <a:spcBef>
                <a:spcPts val="1200"/>
              </a:spcBef>
              <a:spcAft>
                <a:spcPts val="1200"/>
              </a:spcAft>
              <a:buNone/>
            </a:pPr>
            <a:r>
              <a:rPr lang="en" sz="3900" b="1">
                <a:solidFill>
                  <a:schemeClr val="accent5"/>
                </a:solidFill>
                <a:latin typeface="Roboto Slab"/>
                <a:ea typeface="Roboto Slab"/>
                <a:cs typeface="Roboto Slab"/>
                <a:sym typeface="Roboto Slab"/>
              </a:rPr>
              <a:t>Resources + Services</a:t>
            </a:r>
            <a:r>
              <a:rPr lang="en" sz="3900" b="1">
                <a:solidFill>
                  <a:schemeClr val="accent6"/>
                </a:solidFill>
                <a:latin typeface="Roboto Slab"/>
                <a:ea typeface="Roboto Slab"/>
                <a:cs typeface="Roboto Slab"/>
                <a:sym typeface="Roboto Slab"/>
              </a:rPr>
              <a:t>    </a:t>
            </a:r>
            <a:endParaRPr sz="3900" b="1">
              <a:solidFill>
                <a:schemeClr val="accent6"/>
              </a:solidFill>
              <a:latin typeface="Roboto Slab"/>
              <a:ea typeface="Roboto Slab"/>
              <a:cs typeface="Roboto Slab"/>
              <a:sym typeface="Roboto Sla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2"/>
          <p:cNvSpPr txBox="1"/>
          <p:nvPr/>
        </p:nvSpPr>
        <p:spPr>
          <a:xfrm flipH="1">
            <a:off x="2040075" y="1954875"/>
            <a:ext cx="4728300" cy="2124000"/>
          </a:xfrm>
          <a:prstGeom prst="rect">
            <a:avLst/>
          </a:prstGeom>
          <a:noFill/>
          <a:ln>
            <a:noFill/>
          </a:ln>
        </p:spPr>
        <p:txBody>
          <a:bodyPr spcFirstLastPara="1" wrap="square" lIns="91425" tIns="91425" rIns="91425" bIns="91425" anchor="ctr" anchorCtr="0">
            <a:sp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Atrium Learning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Writing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Comprehensive Tutoring Schedule</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Department Specific</a:t>
            </a:r>
            <a:r>
              <a:rPr lang="en" sz="1800" u="sng">
                <a:solidFill>
                  <a:schemeClr val="dk1"/>
                </a:solidFill>
                <a:latin typeface="Roboto Slab"/>
                <a:ea typeface="Roboto Slab"/>
                <a:cs typeface="Roboto Slab"/>
                <a:sym typeface="Roboto Slab"/>
              </a:rPr>
              <a:t> Tutoring</a:t>
            </a:r>
            <a:endParaRPr sz="1800" u="sng">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Self-Paced Department Resources</a:t>
            </a:r>
            <a:endParaRPr sz="1800">
              <a:solidFill>
                <a:schemeClr val="dk1"/>
              </a:solidFill>
              <a:latin typeface="Roboto Slab"/>
              <a:ea typeface="Roboto Slab"/>
              <a:cs typeface="Roboto Slab"/>
              <a:sym typeface="Roboto Slab"/>
            </a:endParaRPr>
          </a:p>
        </p:txBody>
      </p:sp>
      <p:sp>
        <p:nvSpPr>
          <p:cNvPr id="163" name="Google Shape;163;p32"/>
          <p:cNvSpPr txBox="1"/>
          <p:nvPr/>
        </p:nvSpPr>
        <p:spPr>
          <a:xfrm>
            <a:off x="1116678" y="891700"/>
            <a:ext cx="5256600" cy="876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Tutoring</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3"/>
          <p:cNvSpPr txBox="1"/>
          <p:nvPr/>
        </p:nvSpPr>
        <p:spPr>
          <a:xfrm flipH="1">
            <a:off x="2040075" y="1954875"/>
            <a:ext cx="5545200" cy="1708500"/>
          </a:xfrm>
          <a:prstGeom prst="rect">
            <a:avLst/>
          </a:prstGeom>
          <a:noFill/>
          <a:ln>
            <a:noFill/>
          </a:ln>
        </p:spPr>
        <p:txBody>
          <a:bodyPr spcFirstLastPara="1" wrap="square" lIns="91425" tIns="91425" rIns="91425" bIns="91425" anchor="ctr" anchorCtr="0">
            <a:sp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More Info coming soon</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LG18R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studentsuccesscenter@citytech.cuny.edu</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Website to launch in July 2022</a:t>
            </a:r>
            <a:endParaRPr sz="1800">
              <a:solidFill>
                <a:schemeClr val="dk1"/>
              </a:solidFill>
              <a:latin typeface="Roboto Slab"/>
              <a:ea typeface="Roboto Slab"/>
              <a:cs typeface="Roboto Slab"/>
              <a:sym typeface="Roboto Slab"/>
            </a:endParaRPr>
          </a:p>
        </p:txBody>
      </p:sp>
      <p:sp>
        <p:nvSpPr>
          <p:cNvPr id="169" name="Google Shape;169;p33"/>
          <p:cNvSpPr txBox="1"/>
          <p:nvPr/>
        </p:nvSpPr>
        <p:spPr>
          <a:xfrm>
            <a:off x="1116674" y="891700"/>
            <a:ext cx="6468600" cy="876900"/>
          </a:xfrm>
          <a:prstGeom prst="rect">
            <a:avLst/>
          </a:prstGeom>
          <a:noFill/>
          <a:ln>
            <a:noFill/>
          </a:ln>
        </p:spPr>
        <p:txBody>
          <a:bodyPr spcFirstLastPara="1" wrap="square" lIns="91425" tIns="91425" rIns="91425" bIns="91425" anchor="b" anchorCtr="0">
            <a:normAutofit fontScale="77500"/>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Student Success Center</a:t>
            </a:r>
            <a:endParaRPr sz="4100" b="1">
              <a:solidFill>
                <a:schemeClr val="accent5"/>
              </a:solidFill>
              <a:latin typeface="Roboto Slab"/>
              <a:ea typeface="Roboto Slab"/>
              <a:cs typeface="Roboto Slab"/>
              <a:sym typeface="Roboto Slab"/>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878</Words>
  <Application>Microsoft Office PowerPoint</Application>
  <PresentationFormat>On-screen Show (16:9)</PresentationFormat>
  <Paragraphs>193</Paragraphs>
  <Slides>40</Slides>
  <Notes>40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40</vt:i4>
      </vt:variant>
    </vt:vector>
  </HeadingPairs>
  <TitlesOfParts>
    <vt:vector size="47" baseType="lpstr">
      <vt:lpstr>Merriweather</vt:lpstr>
      <vt:lpstr>Roboto</vt:lpstr>
      <vt:lpstr>Lora</vt:lpstr>
      <vt:lpstr>Roboto Slab</vt:lpstr>
      <vt:lpstr>Arial</vt:lpstr>
      <vt:lpstr>Marina</vt:lpstr>
      <vt:lpstr>Marina</vt:lpstr>
      <vt:lpstr>City Tech 101</vt:lpstr>
      <vt:lpstr>You Paid For It, Use It: Resources + Services at City Tech</vt:lpstr>
      <vt:lpstr>Today’s Topics</vt:lpstr>
      <vt:lpstr>College     Success</vt:lpstr>
      <vt:lpstr>PowerPoint Presentation</vt:lpstr>
      <vt:lpstr>Resources  + Services       @City Tech</vt:lpstr>
      <vt:lpstr>PowerPoint Presentation</vt:lpstr>
      <vt:lpstr>PowerPoint Presentation</vt:lpstr>
      <vt:lpstr>PowerPoint Presentation</vt:lpstr>
      <vt:lpstr>PowerPoint Presentation</vt:lpstr>
      <vt:lpstr>PowerPoint Presentation</vt:lpstr>
      <vt:lpstr>PowerPoint Presentation</vt:lpstr>
      <vt:lpstr>Center For  Student Accessibility</vt:lpstr>
      <vt:lpstr>Comprehensive Programs</vt:lpstr>
      <vt:lpstr>Full Service</vt:lpstr>
      <vt:lpstr>Administrative  Resources + Services</vt:lpstr>
      <vt:lpstr>PowerPoint Presentation</vt:lpstr>
      <vt:lpstr>Student-Centered  Resources + Services</vt:lpstr>
      <vt:lpstr>PowerPoint Presentation</vt:lpstr>
      <vt:lpstr>PowerPoint Presentation</vt:lpstr>
      <vt:lpstr>PowerPoint Presentation</vt:lpstr>
      <vt:lpstr>PowerPoint Presentation</vt:lpstr>
      <vt:lpstr>PowerPoint Presentation</vt:lpstr>
      <vt:lpstr>Technology  Resources + Services</vt:lpstr>
      <vt:lpstr>PowerPoint Presentation</vt:lpstr>
      <vt:lpstr>PowerPoint Presentation</vt:lpstr>
      <vt:lpstr>Targeted Resources + Services</vt:lpstr>
      <vt:lpstr>Student Health + Well-Being</vt:lpstr>
      <vt:lpstr>PowerPoint Presentation</vt:lpstr>
      <vt:lpstr>Accessing Resources  + Services   </vt:lpstr>
      <vt:lpstr>PowerPoint Presentation</vt:lpstr>
      <vt:lpstr>Small Group Scavenger Hunt</vt:lpstr>
      <vt:lpstr>PowerPoint Presentation</vt:lpstr>
      <vt:lpstr>Asking for Help!</vt:lpstr>
      <vt:lpstr>Asking for help is...</vt:lpstr>
      <vt:lpstr>Asking for help is NOT...</vt:lpstr>
      <vt:lpstr>“Be strong enough to stand alone; Smart enough to know when you need help; And brave enough to ask for it.” </vt:lpstr>
      <vt:lpstr>Recap</vt:lpstr>
      <vt:lpstr>Before Session 5…</vt:lpstr>
      <vt:lpstr>You Paid For It, Use It: Resources + Services at City 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GMAP</dc:creator>
  <cp:lastModifiedBy>Professor Perreira</cp:lastModifiedBy>
  <cp:revision>2</cp:revision>
  <dcterms:modified xsi:type="dcterms:W3CDTF">2022-08-16T22:13:55Z</dcterms:modified>
</cp:coreProperties>
</file>