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65" r:id="rId4"/>
    <p:sldId id="263" r:id="rId5"/>
    <p:sldId id="267" r:id="rId6"/>
    <p:sldId id="269" r:id="rId7"/>
    <p:sldId id="262" r:id="rId8"/>
    <p:sldId id="258" r:id="rId9"/>
    <p:sldId id="261" r:id="rId10"/>
    <p:sldId id="260" r:id="rId11"/>
    <p:sldId id="25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2469" autoAdjust="0"/>
  </p:normalViewPr>
  <p:slideViewPr>
    <p:cSldViewPr snapToGrid="0">
      <p:cViewPr varScale="1">
        <p:scale>
          <a:sx n="50" d="100"/>
          <a:sy n="50" d="100"/>
        </p:scale>
        <p:origin x="18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F1B835-B63A-4351-B8FD-DA1FBE058CA0}" type="doc">
      <dgm:prSet loTypeId="urn:microsoft.com/office/officeart/2005/8/layout/vList2" loCatId="Inbo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42CCA26-23D3-4EB3-8485-3DB6C55499D3}">
      <dgm:prSet/>
      <dgm:spPr/>
      <dgm:t>
        <a:bodyPr/>
        <a:lstStyle/>
        <a:p>
          <a:r>
            <a:rPr lang="en-US"/>
            <a:t>Government</a:t>
          </a:r>
        </a:p>
      </dgm:t>
    </dgm:pt>
    <dgm:pt modelId="{E6995DA5-7D37-498B-9E2B-823BDEA9C642}" type="parTrans" cxnId="{E9312890-E024-441B-B1FB-897807F46AFA}">
      <dgm:prSet/>
      <dgm:spPr/>
      <dgm:t>
        <a:bodyPr/>
        <a:lstStyle/>
        <a:p>
          <a:endParaRPr lang="en-US"/>
        </a:p>
      </dgm:t>
    </dgm:pt>
    <dgm:pt modelId="{8241F0E0-A17E-44BE-8B2F-F13E8887A8A1}" type="sibTrans" cxnId="{E9312890-E024-441B-B1FB-897807F46AFA}">
      <dgm:prSet/>
      <dgm:spPr/>
      <dgm:t>
        <a:bodyPr/>
        <a:lstStyle/>
        <a:p>
          <a:endParaRPr lang="en-US"/>
        </a:p>
      </dgm:t>
    </dgm:pt>
    <dgm:pt modelId="{81A159E6-19FD-4BC0-95C4-BF6D9EFFEE5E}">
      <dgm:prSet/>
      <dgm:spPr/>
      <dgm:t>
        <a:bodyPr/>
        <a:lstStyle/>
        <a:p>
          <a:r>
            <a:rPr lang="en-US"/>
            <a:t>Tourism Boards</a:t>
          </a:r>
        </a:p>
      </dgm:t>
    </dgm:pt>
    <dgm:pt modelId="{61D72D96-DB1F-438D-9C0F-712AB330360B}" type="parTrans" cxnId="{D95326BC-5010-4341-953B-4D643CC7961A}">
      <dgm:prSet/>
      <dgm:spPr/>
      <dgm:t>
        <a:bodyPr/>
        <a:lstStyle/>
        <a:p>
          <a:endParaRPr lang="en-US"/>
        </a:p>
      </dgm:t>
    </dgm:pt>
    <dgm:pt modelId="{3D9D3E11-1988-41DA-B619-50195588FD99}" type="sibTrans" cxnId="{D95326BC-5010-4341-953B-4D643CC7961A}">
      <dgm:prSet/>
      <dgm:spPr/>
      <dgm:t>
        <a:bodyPr/>
        <a:lstStyle/>
        <a:p>
          <a:endParaRPr lang="en-US"/>
        </a:p>
      </dgm:t>
    </dgm:pt>
    <dgm:pt modelId="{BD043340-03D3-4FFD-AED0-44B727A6C46D}">
      <dgm:prSet/>
      <dgm:spPr/>
      <dgm:t>
        <a:bodyPr/>
        <a:lstStyle/>
        <a:p>
          <a:r>
            <a:rPr lang="en-US" dirty="0"/>
            <a:t>Tour Operators</a:t>
          </a:r>
        </a:p>
      </dgm:t>
    </dgm:pt>
    <dgm:pt modelId="{C7B9FCC5-FF34-44E2-AE9A-B04AE3116041}" type="parTrans" cxnId="{54A5E947-31BA-47AE-8BE9-EFD5C427FFDF}">
      <dgm:prSet/>
      <dgm:spPr/>
      <dgm:t>
        <a:bodyPr/>
        <a:lstStyle/>
        <a:p>
          <a:endParaRPr lang="en-US"/>
        </a:p>
      </dgm:t>
    </dgm:pt>
    <dgm:pt modelId="{D77F7A4E-750E-41E4-9685-F698FA01E46D}" type="sibTrans" cxnId="{54A5E947-31BA-47AE-8BE9-EFD5C427FFDF}">
      <dgm:prSet/>
      <dgm:spPr/>
      <dgm:t>
        <a:bodyPr/>
        <a:lstStyle/>
        <a:p>
          <a:endParaRPr lang="en-US"/>
        </a:p>
      </dgm:t>
    </dgm:pt>
    <dgm:pt modelId="{9DF410F9-5AA4-4E83-8E21-4D30A68FCD5A}">
      <dgm:prSet/>
      <dgm:spPr/>
      <dgm:t>
        <a:bodyPr/>
        <a:lstStyle/>
        <a:p>
          <a:r>
            <a:rPr lang="en-US" dirty="0"/>
            <a:t>Travel Agencies</a:t>
          </a:r>
        </a:p>
      </dgm:t>
    </dgm:pt>
    <dgm:pt modelId="{B124D370-102C-4E23-A553-9A77A58136D1}" type="parTrans" cxnId="{1887BB6C-FA2D-42DD-90D6-D6AB9D3CE6CD}">
      <dgm:prSet/>
      <dgm:spPr/>
      <dgm:t>
        <a:bodyPr/>
        <a:lstStyle/>
        <a:p>
          <a:endParaRPr lang="en-US"/>
        </a:p>
      </dgm:t>
    </dgm:pt>
    <dgm:pt modelId="{25C9FBDE-7A14-4EBA-8E8D-61E68591556F}" type="sibTrans" cxnId="{1887BB6C-FA2D-42DD-90D6-D6AB9D3CE6CD}">
      <dgm:prSet/>
      <dgm:spPr/>
      <dgm:t>
        <a:bodyPr/>
        <a:lstStyle/>
        <a:p>
          <a:endParaRPr lang="en-US"/>
        </a:p>
      </dgm:t>
    </dgm:pt>
    <dgm:pt modelId="{B8DA0FBB-D636-4CE9-B387-3BF09B16ACFF}">
      <dgm:prSet/>
      <dgm:spPr/>
      <dgm:t>
        <a:bodyPr/>
        <a:lstStyle/>
        <a:p>
          <a:r>
            <a:rPr lang="en-US" dirty="0"/>
            <a:t>Tour Wholesale and consolidators</a:t>
          </a:r>
        </a:p>
      </dgm:t>
    </dgm:pt>
    <dgm:pt modelId="{015D4E3A-A586-42B2-AA52-69658F4AF3A4}" type="parTrans" cxnId="{15FF1EEE-ED1C-48BD-9381-7B87A54BEB75}">
      <dgm:prSet/>
      <dgm:spPr/>
      <dgm:t>
        <a:bodyPr/>
        <a:lstStyle/>
        <a:p>
          <a:endParaRPr lang="en-US"/>
        </a:p>
      </dgm:t>
    </dgm:pt>
    <dgm:pt modelId="{A254B962-E400-40D0-B010-F3A83DC6EFAB}" type="sibTrans" cxnId="{15FF1EEE-ED1C-48BD-9381-7B87A54BEB75}">
      <dgm:prSet/>
      <dgm:spPr/>
      <dgm:t>
        <a:bodyPr/>
        <a:lstStyle/>
        <a:p>
          <a:endParaRPr lang="en-US"/>
        </a:p>
      </dgm:t>
    </dgm:pt>
    <dgm:pt modelId="{6622AB2A-F7BB-4179-B442-87C9511149CA}">
      <dgm:prSet/>
      <dgm:spPr/>
      <dgm:t>
        <a:bodyPr/>
        <a:lstStyle/>
        <a:p>
          <a:r>
            <a:rPr lang="en-US" dirty="0"/>
            <a:t>Destination Management Companies </a:t>
          </a:r>
        </a:p>
      </dgm:t>
    </dgm:pt>
    <dgm:pt modelId="{A3AFEAF4-CA7E-4E19-B2C0-2B39D0FD8292}" type="parTrans" cxnId="{BC68EF35-33B9-44EA-B299-A8897A6E0D63}">
      <dgm:prSet/>
      <dgm:spPr/>
      <dgm:t>
        <a:bodyPr/>
        <a:lstStyle/>
        <a:p>
          <a:endParaRPr lang="en-US"/>
        </a:p>
      </dgm:t>
    </dgm:pt>
    <dgm:pt modelId="{B7CFFBF6-D8F9-4BD2-B516-DC7CFE0F31DD}" type="sibTrans" cxnId="{BC68EF35-33B9-44EA-B299-A8897A6E0D63}">
      <dgm:prSet/>
      <dgm:spPr/>
      <dgm:t>
        <a:bodyPr/>
        <a:lstStyle/>
        <a:p>
          <a:endParaRPr lang="en-US"/>
        </a:p>
      </dgm:t>
    </dgm:pt>
    <dgm:pt modelId="{9343E9DA-222B-4DB4-880D-87F9AC5C884B}" type="pres">
      <dgm:prSet presAssocID="{6FF1B835-B63A-4351-B8FD-DA1FBE058CA0}" presName="linear" presStyleCnt="0">
        <dgm:presLayoutVars>
          <dgm:animLvl val="lvl"/>
          <dgm:resizeHandles val="exact"/>
        </dgm:presLayoutVars>
      </dgm:prSet>
      <dgm:spPr/>
    </dgm:pt>
    <dgm:pt modelId="{C4F352AF-147B-4913-8C38-E1038536BD2D}" type="pres">
      <dgm:prSet presAssocID="{642CCA26-23D3-4EB3-8485-3DB6C55499D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5EA067F-A92A-404C-845A-DD808CA442F4}" type="pres">
      <dgm:prSet presAssocID="{8241F0E0-A17E-44BE-8B2F-F13E8887A8A1}" presName="spacer" presStyleCnt="0"/>
      <dgm:spPr/>
    </dgm:pt>
    <dgm:pt modelId="{11CAE4A3-4082-4F75-A092-38CE398F049A}" type="pres">
      <dgm:prSet presAssocID="{81A159E6-19FD-4BC0-95C4-BF6D9EFFEE5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1160C22-18CB-4A81-9640-371AAD8BA5A5}" type="pres">
      <dgm:prSet presAssocID="{3D9D3E11-1988-41DA-B619-50195588FD99}" presName="spacer" presStyleCnt="0"/>
      <dgm:spPr/>
    </dgm:pt>
    <dgm:pt modelId="{8E305CBD-4FF0-4A43-A434-B99D387027A2}" type="pres">
      <dgm:prSet presAssocID="{BD043340-03D3-4FFD-AED0-44B727A6C46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1B8A30C4-B59E-4A72-9ADA-3BF42464EEFF}" type="pres">
      <dgm:prSet presAssocID="{D77F7A4E-750E-41E4-9685-F698FA01E46D}" presName="spacer" presStyleCnt="0"/>
      <dgm:spPr/>
    </dgm:pt>
    <dgm:pt modelId="{2C0444A4-56FB-44EE-AFEF-35520574DBA8}" type="pres">
      <dgm:prSet presAssocID="{9DF410F9-5AA4-4E83-8E21-4D30A68FCD5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984FAFD-EA6A-41BA-9423-896AC4A04D7B}" type="pres">
      <dgm:prSet presAssocID="{25C9FBDE-7A14-4EBA-8E8D-61E68591556F}" presName="spacer" presStyleCnt="0"/>
      <dgm:spPr/>
    </dgm:pt>
    <dgm:pt modelId="{295A8433-4B7B-41C5-B473-B811D8201E05}" type="pres">
      <dgm:prSet presAssocID="{B8DA0FBB-D636-4CE9-B387-3BF09B16ACF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B48489E-D803-4259-B9A6-B8F383E00481}" type="pres">
      <dgm:prSet presAssocID="{A254B962-E400-40D0-B010-F3A83DC6EFAB}" presName="spacer" presStyleCnt="0"/>
      <dgm:spPr/>
    </dgm:pt>
    <dgm:pt modelId="{114251C3-B1F0-46F6-BDB6-179CC91D1D93}" type="pres">
      <dgm:prSet presAssocID="{6622AB2A-F7BB-4179-B442-87C9511149CA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77CEAC25-C17B-450C-82ED-E81ED8D9E3E3}" type="presOf" srcId="{B8DA0FBB-D636-4CE9-B387-3BF09B16ACFF}" destId="{295A8433-4B7B-41C5-B473-B811D8201E05}" srcOrd="0" destOrd="0" presId="urn:microsoft.com/office/officeart/2005/8/layout/vList2"/>
    <dgm:cxn modelId="{BC68EF35-33B9-44EA-B299-A8897A6E0D63}" srcId="{6FF1B835-B63A-4351-B8FD-DA1FBE058CA0}" destId="{6622AB2A-F7BB-4179-B442-87C9511149CA}" srcOrd="5" destOrd="0" parTransId="{A3AFEAF4-CA7E-4E19-B2C0-2B39D0FD8292}" sibTransId="{B7CFFBF6-D8F9-4BD2-B516-DC7CFE0F31DD}"/>
    <dgm:cxn modelId="{A907765F-B5A4-43CB-946A-57F5CED9DDD6}" type="presOf" srcId="{6622AB2A-F7BB-4179-B442-87C9511149CA}" destId="{114251C3-B1F0-46F6-BDB6-179CC91D1D93}" srcOrd="0" destOrd="0" presId="urn:microsoft.com/office/officeart/2005/8/layout/vList2"/>
    <dgm:cxn modelId="{54A5E947-31BA-47AE-8BE9-EFD5C427FFDF}" srcId="{6FF1B835-B63A-4351-B8FD-DA1FBE058CA0}" destId="{BD043340-03D3-4FFD-AED0-44B727A6C46D}" srcOrd="2" destOrd="0" parTransId="{C7B9FCC5-FF34-44E2-AE9A-B04AE3116041}" sibTransId="{D77F7A4E-750E-41E4-9685-F698FA01E46D}"/>
    <dgm:cxn modelId="{1887BB6C-FA2D-42DD-90D6-D6AB9D3CE6CD}" srcId="{6FF1B835-B63A-4351-B8FD-DA1FBE058CA0}" destId="{9DF410F9-5AA4-4E83-8E21-4D30A68FCD5A}" srcOrd="3" destOrd="0" parTransId="{B124D370-102C-4E23-A553-9A77A58136D1}" sibTransId="{25C9FBDE-7A14-4EBA-8E8D-61E68591556F}"/>
    <dgm:cxn modelId="{0A8E3D85-C954-4F21-A2DB-ABDECF43B56C}" type="presOf" srcId="{6FF1B835-B63A-4351-B8FD-DA1FBE058CA0}" destId="{9343E9DA-222B-4DB4-880D-87F9AC5C884B}" srcOrd="0" destOrd="0" presId="urn:microsoft.com/office/officeart/2005/8/layout/vList2"/>
    <dgm:cxn modelId="{8FE7378B-E96D-4DF8-9575-DD4845531B5C}" type="presOf" srcId="{9DF410F9-5AA4-4E83-8E21-4D30A68FCD5A}" destId="{2C0444A4-56FB-44EE-AFEF-35520574DBA8}" srcOrd="0" destOrd="0" presId="urn:microsoft.com/office/officeart/2005/8/layout/vList2"/>
    <dgm:cxn modelId="{E9312890-E024-441B-B1FB-897807F46AFA}" srcId="{6FF1B835-B63A-4351-B8FD-DA1FBE058CA0}" destId="{642CCA26-23D3-4EB3-8485-3DB6C55499D3}" srcOrd="0" destOrd="0" parTransId="{E6995DA5-7D37-498B-9E2B-823BDEA9C642}" sibTransId="{8241F0E0-A17E-44BE-8B2F-F13E8887A8A1}"/>
    <dgm:cxn modelId="{B6D99E94-DCBE-4D5F-84C0-373C603E69B6}" type="presOf" srcId="{BD043340-03D3-4FFD-AED0-44B727A6C46D}" destId="{8E305CBD-4FF0-4A43-A434-B99D387027A2}" srcOrd="0" destOrd="0" presId="urn:microsoft.com/office/officeart/2005/8/layout/vList2"/>
    <dgm:cxn modelId="{9DD2D3AA-9D47-4FE5-958D-B44BB2119940}" type="presOf" srcId="{81A159E6-19FD-4BC0-95C4-BF6D9EFFEE5E}" destId="{11CAE4A3-4082-4F75-A092-38CE398F049A}" srcOrd="0" destOrd="0" presId="urn:microsoft.com/office/officeart/2005/8/layout/vList2"/>
    <dgm:cxn modelId="{C54C2FB5-29DF-40A5-82B3-1E106818777C}" type="presOf" srcId="{642CCA26-23D3-4EB3-8485-3DB6C55499D3}" destId="{C4F352AF-147B-4913-8C38-E1038536BD2D}" srcOrd="0" destOrd="0" presId="urn:microsoft.com/office/officeart/2005/8/layout/vList2"/>
    <dgm:cxn modelId="{D95326BC-5010-4341-953B-4D643CC7961A}" srcId="{6FF1B835-B63A-4351-B8FD-DA1FBE058CA0}" destId="{81A159E6-19FD-4BC0-95C4-BF6D9EFFEE5E}" srcOrd="1" destOrd="0" parTransId="{61D72D96-DB1F-438D-9C0F-712AB330360B}" sibTransId="{3D9D3E11-1988-41DA-B619-50195588FD99}"/>
    <dgm:cxn modelId="{15FF1EEE-ED1C-48BD-9381-7B87A54BEB75}" srcId="{6FF1B835-B63A-4351-B8FD-DA1FBE058CA0}" destId="{B8DA0FBB-D636-4CE9-B387-3BF09B16ACFF}" srcOrd="4" destOrd="0" parTransId="{015D4E3A-A586-42B2-AA52-69658F4AF3A4}" sibTransId="{A254B962-E400-40D0-B010-F3A83DC6EFAB}"/>
    <dgm:cxn modelId="{5E465278-0175-43E6-8721-F0BC9B392495}" type="presParOf" srcId="{9343E9DA-222B-4DB4-880D-87F9AC5C884B}" destId="{C4F352AF-147B-4913-8C38-E1038536BD2D}" srcOrd="0" destOrd="0" presId="urn:microsoft.com/office/officeart/2005/8/layout/vList2"/>
    <dgm:cxn modelId="{BF296739-B82F-4966-B027-94D6EF6C57F5}" type="presParOf" srcId="{9343E9DA-222B-4DB4-880D-87F9AC5C884B}" destId="{25EA067F-A92A-404C-845A-DD808CA442F4}" srcOrd="1" destOrd="0" presId="urn:microsoft.com/office/officeart/2005/8/layout/vList2"/>
    <dgm:cxn modelId="{BAF12871-CF72-4E0E-8E13-DFC32F9CC547}" type="presParOf" srcId="{9343E9DA-222B-4DB4-880D-87F9AC5C884B}" destId="{11CAE4A3-4082-4F75-A092-38CE398F049A}" srcOrd="2" destOrd="0" presId="urn:microsoft.com/office/officeart/2005/8/layout/vList2"/>
    <dgm:cxn modelId="{699B884A-D5BF-43CF-AC03-D2B50250E4A2}" type="presParOf" srcId="{9343E9DA-222B-4DB4-880D-87F9AC5C884B}" destId="{31160C22-18CB-4A81-9640-371AAD8BA5A5}" srcOrd="3" destOrd="0" presId="urn:microsoft.com/office/officeart/2005/8/layout/vList2"/>
    <dgm:cxn modelId="{3463C415-86D5-4A78-AC64-B753D8B4D1E2}" type="presParOf" srcId="{9343E9DA-222B-4DB4-880D-87F9AC5C884B}" destId="{8E305CBD-4FF0-4A43-A434-B99D387027A2}" srcOrd="4" destOrd="0" presId="urn:microsoft.com/office/officeart/2005/8/layout/vList2"/>
    <dgm:cxn modelId="{072917AC-DE31-4770-9D18-202EB1AFEA8D}" type="presParOf" srcId="{9343E9DA-222B-4DB4-880D-87F9AC5C884B}" destId="{1B8A30C4-B59E-4A72-9ADA-3BF42464EEFF}" srcOrd="5" destOrd="0" presId="urn:microsoft.com/office/officeart/2005/8/layout/vList2"/>
    <dgm:cxn modelId="{E96050C5-4133-4284-9EA5-B0711C01DAA7}" type="presParOf" srcId="{9343E9DA-222B-4DB4-880D-87F9AC5C884B}" destId="{2C0444A4-56FB-44EE-AFEF-35520574DBA8}" srcOrd="6" destOrd="0" presId="urn:microsoft.com/office/officeart/2005/8/layout/vList2"/>
    <dgm:cxn modelId="{AEDF9AD4-CCAE-4770-B88B-25DE468A6D4B}" type="presParOf" srcId="{9343E9DA-222B-4DB4-880D-87F9AC5C884B}" destId="{1984FAFD-EA6A-41BA-9423-896AC4A04D7B}" srcOrd="7" destOrd="0" presId="urn:microsoft.com/office/officeart/2005/8/layout/vList2"/>
    <dgm:cxn modelId="{079B22EF-C03F-4B37-9FE8-468E3CB4066B}" type="presParOf" srcId="{9343E9DA-222B-4DB4-880D-87F9AC5C884B}" destId="{295A8433-4B7B-41C5-B473-B811D8201E05}" srcOrd="8" destOrd="0" presId="urn:microsoft.com/office/officeart/2005/8/layout/vList2"/>
    <dgm:cxn modelId="{083E9516-99DF-43EE-94EE-DA15A8969B26}" type="presParOf" srcId="{9343E9DA-222B-4DB4-880D-87F9AC5C884B}" destId="{BB48489E-D803-4259-B9A6-B8F383E00481}" srcOrd="9" destOrd="0" presId="urn:microsoft.com/office/officeart/2005/8/layout/vList2"/>
    <dgm:cxn modelId="{8698FCF9-46A7-466A-A826-77837D1D77CC}" type="presParOf" srcId="{9343E9DA-222B-4DB4-880D-87F9AC5C884B}" destId="{114251C3-B1F0-46F6-BDB6-179CC91D1D9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234C77-E0A1-4B61-9845-8737B73D26F1}" type="doc">
      <dgm:prSet loTypeId="urn:microsoft.com/office/officeart/2005/8/layout/default" loCatId="Inbox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CEC21EF8-C802-4DCE-A4BA-793E5B026935}">
      <dgm:prSet/>
      <dgm:spPr/>
      <dgm:t>
        <a:bodyPr/>
        <a:lstStyle/>
        <a:p>
          <a:r>
            <a:rPr lang="en-US"/>
            <a:t>Business Travel</a:t>
          </a:r>
        </a:p>
      </dgm:t>
    </dgm:pt>
    <dgm:pt modelId="{AB849F18-5E0D-4CF7-88EB-0AF69C4714F3}" type="parTrans" cxnId="{741C1505-1912-42E9-85A0-DE71D953AB81}">
      <dgm:prSet/>
      <dgm:spPr/>
      <dgm:t>
        <a:bodyPr/>
        <a:lstStyle/>
        <a:p>
          <a:endParaRPr lang="en-US"/>
        </a:p>
      </dgm:t>
    </dgm:pt>
    <dgm:pt modelId="{C3B0D9FE-D8D0-4788-BEE8-870FC6BBE58A}" type="sibTrans" cxnId="{741C1505-1912-42E9-85A0-DE71D953AB81}">
      <dgm:prSet/>
      <dgm:spPr/>
      <dgm:t>
        <a:bodyPr/>
        <a:lstStyle/>
        <a:p>
          <a:endParaRPr lang="en-US"/>
        </a:p>
      </dgm:t>
    </dgm:pt>
    <dgm:pt modelId="{47BBB80A-A4F1-4303-9259-0533DFC26227}">
      <dgm:prSet/>
      <dgm:spPr/>
      <dgm:t>
        <a:bodyPr/>
        <a:lstStyle/>
        <a:p>
          <a:r>
            <a:rPr lang="en-US"/>
            <a:t>Historic Tourism</a:t>
          </a:r>
        </a:p>
      </dgm:t>
    </dgm:pt>
    <dgm:pt modelId="{5FF154AF-7C25-426C-A1F9-A9B3AF7C4B6D}" type="parTrans" cxnId="{5FC6826B-B10B-48DE-A725-26C2FB2DB05A}">
      <dgm:prSet/>
      <dgm:spPr/>
      <dgm:t>
        <a:bodyPr/>
        <a:lstStyle/>
        <a:p>
          <a:endParaRPr lang="en-US"/>
        </a:p>
      </dgm:t>
    </dgm:pt>
    <dgm:pt modelId="{DF33D651-9C1B-4702-94BD-CE154C9BA233}" type="sibTrans" cxnId="{5FC6826B-B10B-48DE-A725-26C2FB2DB05A}">
      <dgm:prSet/>
      <dgm:spPr/>
      <dgm:t>
        <a:bodyPr/>
        <a:lstStyle/>
        <a:p>
          <a:endParaRPr lang="en-US"/>
        </a:p>
      </dgm:t>
    </dgm:pt>
    <dgm:pt modelId="{1ADB5062-5B4B-446B-8C11-A4C22DC34911}">
      <dgm:prSet/>
      <dgm:spPr/>
      <dgm:t>
        <a:bodyPr/>
        <a:lstStyle/>
        <a:p>
          <a:r>
            <a:rPr lang="en-US"/>
            <a:t>Ecotourism</a:t>
          </a:r>
        </a:p>
      </dgm:t>
    </dgm:pt>
    <dgm:pt modelId="{B185C243-4FD8-4780-93C3-6EA8DAFB584A}" type="parTrans" cxnId="{5B688849-BCA9-4AB9-BA56-ECFFC74526B8}">
      <dgm:prSet/>
      <dgm:spPr/>
      <dgm:t>
        <a:bodyPr/>
        <a:lstStyle/>
        <a:p>
          <a:endParaRPr lang="en-US"/>
        </a:p>
      </dgm:t>
    </dgm:pt>
    <dgm:pt modelId="{60A80746-D167-4256-97FC-7A2080F1C0CA}" type="sibTrans" cxnId="{5B688849-BCA9-4AB9-BA56-ECFFC74526B8}">
      <dgm:prSet/>
      <dgm:spPr/>
      <dgm:t>
        <a:bodyPr/>
        <a:lstStyle/>
        <a:p>
          <a:endParaRPr lang="en-US"/>
        </a:p>
      </dgm:t>
    </dgm:pt>
    <dgm:pt modelId="{38319CBD-8D57-405F-BCAC-C6F406F3353B}">
      <dgm:prSet/>
      <dgm:spPr/>
      <dgm:t>
        <a:bodyPr/>
        <a:lstStyle/>
        <a:p>
          <a:r>
            <a:rPr lang="en-US"/>
            <a:t>Sustainable Tourism</a:t>
          </a:r>
        </a:p>
      </dgm:t>
    </dgm:pt>
    <dgm:pt modelId="{04E48230-9EC6-4B3A-B20D-1E4F2C34A7BE}" type="parTrans" cxnId="{51E43F2C-DA8D-49DB-8963-131058A0F66D}">
      <dgm:prSet/>
      <dgm:spPr/>
      <dgm:t>
        <a:bodyPr/>
        <a:lstStyle/>
        <a:p>
          <a:endParaRPr lang="en-US"/>
        </a:p>
      </dgm:t>
    </dgm:pt>
    <dgm:pt modelId="{0E9951FC-6A0C-4057-8CED-A59CFE2828E1}" type="sibTrans" cxnId="{51E43F2C-DA8D-49DB-8963-131058A0F66D}">
      <dgm:prSet/>
      <dgm:spPr/>
      <dgm:t>
        <a:bodyPr/>
        <a:lstStyle/>
        <a:p>
          <a:endParaRPr lang="en-US"/>
        </a:p>
      </dgm:t>
    </dgm:pt>
    <dgm:pt modelId="{A4AB11B1-EDE5-4852-BE98-90FF99414FB6}">
      <dgm:prSet/>
      <dgm:spPr/>
      <dgm:t>
        <a:bodyPr/>
        <a:lstStyle/>
        <a:p>
          <a:r>
            <a:rPr lang="en-US"/>
            <a:t>Cultural Tourism</a:t>
          </a:r>
        </a:p>
      </dgm:t>
    </dgm:pt>
    <dgm:pt modelId="{C7F437D0-B5F7-4A2F-ADB0-9E7D9CDF04F9}" type="parTrans" cxnId="{A60F6662-F3C3-4847-B890-FB0868598EEE}">
      <dgm:prSet/>
      <dgm:spPr/>
      <dgm:t>
        <a:bodyPr/>
        <a:lstStyle/>
        <a:p>
          <a:endParaRPr lang="en-US"/>
        </a:p>
      </dgm:t>
    </dgm:pt>
    <dgm:pt modelId="{B2DF7BA6-2B6C-4C63-A54A-2C99AF2E91E7}" type="sibTrans" cxnId="{A60F6662-F3C3-4847-B890-FB0868598EEE}">
      <dgm:prSet/>
      <dgm:spPr/>
      <dgm:t>
        <a:bodyPr/>
        <a:lstStyle/>
        <a:p>
          <a:endParaRPr lang="en-US"/>
        </a:p>
      </dgm:t>
    </dgm:pt>
    <dgm:pt modelId="{3D946B84-CA6B-4A0B-AD29-52D5E77A9CF6}">
      <dgm:prSet/>
      <dgm:spPr/>
      <dgm:t>
        <a:bodyPr/>
        <a:lstStyle/>
        <a:p>
          <a:r>
            <a:rPr lang="en-US"/>
            <a:t>Heritage Tourism</a:t>
          </a:r>
        </a:p>
      </dgm:t>
    </dgm:pt>
    <dgm:pt modelId="{7F60C211-3381-40B5-B934-BB613CB7B6BA}" type="parTrans" cxnId="{B62E4C56-8573-4931-AD91-6E628BC216C0}">
      <dgm:prSet/>
      <dgm:spPr/>
      <dgm:t>
        <a:bodyPr/>
        <a:lstStyle/>
        <a:p>
          <a:endParaRPr lang="en-US"/>
        </a:p>
      </dgm:t>
    </dgm:pt>
    <dgm:pt modelId="{2F3E1380-2A25-4F2C-B1A7-3FEDCE3F23F8}" type="sibTrans" cxnId="{B62E4C56-8573-4931-AD91-6E628BC216C0}">
      <dgm:prSet/>
      <dgm:spPr/>
      <dgm:t>
        <a:bodyPr/>
        <a:lstStyle/>
        <a:p>
          <a:endParaRPr lang="en-US"/>
        </a:p>
      </dgm:t>
    </dgm:pt>
    <dgm:pt modelId="{D9D6B039-A90C-484A-874D-B973C488CAE5}" type="pres">
      <dgm:prSet presAssocID="{AD234C77-E0A1-4B61-9845-8737B73D26F1}" presName="diagram" presStyleCnt="0">
        <dgm:presLayoutVars>
          <dgm:dir/>
          <dgm:resizeHandles val="exact"/>
        </dgm:presLayoutVars>
      </dgm:prSet>
      <dgm:spPr/>
    </dgm:pt>
    <dgm:pt modelId="{372270C0-53D1-45A1-95C0-94839FDE4D44}" type="pres">
      <dgm:prSet presAssocID="{CEC21EF8-C802-4DCE-A4BA-793E5B026935}" presName="node" presStyleLbl="node1" presStyleIdx="0" presStyleCnt="6">
        <dgm:presLayoutVars>
          <dgm:bulletEnabled val="1"/>
        </dgm:presLayoutVars>
      </dgm:prSet>
      <dgm:spPr/>
    </dgm:pt>
    <dgm:pt modelId="{BA3A33D4-961B-4FD3-B9CA-27667A397CA6}" type="pres">
      <dgm:prSet presAssocID="{C3B0D9FE-D8D0-4788-BEE8-870FC6BBE58A}" presName="sibTrans" presStyleCnt="0"/>
      <dgm:spPr/>
    </dgm:pt>
    <dgm:pt modelId="{FD443D0D-39CA-47FB-A2CB-16199D9F09B2}" type="pres">
      <dgm:prSet presAssocID="{47BBB80A-A4F1-4303-9259-0533DFC26227}" presName="node" presStyleLbl="node1" presStyleIdx="1" presStyleCnt="6">
        <dgm:presLayoutVars>
          <dgm:bulletEnabled val="1"/>
        </dgm:presLayoutVars>
      </dgm:prSet>
      <dgm:spPr/>
    </dgm:pt>
    <dgm:pt modelId="{8FA1ABC9-AD6C-4FA3-965C-0B6A30BD5174}" type="pres">
      <dgm:prSet presAssocID="{DF33D651-9C1B-4702-94BD-CE154C9BA233}" presName="sibTrans" presStyleCnt="0"/>
      <dgm:spPr/>
    </dgm:pt>
    <dgm:pt modelId="{E0F295E2-1331-44E2-97C2-3CE800AB561B}" type="pres">
      <dgm:prSet presAssocID="{1ADB5062-5B4B-446B-8C11-A4C22DC34911}" presName="node" presStyleLbl="node1" presStyleIdx="2" presStyleCnt="6">
        <dgm:presLayoutVars>
          <dgm:bulletEnabled val="1"/>
        </dgm:presLayoutVars>
      </dgm:prSet>
      <dgm:spPr/>
    </dgm:pt>
    <dgm:pt modelId="{8F96FA64-FF72-4739-95D5-F6F207722559}" type="pres">
      <dgm:prSet presAssocID="{60A80746-D167-4256-97FC-7A2080F1C0CA}" presName="sibTrans" presStyleCnt="0"/>
      <dgm:spPr/>
    </dgm:pt>
    <dgm:pt modelId="{86B4FC80-80FF-49EC-B8B6-C7B6971D0C91}" type="pres">
      <dgm:prSet presAssocID="{38319CBD-8D57-405F-BCAC-C6F406F3353B}" presName="node" presStyleLbl="node1" presStyleIdx="3" presStyleCnt="6">
        <dgm:presLayoutVars>
          <dgm:bulletEnabled val="1"/>
        </dgm:presLayoutVars>
      </dgm:prSet>
      <dgm:spPr/>
    </dgm:pt>
    <dgm:pt modelId="{29CB4FCB-2672-44D3-B1E1-94048076A048}" type="pres">
      <dgm:prSet presAssocID="{0E9951FC-6A0C-4057-8CED-A59CFE2828E1}" presName="sibTrans" presStyleCnt="0"/>
      <dgm:spPr/>
    </dgm:pt>
    <dgm:pt modelId="{6303DAB8-D5D1-4FB7-90E0-51AD17644B3B}" type="pres">
      <dgm:prSet presAssocID="{A4AB11B1-EDE5-4852-BE98-90FF99414FB6}" presName="node" presStyleLbl="node1" presStyleIdx="4" presStyleCnt="6">
        <dgm:presLayoutVars>
          <dgm:bulletEnabled val="1"/>
        </dgm:presLayoutVars>
      </dgm:prSet>
      <dgm:spPr/>
    </dgm:pt>
    <dgm:pt modelId="{3594245C-2AE0-49AB-83EB-0E477905A72F}" type="pres">
      <dgm:prSet presAssocID="{B2DF7BA6-2B6C-4C63-A54A-2C99AF2E91E7}" presName="sibTrans" presStyleCnt="0"/>
      <dgm:spPr/>
    </dgm:pt>
    <dgm:pt modelId="{88B9432E-3D70-4666-A8B5-EBBAFE2E7FD4}" type="pres">
      <dgm:prSet presAssocID="{3D946B84-CA6B-4A0B-AD29-52D5E77A9CF6}" presName="node" presStyleLbl="node1" presStyleIdx="5" presStyleCnt="6">
        <dgm:presLayoutVars>
          <dgm:bulletEnabled val="1"/>
        </dgm:presLayoutVars>
      </dgm:prSet>
      <dgm:spPr/>
    </dgm:pt>
  </dgm:ptLst>
  <dgm:cxnLst>
    <dgm:cxn modelId="{741C1505-1912-42E9-85A0-DE71D953AB81}" srcId="{AD234C77-E0A1-4B61-9845-8737B73D26F1}" destId="{CEC21EF8-C802-4DCE-A4BA-793E5B026935}" srcOrd="0" destOrd="0" parTransId="{AB849F18-5E0D-4CF7-88EB-0AF69C4714F3}" sibTransId="{C3B0D9FE-D8D0-4788-BEE8-870FC6BBE58A}"/>
    <dgm:cxn modelId="{30EC521C-1852-45AE-802D-E82A0E6FE05F}" type="presOf" srcId="{A4AB11B1-EDE5-4852-BE98-90FF99414FB6}" destId="{6303DAB8-D5D1-4FB7-90E0-51AD17644B3B}" srcOrd="0" destOrd="0" presId="urn:microsoft.com/office/officeart/2005/8/layout/default"/>
    <dgm:cxn modelId="{51E43F2C-DA8D-49DB-8963-131058A0F66D}" srcId="{AD234C77-E0A1-4B61-9845-8737B73D26F1}" destId="{38319CBD-8D57-405F-BCAC-C6F406F3353B}" srcOrd="3" destOrd="0" parTransId="{04E48230-9EC6-4B3A-B20D-1E4F2C34A7BE}" sibTransId="{0E9951FC-6A0C-4057-8CED-A59CFE2828E1}"/>
    <dgm:cxn modelId="{E21D1B38-2CED-41B2-AA28-C62967C631BB}" type="presOf" srcId="{3D946B84-CA6B-4A0B-AD29-52D5E77A9CF6}" destId="{88B9432E-3D70-4666-A8B5-EBBAFE2E7FD4}" srcOrd="0" destOrd="0" presId="urn:microsoft.com/office/officeart/2005/8/layout/default"/>
    <dgm:cxn modelId="{A60F6662-F3C3-4847-B890-FB0868598EEE}" srcId="{AD234C77-E0A1-4B61-9845-8737B73D26F1}" destId="{A4AB11B1-EDE5-4852-BE98-90FF99414FB6}" srcOrd="4" destOrd="0" parTransId="{C7F437D0-B5F7-4A2F-ADB0-9E7D9CDF04F9}" sibTransId="{B2DF7BA6-2B6C-4C63-A54A-2C99AF2E91E7}"/>
    <dgm:cxn modelId="{5B688849-BCA9-4AB9-BA56-ECFFC74526B8}" srcId="{AD234C77-E0A1-4B61-9845-8737B73D26F1}" destId="{1ADB5062-5B4B-446B-8C11-A4C22DC34911}" srcOrd="2" destOrd="0" parTransId="{B185C243-4FD8-4780-93C3-6EA8DAFB584A}" sibTransId="{60A80746-D167-4256-97FC-7A2080F1C0CA}"/>
    <dgm:cxn modelId="{EB77136A-449B-4B4A-A9A0-CF202C825699}" type="presOf" srcId="{47BBB80A-A4F1-4303-9259-0533DFC26227}" destId="{FD443D0D-39CA-47FB-A2CB-16199D9F09B2}" srcOrd="0" destOrd="0" presId="urn:microsoft.com/office/officeart/2005/8/layout/default"/>
    <dgm:cxn modelId="{5FC6826B-B10B-48DE-A725-26C2FB2DB05A}" srcId="{AD234C77-E0A1-4B61-9845-8737B73D26F1}" destId="{47BBB80A-A4F1-4303-9259-0533DFC26227}" srcOrd="1" destOrd="0" parTransId="{5FF154AF-7C25-426C-A1F9-A9B3AF7C4B6D}" sibTransId="{DF33D651-9C1B-4702-94BD-CE154C9BA233}"/>
    <dgm:cxn modelId="{B62E4C56-8573-4931-AD91-6E628BC216C0}" srcId="{AD234C77-E0A1-4B61-9845-8737B73D26F1}" destId="{3D946B84-CA6B-4A0B-AD29-52D5E77A9CF6}" srcOrd="5" destOrd="0" parTransId="{7F60C211-3381-40B5-B934-BB613CB7B6BA}" sibTransId="{2F3E1380-2A25-4F2C-B1A7-3FEDCE3F23F8}"/>
    <dgm:cxn modelId="{B397FC97-B655-4E69-8CBC-1F99F9DDE118}" type="presOf" srcId="{38319CBD-8D57-405F-BCAC-C6F406F3353B}" destId="{86B4FC80-80FF-49EC-B8B6-C7B6971D0C91}" srcOrd="0" destOrd="0" presId="urn:microsoft.com/office/officeart/2005/8/layout/default"/>
    <dgm:cxn modelId="{7C283AA0-4587-4095-887C-2DE577218C83}" type="presOf" srcId="{1ADB5062-5B4B-446B-8C11-A4C22DC34911}" destId="{E0F295E2-1331-44E2-97C2-3CE800AB561B}" srcOrd="0" destOrd="0" presId="urn:microsoft.com/office/officeart/2005/8/layout/default"/>
    <dgm:cxn modelId="{4EE2C4B7-0609-4B52-AFCD-D91441B7736A}" type="presOf" srcId="{AD234C77-E0A1-4B61-9845-8737B73D26F1}" destId="{D9D6B039-A90C-484A-874D-B973C488CAE5}" srcOrd="0" destOrd="0" presId="urn:microsoft.com/office/officeart/2005/8/layout/default"/>
    <dgm:cxn modelId="{65AAEBFF-75A2-401E-8A03-3FE67DAF92A0}" type="presOf" srcId="{CEC21EF8-C802-4DCE-A4BA-793E5B026935}" destId="{372270C0-53D1-45A1-95C0-94839FDE4D44}" srcOrd="0" destOrd="0" presId="urn:microsoft.com/office/officeart/2005/8/layout/default"/>
    <dgm:cxn modelId="{F7DCBA6D-3EE7-442F-B1B0-B23D41CF7FC1}" type="presParOf" srcId="{D9D6B039-A90C-484A-874D-B973C488CAE5}" destId="{372270C0-53D1-45A1-95C0-94839FDE4D44}" srcOrd="0" destOrd="0" presId="urn:microsoft.com/office/officeart/2005/8/layout/default"/>
    <dgm:cxn modelId="{DBD78BF8-BBE9-42F1-8A25-4C7BFA89231C}" type="presParOf" srcId="{D9D6B039-A90C-484A-874D-B973C488CAE5}" destId="{BA3A33D4-961B-4FD3-B9CA-27667A397CA6}" srcOrd="1" destOrd="0" presId="urn:microsoft.com/office/officeart/2005/8/layout/default"/>
    <dgm:cxn modelId="{5B66700E-4A03-40CD-BED8-E1632FE318FB}" type="presParOf" srcId="{D9D6B039-A90C-484A-874D-B973C488CAE5}" destId="{FD443D0D-39CA-47FB-A2CB-16199D9F09B2}" srcOrd="2" destOrd="0" presId="urn:microsoft.com/office/officeart/2005/8/layout/default"/>
    <dgm:cxn modelId="{D7E9BFBD-57F9-4592-9C2E-B5EB10557B69}" type="presParOf" srcId="{D9D6B039-A90C-484A-874D-B973C488CAE5}" destId="{8FA1ABC9-AD6C-4FA3-965C-0B6A30BD5174}" srcOrd="3" destOrd="0" presId="urn:microsoft.com/office/officeart/2005/8/layout/default"/>
    <dgm:cxn modelId="{EEAC9C25-741E-4B89-BFD2-3BE5EFFFFD55}" type="presParOf" srcId="{D9D6B039-A90C-484A-874D-B973C488CAE5}" destId="{E0F295E2-1331-44E2-97C2-3CE800AB561B}" srcOrd="4" destOrd="0" presId="urn:microsoft.com/office/officeart/2005/8/layout/default"/>
    <dgm:cxn modelId="{DBC9C2E6-0D3A-4607-B0CB-FE6BA489C70F}" type="presParOf" srcId="{D9D6B039-A90C-484A-874D-B973C488CAE5}" destId="{8F96FA64-FF72-4739-95D5-F6F207722559}" srcOrd="5" destOrd="0" presId="urn:microsoft.com/office/officeart/2005/8/layout/default"/>
    <dgm:cxn modelId="{BDA98297-040E-4B0E-9B91-D9E0D19FC7F4}" type="presParOf" srcId="{D9D6B039-A90C-484A-874D-B973C488CAE5}" destId="{86B4FC80-80FF-49EC-B8B6-C7B6971D0C91}" srcOrd="6" destOrd="0" presId="urn:microsoft.com/office/officeart/2005/8/layout/default"/>
    <dgm:cxn modelId="{7504A246-DDE8-4E1F-8B3C-9912EE8DE40C}" type="presParOf" srcId="{D9D6B039-A90C-484A-874D-B973C488CAE5}" destId="{29CB4FCB-2672-44D3-B1E1-94048076A048}" srcOrd="7" destOrd="0" presId="urn:microsoft.com/office/officeart/2005/8/layout/default"/>
    <dgm:cxn modelId="{B34F62FE-D2E6-4CAD-9C0F-9513EA8B6CAE}" type="presParOf" srcId="{D9D6B039-A90C-484A-874D-B973C488CAE5}" destId="{6303DAB8-D5D1-4FB7-90E0-51AD17644B3B}" srcOrd="8" destOrd="0" presId="urn:microsoft.com/office/officeart/2005/8/layout/default"/>
    <dgm:cxn modelId="{2B0270AE-931E-409F-9563-F05FB9E92C80}" type="presParOf" srcId="{D9D6B039-A90C-484A-874D-B973C488CAE5}" destId="{3594245C-2AE0-49AB-83EB-0E477905A72F}" srcOrd="9" destOrd="0" presId="urn:microsoft.com/office/officeart/2005/8/layout/default"/>
    <dgm:cxn modelId="{2CFB08FF-6067-4AA0-8631-A31C790A284F}" type="presParOf" srcId="{D9D6B039-A90C-484A-874D-B973C488CAE5}" destId="{88B9432E-3D70-4666-A8B5-EBBAFE2E7FD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F352AF-147B-4913-8C38-E1038536BD2D}">
      <dsp:nvSpPr>
        <dsp:cNvPr id="0" name=""/>
        <dsp:cNvSpPr/>
      </dsp:nvSpPr>
      <dsp:spPr>
        <a:xfrm>
          <a:off x="0" y="7576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Government</a:t>
          </a:r>
        </a:p>
      </dsp:txBody>
      <dsp:txXfrm>
        <a:off x="31984" y="107747"/>
        <a:ext cx="10197631" cy="591232"/>
      </dsp:txXfrm>
    </dsp:sp>
    <dsp:sp modelId="{11CAE4A3-4082-4F75-A092-38CE398F049A}">
      <dsp:nvSpPr>
        <dsp:cNvPr id="0" name=""/>
        <dsp:cNvSpPr/>
      </dsp:nvSpPr>
      <dsp:spPr>
        <a:xfrm>
          <a:off x="0" y="81160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Tourism Boards</a:t>
          </a:r>
        </a:p>
      </dsp:txBody>
      <dsp:txXfrm>
        <a:off x="31984" y="843587"/>
        <a:ext cx="10197631" cy="591232"/>
      </dsp:txXfrm>
    </dsp:sp>
    <dsp:sp modelId="{8E305CBD-4FF0-4A43-A434-B99D387027A2}">
      <dsp:nvSpPr>
        <dsp:cNvPr id="0" name=""/>
        <dsp:cNvSpPr/>
      </dsp:nvSpPr>
      <dsp:spPr>
        <a:xfrm>
          <a:off x="0" y="154744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Tour Operators</a:t>
          </a:r>
        </a:p>
      </dsp:txBody>
      <dsp:txXfrm>
        <a:off x="31984" y="1579427"/>
        <a:ext cx="10197631" cy="591232"/>
      </dsp:txXfrm>
    </dsp:sp>
    <dsp:sp modelId="{2C0444A4-56FB-44EE-AFEF-35520574DBA8}">
      <dsp:nvSpPr>
        <dsp:cNvPr id="0" name=""/>
        <dsp:cNvSpPr/>
      </dsp:nvSpPr>
      <dsp:spPr>
        <a:xfrm>
          <a:off x="0" y="228328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Travel Agencies</a:t>
          </a:r>
        </a:p>
      </dsp:txBody>
      <dsp:txXfrm>
        <a:off x="31984" y="2315267"/>
        <a:ext cx="10197631" cy="591232"/>
      </dsp:txXfrm>
    </dsp:sp>
    <dsp:sp modelId="{295A8433-4B7B-41C5-B473-B811D8201E05}">
      <dsp:nvSpPr>
        <dsp:cNvPr id="0" name=""/>
        <dsp:cNvSpPr/>
      </dsp:nvSpPr>
      <dsp:spPr>
        <a:xfrm>
          <a:off x="0" y="301912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Tour Wholesale and consolidators</a:t>
          </a:r>
        </a:p>
      </dsp:txBody>
      <dsp:txXfrm>
        <a:off x="31984" y="3051107"/>
        <a:ext cx="10197631" cy="591232"/>
      </dsp:txXfrm>
    </dsp:sp>
    <dsp:sp modelId="{114251C3-B1F0-46F6-BDB6-179CC91D1D93}">
      <dsp:nvSpPr>
        <dsp:cNvPr id="0" name=""/>
        <dsp:cNvSpPr/>
      </dsp:nvSpPr>
      <dsp:spPr>
        <a:xfrm>
          <a:off x="0" y="375496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Destination Management Companies </a:t>
          </a:r>
        </a:p>
      </dsp:txBody>
      <dsp:txXfrm>
        <a:off x="31984" y="3786947"/>
        <a:ext cx="10197631" cy="591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270C0-53D1-45A1-95C0-94839FDE4D44}">
      <dsp:nvSpPr>
        <dsp:cNvPr id="0" name=""/>
        <dsp:cNvSpPr/>
      </dsp:nvSpPr>
      <dsp:spPr>
        <a:xfrm>
          <a:off x="1306750" y="353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Business Travel</a:t>
          </a:r>
        </a:p>
      </dsp:txBody>
      <dsp:txXfrm>
        <a:off x="1306750" y="353"/>
        <a:ext cx="2390030" cy="1434018"/>
      </dsp:txXfrm>
    </dsp:sp>
    <dsp:sp modelId="{FD443D0D-39CA-47FB-A2CB-16199D9F09B2}">
      <dsp:nvSpPr>
        <dsp:cNvPr id="0" name=""/>
        <dsp:cNvSpPr/>
      </dsp:nvSpPr>
      <dsp:spPr>
        <a:xfrm>
          <a:off x="3935784" y="353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Historic Tourism</a:t>
          </a:r>
        </a:p>
      </dsp:txBody>
      <dsp:txXfrm>
        <a:off x="3935784" y="353"/>
        <a:ext cx="2390030" cy="1434018"/>
      </dsp:txXfrm>
    </dsp:sp>
    <dsp:sp modelId="{E0F295E2-1331-44E2-97C2-3CE800AB561B}">
      <dsp:nvSpPr>
        <dsp:cNvPr id="0" name=""/>
        <dsp:cNvSpPr/>
      </dsp:nvSpPr>
      <dsp:spPr>
        <a:xfrm>
          <a:off x="6564818" y="353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Ecotourism</a:t>
          </a:r>
        </a:p>
      </dsp:txBody>
      <dsp:txXfrm>
        <a:off x="6564818" y="353"/>
        <a:ext cx="2390030" cy="1434018"/>
      </dsp:txXfrm>
    </dsp:sp>
    <dsp:sp modelId="{86B4FC80-80FF-49EC-B8B6-C7B6971D0C91}">
      <dsp:nvSpPr>
        <dsp:cNvPr id="0" name=""/>
        <dsp:cNvSpPr/>
      </dsp:nvSpPr>
      <dsp:spPr>
        <a:xfrm>
          <a:off x="1306750" y="1673375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Sustainable Tourism</a:t>
          </a:r>
        </a:p>
      </dsp:txBody>
      <dsp:txXfrm>
        <a:off x="1306750" y="1673375"/>
        <a:ext cx="2390030" cy="1434018"/>
      </dsp:txXfrm>
    </dsp:sp>
    <dsp:sp modelId="{6303DAB8-D5D1-4FB7-90E0-51AD17644B3B}">
      <dsp:nvSpPr>
        <dsp:cNvPr id="0" name=""/>
        <dsp:cNvSpPr/>
      </dsp:nvSpPr>
      <dsp:spPr>
        <a:xfrm>
          <a:off x="3935784" y="1673375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Cultural Tourism</a:t>
          </a:r>
        </a:p>
      </dsp:txBody>
      <dsp:txXfrm>
        <a:off x="3935784" y="1673375"/>
        <a:ext cx="2390030" cy="1434018"/>
      </dsp:txXfrm>
    </dsp:sp>
    <dsp:sp modelId="{88B9432E-3D70-4666-A8B5-EBBAFE2E7FD4}">
      <dsp:nvSpPr>
        <dsp:cNvPr id="0" name=""/>
        <dsp:cNvSpPr/>
      </dsp:nvSpPr>
      <dsp:spPr>
        <a:xfrm>
          <a:off x="6564818" y="1673375"/>
          <a:ext cx="2390030" cy="14340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Heritage Tourism</a:t>
          </a:r>
        </a:p>
      </dsp:txBody>
      <dsp:txXfrm>
        <a:off x="6564818" y="1673375"/>
        <a:ext cx="2390030" cy="1434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079C4-B4AF-46C7-A4FD-35E974DBACD4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9E7A1-2061-47B0-AA36-34205B623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19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https://www.oecd.org/industry/tourism/Tourism2016-Highlights_Web_Final.pdf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8- OECD TOURISM TRENDS AND POLICIES 2016: HIGHLIGHTS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OECD 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sharing economy is mainly apparent in four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-sectors of tourism: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Accommodation , involving short -term rentals of all or part of private accommodation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many  countries the sharing economy now accounts for a  growing, and in some cases significant,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 of all visitor accommodation. A small number of platforms dominate the marketplace. Airbnb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close to 2 million properties in more than 190 countries and is the third most valuable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venture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-capital backed company in the world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with an estimated worth of USD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June 2015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Small local or niche based platforms operate alongside the global players.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Transportation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-sharing, ride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-hailing and bike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 platform Uber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400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68 countries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was v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USD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62.5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Other major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Blablacar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is based on a sense of community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rather than a commercial transaction.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 activity such as purchasing home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-cooked meals or attending dinners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local residents.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EatWith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BonAppetour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Feastly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Travel planning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itinerary planning and tours by locals who offer personal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experiences.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Vayable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ToursByLocals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VoomaGo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Within these areas, offers and models have been evolving, catering for both the leisure and business markets and including commercial co-operation with traditional tourism service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s, as well as true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-to-peer exchanges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72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974A-C4E8-43CB-A87E-49CEC19C573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82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travelers need to consider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Time limit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Distance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Status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Comfort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Security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Benefit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Price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Geographical position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Competition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2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://www.poweroftravel.org/statistics/impact_sub.htm?select_state_id=3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newyorkwines.org/" TargetMode="External"/><Relationship Id="rId5" Type="http://schemas.openxmlformats.org/officeDocument/2006/relationships/hyperlink" Target="http://www.nycgo.com/" TargetMode="External"/><Relationship Id="rId4" Type="http://schemas.openxmlformats.org/officeDocument/2006/relationships/hyperlink" Target="http://www.iloveny.com/home.asp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2015.internationaltransportforum.org/sustainable-tourism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9CF99-1C19-405A-B6ED-8814DAACE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Travel and Tourism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0166B-AD01-4474-B666-0DC0006FB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032664"/>
            <a:ext cx="6801612" cy="15597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/>
              <a:t>HMGT 1101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Karen Goodlad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Fall 2017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7A91F9-6802-4DF4-B45D-3FDC5436F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22907"/>
            <a:ext cx="12192000" cy="9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54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880BF7D0-C06C-44B9-AEBD-49CFFA7EE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631" y="-435077"/>
            <a:ext cx="7740445" cy="774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36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7">
            <a:extLst>
              <a:ext uri="{FF2B5EF4-FFF2-40B4-BE49-F238E27FC236}">
                <a16:creationId xmlns:a16="http://schemas.microsoft.com/office/drawing/2014/main" id="{0463538C-A9F9-414F-B66E-A33F3F8CB560}"/>
              </a:ext>
            </a:extLst>
          </p:cNvPr>
          <p:cNvSpPr txBox="1">
            <a:spLocks/>
          </p:cNvSpPr>
          <p:nvPr/>
        </p:nvSpPr>
        <p:spPr bwMode="black">
          <a:xfrm>
            <a:off x="1828800" y="365761"/>
            <a:ext cx="7772400" cy="106680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chemeClr val="accent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Verdana"/>
              </a:rPr>
              <a:t>Activity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DB4E79-A6EA-4A01-8F64-748B32CE4D79}"/>
              </a:ext>
            </a:extLst>
          </p:cNvPr>
          <p:cNvSpPr txBox="1"/>
          <p:nvPr/>
        </p:nvSpPr>
        <p:spPr>
          <a:xfrm>
            <a:off x="457200" y="1572370"/>
            <a:ext cx="11430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388"/>
            <a:r>
              <a:rPr lang="en-US" sz="3200" dirty="0"/>
              <a:t>The Director of Tourism for the New York State Division of Tourism is seeking input from regional tourism managers.</a:t>
            </a:r>
          </a:p>
          <a:p>
            <a:pPr marL="52388"/>
            <a:r>
              <a:rPr lang="en-US" sz="3200" dirty="0"/>
              <a:t>Each group of students represents a region in New York State.</a:t>
            </a:r>
          </a:p>
          <a:p>
            <a:pPr marL="52388"/>
            <a:r>
              <a:rPr lang="en-US" sz="3200" dirty="0"/>
              <a:t>Each group is competing for a grant to foster tourism in their region.</a:t>
            </a:r>
          </a:p>
          <a:p>
            <a:pPr marL="52388" lvl="1"/>
            <a:endParaRPr lang="en-US" sz="1600" dirty="0"/>
          </a:p>
          <a:p>
            <a:pPr marL="52388" lvl="1"/>
            <a:r>
              <a:rPr lang="en-US" sz="3200" dirty="0"/>
              <a:t>Identify the type of tourism you will design a package for (define it)</a:t>
            </a:r>
          </a:p>
          <a:p>
            <a:pPr marL="52388" lvl="1"/>
            <a:r>
              <a:rPr lang="en-US" sz="3200" dirty="0"/>
              <a:t>Identify the needs of travelers in your category</a:t>
            </a:r>
          </a:p>
          <a:p>
            <a:pPr marL="52388" lvl="1"/>
            <a:r>
              <a:rPr lang="en-US" sz="3200" dirty="0"/>
              <a:t>Include 4 terms from the list provided</a:t>
            </a:r>
          </a:p>
          <a:p>
            <a:pPr marL="52388" lvl="1"/>
            <a:r>
              <a:rPr lang="en-US" sz="3200" dirty="0"/>
              <a:t>Report 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72770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E945-5922-417B-A879-7E987FB6F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class meeting is at the Brooklyn Bridge Park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95E6D-F9B4-444E-9DDB-2D654A0AB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4352465"/>
            <a:ext cx="9098280" cy="1265082"/>
          </a:xfrm>
        </p:spPr>
        <p:txBody>
          <a:bodyPr>
            <a:normAutofit fontScale="92500"/>
          </a:bodyPr>
          <a:lstStyle/>
          <a:p>
            <a:r>
              <a:rPr lang="en-US" sz="4400" dirty="0"/>
              <a:t>Review site visit information on OpenLab </a:t>
            </a:r>
          </a:p>
        </p:txBody>
      </p:sp>
    </p:spTree>
    <p:extLst>
      <p:ext uri="{BB962C8B-B14F-4D97-AF65-F5344CB8AC3E}">
        <p14:creationId xmlns:p14="http://schemas.microsoft.com/office/powerpoint/2010/main" val="411255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effectLst/>
        </p:spPr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B67C2450-D3A5-4DA2-9D70-C13C18EBF2B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/>
          <a:srcRect t="23469"/>
          <a:stretch/>
        </p:blipFill>
        <p:spPr bwMode="auto">
          <a:xfrm>
            <a:off x="20" y="10"/>
            <a:ext cx="12191980" cy="4571990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0C6D00E-1F57-4F49-90DC-E499B31CA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321217"/>
            <a:ext cx="8991600" cy="99545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/>
              <a:t>Class Learning Outcomes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89D38-13A1-452E-AC05-7948185A4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00200" y="4936267"/>
            <a:ext cx="8991600" cy="1779165"/>
          </a:xfrm>
        </p:spPr>
        <p:txBody>
          <a:bodyPr>
            <a:normAutofit/>
          </a:bodyPr>
          <a:lstStyle/>
          <a:p>
            <a:r>
              <a:rPr lang="en-US" sz="2000" dirty="0"/>
              <a:t>Summarize Tourism and the impact of transportation on tourism</a:t>
            </a:r>
          </a:p>
          <a:p>
            <a:r>
              <a:rPr lang="en-US" sz="2000" dirty="0"/>
              <a:t>Define tourism and describe the important international tourism organizations</a:t>
            </a:r>
          </a:p>
          <a:p>
            <a:r>
              <a:rPr lang="en-US" sz="2000" dirty="0"/>
              <a:t>Discuss the economic impact of tourism</a:t>
            </a:r>
          </a:p>
          <a:p>
            <a:r>
              <a:rPr lang="en-US" sz="2000" dirty="0"/>
              <a:t>Summarize the sociocultural impact of Tourism</a:t>
            </a:r>
          </a:p>
        </p:txBody>
      </p:sp>
    </p:spTree>
    <p:extLst>
      <p:ext uri="{BB962C8B-B14F-4D97-AF65-F5344CB8AC3E}">
        <p14:creationId xmlns:p14="http://schemas.microsoft.com/office/powerpoint/2010/main" val="3053182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id="{B67C2450-D3A5-4DA2-9D70-C13C18EBF2B4}"/>
              </a:ext>
            </a:extLst>
          </p:cNvPr>
          <p:cNvPicPr>
            <a:picLocks noGrp="1" noChangeAspect="1" noChangeArrowheads="1"/>
          </p:cNvPicPr>
          <p:nvPr>
            <p:ph type="pic" idx="4294967295"/>
          </p:nvPr>
        </p:nvPicPr>
        <p:blipFill rotWithShape="1">
          <a:blip r:embed="rId3" cstate="print"/>
          <a:srcRect t="23469"/>
          <a:stretch/>
        </p:blipFill>
        <p:spPr bwMode="auto">
          <a:xfrm>
            <a:off x="0" y="0"/>
            <a:ext cx="12192000" cy="4572000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0C6D00E-1F57-4F49-90DC-E499B31CA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5701" y="241023"/>
            <a:ext cx="9727095" cy="995363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 sz="3800" dirty="0"/>
              <a:t>What makes up the Tourism Industry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89D38-13A1-452E-AC05-7948185A4E2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0"/>
            <a:ext cx="12192000" cy="2286000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Accommodations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Transportation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Dining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Travel Planning</a:t>
            </a:r>
          </a:p>
        </p:txBody>
      </p:sp>
    </p:spTree>
    <p:extLst>
      <p:ext uri="{BB962C8B-B14F-4D97-AF65-F5344CB8AC3E}">
        <p14:creationId xmlns:p14="http://schemas.microsoft.com/office/powerpoint/2010/main" val="121745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6E3C-57F7-48EB-882E-EFE32F5CE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00868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Who are the Promotors of Tourism?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296582"/>
              </p:ext>
            </p:extLst>
          </p:nvPr>
        </p:nvGraphicFramePr>
        <p:xfrm>
          <a:off x="965201" y="2153412"/>
          <a:ext cx="10261600" cy="4485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846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pic>
        <p:nvPicPr>
          <p:cNvPr id="6" name="Picture Placeholder 5" descr="A close up of a map&#10;&#10;Description generated with high confidence">
            <a:extLst>
              <a:ext uri="{FF2B5EF4-FFF2-40B4-BE49-F238E27FC236}">
                <a16:creationId xmlns:a16="http://schemas.microsoft.com/office/drawing/2014/main" id="{2BB80FBD-0DAF-4CE3-8B06-4357B80891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6066" r="1534" b="3"/>
          <a:stretch/>
        </p:blipFill>
        <p:spPr>
          <a:xfrm>
            <a:off x="75859" y="0"/>
            <a:ext cx="8310838" cy="6858000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2556" y="461109"/>
            <a:ext cx="3618654" cy="1188720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800"/>
              <a:t>NY State Tourism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8386697" y="2213975"/>
            <a:ext cx="3618297" cy="3101983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I Love NY 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New York City &amp; Company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Uncork 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The Power of Travel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15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03C562-9DF5-4AA1-B791-465F76140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Why do certain groups of people choose certain vacation experiences?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AFB8F74-E6B0-40BD-952D-2E00B091FF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9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102D88-009F-4320-85E4-8A786F3A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types for travel</a:t>
            </a: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7135872"/>
              </p:ext>
            </p:extLst>
          </p:nvPr>
        </p:nvGraphicFramePr>
        <p:xfrm>
          <a:off x="965200" y="2638425"/>
          <a:ext cx="10261600" cy="3107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5799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3AF00-C17A-4BB3-B7A4-A2C6052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6" y="461208"/>
            <a:ext cx="5781962" cy="1134640"/>
          </a:xfrm>
        </p:spPr>
        <p:txBody>
          <a:bodyPr/>
          <a:lstStyle/>
          <a:p>
            <a:r>
              <a:rPr lang="en-US"/>
              <a:t>What are the forms of transportation that contribute to tourism?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88ED45-8DB8-4ECE-8837-EBF6280C519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50CD6-F13E-4A9C-B186-40BCB1D4F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256" y="6253017"/>
            <a:ext cx="5781962" cy="498765"/>
          </a:xfrm>
        </p:spPr>
        <p:txBody>
          <a:bodyPr>
            <a:normAutofit/>
          </a:bodyPr>
          <a:lstStyle/>
          <a:p>
            <a:r>
              <a:rPr lang="en-US" sz="1200"/>
              <a:t>Link to Videos about transpiration and sustainable tourism: </a:t>
            </a:r>
            <a:r>
              <a:rPr lang="en-US" sz="1200">
                <a:hlinkClick r:id="rId2"/>
              </a:rPr>
              <a:t>http://2015.internationaltransportforum.org/sustainable-tourism</a:t>
            </a:r>
            <a:r>
              <a:rPr lang="en-US" sz="1200"/>
              <a:t> 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8C1DCE-7945-444A-B376-9685FC526FE7}"/>
              </a:ext>
            </a:extLst>
          </p:cNvPr>
          <p:cNvSpPr txBox="1"/>
          <p:nvPr/>
        </p:nvSpPr>
        <p:spPr>
          <a:xfrm>
            <a:off x="1378226" y="2213113"/>
            <a:ext cx="25046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Air</a:t>
            </a:r>
          </a:p>
          <a:p>
            <a:r>
              <a:rPr lang="en-US" sz="3600" dirty="0"/>
              <a:t>Road</a:t>
            </a:r>
          </a:p>
          <a:p>
            <a:r>
              <a:rPr lang="en-US" sz="3600" dirty="0"/>
              <a:t>Rail</a:t>
            </a:r>
          </a:p>
          <a:p>
            <a:r>
              <a:rPr lang="en-US" sz="3600" dirty="0"/>
              <a:t>Water</a:t>
            </a:r>
          </a:p>
          <a:p>
            <a:r>
              <a:rPr lang="en-US" sz="3600" dirty="0"/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4149243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F51AB-46B9-43BE-81DA-CE198C551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43828"/>
            <a:ext cx="6095999" cy="1134640"/>
          </a:xfrm>
        </p:spPr>
        <p:txBody>
          <a:bodyPr/>
          <a:lstStyle/>
          <a:p>
            <a:r>
              <a:rPr lang="en-US" dirty="0"/>
              <a:t>What are the needs of travelers to New York City?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0C98F0-36B9-41BD-975A-F507A704B8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3549918"/>
            <a:ext cx="6095998" cy="3140985"/>
          </a:xfrm>
        </p:spPr>
        <p:txBody>
          <a:bodyPr>
            <a:normAutofit/>
          </a:bodyPr>
          <a:lstStyle/>
          <a:p>
            <a:r>
              <a:rPr lang="en-US" sz="4000" dirty="0"/>
              <a:t>Define the traveler</a:t>
            </a:r>
          </a:p>
          <a:p>
            <a:r>
              <a:rPr lang="en-US" sz="4000" dirty="0"/>
              <a:t>Discuss the traveler’s needs</a:t>
            </a:r>
          </a:p>
          <a:p>
            <a:r>
              <a:rPr lang="en-US" sz="4000" dirty="0"/>
              <a:t>Identify the forms of transportation used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87333C-743B-47B2-8406-B3F3611A84EB}"/>
              </a:ext>
            </a:extLst>
          </p:cNvPr>
          <p:cNvSpPr/>
          <p:nvPr/>
        </p:nvSpPr>
        <p:spPr>
          <a:xfrm>
            <a:off x="6095999" y="135262"/>
            <a:ext cx="609600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u="sng" dirty="0"/>
              <a:t>effective factors in choosing mode of  transportation in tourism </a:t>
            </a:r>
          </a:p>
          <a:p>
            <a:pPr algn="ctr"/>
            <a:endParaRPr lang="en-US" sz="2000" u="sng" dirty="0"/>
          </a:p>
          <a:p>
            <a:pPr algn="ctr"/>
            <a:r>
              <a:rPr lang="en-US" sz="3600" dirty="0"/>
              <a:t>Time limit </a:t>
            </a:r>
          </a:p>
          <a:p>
            <a:pPr algn="ctr"/>
            <a:r>
              <a:rPr lang="en-US" sz="3600" dirty="0"/>
              <a:t>Distance </a:t>
            </a:r>
          </a:p>
          <a:p>
            <a:pPr algn="ctr"/>
            <a:r>
              <a:rPr lang="en-US" sz="3600" dirty="0"/>
              <a:t>Status </a:t>
            </a:r>
          </a:p>
          <a:p>
            <a:pPr algn="ctr"/>
            <a:r>
              <a:rPr lang="en-US" sz="3600" dirty="0"/>
              <a:t>Comfort </a:t>
            </a:r>
          </a:p>
          <a:p>
            <a:pPr algn="ctr"/>
            <a:r>
              <a:rPr lang="en-US" sz="3600" dirty="0"/>
              <a:t>Security </a:t>
            </a:r>
          </a:p>
          <a:p>
            <a:pPr algn="ctr"/>
            <a:r>
              <a:rPr lang="en-US" sz="3600" dirty="0"/>
              <a:t>Benefit </a:t>
            </a:r>
          </a:p>
          <a:p>
            <a:pPr algn="ctr"/>
            <a:r>
              <a:rPr lang="en-US" sz="3600" dirty="0"/>
              <a:t>Price </a:t>
            </a:r>
          </a:p>
          <a:p>
            <a:pPr algn="ctr"/>
            <a:r>
              <a:rPr lang="en-US" sz="3600" dirty="0"/>
              <a:t>Geographical position </a:t>
            </a:r>
          </a:p>
          <a:p>
            <a:pPr algn="ctr"/>
            <a:r>
              <a:rPr lang="en-US" sz="3600" dirty="0"/>
              <a:t>Competition </a:t>
            </a:r>
          </a:p>
        </p:txBody>
      </p:sp>
    </p:spTree>
    <p:extLst>
      <p:ext uri="{BB962C8B-B14F-4D97-AF65-F5344CB8AC3E}">
        <p14:creationId xmlns:p14="http://schemas.microsoft.com/office/powerpoint/2010/main" val="113475518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110</TotalTime>
  <Words>609</Words>
  <Application>Microsoft Office PowerPoint</Application>
  <PresentationFormat>Widescreen</PresentationFormat>
  <Paragraphs>130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Gill Sans MT</vt:lpstr>
      <vt:lpstr>Verdana</vt:lpstr>
      <vt:lpstr>Parcel</vt:lpstr>
      <vt:lpstr>Travel and Tourism</vt:lpstr>
      <vt:lpstr>Class Learning Outcomes</vt:lpstr>
      <vt:lpstr>What makes up the Tourism Industry</vt:lpstr>
      <vt:lpstr>Who are the Promotors of Tourism?</vt:lpstr>
      <vt:lpstr>NY State Tourism</vt:lpstr>
      <vt:lpstr>Why do certain groups of people choose certain vacation experiences?</vt:lpstr>
      <vt:lpstr>types for travel</vt:lpstr>
      <vt:lpstr>What are the forms of transportation that contribute to tourism?</vt:lpstr>
      <vt:lpstr>What are the needs of travelers to New York City? </vt:lpstr>
      <vt:lpstr>PowerPoint Presentation</vt:lpstr>
      <vt:lpstr>PowerPoint Presentation</vt:lpstr>
      <vt:lpstr>Next class meeting is at the Brooklyn Bridge Park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and Tourism</dc:title>
  <dc:creator>Karen Goodlad</dc:creator>
  <cp:lastModifiedBy>Karen Goodlad</cp:lastModifiedBy>
  <cp:revision>13</cp:revision>
  <dcterms:created xsi:type="dcterms:W3CDTF">2017-10-09T17:02:55Z</dcterms:created>
  <dcterms:modified xsi:type="dcterms:W3CDTF">2017-10-09T18:53:13Z</dcterms:modified>
</cp:coreProperties>
</file>