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100" r:id="rId1"/>
  </p:sldMasterIdLst>
  <p:notesMasterIdLst>
    <p:notesMasterId r:id="rId27"/>
  </p:notesMasterIdLst>
  <p:handoutMasterIdLst>
    <p:handoutMasterId r:id="rId28"/>
  </p:handoutMasterIdLst>
  <p:sldIdLst>
    <p:sldId id="256" r:id="rId2"/>
    <p:sldId id="437" r:id="rId3"/>
    <p:sldId id="327" r:id="rId4"/>
    <p:sldId id="402" r:id="rId5"/>
    <p:sldId id="434" r:id="rId6"/>
    <p:sldId id="404" r:id="rId7"/>
    <p:sldId id="405" r:id="rId8"/>
    <p:sldId id="380" r:id="rId9"/>
    <p:sldId id="381" r:id="rId10"/>
    <p:sldId id="439" r:id="rId11"/>
    <p:sldId id="440" r:id="rId12"/>
    <p:sldId id="441" r:id="rId13"/>
    <p:sldId id="410" r:id="rId14"/>
    <p:sldId id="400" r:id="rId15"/>
    <p:sldId id="385" r:id="rId16"/>
    <p:sldId id="403" r:id="rId17"/>
    <p:sldId id="387" r:id="rId18"/>
    <p:sldId id="388" r:id="rId19"/>
    <p:sldId id="435" r:id="rId20"/>
    <p:sldId id="336" r:id="rId21"/>
    <p:sldId id="337" r:id="rId22"/>
    <p:sldId id="392" r:id="rId23"/>
    <p:sldId id="321" r:id="rId24"/>
    <p:sldId id="303" r:id="rId25"/>
    <p:sldId id="332" r:id="rId26"/>
  </p:sldIdLst>
  <p:sldSz cx="9144000" cy="6858000" type="screen4x3"/>
  <p:notesSz cx="7102475" cy="9388475"/>
  <p:custDataLst>
    <p:tags r:id="rId29"/>
  </p:custDataLst>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9451" autoAdjust="0"/>
    <p:restoredTop sz="90893"/>
  </p:normalViewPr>
  <p:slideViewPr>
    <p:cSldViewPr>
      <p:cViewPr varScale="1">
        <p:scale>
          <a:sx n="64" d="100"/>
          <a:sy n="64" d="100"/>
        </p:scale>
        <p:origin x="336" y="84"/>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 r:id="rId5" collapse="1"/>
    </p:sldLst>
  </p:outlineViewPr>
  <p:notesTextViewPr>
    <p:cViewPr>
      <p:scale>
        <a:sx n="100" d="100"/>
        <a:sy n="100" d="100"/>
      </p:scale>
      <p:origin x="0" y="0"/>
    </p:cViewPr>
  </p:notesTextViewPr>
  <p:sorterViewPr>
    <p:cViewPr>
      <p:scale>
        <a:sx n="83" d="100"/>
        <a:sy n="83" d="100"/>
      </p:scale>
      <p:origin x="0" y="252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s>
</file>

<file path=ppt/_rels/viewProps.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6.xml"/><Relationship Id="rId1" Type="http://schemas.openxmlformats.org/officeDocument/2006/relationships/slide" Target="slides/slide3.xml"/><Relationship Id="rId5" Type="http://schemas.openxmlformats.org/officeDocument/2006/relationships/slide" Target="slides/slide21.xml"/><Relationship Id="rId4" Type="http://schemas.openxmlformats.org/officeDocument/2006/relationships/slide" Target="slides/slide15.xml"/></Relationships>
</file>

<file path=ppt/diagrams/colors1.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D406537-6293-47CE-B486-B0AEDB94932D}" type="doc">
      <dgm:prSet loTypeId="urn:microsoft.com/office/officeart/2005/8/layout/venn2" loCatId="relationship" qsTypeId="urn:microsoft.com/office/officeart/2005/8/quickstyle/3d1" qsCatId="3D" csTypeId="urn:microsoft.com/office/officeart/2005/8/colors/accent3_4" csCatId="accent3" phldr="1"/>
      <dgm:spPr/>
      <dgm:t>
        <a:bodyPr/>
        <a:lstStyle/>
        <a:p>
          <a:endParaRPr lang="en-US"/>
        </a:p>
      </dgm:t>
    </dgm:pt>
    <dgm:pt modelId="{6C5DA8EA-38F8-484B-A9EA-0878CC5A7C88}">
      <dgm:prSet phldrT="[Text]" custT="1"/>
      <dgm:spPr>
        <a:solidFill>
          <a:srgbClr val="CD6633"/>
        </a:solidFill>
      </dgm:spPr>
      <dgm:t>
        <a:bodyPr/>
        <a:lstStyle/>
        <a:p>
          <a:r>
            <a:rPr lang="en-US" sz="2000" dirty="0" smtClean="0"/>
            <a:t>4</a:t>
          </a:r>
          <a:br>
            <a:rPr lang="en-US" sz="2000" dirty="0" smtClean="0"/>
          </a:br>
          <a:r>
            <a:rPr lang="en-US" sz="2000" dirty="0" smtClean="0"/>
            <a:t>Reflect</a:t>
          </a:r>
          <a:endParaRPr lang="en-US" sz="2000" dirty="0"/>
        </a:p>
      </dgm:t>
    </dgm:pt>
    <dgm:pt modelId="{6DC63133-F5B4-4552-B6C9-30DEDE67F6CD}" type="parTrans" cxnId="{3B75B50E-51A6-4356-86A2-FBC48E4582CA}">
      <dgm:prSet/>
      <dgm:spPr/>
      <dgm:t>
        <a:bodyPr/>
        <a:lstStyle/>
        <a:p>
          <a:endParaRPr lang="en-US"/>
        </a:p>
      </dgm:t>
    </dgm:pt>
    <dgm:pt modelId="{FB88E7C7-902E-45BC-8EB5-F9DDD9CEC79F}" type="sibTrans" cxnId="{3B75B50E-51A6-4356-86A2-FBC48E4582CA}">
      <dgm:prSet/>
      <dgm:spPr/>
      <dgm:t>
        <a:bodyPr/>
        <a:lstStyle/>
        <a:p>
          <a:endParaRPr lang="en-US"/>
        </a:p>
      </dgm:t>
    </dgm:pt>
    <dgm:pt modelId="{71BAF2F7-4DE0-48D8-AEB7-FF8F89EF9473}">
      <dgm:prSet phldrT="[Text]" custT="1"/>
      <dgm:spPr>
        <a:solidFill>
          <a:srgbClr val="D7845B"/>
        </a:solidFill>
      </dgm:spPr>
      <dgm:t>
        <a:bodyPr/>
        <a:lstStyle/>
        <a:p>
          <a:r>
            <a:rPr lang="en-US" sz="2000" dirty="0" smtClean="0"/>
            <a:t>3</a:t>
          </a:r>
          <a:br>
            <a:rPr lang="en-US" sz="2000" dirty="0" smtClean="0"/>
          </a:br>
          <a:r>
            <a:rPr lang="en-US" sz="2000" dirty="0" smtClean="0"/>
            <a:t>Review</a:t>
          </a:r>
          <a:endParaRPr lang="en-US" sz="2000" dirty="0"/>
        </a:p>
      </dgm:t>
    </dgm:pt>
    <dgm:pt modelId="{3A5B7CAE-2039-4AF4-99E6-22354C2D8FCD}" type="parTrans" cxnId="{D652A175-D8D2-4F78-893F-9A48A6758D33}">
      <dgm:prSet/>
      <dgm:spPr/>
      <dgm:t>
        <a:bodyPr/>
        <a:lstStyle/>
        <a:p>
          <a:endParaRPr lang="en-US"/>
        </a:p>
      </dgm:t>
    </dgm:pt>
    <dgm:pt modelId="{B6C8B5B7-C1FC-4B32-BC0D-C53E9F4E784A}" type="sibTrans" cxnId="{D652A175-D8D2-4F78-893F-9A48A6758D33}">
      <dgm:prSet/>
      <dgm:spPr/>
      <dgm:t>
        <a:bodyPr/>
        <a:lstStyle/>
        <a:p>
          <a:endParaRPr lang="en-US"/>
        </a:p>
      </dgm:t>
    </dgm:pt>
    <dgm:pt modelId="{546B4BC6-1079-4736-9FD8-83EAAF962FBA}">
      <dgm:prSet phldrT="[Text]" custT="1"/>
      <dgm:spPr>
        <a:solidFill>
          <a:srgbClr val="DD9875"/>
        </a:solidFill>
      </dgm:spPr>
      <dgm:t>
        <a:bodyPr/>
        <a:lstStyle/>
        <a:p>
          <a:endParaRPr lang="en-US" sz="1800" dirty="0"/>
        </a:p>
      </dgm:t>
    </dgm:pt>
    <dgm:pt modelId="{253C0D0C-8652-4D84-9CAC-3906AE8AFF10}" type="parTrans" cxnId="{195754E9-4757-447E-8202-BA8838AE5D5F}">
      <dgm:prSet/>
      <dgm:spPr/>
      <dgm:t>
        <a:bodyPr/>
        <a:lstStyle/>
        <a:p>
          <a:endParaRPr lang="en-US"/>
        </a:p>
      </dgm:t>
    </dgm:pt>
    <dgm:pt modelId="{AD0FB687-B62A-4B4D-8974-E19096D951F7}" type="sibTrans" cxnId="{195754E9-4757-447E-8202-BA8838AE5D5F}">
      <dgm:prSet/>
      <dgm:spPr/>
      <dgm:t>
        <a:bodyPr/>
        <a:lstStyle/>
        <a:p>
          <a:endParaRPr lang="en-US"/>
        </a:p>
      </dgm:t>
    </dgm:pt>
    <dgm:pt modelId="{4E9E01B0-C08A-4B0C-9BEF-7F1764501329}">
      <dgm:prSet phldrT="[Text]" custT="1"/>
      <dgm:spPr>
        <a:solidFill>
          <a:srgbClr val="E5B197"/>
        </a:solidFill>
      </dgm:spPr>
      <dgm:t>
        <a:bodyPr/>
        <a:lstStyle/>
        <a:p>
          <a:r>
            <a:rPr lang="en-US" sz="2000" dirty="0" smtClean="0"/>
            <a:t/>
          </a:r>
          <a:br>
            <a:rPr lang="en-US" sz="2000" dirty="0" smtClean="0"/>
          </a:br>
          <a:endParaRPr lang="en-US" sz="2000" dirty="0"/>
        </a:p>
      </dgm:t>
    </dgm:pt>
    <dgm:pt modelId="{32F23A31-1A86-45D0-BA45-64B4084B107A}" type="parTrans" cxnId="{BB2C168D-8585-4ECB-9E71-5A4D4EE984F2}">
      <dgm:prSet/>
      <dgm:spPr/>
      <dgm:t>
        <a:bodyPr/>
        <a:lstStyle/>
        <a:p>
          <a:endParaRPr lang="en-US"/>
        </a:p>
      </dgm:t>
    </dgm:pt>
    <dgm:pt modelId="{AA3B74B3-EBD9-4988-9431-261F6197D481}" type="sibTrans" cxnId="{BB2C168D-8585-4ECB-9E71-5A4D4EE984F2}">
      <dgm:prSet/>
      <dgm:spPr/>
      <dgm:t>
        <a:bodyPr/>
        <a:lstStyle/>
        <a:p>
          <a:endParaRPr lang="en-US"/>
        </a:p>
      </dgm:t>
    </dgm:pt>
    <dgm:pt modelId="{C0D0A8B5-A185-41DB-890C-C8CA2BDFB2E1}" type="pres">
      <dgm:prSet presAssocID="{4D406537-6293-47CE-B486-B0AEDB94932D}" presName="Name0" presStyleCnt="0">
        <dgm:presLayoutVars>
          <dgm:chMax val="7"/>
          <dgm:resizeHandles val="exact"/>
        </dgm:presLayoutVars>
      </dgm:prSet>
      <dgm:spPr/>
      <dgm:t>
        <a:bodyPr/>
        <a:lstStyle/>
        <a:p>
          <a:endParaRPr lang="en-US"/>
        </a:p>
      </dgm:t>
    </dgm:pt>
    <dgm:pt modelId="{9170BEA7-6919-4B97-923F-D6FCA2768EE2}" type="pres">
      <dgm:prSet presAssocID="{4D406537-6293-47CE-B486-B0AEDB94932D}" presName="comp1" presStyleCnt="0"/>
      <dgm:spPr/>
      <dgm:t>
        <a:bodyPr/>
        <a:lstStyle/>
        <a:p>
          <a:endParaRPr lang="en-US"/>
        </a:p>
      </dgm:t>
    </dgm:pt>
    <dgm:pt modelId="{EFAEDEF5-1080-4704-AB75-97E6466705AA}" type="pres">
      <dgm:prSet presAssocID="{4D406537-6293-47CE-B486-B0AEDB94932D}" presName="circle1" presStyleLbl="node1" presStyleIdx="0" presStyleCnt="4" custScaleX="96783" custScaleY="103391" custLinFactNeighborX="1609" custLinFactNeighborY="-1592"/>
      <dgm:spPr/>
      <dgm:t>
        <a:bodyPr/>
        <a:lstStyle/>
        <a:p>
          <a:endParaRPr lang="en-US"/>
        </a:p>
      </dgm:t>
    </dgm:pt>
    <dgm:pt modelId="{3271426A-D6A1-4540-80FF-0C77F9D9A1CC}" type="pres">
      <dgm:prSet presAssocID="{4D406537-6293-47CE-B486-B0AEDB94932D}" presName="c1text" presStyleLbl="node1" presStyleIdx="0" presStyleCnt="4">
        <dgm:presLayoutVars>
          <dgm:bulletEnabled val="1"/>
        </dgm:presLayoutVars>
      </dgm:prSet>
      <dgm:spPr/>
      <dgm:t>
        <a:bodyPr/>
        <a:lstStyle/>
        <a:p>
          <a:endParaRPr lang="en-US"/>
        </a:p>
      </dgm:t>
    </dgm:pt>
    <dgm:pt modelId="{F60BD2B7-886B-4F10-83CE-8E9D1E935488}" type="pres">
      <dgm:prSet presAssocID="{4D406537-6293-47CE-B486-B0AEDB94932D}" presName="comp2" presStyleCnt="0"/>
      <dgm:spPr/>
      <dgm:t>
        <a:bodyPr/>
        <a:lstStyle/>
        <a:p>
          <a:endParaRPr lang="en-US"/>
        </a:p>
      </dgm:t>
    </dgm:pt>
    <dgm:pt modelId="{B72A935A-6CCB-40E1-9CCD-A014E7E16105}" type="pres">
      <dgm:prSet presAssocID="{4D406537-6293-47CE-B486-B0AEDB94932D}" presName="circle2" presStyleLbl="node1" presStyleIdx="1" presStyleCnt="4" custScaleX="101165" custScaleY="97111" custLinFactNeighborX="1724" custLinFactNeighborY="-28563"/>
      <dgm:spPr/>
      <dgm:t>
        <a:bodyPr/>
        <a:lstStyle/>
        <a:p>
          <a:endParaRPr lang="en-US"/>
        </a:p>
      </dgm:t>
    </dgm:pt>
    <dgm:pt modelId="{A9030151-35FA-4CB5-BD51-7929BFDB3268}" type="pres">
      <dgm:prSet presAssocID="{4D406537-6293-47CE-B486-B0AEDB94932D}" presName="c2text" presStyleLbl="node1" presStyleIdx="1" presStyleCnt="4">
        <dgm:presLayoutVars>
          <dgm:bulletEnabled val="1"/>
        </dgm:presLayoutVars>
      </dgm:prSet>
      <dgm:spPr/>
      <dgm:t>
        <a:bodyPr/>
        <a:lstStyle/>
        <a:p>
          <a:endParaRPr lang="en-US"/>
        </a:p>
      </dgm:t>
    </dgm:pt>
    <dgm:pt modelId="{A4D2B882-8ADC-4666-A4D9-3E61288D595A}" type="pres">
      <dgm:prSet presAssocID="{4D406537-6293-47CE-B486-B0AEDB94932D}" presName="comp3" presStyleCnt="0"/>
      <dgm:spPr/>
      <dgm:t>
        <a:bodyPr/>
        <a:lstStyle/>
        <a:p>
          <a:endParaRPr lang="en-US"/>
        </a:p>
      </dgm:t>
    </dgm:pt>
    <dgm:pt modelId="{62A32CA7-E651-4F17-91B4-5375B3DB28B1}" type="pres">
      <dgm:prSet presAssocID="{4D406537-6293-47CE-B486-B0AEDB94932D}" presName="circle3" presStyleLbl="node1" presStyleIdx="2" presStyleCnt="4" custScaleX="103108" custScaleY="95204" custLinFactNeighborX="2359" custLinFactNeighborY="-74714"/>
      <dgm:spPr/>
      <dgm:t>
        <a:bodyPr/>
        <a:lstStyle/>
        <a:p>
          <a:endParaRPr lang="en-US"/>
        </a:p>
      </dgm:t>
    </dgm:pt>
    <dgm:pt modelId="{A3585A47-89F2-44EF-9B0B-BB7DAEE55254}" type="pres">
      <dgm:prSet presAssocID="{4D406537-6293-47CE-B486-B0AEDB94932D}" presName="c3text" presStyleLbl="node1" presStyleIdx="2" presStyleCnt="4">
        <dgm:presLayoutVars>
          <dgm:bulletEnabled val="1"/>
        </dgm:presLayoutVars>
      </dgm:prSet>
      <dgm:spPr/>
      <dgm:t>
        <a:bodyPr/>
        <a:lstStyle/>
        <a:p>
          <a:endParaRPr lang="en-US"/>
        </a:p>
      </dgm:t>
    </dgm:pt>
    <dgm:pt modelId="{316C10E9-919D-4049-9AD8-65ABF549BF9B}" type="pres">
      <dgm:prSet presAssocID="{4D406537-6293-47CE-B486-B0AEDB94932D}" presName="comp4" presStyleCnt="0"/>
      <dgm:spPr/>
      <dgm:t>
        <a:bodyPr/>
        <a:lstStyle/>
        <a:p>
          <a:endParaRPr lang="en-US"/>
        </a:p>
      </dgm:t>
    </dgm:pt>
    <dgm:pt modelId="{5AFAE42E-ECBE-46B6-8D26-3A5020E7A537}" type="pres">
      <dgm:prSet presAssocID="{4D406537-6293-47CE-B486-B0AEDB94932D}" presName="circle4" presStyleLbl="node1" presStyleIdx="3" presStyleCnt="4" custScaleX="96716" custScaleY="88916" custLinFactY="-64017" custLinFactNeighborX="3867" custLinFactNeighborY="-100000"/>
      <dgm:spPr/>
      <dgm:t>
        <a:bodyPr/>
        <a:lstStyle/>
        <a:p>
          <a:endParaRPr lang="en-US"/>
        </a:p>
      </dgm:t>
    </dgm:pt>
    <dgm:pt modelId="{5A35B2BD-69C3-41CB-A482-0651B4E91765}" type="pres">
      <dgm:prSet presAssocID="{4D406537-6293-47CE-B486-B0AEDB94932D}" presName="c4text" presStyleLbl="node1" presStyleIdx="3" presStyleCnt="4">
        <dgm:presLayoutVars>
          <dgm:bulletEnabled val="1"/>
        </dgm:presLayoutVars>
      </dgm:prSet>
      <dgm:spPr/>
      <dgm:t>
        <a:bodyPr/>
        <a:lstStyle/>
        <a:p>
          <a:endParaRPr lang="en-US"/>
        </a:p>
      </dgm:t>
    </dgm:pt>
  </dgm:ptLst>
  <dgm:cxnLst>
    <dgm:cxn modelId="{D652A175-D8D2-4F78-893F-9A48A6758D33}" srcId="{4D406537-6293-47CE-B486-B0AEDB94932D}" destId="{71BAF2F7-4DE0-48D8-AEB7-FF8F89EF9473}" srcOrd="1" destOrd="0" parTransId="{3A5B7CAE-2039-4AF4-99E6-22354C2D8FCD}" sibTransId="{B6C8B5B7-C1FC-4B32-BC0D-C53E9F4E784A}"/>
    <dgm:cxn modelId="{8E1C3D77-C9BE-4F12-8C78-A47B7E06B697}" type="presOf" srcId="{71BAF2F7-4DE0-48D8-AEB7-FF8F89EF9473}" destId="{A9030151-35FA-4CB5-BD51-7929BFDB3268}" srcOrd="1" destOrd="0" presId="urn:microsoft.com/office/officeart/2005/8/layout/venn2"/>
    <dgm:cxn modelId="{C44ECC00-F356-45B2-A5F1-A9C0B2436A63}" type="presOf" srcId="{546B4BC6-1079-4736-9FD8-83EAAF962FBA}" destId="{A3585A47-89F2-44EF-9B0B-BB7DAEE55254}" srcOrd="1" destOrd="0" presId="urn:microsoft.com/office/officeart/2005/8/layout/venn2"/>
    <dgm:cxn modelId="{B747857F-59BC-4278-9812-286E63D23E45}" type="presOf" srcId="{546B4BC6-1079-4736-9FD8-83EAAF962FBA}" destId="{62A32CA7-E651-4F17-91B4-5375B3DB28B1}" srcOrd="0" destOrd="0" presId="urn:microsoft.com/office/officeart/2005/8/layout/venn2"/>
    <dgm:cxn modelId="{D1DABA1C-CFBD-45B5-995B-D3F9CB17BE8F}" type="presOf" srcId="{4E9E01B0-C08A-4B0C-9BEF-7F1764501329}" destId="{5AFAE42E-ECBE-46B6-8D26-3A5020E7A537}" srcOrd="0" destOrd="0" presId="urn:microsoft.com/office/officeart/2005/8/layout/venn2"/>
    <dgm:cxn modelId="{BB2C168D-8585-4ECB-9E71-5A4D4EE984F2}" srcId="{4D406537-6293-47CE-B486-B0AEDB94932D}" destId="{4E9E01B0-C08A-4B0C-9BEF-7F1764501329}" srcOrd="3" destOrd="0" parTransId="{32F23A31-1A86-45D0-BA45-64B4084B107A}" sibTransId="{AA3B74B3-EBD9-4988-9431-261F6197D481}"/>
    <dgm:cxn modelId="{912F374D-58F5-407F-B77B-A67174B71EBE}" type="presOf" srcId="{71BAF2F7-4DE0-48D8-AEB7-FF8F89EF9473}" destId="{B72A935A-6CCB-40E1-9CCD-A014E7E16105}" srcOrd="0" destOrd="0" presId="urn:microsoft.com/office/officeart/2005/8/layout/venn2"/>
    <dgm:cxn modelId="{466044A8-20CA-4D21-B52E-481DC9D9B9E9}" type="presOf" srcId="{6C5DA8EA-38F8-484B-A9EA-0878CC5A7C88}" destId="{EFAEDEF5-1080-4704-AB75-97E6466705AA}" srcOrd="0" destOrd="0" presId="urn:microsoft.com/office/officeart/2005/8/layout/venn2"/>
    <dgm:cxn modelId="{BCBE4C98-95B9-43A8-A4C3-1E3AD64A4167}" type="presOf" srcId="{6C5DA8EA-38F8-484B-A9EA-0878CC5A7C88}" destId="{3271426A-D6A1-4540-80FF-0C77F9D9A1CC}" srcOrd="1" destOrd="0" presId="urn:microsoft.com/office/officeart/2005/8/layout/venn2"/>
    <dgm:cxn modelId="{3B75B50E-51A6-4356-86A2-FBC48E4582CA}" srcId="{4D406537-6293-47CE-B486-B0AEDB94932D}" destId="{6C5DA8EA-38F8-484B-A9EA-0878CC5A7C88}" srcOrd="0" destOrd="0" parTransId="{6DC63133-F5B4-4552-B6C9-30DEDE67F6CD}" sibTransId="{FB88E7C7-902E-45BC-8EB5-F9DDD9CEC79F}"/>
    <dgm:cxn modelId="{2BFA73AB-F450-4426-9610-EEDE58DC497A}" type="presOf" srcId="{4D406537-6293-47CE-B486-B0AEDB94932D}" destId="{C0D0A8B5-A185-41DB-890C-C8CA2BDFB2E1}" srcOrd="0" destOrd="0" presId="urn:microsoft.com/office/officeart/2005/8/layout/venn2"/>
    <dgm:cxn modelId="{B96D384C-4996-4076-AA06-84911B296F23}" type="presOf" srcId="{4E9E01B0-C08A-4B0C-9BEF-7F1764501329}" destId="{5A35B2BD-69C3-41CB-A482-0651B4E91765}" srcOrd="1" destOrd="0" presId="urn:microsoft.com/office/officeart/2005/8/layout/venn2"/>
    <dgm:cxn modelId="{195754E9-4757-447E-8202-BA8838AE5D5F}" srcId="{4D406537-6293-47CE-B486-B0AEDB94932D}" destId="{546B4BC6-1079-4736-9FD8-83EAAF962FBA}" srcOrd="2" destOrd="0" parTransId="{253C0D0C-8652-4D84-9CAC-3906AE8AFF10}" sibTransId="{AD0FB687-B62A-4B4D-8974-E19096D951F7}"/>
    <dgm:cxn modelId="{8A793C0B-C131-4B43-B5EC-1C9063DA0D1D}" type="presParOf" srcId="{C0D0A8B5-A185-41DB-890C-C8CA2BDFB2E1}" destId="{9170BEA7-6919-4B97-923F-D6FCA2768EE2}" srcOrd="0" destOrd="0" presId="urn:microsoft.com/office/officeart/2005/8/layout/venn2"/>
    <dgm:cxn modelId="{DEBC6E2A-F216-4B91-BF3A-C6AA2E23AEF3}" type="presParOf" srcId="{9170BEA7-6919-4B97-923F-D6FCA2768EE2}" destId="{EFAEDEF5-1080-4704-AB75-97E6466705AA}" srcOrd="0" destOrd="0" presId="urn:microsoft.com/office/officeart/2005/8/layout/venn2"/>
    <dgm:cxn modelId="{058EE7C6-8468-45A4-B8D0-38B00FD7E411}" type="presParOf" srcId="{9170BEA7-6919-4B97-923F-D6FCA2768EE2}" destId="{3271426A-D6A1-4540-80FF-0C77F9D9A1CC}" srcOrd="1" destOrd="0" presId="urn:microsoft.com/office/officeart/2005/8/layout/venn2"/>
    <dgm:cxn modelId="{E801F38A-EBDB-4684-8ACF-A8ED575F4C53}" type="presParOf" srcId="{C0D0A8B5-A185-41DB-890C-C8CA2BDFB2E1}" destId="{F60BD2B7-886B-4F10-83CE-8E9D1E935488}" srcOrd="1" destOrd="0" presId="urn:microsoft.com/office/officeart/2005/8/layout/venn2"/>
    <dgm:cxn modelId="{A7CF02B6-2C11-4FFE-8060-D2E6FCEA60B7}" type="presParOf" srcId="{F60BD2B7-886B-4F10-83CE-8E9D1E935488}" destId="{B72A935A-6CCB-40E1-9CCD-A014E7E16105}" srcOrd="0" destOrd="0" presId="urn:microsoft.com/office/officeart/2005/8/layout/venn2"/>
    <dgm:cxn modelId="{230B59D7-8422-4D95-957F-48B82BE6B731}" type="presParOf" srcId="{F60BD2B7-886B-4F10-83CE-8E9D1E935488}" destId="{A9030151-35FA-4CB5-BD51-7929BFDB3268}" srcOrd="1" destOrd="0" presId="urn:microsoft.com/office/officeart/2005/8/layout/venn2"/>
    <dgm:cxn modelId="{A4286C6F-B74B-4291-9A53-5EB96C12339D}" type="presParOf" srcId="{C0D0A8B5-A185-41DB-890C-C8CA2BDFB2E1}" destId="{A4D2B882-8ADC-4666-A4D9-3E61288D595A}" srcOrd="2" destOrd="0" presId="urn:microsoft.com/office/officeart/2005/8/layout/venn2"/>
    <dgm:cxn modelId="{C8FD615D-E920-45D3-BF66-B3642A177B74}" type="presParOf" srcId="{A4D2B882-8ADC-4666-A4D9-3E61288D595A}" destId="{62A32CA7-E651-4F17-91B4-5375B3DB28B1}" srcOrd="0" destOrd="0" presId="urn:microsoft.com/office/officeart/2005/8/layout/venn2"/>
    <dgm:cxn modelId="{06946078-D504-4B96-83F8-F1731F2D87A6}" type="presParOf" srcId="{A4D2B882-8ADC-4666-A4D9-3E61288D595A}" destId="{A3585A47-89F2-44EF-9B0B-BB7DAEE55254}" srcOrd="1" destOrd="0" presId="urn:microsoft.com/office/officeart/2005/8/layout/venn2"/>
    <dgm:cxn modelId="{84EAE449-7A3C-4E29-B006-E06D5083D7F0}" type="presParOf" srcId="{C0D0A8B5-A185-41DB-890C-C8CA2BDFB2E1}" destId="{316C10E9-919D-4049-9AD8-65ABF549BF9B}" srcOrd="3" destOrd="0" presId="urn:microsoft.com/office/officeart/2005/8/layout/venn2"/>
    <dgm:cxn modelId="{779A5B28-0C8D-4890-A155-FBEE1D2A8606}" type="presParOf" srcId="{316C10E9-919D-4049-9AD8-65ABF549BF9B}" destId="{5AFAE42E-ECBE-46B6-8D26-3A5020E7A537}" srcOrd="0" destOrd="0" presId="urn:microsoft.com/office/officeart/2005/8/layout/venn2"/>
    <dgm:cxn modelId="{1EF86ADA-8CE7-40AF-99A1-813663BCDA63}" type="presParOf" srcId="{316C10E9-919D-4049-9AD8-65ABF549BF9B}" destId="{5A35B2BD-69C3-41CB-A482-0651B4E91765}" srcOrd="1" destOrd="0" presId="urn:microsoft.com/office/officeart/2005/8/layout/venn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FAEDEF5-1080-4704-AB75-97E6466705AA}">
      <dsp:nvSpPr>
        <dsp:cNvPr id="0" name=""/>
        <dsp:cNvSpPr/>
      </dsp:nvSpPr>
      <dsp:spPr>
        <a:xfrm>
          <a:off x="845971" y="-65185"/>
          <a:ext cx="3720954" cy="3975007"/>
        </a:xfrm>
        <a:prstGeom prst="ellipse">
          <a:avLst/>
        </a:prstGeom>
        <a:solidFill>
          <a:srgbClr val="CD6633"/>
        </a:soli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t>Reflect</a:t>
          </a:r>
          <a:endParaRPr lang="en-US" sz="2000" kern="1200" dirty="0"/>
        </a:p>
      </dsp:txBody>
      <dsp:txXfrm>
        <a:off x="2186258" y="133564"/>
        <a:ext cx="1040378" cy="596251"/>
      </dsp:txXfrm>
    </dsp:sp>
    <dsp:sp modelId="{B72A935A-6CCB-40E1-9CCD-A014E7E16105}">
      <dsp:nvSpPr>
        <dsp:cNvPr id="0" name=""/>
        <dsp:cNvSpPr/>
      </dsp:nvSpPr>
      <dsp:spPr>
        <a:xfrm>
          <a:off x="1141842" y="0"/>
          <a:ext cx="3111540" cy="2986851"/>
        </a:xfrm>
        <a:prstGeom prst="ellipse">
          <a:avLst/>
        </a:prstGeom>
        <a:solidFill>
          <a:srgbClr val="D7845B"/>
        </a:soli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3</a:t>
          </a:r>
          <a:br>
            <a:rPr lang="en-US" sz="2000" kern="1200" dirty="0" smtClean="0"/>
          </a:br>
          <a:r>
            <a:rPr lang="en-US" sz="2000" kern="1200" dirty="0" smtClean="0"/>
            <a:t>Review</a:t>
          </a:r>
          <a:endParaRPr lang="en-US" sz="2000" kern="1200" dirty="0"/>
        </a:p>
      </dsp:txBody>
      <dsp:txXfrm>
        <a:off x="2153871" y="179211"/>
        <a:ext cx="1087483" cy="537633"/>
      </dsp:txXfrm>
    </dsp:sp>
    <dsp:sp modelId="{62A32CA7-E651-4F17-91B4-5375B3DB28B1}">
      <dsp:nvSpPr>
        <dsp:cNvPr id="0" name=""/>
        <dsp:cNvSpPr/>
      </dsp:nvSpPr>
      <dsp:spPr>
        <a:xfrm>
          <a:off x="1509766" y="0"/>
          <a:ext cx="2378476" cy="2196148"/>
        </a:xfrm>
        <a:prstGeom prst="ellipse">
          <a:avLst/>
        </a:prstGeom>
        <a:solidFill>
          <a:srgbClr val="DD9875"/>
        </a:soli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8016" tIns="128016" rIns="128016" bIns="128016" numCol="1" spcCol="1270" anchor="ctr" anchorCtr="0">
          <a:noAutofit/>
        </a:bodyPr>
        <a:lstStyle/>
        <a:p>
          <a:pPr lvl="0" algn="ctr" defTabSz="800100">
            <a:lnSpc>
              <a:spcPct val="90000"/>
            </a:lnSpc>
            <a:spcBef>
              <a:spcPct val="0"/>
            </a:spcBef>
            <a:spcAft>
              <a:spcPct val="35000"/>
            </a:spcAft>
          </a:pPr>
          <a:endParaRPr lang="en-US" sz="1800" kern="1200" dirty="0"/>
        </a:p>
      </dsp:txBody>
      <dsp:txXfrm>
        <a:off x="2144819" y="164711"/>
        <a:ext cx="1108369" cy="494133"/>
      </dsp:txXfrm>
    </dsp:sp>
    <dsp:sp modelId="{5AFAE42E-ECBE-46B6-8D26-3A5020E7A537}">
      <dsp:nvSpPr>
        <dsp:cNvPr id="0" name=""/>
        <dsp:cNvSpPr/>
      </dsp:nvSpPr>
      <dsp:spPr>
        <a:xfrm>
          <a:off x="1960381" y="0"/>
          <a:ext cx="1487351" cy="1367398"/>
        </a:xfrm>
        <a:prstGeom prst="ellipse">
          <a:avLst/>
        </a:prstGeom>
        <a:solidFill>
          <a:srgbClr val="E5B197"/>
        </a:solidFill>
        <a:ln>
          <a:noFill/>
        </a:ln>
        <a:effectLst>
          <a:innerShdw blurRad="25400" dist="12700" dir="13500000">
            <a:srgbClr val="000000">
              <a:alpha val="45000"/>
            </a:srgbClr>
          </a:inn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
          </a:r>
          <a:br>
            <a:rPr lang="en-US" sz="2000" kern="1200" dirty="0" smtClean="0"/>
          </a:br>
          <a:endParaRPr lang="en-US" sz="2000" kern="1200" dirty="0"/>
        </a:p>
      </dsp:txBody>
      <dsp:txXfrm>
        <a:off x="2178198" y="341849"/>
        <a:ext cx="1051716" cy="683699"/>
      </dsp:txXfrm>
    </dsp:sp>
  </dsp:spTree>
</dsp:drawing>
</file>

<file path=ppt/diagrams/layout1.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1"/>
            <a:ext cx="3077472" cy="468221"/>
          </a:xfrm>
          <a:prstGeom prst="rect">
            <a:avLst/>
          </a:prstGeom>
          <a:noFill/>
          <a:ln w="9525">
            <a:noFill/>
            <a:miter lim="800000"/>
            <a:headEnd/>
            <a:tailEnd/>
          </a:ln>
          <a:effectLst/>
        </p:spPr>
        <p:txBody>
          <a:bodyPr vert="horz" wrap="square" lIns="93987" tIns="46993" rIns="93987" bIns="46993" numCol="1" anchor="t" anchorCtr="0" compatLnSpc="1">
            <a:prstTxWarp prst="textNoShape">
              <a:avLst/>
            </a:prstTxWarp>
          </a:bodyPr>
          <a:lstStyle>
            <a:lvl1pPr defTabSz="940661">
              <a:defRPr sz="1200" smtClean="0"/>
            </a:lvl1pPr>
          </a:lstStyle>
          <a:p>
            <a:pPr>
              <a:defRPr/>
            </a:pPr>
            <a:endParaRPr lang="en-US"/>
          </a:p>
        </p:txBody>
      </p:sp>
      <p:sp>
        <p:nvSpPr>
          <p:cNvPr id="56323" name="Rectangle 3"/>
          <p:cNvSpPr>
            <a:spLocks noGrp="1" noChangeArrowheads="1"/>
          </p:cNvSpPr>
          <p:nvPr>
            <p:ph type="dt" sz="quarter" idx="1"/>
          </p:nvPr>
        </p:nvSpPr>
        <p:spPr bwMode="auto">
          <a:xfrm>
            <a:off x="4025004" y="1"/>
            <a:ext cx="3077472" cy="468221"/>
          </a:xfrm>
          <a:prstGeom prst="rect">
            <a:avLst/>
          </a:prstGeom>
          <a:noFill/>
          <a:ln w="9525">
            <a:noFill/>
            <a:miter lim="800000"/>
            <a:headEnd/>
            <a:tailEnd/>
          </a:ln>
          <a:effectLst/>
        </p:spPr>
        <p:txBody>
          <a:bodyPr vert="horz" wrap="square" lIns="93987" tIns="46993" rIns="93987" bIns="46993" numCol="1" anchor="t" anchorCtr="0" compatLnSpc="1">
            <a:prstTxWarp prst="textNoShape">
              <a:avLst/>
            </a:prstTxWarp>
          </a:bodyPr>
          <a:lstStyle>
            <a:lvl1pPr algn="r" defTabSz="940661">
              <a:defRPr sz="1200" smtClean="0"/>
            </a:lvl1pPr>
          </a:lstStyle>
          <a:p>
            <a:pPr>
              <a:defRPr/>
            </a:pPr>
            <a:endParaRPr lang="en-US"/>
          </a:p>
        </p:txBody>
      </p:sp>
      <p:sp>
        <p:nvSpPr>
          <p:cNvPr id="56324" name="Rectangle 4"/>
          <p:cNvSpPr>
            <a:spLocks noGrp="1" noChangeArrowheads="1"/>
          </p:cNvSpPr>
          <p:nvPr>
            <p:ph type="ftr" sz="quarter" idx="2"/>
          </p:nvPr>
        </p:nvSpPr>
        <p:spPr bwMode="auto">
          <a:xfrm>
            <a:off x="0" y="8883374"/>
            <a:ext cx="3077472" cy="468221"/>
          </a:xfrm>
          <a:prstGeom prst="rect">
            <a:avLst/>
          </a:prstGeom>
          <a:noFill/>
          <a:ln w="9525">
            <a:noFill/>
            <a:miter lim="800000"/>
            <a:headEnd/>
            <a:tailEnd/>
          </a:ln>
          <a:effectLst/>
        </p:spPr>
        <p:txBody>
          <a:bodyPr vert="horz" wrap="square" lIns="93987" tIns="46993" rIns="93987" bIns="46993" numCol="1" anchor="b" anchorCtr="0" compatLnSpc="1">
            <a:prstTxWarp prst="textNoShape">
              <a:avLst/>
            </a:prstTxWarp>
          </a:bodyPr>
          <a:lstStyle>
            <a:lvl1pPr defTabSz="940661">
              <a:defRPr sz="1200" smtClean="0"/>
            </a:lvl1pPr>
          </a:lstStyle>
          <a:p>
            <a:pPr>
              <a:defRPr/>
            </a:pPr>
            <a:endParaRPr lang="en-US"/>
          </a:p>
        </p:txBody>
      </p:sp>
      <p:sp>
        <p:nvSpPr>
          <p:cNvPr id="56325" name="Rectangle 5"/>
          <p:cNvSpPr>
            <a:spLocks noGrp="1" noChangeArrowheads="1"/>
          </p:cNvSpPr>
          <p:nvPr>
            <p:ph type="sldNum" sz="quarter" idx="3"/>
          </p:nvPr>
        </p:nvSpPr>
        <p:spPr bwMode="auto">
          <a:xfrm>
            <a:off x="4025004" y="8883374"/>
            <a:ext cx="3077472" cy="468221"/>
          </a:xfrm>
          <a:prstGeom prst="rect">
            <a:avLst/>
          </a:prstGeom>
          <a:noFill/>
          <a:ln w="9525">
            <a:noFill/>
            <a:miter lim="800000"/>
            <a:headEnd/>
            <a:tailEnd/>
          </a:ln>
          <a:effectLst/>
        </p:spPr>
        <p:txBody>
          <a:bodyPr vert="horz" wrap="square" lIns="93987" tIns="46993" rIns="93987" bIns="46993" numCol="1" anchor="b" anchorCtr="0" compatLnSpc="1">
            <a:prstTxWarp prst="textNoShape">
              <a:avLst/>
            </a:prstTxWarp>
          </a:bodyPr>
          <a:lstStyle>
            <a:lvl1pPr algn="r" defTabSz="940661">
              <a:defRPr sz="1200" smtClean="0"/>
            </a:lvl1pPr>
          </a:lstStyle>
          <a:p>
            <a:pPr>
              <a:defRPr/>
            </a:pPr>
            <a:fld id="{ED5F2987-9ED8-4087-A68A-A98A90F0CC41}" type="slidenum">
              <a:rPr lang="en-US"/>
              <a:pPr>
                <a:defRPr/>
              </a:pPr>
              <a:t>‹#›</a:t>
            </a:fld>
            <a:endParaRPr lang="en-US"/>
          </a:p>
        </p:txBody>
      </p:sp>
    </p:spTree>
    <p:extLst>
      <p:ext uri="{BB962C8B-B14F-4D97-AF65-F5344CB8AC3E}">
        <p14:creationId xmlns:p14="http://schemas.microsoft.com/office/powerpoint/2010/main" val="7303718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821961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a:prstGeom prst="rect">
            <a:avLst/>
          </a:prstGeom>
          <a:noFill/>
          <a:ln w="12700">
            <a:solidFill>
              <a:prstClr val="black"/>
            </a:solidFill>
          </a:ln>
        </p:spPr>
      </p:sp>
      <p:sp>
        <p:nvSpPr>
          <p:cNvPr id="3" name="Notes Placeholder 2"/>
          <p:cNvSpPr>
            <a:spLocks noGrp="1"/>
          </p:cNvSpPr>
          <p:nvPr>
            <p:ph type="body" idx="1"/>
          </p:nvPr>
        </p:nvSpPr>
        <p:spPr>
          <a:xfrm>
            <a:off x="709613" y="4518025"/>
            <a:ext cx="5683250" cy="3697288"/>
          </a:xfrm>
          <a:prstGeom prst="rect">
            <a:avLst/>
          </a:prstGeom>
        </p:spPr>
        <p:txBody>
          <a:bodyPr/>
          <a:lstStyle/>
          <a:p>
            <a:r>
              <a:rPr lang="en-US" dirty="0" smtClean="0"/>
              <a:t>I think this is meant to be a written reflection, maybe provide</a:t>
            </a:r>
            <a:r>
              <a:rPr lang="en-US" baseline="0" dirty="0" smtClean="0"/>
              <a:t> 1 minute for them to write their answers on an index card.</a:t>
            </a:r>
            <a:endParaRPr lang="en-US" dirty="0"/>
          </a:p>
        </p:txBody>
      </p:sp>
    </p:spTree>
    <p:extLst>
      <p:ext uri="{BB962C8B-B14F-4D97-AF65-F5344CB8AC3E}">
        <p14:creationId xmlns:p14="http://schemas.microsoft.com/office/powerpoint/2010/main" val="1150558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438275" y="1173163"/>
            <a:ext cx="4225925" cy="3168650"/>
          </a:xfrm>
          <a:prstGeom prst="rect">
            <a:avLst/>
          </a:prstGeom>
          <a:noFill/>
          <a:ln w="12700">
            <a:solidFill>
              <a:prstClr val="black"/>
            </a:solidFill>
          </a:ln>
        </p:spPr>
      </p:sp>
      <p:sp>
        <p:nvSpPr>
          <p:cNvPr id="3" name="Notes Placeholder 2"/>
          <p:cNvSpPr>
            <a:spLocks noGrp="1"/>
          </p:cNvSpPr>
          <p:nvPr>
            <p:ph type="body" idx="1"/>
          </p:nvPr>
        </p:nvSpPr>
        <p:spPr>
          <a:xfrm>
            <a:off x="709613" y="4518025"/>
            <a:ext cx="5683250" cy="3697288"/>
          </a:xfrm>
          <a:prstGeom prst="rect">
            <a:avLst/>
          </a:prstGeom>
        </p:spPr>
        <p:txBody>
          <a:bodyPr/>
          <a:lstStyle/>
          <a:p>
            <a:r>
              <a:rPr lang="en-US" dirty="0" smtClean="0"/>
              <a:t>This slide is meant for surveying</a:t>
            </a:r>
            <a:r>
              <a:rPr lang="en-US" baseline="0" dirty="0" smtClean="0"/>
              <a:t> their responses from the reflection exercise.</a:t>
            </a:r>
            <a:endParaRPr lang="en-US" dirty="0"/>
          </a:p>
        </p:txBody>
      </p:sp>
    </p:spTree>
    <p:extLst>
      <p:ext uri="{BB962C8B-B14F-4D97-AF65-F5344CB8AC3E}">
        <p14:creationId xmlns:p14="http://schemas.microsoft.com/office/powerpoint/2010/main" val="543128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3325" y="703263"/>
            <a:ext cx="4695825" cy="3521075"/>
          </a:xfrm>
          <a:prstGeom prst="rect">
            <a:avLst/>
          </a:prstGeom>
          <a:noFill/>
          <a:ln w="12700">
            <a:solidFill>
              <a:prstClr val="black"/>
            </a:solidFill>
          </a:ln>
        </p:spPr>
      </p:sp>
      <p:sp>
        <p:nvSpPr>
          <p:cNvPr id="3" name="Notes Placeholder 2"/>
          <p:cNvSpPr>
            <a:spLocks noGrp="1"/>
          </p:cNvSpPr>
          <p:nvPr>
            <p:ph type="body" idx="1"/>
          </p:nvPr>
        </p:nvSpPr>
        <p:spPr>
          <a:xfrm>
            <a:off x="711051" y="4459327"/>
            <a:ext cx="5681980" cy="4225214"/>
          </a:xfrm>
          <a:prstGeom prst="rect">
            <a:avLst/>
          </a:prstGeom>
        </p:spPr>
        <p:txBody>
          <a:bodyPr lIns="92434" tIns="46217" rIns="92434" bIns="46217">
            <a:normAutofit/>
          </a:bodyPr>
          <a:lstStyle/>
          <a:p>
            <a:endParaRPr lang="en-US" dirty="0"/>
          </a:p>
        </p:txBody>
      </p:sp>
    </p:spTree>
    <p:extLst>
      <p:ext uri="{BB962C8B-B14F-4D97-AF65-F5344CB8AC3E}">
        <p14:creationId xmlns:p14="http://schemas.microsoft.com/office/powerpoint/2010/main" val="82029345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8" name="Group 17"/>
          <p:cNvGrpSpPr/>
          <p:nvPr/>
        </p:nvGrpSpPr>
        <p:grpSpPr>
          <a:xfrm>
            <a:off x="0" y="0"/>
            <a:ext cx="9144677" cy="6858000"/>
            <a:chOff x="0" y="0"/>
            <a:chExt cx="9144677" cy="6858000"/>
          </a:xfrm>
        </p:grpSpPr>
        <p:pic>
          <p:nvPicPr>
            <p:cNvPr id="8" name="Picture 7" descr="S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ectangle 10"/>
            <p:cNvSpPr/>
            <p:nvPr/>
          </p:nvSpPr>
          <p:spPr>
            <a:xfrm>
              <a:off x="1515532" y="1520422"/>
              <a:ext cx="6112935" cy="3818468"/>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2" name="Picture 11"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0" y="3128434"/>
              <a:ext cx="1664208" cy="612648"/>
            </a:xfrm>
            <a:prstGeom prst="rect">
              <a:avLst/>
            </a:prstGeom>
          </p:spPr>
        </p:pic>
        <p:pic>
          <p:nvPicPr>
            <p:cNvPr id="13" name="Picture 12"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l="-2" r="47959"/>
            <a:stretch/>
          </p:blipFill>
          <p:spPr>
            <a:xfrm>
              <a:off x="7480469" y="3128434"/>
              <a:ext cx="1664208" cy="612648"/>
            </a:xfrm>
            <a:prstGeom prst="rect">
              <a:avLst/>
            </a:prstGeom>
          </p:spPr>
        </p:pic>
      </p:grpSp>
      <p:sp>
        <p:nvSpPr>
          <p:cNvPr id="2" name="Title 1"/>
          <p:cNvSpPr>
            <a:spLocks noGrp="1"/>
          </p:cNvSpPr>
          <p:nvPr>
            <p:ph type="ctrTitle"/>
          </p:nvPr>
        </p:nvSpPr>
        <p:spPr>
          <a:xfrm>
            <a:off x="1921934" y="1811863"/>
            <a:ext cx="5308866" cy="1515533"/>
          </a:xfrm>
        </p:spPr>
        <p:txBody>
          <a:bodyPr anchor="b">
            <a:noAutofit/>
          </a:bodyPr>
          <a:lstStyle>
            <a:lvl1pPr algn="ctr">
              <a:defRPr sz="48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921934" y="3598327"/>
            <a:ext cx="5308866" cy="1377651"/>
          </a:xfrm>
        </p:spPr>
        <p:txBody>
          <a:bodyPr anchor="t">
            <a:normAutofit/>
          </a:bodyPr>
          <a:lstStyle>
            <a:lvl1pPr marL="0" indent="0" algn="ctr">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065417" y="5054602"/>
            <a:ext cx="673276" cy="279400"/>
          </a:xfrm>
        </p:spPr>
        <p:txBody>
          <a:bodyPr/>
          <a:lstStyle/>
          <a:p>
            <a:pPr>
              <a:defRPr/>
            </a:pPr>
            <a:endParaRPr lang="en-US"/>
          </a:p>
        </p:txBody>
      </p:sp>
      <p:sp>
        <p:nvSpPr>
          <p:cNvPr id="5" name="Footer Placeholder 4"/>
          <p:cNvSpPr>
            <a:spLocks noGrp="1"/>
          </p:cNvSpPr>
          <p:nvPr>
            <p:ph type="ftr" sz="quarter" idx="11"/>
          </p:nvPr>
        </p:nvSpPr>
        <p:spPr>
          <a:xfrm>
            <a:off x="1921934" y="5054602"/>
            <a:ext cx="4064860" cy="279400"/>
          </a:xfrm>
        </p:spPr>
        <p:txBody>
          <a:bodyPr/>
          <a:lstStyle/>
          <a:p>
            <a:pPr>
              <a:defRPr/>
            </a:pPr>
            <a:endParaRPr lang="en-US"/>
          </a:p>
        </p:txBody>
      </p:sp>
      <p:sp>
        <p:nvSpPr>
          <p:cNvPr id="6" name="Slide Number Placeholder 5"/>
          <p:cNvSpPr>
            <a:spLocks noGrp="1"/>
          </p:cNvSpPr>
          <p:nvPr>
            <p:ph type="sldNum" sz="quarter" idx="12"/>
          </p:nvPr>
        </p:nvSpPr>
        <p:spPr>
          <a:xfrm>
            <a:off x="6817317" y="5054602"/>
            <a:ext cx="413483" cy="279400"/>
          </a:xfrm>
        </p:spPr>
        <p:txBody>
          <a:bodyPr/>
          <a:lstStyle/>
          <a:p>
            <a:pPr>
              <a:defRPr/>
            </a:pPr>
            <a:fld id="{BCEFD254-2C97-4AD6-81B8-47FB0BC09252}" type="slidenum">
              <a:rPr lang="en-US" smtClean="0"/>
              <a:pPr>
                <a:defRPr/>
              </a:pPr>
              <a:t>‹#›</a:t>
            </a:fld>
            <a:endParaRPr lang="en-US"/>
          </a:p>
        </p:txBody>
      </p:sp>
      <p:cxnSp>
        <p:nvCxnSpPr>
          <p:cNvPr id="15" name="Straight Connector 14"/>
          <p:cNvCxnSpPr/>
          <p:nvPr/>
        </p:nvCxnSpPr>
        <p:spPr>
          <a:xfrm>
            <a:off x="2019825" y="3471329"/>
            <a:ext cx="511308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63807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4815415"/>
            <a:ext cx="6798734"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26260" y="1032933"/>
            <a:ext cx="7091482" cy="3361269"/>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6" y="5382153"/>
            <a:ext cx="6798734" cy="493712"/>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spTree>
    <p:extLst>
      <p:ext uri="{BB962C8B-B14F-4D97-AF65-F5344CB8AC3E}">
        <p14:creationId xmlns:p14="http://schemas.microsoft.com/office/powerpoint/2010/main" val="1058713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6" y="906873"/>
            <a:ext cx="6798734" cy="309786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5" y="4275666"/>
            <a:ext cx="6798736" cy="1600202"/>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cxnSp>
        <p:nvCxnSpPr>
          <p:cNvPr id="15" name="Straight Connector 14"/>
          <p:cNvCxnSpPr/>
          <p:nvPr/>
        </p:nvCxnSpPr>
        <p:spPr>
          <a:xfrm>
            <a:off x="1278465" y="4140199"/>
            <a:ext cx="6606425"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917713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34333" y="982132"/>
            <a:ext cx="6400250"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00200" y="3352799"/>
            <a:ext cx="5892798" cy="651933"/>
          </a:xfrm>
        </p:spPr>
        <p:txBody>
          <a:bodyPr anchor="ctr">
            <a:normAutofit/>
          </a:bodyPr>
          <a:lstStyle>
            <a:lvl1pPr marL="0" indent="0" algn="r">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76863" y="4343400"/>
            <a:ext cx="6798738"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sp>
        <p:nvSpPr>
          <p:cNvPr id="14" name="TextBox 13"/>
          <p:cNvSpPr txBox="1"/>
          <p:nvPr/>
        </p:nvSpPr>
        <p:spPr>
          <a:xfrm>
            <a:off x="849969" y="905362"/>
            <a:ext cx="457319" cy="584776"/>
          </a:xfrm>
          <a:prstGeom prst="rect">
            <a:avLst/>
          </a:prstGeom>
        </p:spPr>
        <p:txBody>
          <a:bodyPr vert="horz" lIns="91440" tIns="45720" rIns="91440" bIns="45720" rtlCol="0" anchor="ctr">
            <a:noAutofit/>
          </a:bodyPr>
          <a:lstStyle/>
          <a:p>
            <a:pPr lvl="0"/>
            <a:r>
              <a:rPr lang="en-US" sz="7200" dirty="0">
                <a:solidFill>
                  <a:schemeClr val="tx1"/>
                </a:solidFill>
                <a:effectLst/>
              </a:rPr>
              <a:t>“</a:t>
            </a:r>
          </a:p>
        </p:txBody>
      </p:sp>
      <p:sp>
        <p:nvSpPr>
          <p:cNvPr id="15" name="TextBox 14"/>
          <p:cNvSpPr txBox="1"/>
          <p:nvPr/>
        </p:nvSpPr>
        <p:spPr>
          <a:xfrm>
            <a:off x="7633503" y="2827870"/>
            <a:ext cx="457319" cy="584776"/>
          </a:xfrm>
          <a:prstGeom prst="rect">
            <a:avLst/>
          </a:prstGeom>
        </p:spPr>
        <p:txBody>
          <a:bodyPr vert="horz" lIns="91440" tIns="45720" rIns="91440" bIns="45720" rtlCol="0" anchor="ctr">
            <a:noAutofit/>
          </a:bodyPr>
          <a:lstStyle/>
          <a:p>
            <a:pPr lvl="0" algn="r"/>
            <a:r>
              <a:rPr lang="en-US" sz="7200" dirty="0">
                <a:solidFill>
                  <a:schemeClr val="tx1"/>
                </a:solidFill>
                <a:effectLst/>
              </a:rPr>
              <a:t>”</a:t>
            </a:r>
          </a:p>
        </p:txBody>
      </p:sp>
      <p:cxnSp>
        <p:nvCxnSpPr>
          <p:cNvPr id="19" name="Straight Connector 18"/>
          <p:cNvCxnSpPr/>
          <p:nvPr/>
        </p:nvCxnSpPr>
        <p:spPr>
          <a:xfrm>
            <a:off x="1278466" y="4140199"/>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95555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76869" y="3308581"/>
            <a:ext cx="679872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76868" y="4777381"/>
            <a:ext cx="6798730"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spTree>
    <p:extLst>
      <p:ext uri="{BB962C8B-B14F-4D97-AF65-F5344CB8AC3E}">
        <p14:creationId xmlns:p14="http://schemas.microsoft.com/office/powerpoint/2010/main" val="9604597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09416" y="982132"/>
            <a:ext cx="632516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8" name="Text Placeholder 2"/>
          <p:cNvSpPr>
            <a:spLocks noGrp="1"/>
          </p:cNvSpPr>
          <p:nvPr>
            <p:ph type="body" idx="13"/>
          </p:nvPr>
        </p:nvSpPr>
        <p:spPr>
          <a:xfrm>
            <a:off x="1176868" y="3639312"/>
            <a:ext cx="6798730" cy="886968"/>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5" y="4529667"/>
            <a:ext cx="6798736" cy="13462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sp>
        <p:nvSpPr>
          <p:cNvPr id="12" name="TextBox 11"/>
          <p:cNvSpPr txBox="1"/>
          <p:nvPr/>
        </p:nvSpPr>
        <p:spPr>
          <a:xfrm>
            <a:off x="878060" y="896895"/>
            <a:ext cx="457319"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7649796" y="2607728"/>
            <a:ext cx="457319"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278466" y="342900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3464295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76865" y="982131"/>
            <a:ext cx="6798734" cy="2294467"/>
          </a:xfrm>
        </p:spPr>
        <p:txBody>
          <a:bodyPr vert="horz" lIns="91440" tIns="45720" rIns="91440" bIns="45720" rtlCol="0" anchor="ctr">
            <a:normAutofit/>
          </a:bodyPr>
          <a:lstStyle>
            <a:lvl1pPr>
              <a:defRPr lang="en-US" sz="3200" b="0" dirty="0"/>
            </a:lvl1pPr>
          </a:lstStyle>
          <a:p>
            <a:pPr marL="0" lvl="0"/>
            <a:r>
              <a:rPr lang="en-US" smtClean="0"/>
              <a:t>Click to edit Master title style</a:t>
            </a:r>
            <a:endParaRPr lang="en-US" dirty="0"/>
          </a:p>
        </p:txBody>
      </p:sp>
      <p:sp>
        <p:nvSpPr>
          <p:cNvPr id="14" name="Text Placeholder 2"/>
          <p:cNvSpPr>
            <a:spLocks noGrp="1"/>
          </p:cNvSpPr>
          <p:nvPr>
            <p:ph type="body" idx="13"/>
          </p:nvPr>
        </p:nvSpPr>
        <p:spPr>
          <a:xfrm>
            <a:off x="1176868" y="3566160"/>
            <a:ext cx="6798730" cy="905256"/>
          </a:xfrm>
        </p:spPr>
        <p:txBody>
          <a:bodyPr anchor="b">
            <a:normAutofit/>
          </a:bodyPr>
          <a:lstStyle>
            <a:lvl1pPr marL="0" indent="0" algn="l">
              <a:spcBef>
                <a:spcPts val="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176866" y="4470400"/>
            <a:ext cx="6798734" cy="1405467"/>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772C003-75BB-4DC2-8621-6367AF1E2249}" type="slidenum">
              <a:rPr lang="en-US" smtClean="0"/>
              <a:pPr>
                <a:defRPr/>
              </a:pPr>
              <a:t>‹#›</a:t>
            </a:fld>
            <a:endParaRPr lang="en-US"/>
          </a:p>
        </p:txBody>
      </p:sp>
      <p:cxnSp>
        <p:nvCxnSpPr>
          <p:cNvPr id="15" name="Straight Connector 14"/>
          <p:cNvCxnSpPr/>
          <p:nvPr/>
        </p:nvCxnSpPr>
        <p:spPr>
          <a:xfrm>
            <a:off x="1278469" y="3429000"/>
            <a:ext cx="6606421"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9118881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5" y="2490135"/>
            <a:ext cx="6798736" cy="338573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D3985ABD-A9FB-4204-A7A0-4659689BCCAE}" type="slidenum">
              <a:rPr lang="en-US" smtClean="0"/>
              <a:pPr>
                <a:defRPr/>
              </a:pPr>
              <a:t>‹#›</a:t>
            </a:fld>
            <a:endParaRPr lang="en-US"/>
          </a:p>
        </p:txBody>
      </p:sp>
      <p:cxnSp>
        <p:nvCxnSpPr>
          <p:cNvPr id="14" name="Straight Connector 13"/>
          <p:cNvCxnSpPr/>
          <p:nvPr/>
        </p:nvCxnSpPr>
        <p:spPr>
          <a:xfrm>
            <a:off x="1278466" y="2354670"/>
            <a:ext cx="660642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2077121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56667" y="906873"/>
            <a:ext cx="1618930" cy="496899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76867" y="906873"/>
            <a:ext cx="4915509" cy="4968993"/>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2F1E2F42-8526-44A4-B158-5B84D4EDFC54}" type="slidenum">
              <a:rPr lang="en-US" smtClean="0"/>
              <a:pPr>
                <a:defRPr/>
              </a:pPr>
              <a:t>‹#›</a:t>
            </a:fld>
            <a:endParaRPr lang="en-US"/>
          </a:p>
        </p:txBody>
      </p:sp>
      <p:cxnSp>
        <p:nvCxnSpPr>
          <p:cNvPr id="14" name="Straight Connector 13"/>
          <p:cNvCxnSpPr/>
          <p:nvPr/>
        </p:nvCxnSpPr>
        <p:spPr>
          <a:xfrm>
            <a:off x="6245512" y="906873"/>
            <a:ext cx="0" cy="4968993"/>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688418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Text Placeholder 2"/>
          <p:cNvSpPr>
            <a:spLocks noGrp="1"/>
          </p:cNvSpPr>
          <p:nvPr>
            <p:ph type="body"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pPr>
              <a:defRPr/>
            </a:pPr>
            <a:endParaRPr lang="en-US" dirty="0"/>
          </a:p>
        </p:txBody>
      </p:sp>
      <p:sp>
        <p:nvSpPr>
          <p:cNvPr id="5" name="Footer Placeholder 4"/>
          <p:cNvSpPr>
            <a:spLocks noGrp="1"/>
          </p:cNvSpPr>
          <p:nvPr>
            <p:ph type="ftr" sz="quarter" idx="11"/>
          </p:nvPr>
        </p:nvSpPr>
        <p:spPr/>
        <p:txBody>
          <a:bodyPr/>
          <a:lstStyle/>
          <a:p>
            <a:pPr>
              <a:defRPr/>
            </a:pPr>
            <a:endParaRPr lang="en-US" dirty="0"/>
          </a:p>
        </p:txBody>
      </p:sp>
      <p:sp>
        <p:nvSpPr>
          <p:cNvPr id="6" name="Slide Number Placeholder 5"/>
          <p:cNvSpPr>
            <a:spLocks noGrp="1"/>
          </p:cNvSpPr>
          <p:nvPr>
            <p:ph type="sldNum" sz="quarter" idx="12"/>
          </p:nvPr>
        </p:nvSpPr>
        <p:spPr/>
        <p:txBody>
          <a:bodyPr/>
          <a:lstStyle/>
          <a:p>
            <a:pPr>
              <a:defRPr/>
            </a:pPr>
            <a:fld id="{06968B97-AB73-4D98-A43A-2266794DABED}" type="slidenum">
              <a:rPr lang="en-US" smtClean="0"/>
              <a:pPr>
                <a:defRPr/>
              </a:pPr>
              <a:t>‹#›</a:t>
            </a:fld>
            <a:endParaRPr lang="en-US" dirty="0"/>
          </a:p>
        </p:txBody>
      </p:sp>
    </p:spTree>
    <p:extLst>
      <p:ext uri="{BB962C8B-B14F-4D97-AF65-F5344CB8AC3E}">
        <p14:creationId xmlns:p14="http://schemas.microsoft.com/office/powerpoint/2010/main" val="367410624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45F0B07-C8DA-41A6-B5AD-F094BC2249D0}" type="slidenum">
              <a:rPr lang="en-US" smtClean="0"/>
              <a:pPr>
                <a:defRPr/>
              </a:pPr>
              <a:t>‹#›</a:t>
            </a:fld>
            <a:endParaRPr lang="en-US"/>
          </a:p>
        </p:txBody>
      </p:sp>
    </p:spTree>
    <p:extLst>
      <p:ext uri="{BB962C8B-B14F-4D97-AF65-F5344CB8AC3E}">
        <p14:creationId xmlns:p14="http://schemas.microsoft.com/office/powerpoint/2010/main" val="3436748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78465" y="1641413"/>
            <a:ext cx="6595534" cy="1822514"/>
          </a:xfrm>
        </p:spPr>
        <p:txBody>
          <a:bodyPr anchor="b">
            <a:normAutofit/>
          </a:bodyPr>
          <a:lstStyle>
            <a:lvl1pPr algn="ct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78465" y="3734859"/>
            <a:ext cx="6595534" cy="1090015"/>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827A29AA-1B69-4205-9F1F-06E0809C512E}" type="slidenum">
              <a:rPr lang="en-US" smtClean="0"/>
              <a:pPr>
                <a:defRPr/>
              </a:pPr>
              <a:t>‹#›</a:t>
            </a:fld>
            <a:endParaRPr lang="en-US"/>
          </a:p>
        </p:txBody>
      </p:sp>
      <p:cxnSp>
        <p:nvCxnSpPr>
          <p:cNvPr id="31" name="Straight Connector 30"/>
          <p:cNvCxnSpPr/>
          <p:nvPr/>
        </p:nvCxnSpPr>
        <p:spPr>
          <a:xfrm>
            <a:off x="1278466" y="3599392"/>
            <a:ext cx="6595533"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0353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278465" y="235626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1176866" y="915337"/>
            <a:ext cx="6798734" cy="130386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176866"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5152" y="2487168"/>
            <a:ext cx="3337560" cy="344728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2A65BBCA-B939-4635-9E83-2AF61D3D8FBC}" type="slidenum">
              <a:rPr lang="en-US" smtClean="0"/>
              <a:pPr>
                <a:defRPr/>
              </a:pPr>
              <a:t>‹#›</a:t>
            </a:fld>
            <a:endParaRPr lang="en-US"/>
          </a:p>
        </p:txBody>
      </p:sp>
    </p:spTree>
    <p:extLst>
      <p:ext uri="{BB962C8B-B14F-4D97-AF65-F5344CB8AC3E}">
        <p14:creationId xmlns:p14="http://schemas.microsoft.com/office/powerpoint/2010/main" val="7910195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176868"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76868"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1832" y="2658533"/>
            <a:ext cx="333756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1832" y="3243263"/>
            <a:ext cx="3337560" cy="2706624"/>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pPr>
              <a:defRPr/>
            </a:pPr>
            <a:endParaRPr lang="en-US"/>
          </a:p>
        </p:txBody>
      </p:sp>
      <p:sp>
        <p:nvSpPr>
          <p:cNvPr id="8" name="Footer Placeholder 7"/>
          <p:cNvSpPr>
            <a:spLocks noGrp="1"/>
          </p:cNvSpPr>
          <p:nvPr>
            <p:ph type="ftr" sz="quarter" idx="11"/>
          </p:nvPr>
        </p:nvSpPr>
        <p:spPr/>
        <p:txBody>
          <a:bodyPr/>
          <a:lstStyle/>
          <a:p>
            <a:pPr>
              <a:defRPr/>
            </a:pPr>
            <a:endParaRPr lang="en-US"/>
          </a:p>
        </p:txBody>
      </p:sp>
      <p:sp>
        <p:nvSpPr>
          <p:cNvPr id="9" name="Slide Number Placeholder 8"/>
          <p:cNvSpPr>
            <a:spLocks noGrp="1"/>
          </p:cNvSpPr>
          <p:nvPr>
            <p:ph type="sldNum" sz="quarter" idx="12"/>
          </p:nvPr>
        </p:nvSpPr>
        <p:spPr/>
        <p:txBody>
          <a:bodyPr/>
          <a:lstStyle/>
          <a:p>
            <a:pPr>
              <a:defRPr/>
            </a:pPr>
            <a:fld id="{47676A63-02F4-4A33-AB4D-DB60EACBEDBD}" type="slidenum">
              <a:rPr lang="en-US" smtClean="0"/>
              <a:pPr>
                <a:defRPr/>
              </a:pPr>
              <a:t>‹#›</a:t>
            </a:fld>
            <a:endParaRPr lang="en-US"/>
          </a:p>
        </p:txBody>
      </p:sp>
      <p:cxnSp>
        <p:nvCxnSpPr>
          <p:cNvPr id="41" name="Straight Connector 40"/>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731316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76865" y="915337"/>
            <a:ext cx="6798735" cy="1303867"/>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0D495C30-1107-4FFF-BFD7-FE4E492C7C08}" type="slidenum">
              <a:rPr lang="en-US" smtClean="0"/>
              <a:pPr>
                <a:defRPr/>
              </a:pPr>
              <a:t>‹#›</a:t>
            </a:fld>
            <a:endParaRPr lang="en-US"/>
          </a:p>
        </p:txBody>
      </p:sp>
      <p:cxnSp>
        <p:nvCxnSpPr>
          <p:cNvPr id="14" name="Straight Connector 13"/>
          <p:cNvCxnSpPr/>
          <p:nvPr/>
        </p:nvCxnSpPr>
        <p:spPr>
          <a:xfrm>
            <a:off x="1278466" y="2354670"/>
            <a:ext cx="659553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013060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BE9BA13E-AF78-428B-944F-AAA61C5488A4}" type="slidenum">
              <a:rPr lang="en-US" smtClean="0"/>
              <a:pPr>
                <a:defRPr/>
              </a:pPr>
              <a:t>‹#›</a:t>
            </a:fld>
            <a:endParaRPr lang="en-US"/>
          </a:p>
        </p:txBody>
      </p:sp>
    </p:spTree>
    <p:extLst>
      <p:ext uri="{BB962C8B-B14F-4D97-AF65-F5344CB8AC3E}">
        <p14:creationId xmlns:p14="http://schemas.microsoft.com/office/powerpoint/2010/main" val="38286887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388534"/>
            <a:ext cx="2536798"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4120062" y="982132"/>
            <a:ext cx="3855539"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76865" y="3031065"/>
            <a:ext cx="2536798"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4627E6DB-912D-413B-B8F3-A7917D819CCA}" type="slidenum">
              <a:rPr lang="en-US" smtClean="0"/>
              <a:pPr>
                <a:defRPr/>
              </a:pPr>
              <a:t>‹#›</a:t>
            </a:fld>
            <a:endParaRPr lang="en-US"/>
          </a:p>
        </p:txBody>
      </p:sp>
      <p:cxnSp>
        <p:nvCxnSpPr>
          <p:cNvPr id="16" name="Straight Connector 15"/>
          <p:cNvCxnSpPr/>
          <p:nvPr/>
        </p:nvCxnSpPr>
        <p:spPr>
          <a:xfrm>
            <a:off x="1278466" y="2912533"/>
            <a:ext cx="2333594"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727676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76865" y="1883832"/>
            <a:ext cx="3632202" cy="1371600"/>
          </a:xfrm>
        </p:spPr>
        <p:txBody>
          <a:bodyPr anchor="b">
            <a:normAutofit/>
          </a:bodyPr>
          <a:lstStyle>
            <a:lvl1pPr algn="ctr">
              <a:defRPr sz="24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5183069" y="1032933"/>
            <a:ext cx="2929463" cy="4792136"/>
          </a:xfrm>
          <a:prstGeom prst="roundRect">
            <a:avLst>
              <a:gd name="adj" fmla="val 0"/>
            </a:avLst>
          </a:prstGeom>
          <a:ln w="57150" cmpd="thickThin">
            <a:solidFill>
              <a:schemeClr val="tx1">
                <a:lumMod val="50000"/>
                <a:lumOff val="5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176865" y="3255432"/>
            <a:ext cx="3632201" cy="1828800"/>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pPr>
              <a:defRPr/>
            </a:pPr>
            <a:fld id="{3706F056-84BA-4FED-80E2-ED0C3BDCC3F4}" type="slidenum">
              <a:rPr lang="en-US" smtClean="0"/>
              <a:pPr>
                <a:defRPr/>
              </a:pPr>
              <a:t>‹#›</a:t>
            </a:fld>
            <a:endParaRPr lang="en-US"/>
          </a:p>
        </p:txBody>
      </p:sp>
    </p:spTree>
    <p:extLst>
      <p:ext uri="{BB962C8B-B14F-4D97-AF65-F5344CB8AC3E}">
        <p14:creationId xmlns:p14="http://schemas.microsoft.com/office/powerpoint/2010/main" val="3598587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0" y="0"/>
            <a:ext cx="9152467" cy="6858000"/>
            <a:chOff x="0" y="0"/>
            <a:chExt cx="9152467" cy="6858000"/>
          </a:xfrm>
        </p:grpSpPr>
        <p:pic>
          <p:nvPicPr>
            <p:cNvPr id="8" name="Picture 7" descr="S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9" name="Rectangle 8"/>
            <p:cNvSpPr/>
            <p:nvPr/>
          </p:nvSpPr>
          <p:spPr>
            <a:xfrm>
              <a:off x="553888" y="542807"/>
              <a:ext cx="8039776" cy="5756392"/>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l="1" r="14240"/>
            <a:stretch/>
          </p:blipFill>
          <p:spPr>
            <a:xfrm>
              <a:off x="0" y="3128434"/>
              <a:ext cx="68580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l="1" r="14240"/>
            <a:stretch/>
          </p:blipFill>
          <p:spPr>
            <a:xfrm>
              <a:off x="8466667" y="3128434"/>
              <a:ext cx="685800" cy="606425"/>
            </a:xfrm>
            <a:prstGeom prst="rect">
              <a:avLst/>
            </a:prstGeom>
          </p:spPr>
        </p:pic>
      </p:grpSp>
      <p:sp>
        <p:nvSpPr>
          <p:cNvPr id="2" name="Title Placeholder 1"/>
          <p:cNvSpPr>
            <a:spLocks noGrp="1"/>
          </p:cNvSpPr>
          <p:nvPr>
            <p:ph type="title"/>
          </p:nvPr>
        </p:nvSpPr>
        <p:spPr>
          <a:xfrm>
            <a:off x="1176866" y="915337"/>
            <a:ext cx="6798734"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176865" y="2490135"/>
            <a:ext cx="6798736" cy="3444997"/>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356670" y="5960533"/>
            <a:ext cx="1148283"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endParaRPr lang="en-US"/>
          </a:p>
        </p:txBody>
      </p:sp>
      <p:sp>
        <p:nvSpPr>
          <p:cNvPr id="5" name="Footer Placeholder 4"/>
          <p:cNvSpPr>
            <a:spLocks noGrp="1"/>
          </p:cNvSpPr>
          <p:nvPr>
            <p:ph type="ftr" sz="quarter" idx="3"/>
          </p:nvPr>
        </p:nvSpPr>
        <p:spPr>
          <a:xfrm>
            <a:off x="1176865" y="5960533"/>
            <a:ext cx="5104667"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pPr>
              <a:defRPr/>
            </a:pPr>
            <a:endParaRPr lang="en-US"/>
          </a:p>
        </p:txBody>
      </p:sp>
      <p:sp>
        <p:nvSpPr>
          <p:cNvPr id="6" name="Slide Number Placeholder 5"/>
          <p:cNvSpPr>
            <a:spLocks noGrp="1"/>
          </p:cNvSpPr>
          <p:nvPr>
            <p:ph type="sldNum" sz="quarter" idx="4"/>
          </p:nvPr>
        </p:nvSpPr>
        <p:spPr>
          <a:xfrm>
            <a:off x="7580091" y="5960533"/>
            <a:ext cx="39551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pPr>
              <a:defRPr/>
            </a:pPr>
            <a:fld id="{9772C003-75BB-4DC2-8621-6367AF1E2249}" type="slidenum">
              <a:rPr lang="en-US" smtClean="0"/>
              <a:pPr>
                <a:defRPr/>
              </a:pPr>
              <a:t>‹#›</a:t>
            </a:fld>
            <a:endParaRPr lang="en-US"/>
          </a:p>
        </p:txBody>
      </p:sp>
    </p:spTree>
    <p:extLst>
      <p:ext uri="{BB962C8B-B14F-4D97-AF65-F5344CB8AC3E}">
        <p14:creationId xmlns:p14="http://schemas.microsoft.com/office/powerpoint/2010/main" val="1666651755"/>
      </p:ext>
    </p:extLst>
  </p:cSld>
  <p:clrMap bg1="lt1" tx1="dk1" bg2="lt2" tx2="dk2" accent1="accent1" accent2="accent2" accent3="accent3" accent4="accent4" accent5="accent5" accent6="accent6" hlink="hlink" folHlink="folHlink"/>
  <p:sldLayoutIdLst>
    <p:sldLayoutId id="2147484101" r:id="rId1"/>
    <p:sldLayoutId id="2147484102" r:id="rId2"/>
    <p:sldLayoutId id="2147484103" r:id="rId3"/>
    <p:sldLayoutId id="2147484104" r:id="rId4"/>
    <p:sldLayoutId id="2147484105" r:id="rId5"/>
    <p:sldLayoutId id="2147484106" r:id="rId6"/>
    <p:sldLayoutId id="2147484107" r:id="rId7"/>
    <p:sldLayoutId id="2147484108" r:id="rId8"/>
    <p:sldLayoutId id="2147484109" r:id="rId9"/>
    <p:sldLayoutId id="2147484110" r:id="rId10"/>
    <p:sldLayoutId id="2147484111" r:id="rId11"/>
    <p:sldLayoutId id="2147484112" r:id="rId12"/>
    <p:sldLayoutId id="2147484113" r:id="rId13"/>
    <p:sldLayoutId id="2147484114" r:id="rId14"/>
    <p:sldLayoutId id="2147484115" r:id="rId15"/>
    <p:sldLayoutId id="2147484116" r:id="rId16"/>
    <p:sldLayoutId id="2147484117" r:id="rId17"/>
    <p:sldLayoutId id="2147484118" r:id="rId18"/>
  </p:sldLayoutIdLst>
  <p:txStyles>
    <p:titleStyle>
      <a:lvl1pPr algn="ctr" defTabSz="457200" rtl="0" eaLnBrk="1" latinLnBrk="0" hangingPunct="1">
        <a:spcBef>
          <a:spcPct val="0"/>
        </a:spcBef>
        <a:buNone/>
        <a:defRPr sz="40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9.xml"/><Relationship Id="rId1" Type="http://schemas.openxmlformats.org/officeDocument/2006/relationships/tags" Target="../tags/tag8.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1.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1.xml"/><Relationship Id="rId1" Type="http://schemas.openxmlformats.org/officeDocument/2006/relationships/tags" Target="../tags/tag13.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 Id="rId9" Type="http://schemas.openxmlformats.org/officeDocument/2006/relationships/image" Target="../media/image10.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19.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0.xm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1.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25.xml.rels><?xml version="1.0" encoding="UTF-8" standalone="yes"?>
<Relationships xmlns="http://schemas.openxmlformats.org/package/2006/relationships"><Relationship Id="rId3" Type="http://schemas.openxmlformats.org/officeDocument/2006/relationships/hyperlink" Target="https://openlab.citytech.cuny.edu/perkinspeeradvisement/" TargetMode="External"/><Relationship Id="rId2" Type="http://schemas.openxmlformats.org/officeDocument/2006/relationships/slideLayout" Target="../slideLayouts/slideLayout2.xml"/><Relationship Id="rId1" Type="http://schemas.openxmlformats.org/officeDocument/2006/relationships/tags" Target="../tags/tag25.xml"/><Relationship Id="rId5" Type="http://schemas.openxmlformats.org/officeDocument/2006/relationships/image" Target="../media/image12.tiff"/><Relationship Id="rId4" Type="http://schemas.openxmlformats.org/officeDocument/2006/relationships/image" Target="../media/image11.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tags" Target="../tags/tag6.xml"/><Relationship Id="rId1" Type="http://schemas.openxmlformats.org/officeDocument/2006/relationships/tags" Target="../tags/tag5.xml"/><Relationship Id="rId4" Type="http://schemas.openxmlformats.org/officeDocument/2006/relationships/notesSlide" Target="../notesSlides/notesSlide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1790700" y="1752600"/>
            <a:ext cx="5562600" cy="2362200"/>
          </a:xfrm>
          <a:noFill/>
        </p:spPr>
        <p:txBody>
          <a:bodyPr lIns="92075" tIns="46038" rIns="92075" bIns="46038">
            <a:normAutofit fontScale="90000"/>
          </a:bodyPr>
          <a:lstStyle/>
          <a:p>
            <a:pPr algn="ctr" eaLnBrk="1" hangingPunct="1"/>
            <a:r>
              <a:rPr lang="en-US" sz="4000" b="1" dirty="0" smtClean="0"/>
              <a:t>Ace any EMT course</a:t>
            </a:r>
            <a:br>
              <a:rPr lang="en-US" sz="4000" b="1" dirty="0" smtClean="0"/>
            </a:br>
            <a:r>
              <a:rPr lang="en-US" sz="4000" b="1" dirty="0" smtClean="0"/>
              <a:t/>
            </a:r>
            <a:br>
              <a:rPr lang="en-US" sz="4000" b="1" dirty="0" smtClean="0"/>
            </a:br>
            <a:r>
              <a:rPr lang="en-US" sz="4000" b="1" dirty="0" smtClean="0"/>
              <a:t>Metacognition is the Key!</a:t>
            </a:r>
          </a:p>
        </p:txBody>
      </p:sp>
      <p:sp>
        <p:nvSpPr>
          <p:cNvPr id="4099" name="Rectangle 4"/>
          <p:cNvSpPr>
            <a:spLocks noChangeArrowheads="1"/>
          </p:cNvSpPr>
          <p:nvPr/>
        </p:nvSpPr>
        <p:spPr bwMode="auto">
          <a:xfrm>
            <a:off x="0" y="5181600"/>
            <a:ext cx="9144000" cy="1676400"/>
          </a:xfrm>
          <a:prstGeom prst="rect">
            <a:avLst/>
          </a:prstGeom>
          <a:noFill/>
          <a:ln w="9525">
            <a:noFill/>
            <a:miter lim="800000"/>
            <a:headEnd/>
            <a:tailEnd/>
          </a:ln>
        </p:spPr>
        <p:txBody>
          <a:bodyPr anchorCtr="1"/>
          <a:lstStyle/>
          <a:p>
            <a:pPr eaLnBrk="1" hangingPunct="1">
              <a:spcBef>
                <a:spcPts val="600"/>
              </a:spcBef>
            </a:pPr>
            <a:endParaRPr lang="en-US" b="1" dirty="0">
              <a:latin typeface="Tahoma" pitchFamily="34" charset="0"/>
              <a:cs typeface="Tahoma"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4" name="AutoShape 2"/>
          <p:cNvSpPr>
            <a:spLocks noChangeArrowheads="1"/>
          </p:cNvSpPr>
          <p:nvPr/>
        </p:nvSpPr>
        <p:spPr bwMode="auto">
          <a:xfrm>
            <a:off x="1524000" y="201613"/>
            <a:ext cx="6172200" cy="6253162"/>
          </a:xfrm>
          <a:prstGeom prst="triangle">
            <a:avLst>
              <a:gd name="adj" fmla="val 50000"/>
            </a:avLst>
          </a:prstGeom>
          <a:solidFill>
            <a:schemeClr val="bg1"/>
          </a:solidFill>
          <a:ln w="9525">
            <a:solidFill>
              <a:schemeClr val="tx1"/>
            </a:solidFill>
            <a:miter lim="800000"/>
            <a:headEnd/>
            <a:tailEnd/>
          </a:ln>
        </p:spPr>
        <p:txBody>
          <a:bodyPr wrap="none" anchor="ctr"/>
          <a:lstStyle/>
          <a:p>
            <a:endParaRPr lang="en-US" dirty="0"/>
          </a:p>
        </p:txBody>
      </p:sp>
      <p:sp>
        <p:nvSpPr>
          <p:cNvPr id="28675" name="Freeform 3"/>
          <p:cNvSpPr>
            <a:spLocks/>
          </p:cNvSpPr>
          <p:nvPr/>
        </p:nvSpPr>
        <p:spPr bwMode="auto">
          <a:xfrm>
            <a:off x="2541588" y="4337050"/>
            <a:ext cx="4117975" cy="1588"/>
          </a:xfrm>
          <a:custGeom>
            <a:avLst/>
            <a:gdLst>
              <a:gd name="T0" fmla="*/ 0 w 2853"/>
              <a:gd name="T1" fmla="*/ 0 h 1"/>
              <a:gd name="T2" fmla="*/ 2147483647 w 2853"/>
              <a:gd name="T3" fmla="*/ 0 h 1"/>
              <a:gd name="T4" fmla="*/ 0 60000 65536"/>
              <a:gd name="T5" fmla="*/ 0 60000 65536"/>
              <a:gd name="T6" fmla="*/ 0 w 2853"/>
              <a:gd name="T7" fmla="*/ 0 h 1"/>
              <a:gd name="T8" fmla="*/ 2853 w 2853"/>
              <a:gd name="T9" fmla="*/ 1 h 1"/>
            </a:gdLst>
            <a:ahLst/>
            <a:cxnLst>
              <a:cxn ang="T4">
                <a:pos x="T0" y="T1"/>
              </a:cxn>
              <a:cxn ang="T5">
                <a:pos x="T2" y="T3"/>
              </a:cxn>
            </a:cxnLst>
            <a:rect l="T6" t="T7" r="T8" b="T9"/>
            <a:pathLst>
              <a:path w="2853" h="1">
                <a:moveTo>
                  <a:pt x="0" y="0"/>
                </a:moveTo>
                <a:lnTo>
                  <a:pt x="2853" y="0"/>
                </a:lnTo>
              </a:path>
            </a:pathLst>
          </a:custGeom>
          <a:noFill/>
          <a:ln w="9525">
            <a:solidFill>
              <a:schemeClr val="tx1"/>
            </a:solidFill>
            <a:round/>
            <a:headEnd/>
            <a:tailEnd/>
          </a:ln>
        </p:spPr>
        <p:txBody>
          <a:bodyPr/>
          <a:lstStyle/>
          <a:p>
            <a:endParaRPr lang="en-US" dirty="0"/>
          </a:p>
        </p:txBody>
      </p:sp>
      <p:sp>
        <p:nvSpPr>
          <p:cNvPr id="28676" name="Freeform 4"/>
          <p:cNvSpPr>
            <a:spLocks/>
          </p:cNvSpPr>
          <p:nvPr/>
        </p:nvSpPr>
        <p:spPr bwMode="auto">
          <a:xfrm>
            <a:off x="2032000" y="5454650"/>
            <a:ext cx="5181600" cy="1588"/>
          </a:xfrm>
          <a:custGeom>
            <a:avLst/>
            <a:gdLst>
              <a:gd name="T0" fmla="*/ 0 w 3590"/>
              <a:gd name="T1" fmla="*/ 0 h 1"/>
              <a:gd name="T2" fmla="*/ 2147483647 w 3590"/>
              <a:gd name="T3" fmla="*/ 0 h 1"/>
              <a:gd name="T4" fmla="*/ 0 60000 65536"/>
              <a:gd name="T5" fmla="*/ 0 60000 65536"/>
              <a:gd name="T6" fmla="*/ 0 w 3590"/>
              <a:gd name="T7" fmla="*/ 0 h 1"/>
              <a:gd name="T8" fmla="*/ 3590 w 3590"/>
              <a:gd name="T9" fmla="*/ 1 h 1"/>
            </a:gdLst>
            <a:ahLst/>
            <a:cxnLst>
              <a:cxn ang="T4">
                <a:pos x="T0" y="T1"/>
              </a:cxn>
              <a:cxn ang="T5">
                <a:pos x="T2" y="T3"/>
              </a:cxn>
            </a:cxnLst>
            <a:rect l="T6" t="T7" r="T8" b="T9"/>
            <a:pathLst>
              <a:path w="3590" h="1">
                <a:moveTo>
                  <a:pt x="0" y="0"/>
                </a:moveTo>
                <a:lnTo>
                  <a:pt x="3590" y="0"/>
                </a:lnTo>
              </a:path>
            </a:pathLst>
          </a:custGeom>
          <a:noFill/>
          <a:ln w="9525">
            <a:solidFill>
              <a:schemeClr val="tx1"/>
            </a:solidFill>
            <a:round/>
            <a:headEnd/>
            <a:tailEnd/>
          </a:ln>
        </p:spPr>
        <p:txBody>
          <a:bodyPr/>
          <a:lstStyle/>
          <a:p>
            <a:endParaRPr lang="en-US" dirty="0"/>
          </a:p>
        </p:txBody>
      </p:sp>
      <p:sp>
        <p:nvSpPr>
          <p:cNvPr id="28677" name="Text Box 5"/>
          <p:cNvSpPr txBox="1">
            <a:spLocks noChangeArrowheads="1"/>
          </p:cNvSpPr>
          <p:nvPr/>
        </p:nvSpPr>
        <p:spPr bwMode="auto">
          <a:xfrm>
            <a:off x="3848100" y="67310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Creating</a:t>
            </a:r>
          </a:p>
        </p:txBody>
      </p:sp>
      <p:sp>
        <p:nvSpPr>
          <p:cNvPr id="28678" name="Text Box 6"/>
          <p:cNvSpPr txBox="1">
            <a:spLocks noChangeArrowheads="1"/>
          </p:cNvSpPr>
          <p:nvPr/>
        </p:nvSpPr>
        <p:spPr bwMode="auto">
          <a:xfrm>
            <a:off x="3852863" y="1597025"/>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Evaluating</a:t>
            </a:r>
          </a:p>
        </p:txBody>
      </p:sp>
      <p:sp>
        <p:nvSpPr>
          <p:cNvPr id="28679" name="Text Box 7"/>
          <p:cNvSpPr txBox="1">
            <a:spLocks noChangeArrowheads="1"/>
          </p:cNvSpPr>
          <p:nvPr/>
        </p:nvSpPr>
        <p:spPr bwMode="auto">
          <a:xfrm>
            <a:off x="3852863" y="2597150"/>
            <a:ext cx="1524000"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Analyzing</a:t>
            </a:r>
          </a:p>
        </p:txBody>
      </p:sp>
      <p:sp>
        <p:nvSpPr>
          <p:cNvPr id="28680" name="Text Box 8"/>
          <p:cNvSpPr txBox="1">
            <a:spLocks noChangeArrowheads="1"/>
          </p:cNvSpPr>
          <p:nvPr/>
        </p:nvSpPr>
        <p:spPr bwMode="auto">
          <a:xfrm>
            <a:off x="3640138" y="3594100"/>
            <a:ext cx="1939925"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Applying</a:t>
            </a:r>
          </a:p>
        </p:txBody>
      </p:sp>
      <p:sp>
        <p:nvSpPr>
          <p:cNvPr id="28681" name="Text Box 9"/>
          <p:cNvSpPr txBox="1">
            <a:spLocks noChangeArrowheads="1"/>
          </p:cNvSpPr>
          <p:nvPr/>
        </p:nvSpPr>
        <p:spPr bwMode="auto">
          <a:xfrm>
            <a:off x="3276600" y="4724400"/>
            <a:ext cx="2424113" cy="417513"/>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Understanding</a:t>
            </a:r>
          </a:p>
        </p:txBody>
      </p:sp>
      <p:sp>
        <p:nvSpPr>
          <p:cNvPr id="28682" name="Text Box 10"/>
          <p:cNvSpPr txBox="1">
            <a:spLocks noChangeArrowheads="1"/>
          </p:cNvSpPr>
          <p:nvPr/>
        </p:nvSpPr>
        <p:spPr bwMode="auto">
          <a:xfrm>
            <a:off x="3657600" y="5791200"/>
            <a:ext cx="2082800" cy="420688"/>
          </a:xfrm>
          <a:prstGeom prst="rect">
            <a:avLst/>
          </a:prstGeom>
          <a:noFill/>
          <a:ln w="9525">
            <a:noFill/>
            <a:miter lim="800000"/>
            <a:headEnd/>
            <a:tailEnd/>
          </a:ln>
        </p:spPr>
        <p:txBody>
          <a:bodyPr lIns="82058" tIns="41029" rIns="82058" bIns="41029">
            <a:spAutoFit/>
          </a:bodyPr>
          <a:lstStyle/>
          <a:p>
            <a:pPr algn="ctr" defTabSz="820738">
              <a:spcBef>
                <a:spcPct val="50000"/>
              </a:spcBef>
            </a:pPr>
            <a:r>
              <a:rPr lang="en-US" sz="2200" dirty="0">
                <a:latin typeface="Kabel Ult BT" pitchFamily="34" charset="0"/>
              </a:rPr>
              <a:t>Remembering</a:t>
            </a:r>
          </a:p>
        </p:txBody>
      </p:sp>
      <p:sp>
        <p:nvSpPr>
          <p:cNvPr id="28683" name="Text Box 11"/>
          <p:cNvSpPr txBox="1">
            <a:spLocks noChangeArrowheads="1"/>
          </p:cNvSpPr>
          <p:nvPr/>
        </p:nvSpPr>
        <p:spPr bwMode="auto">
          <a:xfrm>
            <a:off x="5680075" y="762000"/>
            <a:ext cx="2397125" cy="1374775"/>
          </a:xfrm>
          <a:prstGeom prst="rect">
            <a:avLst/>
          </a:prstGeom>
          <a:solidFill>
            <a:srgbClr val="FFFFCC"/>
          </a:solidFill>
          <a:ln w="9525">
            <a:solidFill>
              <a:schemeClr val="tx1"/>
            </a:solidFill>
            <a:miter lim="800000"/>
            <a:headEnd/>
            <a:tailEnd/>
          </a:ln>
        </p:spPr>
        <p:txBody>
          <a:bodyPr lIns="82058" tIns="41029" rIns="82058" bIns="41029">
            <a:spAutoFit/>
          </a:bodyPr>
          <a:lstStyle/>
          <a:p>
            <a:r>
              <a:rPr lang="en-US" sz="1400" dirty="0"/>
              <a:t>Putting elements together to form a coherent or functional whole; reorganizing elements into a new pattern or structure through generating,</a:t>
            </a:r>
          </a:p>
          <a:p>
            <a:r>
              <a:rPr lang="en-US" sz="1400" dirty="0"/>
              <a:t>planning, or producing.</a:t>
            </a:r>
            <a:endParaRPr lang="en-US" sz="1300" dirty="0">
              <a:latin typeface="Kabel Bk BT" pitchFamily="34" charset="0"/>
            </a:endParaRPr>
          </a:p>
        </p:txBody>
      </p:sp>
      <p:sp>
        <p:nvSpPr>
          <p:cNvPr id="28684" name="Text Box 12"/>
          <p:cNvSpPr txBox="1">
            <a:spLocks noChangeArrowheads="1"/>
          </p:cNvSpPr>
          <p:nvPr/>
        </p:nvSpPr>
        <p:spPr bwMode="auto">
          <a:xfrm>
            <a:off x="609600" y="1600200"/>
            <a:ext cx="2286000" cy="944634"/>
          </a:xfrm>
          <a:prstGeom prst="rect">
            <a:avLst/>
          </a:prstGeom>
          <a:solidFill>
            <a:srgbClr val="FFFFCC"/>
          </a:solidFill>
          <a:ln w="9525">
            <a:solidFill>
              <a:schemeClr val="tx1"/>
            </a:solidFill>
            <a:miter lim="800000"/>
            <a:headEnd/>
            <a:tailEnd/>
          </a:ln>
        </p:spPr>
        <p:txBody>
          <a:bodyPr wrap="square" lIns="82058" tIns="41029" rIns="82058" bIns="41029">
            <a:spAutoFit/>
          </a:bodyPr>
          <a:lstStyle/>
          <a:p>
            <a:pPr algn="ctr"/>
            <a:r>
              <a:rPr lang="en-US" sz="1400" dirty="0"/>
              <a:t>Making judgments based on criteria and standards through checking and critiquing.</a:t>
            </a:r>
            <a:endParaRPr lang="en-US" sz="1300" dirty="0">
              <a:latin typeface="Kabel Bk BT" pitchFamily="34" charset="0"/>
            </a:endParaRPr>
          </a:p>
        </p:txBody>
      </p:sp>
      <p:sp>
        <p:nvSpPr>
          <p:cNvPr id="28685" name="Text Box 13"/>
          <p:cNvSpPr txBox="1">
            <a:spLocks noChangeArrowheads="1"/>
          </p:cNvSpPr>
          <p:nvPr/>
        </p:nvSpPr>
        <p:spPr bwMode="auto">
          <a:xfrm>
            <a:off x="228600" y="3505200"/>
            <a:ext cx="2354263" cy="7286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defTabSz="820738">
              <a:spcBef>
                <a:spcPct val="50000"/>
              </a:spcBef>
            </a:pPr>
            <a:r>
              <a:rPr lang="en-US" sz="1400" dirty="0"/>
              <a:t>Carrying out or using a procedure through executing, or implementing.</a:t>
            </a:r>
            <a:endParaRPr lang="en-US" sz="1300" dirty="0">
              <a:latin typeface="Kabel Bk BT" pitchFamily="34" charset="0"/>
            </a:endParaRPr>
          </a:p>
        </p:txBody>
      </p:sp>
      <p:sp>
        <p:nvSpPr>
          <p:cNvPr id="28686" name="Text Box 14"/>
          <p:cNvSpPr txBox="1">
            <a:spLocks noChangeArrowheads="1"/>
          </p:cNvSpPr>
          <p:nvPr/>
        </p:nvSpPr>
        <p:spPr bwMode="auto">
          <a:xfrm>
            <a:off x="5943600" y="4235450"/>
            <a:ext cx="2133600" cy="1590675"/>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Constructing meaning from oral, written, and graphic messages through interpreting, exemplifying, classifying, summarizing, inferring, comparing, and explaining.</a:t>
            </a:r>
            <a:endParaRPr lang="en-US" sz="1300" dirty="0">
              <a:latin typeface="Kabel Bk BT" pitchFamily="34" charset="0"/>
            </a:endParaRPr>
          </a:p>
        </p:txBody>
      </p:sp>
      <p:sp>
        <p:nvSpPr>
          <p:cNvPr id="28687" name="Text Box 15"/>
          <p:cNvSpPr txBox="1">
            <a:spLocks noChangeArrowheads="1"/>
          </p:cNvSpPr>
          <p:nvPr/>
        </p:nvSpPr>
        <p:spPr bwMode="auto">
          <a:xfrm>
            <a:off x="304800" y="5334000"/>
            <a:ext cx="2146300" cy="944563"/>
          </a:xfrm>
          <a:prstGeom prst="rect">
            <a:avLst/>
          </a:prstGeom>
          <a:solidFill>
            <a:srgbClr val="FFFFCC"/>
          </a:solidFill>
          <a:ln w="9525">
            <a:solidFill>
              <a:schemeClr val="tx1"/>
            </a:solidFill>
            <a:miter lim="800000"/>
            <a:headEnd/>
            <a:tailEnd/>
          </a:ln>
        </p:spPr>
        <p:txBody>
          <a:bodyPr lIns="82058" tIns="41029" rIns="82058" bIns="41029">
            <a:spAutoFit/>
          </a:bodyPr>
          <a:lstStyle/>
          <a:p>
            <a:pPr algn="ctr"/>
            <a:r>
              <a:rPr lang="en-US" sz="1400" dirty="0"/>
              <a:t>Retrieving, recognizing, and recalling relevant knowledge from</a:t>
            </a:r>
          </a:p>
          <a:p>
            <a:pPr algn="ctr"/>
            <a:r>
              <a:rPr lang="en-US" sz="1400" dirty="0"/>
              <a:t>long-term memory.</a:t>
            </a:r>
            <a:endParaRPr lang="en-US" sz="1300" dirty="0">
              <a:latin typeface="Kabel Bk BT" pitchFamily="34" charset="0"/>
            </a:endParaRPr>
          </a:p>
        </p:txBody>
      </p:sp>
      <p:sp>
        <p:nvSpPr>
          <p:cNvPr id="28688" name="Freeform 16"/>
          <p:cNvSpPr>
            <a:spLocks/>
          </p:cNvSpPr>
          <p:nvPr/>
        </p:nvSpPr>
        <p:spPr bwMode="auto">
          <a:xfrm>
            <a:off x="3546475" y="2351088"/>
            <a:ext cx="2128838" cy="4762"/>
          </a:xfrm>
          <a:custGeom>
            <a:avLst/>
            <a:gdLst>
              <a:gd name="T0" fmla="*/ 0 w 1475"/>
              <a:gd name="T1" fmla="*/ 0 h 3"/>
              <a:gd name="T2" fmla="*/ 2147483647 w 1475"/>
              <a:gd name="T3" fmla="*/ 2147483647 h 3"/>
              <a:gd name="T4" fmla="*/ 0 60000 65536"/>
              <a:gd name="T5" fmla="*/ 0 60000 65536"/>
              <a:gd name="T6" fmla="*/ 0 w 1475"/>
              <a:gd name="T7" fmla="*/ 0 h 3"/>
              <a:gd name="T8" fmla="*/ 1475 w 1475"/>
              <a:gd name="T9" fmla="*/ 3 h 3"/>
            </a:gdLst>
            <a:ahLst/>
            <a:cxnLst>
              <a:cxn ang="T4">
                <a:pos x="T0" y="T1"/>
              </a:cxn>
              <a:cxn ang="T5">
                <a:pos x="T2" y="T3"/>
              </a:cxn>
            </a:cxnLst>
            <a:rect l="T6" t="T7" r="T8" b="T9"/>
            <a:pathLst>
              <a:path w="1475" h="3">
                <a:moveTo>
                  <a:pt x="0" y="0"/>
                </a:moveTo>
                <a:lnTo>
                  <a:pt x="1475" y="3"/>
                </a:lnTo>
              </a:path>
            </a:pathLst>
          </a:custGeom>
          <a:noFill/>
          <a:ln w="9525">
            <a:solidFill>
              <a:schemeClr val="tx1"/>
            </a:solidFill>
            <a:round/>
            <a:headEnd/>
            <a:tailEnd/>
          </a:ln>
        </p:spPr>
        <p:txBody>
          <a:bodyPr/>
          <a:lstStyle/>
          <a:p>
            <a:endParaRPr lang="en-US" dirty="0"/>
          </a:p>
        </p:txBody>
      </p:sp>
      <p:sp>
        <p:nvSpPr>
          <p:cNvPr id="28689" name="AutoShape 17"/>
          <p:cNvSpPr>
            <a:spLocks noChangeArrowheads="1"/>
          </p:cNvSpPr>
          <p:nvPr/>
        </p:nvSpPr>
        <p:spPr bwMode="auto">
          <a:xfrm flipV="1">
            <a:off x="4572000" y="1066800"/>
            <a:ext cx="914400" cy="122238"/>
          </a:xfrm>
          <a:prstGeom prst="rightArrow">
            <a:avLst>
              <a:gd name="adj1" fmla="val 50000"/>
              <a:gd name="adj2" fmla="val 194423"/>
            </a:avLst>
          </a:prstGeom>
          <a:solidFill>
            <a:schemeClr val="folHlink"/>
          </a:solidFill>
          <a:ln w="9525">
            <a:solidFill>
              <a:schemeClr val="tx1"/>
            </a:solidFill>
            <a:miter lim="800000"/>
            <a:headEnd/>
            <a:tailEnd/>
          </a:ln>
        </p:spPr>
        <p:txBody>
          <a:bodyPr wrap="none" anchor="ctr"/>
          <a:lstStyle/>
          <a:p>
            <a:endParaRPr lang="en-US" dirty="0"/>
          </a:p>
        </p:txBody>
      </p:sp>
      <p:sp>
        <p:nvSpPr>
          <p:cNvPr id="28690" name="AutoShape 18"/>
          <p:cNvSpPr>
            <a:spLocks noChangeArrowheads="1"/>
          </p:cNvSpPr>
          <p:nvPr/>
        </p:nvSpPr>
        <p:spPr bwMode="auto">
          <a:xfrm>
            <a:off x="2770188" y="1949450"/>
            <a:ext cx="1109662" cy="134938"/>
          </a:xfrm>
          <a:prstGeom prst="leftArrow">
            <a:avLst>
              <a:gd name="adj1" fmla="val 50000"/>
              <a:gd name="adj2" fmla="val 205587"/>
            </a:avLst>
          </a:prstGeom>
          <a:solidFill>
            <a:schemeClr val="folHlink"/>
          </a:solidFill>
          <a:ln w="9525">
            <a:solidFill>
              <a:schemeClr val="tx1"/>
            </a:solidFill>
            <a:miter lim="800000"/>
            <a:headEnd/>
            <a:tailEnd/>
          </a:ln>
        </p:spPr>
        <p:txBody>
          <a:bodyPr wrap="none" anchor="ctr"/>
          <a:lstStyle/>
          <a:p>
            <a:endParaRPr lang="en-US" dirty="0"/>
          </a:p>
        </p:txBody>
      </p:sp>
      <p:sp>
        <p:nvSpPr>
          <p:cNvPr id="28691" name="AutoShape 19"/>
          <p:cNvSpPr>
            <a:spLocks noChangeArrowheads="1"/>
          </p:cNvSpPr>
          <p:nvPr/>
        </p:nvSpPr>
        <p:spPr bwMode="auto">
          <a:xfrm>
            <a:off x="2590800" y="3810000"/>
            <a:ext cx="1143000" cy="152400"/>
          </a:xfrm>
          <a:prstGeom prst="leftArrow">
            <a:avLst>
              <a:gd name="adj1" fmla="val 50000"/>
              <a:gd name="adj2" fmla="val 246736"/>
            </a:avLst>
          </a:prstGeom>
          <a:solidFill>
            <a:schemeClr val="folHlink"/>
          </a:solidFill>
          <a:ln w="9525">
            <a:solidFill>
              <a:schemeClr val="tx1"/>
            </a:solidFill>
            <a:miter lim="800000"/>
            <a:headEnd/>
            <a:tailEnd/>
          </a:ln>
        </p:spPr>
        <p:txBody>
          <a:bodyPr wrap="none" anchor="ctr"/>
          <a:lstStyle/>
          <a:p>
            <a:endParaRPr lang="en-US" dirty="0"/>
          </a:p>
        </p:txBody>
      </p:sp>
      <p:sp>
        <p:nvSpPr>
          <p:cNvPr id="28692" name="AutoShape 20"/>
          <p:cNvSpPr>
            <a:spLocks noChangeArrowheads="1"/>
          </p:cNvSpPr>
          <p:nvPr/>
        </p:nvSpPr>
        <p:spPr bwMode="auto">
          <a:xfrm>
            <a:off x="5486400" y="4876800"/>
            <a:ext cx="588963" cy="152400"/>
          </a:xfrm>
          <a:prstGeom prst="rightArrow">
            <a:avLst>
              <a:gd name="adj1" fmla="val 50000"/>
              <a:gd name="adj2" fmla="val 175266"/>
            </a:avLst>
          </a:prstGeom>
          <a:solidFill>
            <a:schemeClr val="folHlink"/>
          </a:solidFill>
          <a:ln w="9525">
            <a:solidFill>
              <a:schemeClr val="tx1"/>
            </a:solidFill>
            <a:miter lim="800000"/>
            <a:headEnd/>
            <a:tailEnd/>
          </a:ln>
        </p:spPr>
        <p:txBody>
          <a:bodyPr wrap="none" anchor="ctr"/>
          <a:lstStyle/>
          <a:p>
            <a:endParaRPr lang="en-US" dirty="0"/>
          </a:p>
        </p:txBody>
      </p:sp>
      <p:sp>
        <p:nvSpPr>
          <p:cNvPr id="28693" name="AutoShape 21"/>
          <p:cNvSpPr>
            <a:spLocks noChangeArrowheads="1"/>
          </p:cNvSpPr>
          <p:nvPr/>
        </p:nvSpPr>
        <p:spPr bwMode="auto">
          <a:xfrm>
            <a:off x="2133600" y="5791200"/>
            <a:ext cx="1371600" cy="152400"/>
          </a:xfrm>
          <a:prstGeom prst="leftArrow">
            <a:avLst>
              <a:gd name="adj1" fmla="val 50000"/>
              <a:gd name="adj2" fmla="val 284417"/>
            </a:avLst>
          </a:prstGeom>
          <a:solidFill>
            <a:schemeClr val="folHlink"/>
          </a:solidFill>
          <a:ln w="9525">
            <a:solidFill>
              <a:schemeClr val="tx1"/>
            </a:solidFill>
            <a:miter lim="800000"/>
            <a:headEnd/>
            <a:tailEnd/>
          </a:ln>
        </p:spPr>
        <p:txBody>
          <a:bodyPr wrap="none" anchor="ctr"/>
          <a:lstStyle/>
          <a:p>
            <a:endParaRPr lang="en-US" dirty="0"/>
          </a:p>
        </p:txBody>
      </p:sp>
      <p:sp>
        <p:nvSpPr>
          <p:cNvPr id="28694" name="Text Box 22"/>
          <p:cNvSpPr txBox="1">
            <a:spLocks noChangeArrowheads="1"/>
          </p:cNvSpPr>
          <p:nvPr/>
        </p:nvSpPr>
        <p:spPr bwMode="auto">
          <a:xfrm>
            <a:off x="207963" y="201613"/>
            <a:ext cx="3394075" cy="569912"/>
          </a:xfrm>
          <a:prstGeom prst="rect">
            <a:avLst/>
          </a:prstGeom>
          <a:noFill/>
          <a:ln w="9525">
            <a:noFill/>
            <a:miter lim="800000"/>
            <a:headEnd/>
            <a:tailEnd/>
          </a:ln>
        </p:spPr>
        <p:txBody>
          <a:bodyPr lIns="82058" tIns="41029" rIns="82058" bIns="41029">
            <a:spAutoFit/>
          </a:bodyPr>
          <a:lstStyle/>
          <a:p>
            <a:pPr defTabSz="820738">
              <a:spcBef>
                <a:spcPct val="50000"/>
              </a:spcBef>
            </a:pPr>
            <a:r>
              <a:rPr lang="en-US" sz="3200" b="1" dirty="0">
                <a:latin typeface="Kabel Bk BT" pitchFamily="34" charset="0"/>
              </a:rPr>
              <a:t>Bloom’s Taxonomy</a:t>
            </a:r>
          </a:p>
        </p:txBody>
      </p:sp>
      <p:sp>
        <p:nvSpPr>
          <p:cNvPr id="28695" name="Text Box 23"/>
          <p:cNvSpPr txBox="1">
            <a:spLocks noChangeArrowheads="1"/>
          </p:cNvSpPr>
          <p:nvPr/>
        </p:nvSpPr>
        <p:spPr bwMode="auto">
          <a:xfrm>
            <a:off x="2209800" y="6559550"/>
            <a:ext cx="4533900" cy="298450"/>
          </a:xfrm>
          <a:prstGeom prst="rect">
            <a:avLst/>
          </a:prstGeom>
          <a:noFill/>
          <a:ln w="9525">
            <a:noFill/>
            <a:miter lim="800000"/>
            <a:headEnd/>
            <a:tailEnd/>
          </a:ln>
        </p:spPr>
        <p:txBody>
          <a:bodyPr wrap="none" lIns="82058" tIns="41029" rIns="82058" bIns="41029">
            <a:spAutoFit/>
          </a:bodyPr>
          <a:lstStyle/>
          <a:p>
            <a:pPr algn="ctr" defTabSz="820738">
              <a:spcBef>
                <a:spcPct val="50000"/>
              </a:spcBef>
            </a:pPr>
            <a:r>
              <a:rPr lang="en-US" sz="1400" b="1" dirty="0"/>
              <a:t>http://www.odu.edu/educ/llschult/blooms_taxonomy.htm</a:t>
            </a:r>
            <a:r>
              <a:rPr lang="en-US" sz="1100" dirty="0">
                <a:latin typeface="Kabel Bk BT" pitchFamily="34" charset="0"/>
                <a:sym typeface="Wingdings 2" pitchFamily="18" charset="2"/>
              </a:rPr>
              <a:t></a:t>
            </a:r>
            <a:endParaRPr lang="en-US" sz="1100" dirty="0">
              <a:latin typeface="Kabel Bk BT" pitchFamily="34" charset="0"/>
            </a:endParaRPr>
          </a:p>
        </p:txBody>
      </p:sp>
      <p:sp>
        <p:nvSpPr>
          <p:cNvPr id="28696" name="Freeform 24"/>
          <p:cNvSpPr>
            <a:spLocks/>
          </p:cNvSpPr>
          <p:nvPr/>
        </p:nvSpPr>
        <p:spPr bwMode="auto">
          <a:xfrm>
            <a:off x="3073400" y="3303588"/>
            <a:ext cx="3074988" cy="0"/>
          </a:xfrm>
          <a:custGeom>
            <a:avLst/>
            <a:gdLst>
              <a:gd name="T0" fmla="*/ 0 w 2130"/>
              <a:gd name="T1" fmla="*/ 0 h 1"/>
              <a:gd name="T2" fmla="*/ 2147483647 w 2130"/>
              <a:gd name="T3" fmla="*/ 0 h 1"/>
              <a:gd name="T4" fmla="*/ 0 60000 65536"/>
              <a:gd name="T5" fmla="*/ 0 60000 65536"/>
              <a:gd name="T6" fmla="*/ 0 w 2130"/>
              <a:gd name="T7" fmla="*/ 0 h 1"/>
              <a:gd name="T8" fmla="*/ 2130 w 2130"/>
              <a:gd name="T9" fmla="*/ 0 h 1"/>
            </a:gdLst>
            <a:ahLst/>
            <a:cxnLst>
              <a:cxn ang="T4">
                <a:pos x="T0" y="T1"/>
              </a:cxn>
              <a:cxn ang="T5">
                <a:pos x="T2" y="T3"/>
              </a:cxn>
            </a:cxnLst>
            <a:rect l="T6" t="T7" r="T8" b="T9"/>
            <a:pathLst>
              <a:path w="2130" h="1">
                <a:moveTo>
                  <a:pt x="0" y="0"/>
                </a:moveTo>
                <a:lnTo>
                  <a:pt x="2130" y="0"/>
                </a:lnTo>
              </a:path>
            </a:pathLst>
          </a:custGeom>
          <a:noFill/>
          <a:ln w="9525">
            <a:solidFill>
              <a:schemeClr val="tx1"/>
            </a:solidFill>
            <a:round/>
            <a:headEnd/>
            <a:tailEnd/>
          </a:ln>
        </p:spPr>
        <p:txBody>
          <a:bodyPr/>
          <a:lstStyle/>
          <a:p>
            <a:endParaRPr lang="en-US" dirty="0"/>
          </a:p>
        </p:txBody>
      </p:sp>
      <p:sp>
        <p:nvSpPr>
          <p:cNvPr id="28697" name="Freeform 25"/>
          <p:cNvSpPr>
            <a:spLocks/>
          </p:cNvSpPr>
          <p:nvPr/>
        </p:nvSpPr>
        <p:spPr bwMode="auto">
          <a:xfrm>
            <a:off x="4043363" y="1344613"/>
            <a:ext cx="1135062" cy="1587"/>
          </a:xfrm>
          <a:custGeom>
            <a:avLst/>
            <a:gdLst>
              <a:gd name="T0" fmla="*/ 0 w 786"/>
              <a:gd name="T1" fmla="*/ 0 h 1"/>
              <a:gd name="T2" fmla="*/ 2147483647 w 786"/>
              <a:gd name="T3" fmla="*/ 0 h 1"/>
              <a:gd name="T4" fmla="*/ 0 60000 65536"/>
              <a:gd name="T5" fmla="*/ 0 60000 65536"/>
              <a:gd name="T6" fmla="*/ 0 w 786"/>
              <a:gd name="T7" fmla="*/ 0 h 1"/>
              <a:gd name="T8" fmla="*/ 786 w 786"/>
              <a:gd name="T9" fmla="*/ 1 h 1"/>
            </a:gdLst>
            <a:ahLst/>
            <a:cxnLst>
              <a:cxn ang="T4">
                <a:pos x="T0" y="T1"/>
              </a:cxn>
              <a:cxn ang="T5">
                <a:pos x="T2" y="T3"/>
              </a:cxn>
            </a:cxnLst>
            <a:rect l="T6" t="T7" r="T8" b="T9"/>
            <a:pathLst>
              <a:path w="786" h="1">
                <a:moveTo>
                  <a:pt x="0" y="0"/>
                </a:moveTo>
                <a:lnTo>
                  <a:pt x="786" y="0"/>
                </a:lnTo>
              </a:path>
            </a:pathLst>
          </a:custGeom>
          <a:noFill/>
          <a:ln w="9525">
            <a:solidFill>
              <a:schemeClr val="tx1"/>
            </a:solidFill>
            <a:round/>
            <a:headEnd/>
            <a:tailEnd/>
          </a:ln>
        </p:spPr>
        <p:txBody>
          <a:bodyPr/>
          <a:lstStyle/>
          <a:p>
            <a:endParaRPr lang="en-US" dirty="0"/>
          </a:p>
        </p:txBody>
      </p:sp>
      <p:sp>
        <p:nvSpPr>
          <p:cNvPr id="28699" name="Text Box 27"/>
          <p:cNvSpPr txBox="1">
            <a:spLocks noChangeArrowheads="1"/>
          </p:cNvSpPr>
          <p:nvPr/>
        </p:nvSpPr>
        <p:spPr bwMode="auto">
          <a:xfrm>
            <a:off x="6248400" y="2362200"/>
            <a:ext cx="1828800" cy="1374775"/>
          </a:xfrm>
          <a:prstGeom prst="rect">
            <a:avLst/>
          </a:prstGeom>
          <a:solidFill>
            <a:srgbClr val="FFFFCC"/>
          </a:solidFill>
          <a:ln w="9525">
            <a:solidFill>
              <a:srgbClr val="000000"/>
            </a:solidFill>
            <a:miter lim="800000"/>
            <a:headEnd/>
            <a:tailEnd/>
          </a:ln>
        </p:spPr>
        <p:txBody>
          <a:bodyPr lIns="82058" tIns="41029" rIns="82058" bIns="41029">
            <a:spAutoFit/>
          </a:bodyPr>
          <a:lstStyle/>
          <a:p>
            <a:pPr algn="ctr"/>
            <a:r>
              <a:rPr lang="en-US" sz="1400" dirty="0"/>
              <a:t>Breaking material into constituent parts, determining how the parts relate to one another and to an overall structure .</a:t>
            </a:r>
          </a:p>
        </p:txBody>
      </p:sp>
      <p:sp>
        <p:nvSpPr>
          <p:cNvPr id="28700" name="AutoShape 28"/>
          <p:cNvSpPr>
            <a:spLocks noChangeArrowheads="1"/>
          </p:cNvSpPr>
          <p:nvPr/>
        </p:nvSpPr>
        <p:spPr bwMode="auto">
          <a:xfrm>
            <a:off x="5264150" y="2755900"/>
            <a:ext cx="1039813" cy="134938"/>
          </a:xfrm>
          <a:prstGeom prst="rightArrow">
            <a:avLst>
              <a:gd name="adj1" fmla="val 50000"/>
              <a:gd name="adj2" fmla="val 192646"/>
            </a:avLst>
          </a:prstGeom>
          <a:solidFill>
            <a:schemeClr val="folHlink"/>
          </a:solidFill>
          <a:ln w="9525">
            <a:solidFill>
              <a:schemeClr val="tx1"/>
            </a:solidFill>
            <a:miter lim="800000"/>
            <a:headEnd/>
            <a:tailEnd/>
          </a:ln>
        </p:spPr>
        <p:txBody>
          <a:bodyPr wrap="none" anchor="ctr"/>
          <a:lstStyle/>
          <a:p>
            <a:endParaRPr lang="en-US" dirty="0"/>
          </a:p>
        </p:txBody>
      </p:sp>
      <p:sp>
        <p:nvSpPr>
          <p:cNvPr id="28706" name="Rectangle 34"/>
          <p:cNvSpPr>
            <a:spLocks noChangeArrowheads="1"/>
          </p:cNvSpPr>
          <p:nvPr/>
        </p:nvSpPr>
        <p:spPr bwMode="auto">
          <a:xfrm>
            <a:off x="4878065" y="170657"/>
            <a:ext cx="4038600" cy="501650"/>
          </a:xfrm>
          <a:prstGeom prst="rect">
            <a:avLst/>
          </a:prstGeom>
          <a:noFill/>
          <a:ln w="9525">
            <a:noFill/>
            <a:miter lim="800000"/>
            <a:headEnd/>
            <a:tailEnd/>
          </a:ln>
        </p:spPr>
        <p:txBody>
          <a:bodyPr lIns="92075" tIns="46038" rIns="92075" bIns="46038">
            <a:spAutoFit/>
          </a:bodyPr>
          <a:lstStyle/>
          <a:p>
            <a:pPr algn="ctr" eaLnBrk="0" hangingPunct="0">
              <a:spcBef>
                <a:spcPct val="50000"/>
              </a:spcBef>
            </a:pPr>
            <a:r>
              <a:rPr lang="en-US" sz="900" dirty="0">
                <a:latin typeface="Kabel Bk BT" pitchFamily="34" charset="0"/>
              </a:rPr>
              <a:t>This pyramid depicts the different levels of thinking we use when learning.  Notice how  each level builds on the foundation that precedes it.  It is required that we learn the lower levels before we can effectively use the skills above.</a:t>
            </a:r>
          </a:p>
        </p:txBody>
      </p:sp>
    </p:spTree>
    <p:extLst>
      <p:ext uri="{BB962C8B-B14F-4D97-AF65-F5344CB8AC3E}">
        <p14:creationId xmlns:p14="http://schemas.microsoft.com/office/powerpoint/2010/main" val="4092589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6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69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868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868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869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868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868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868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869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8679"/>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870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869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67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869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28684"/>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2867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868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86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7" grpId="0"/>
      <p:bldP spid="28678" grpId="0"/>
      <p:bldP spid="28679" grpId="0"/>
      <p:bldP spid="28680" grpId="0"/>
      <p:bldP spid="28681" grpId="0"/>
      <p:bldP spid="28682" grpId="0"/>
      <p:bldP spid="28683" grpId="0" animBg="1"/>
      <p:bldP spid="28684" grpId="0" animBg="1"/>
      <p:bldP spid="28685" grpId="0" animBg="1"/>
      <p:bldP spid="28686" grpId="0" animBg="1"/>
      <p:bldP spid="28687" grpId="0" animBg="1"/>
      <p:bldP spid="28689" grpId="0" animBg="1"/>
      <p:bldP spid="28690" grpId="0" animBg="1"/>
      <p:bldP spid="28691" grpId="0" animBg="1"/>
      <p:bldP spid="28692" grpId="0" animBg="1"/>
      <p:bldP spid="28693" grpId="0" animBg="1"/>
      <p:bldP spid="28699" grpId="0" animBg="1"/>
      <p:bldP spid="28700" grpId="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914400" y="609600"/>
            <a:ext cx="7162800" cy="1143000"/>
          </a:xfrm>
        </p:spPr>
        <p:txBody>
          <a:bodyPr>
            <a:normAutofit fontScale="90000"/>
          </a:bodyPr>
          <a:lstStyle/>
          <a:p>
            <a:pPr algn="ctr"/>
            <a:r>
              <a:rPr lang="en-US" sz="1200" dirty="0" smtClean="0"/>
              <a:t/>
            </a:r>
            <a:br>
              <a:rPr lang="en-US" sz="1200" dirty="0" smtClean="0"/>
            </a:br>
            <a:r>
              <a:rPr lang="en-US" sz="4000" b="1" dirty="0" smtClean="0"/>
              <a:t/>
            </a:r>
            <a:br>
              <a:rPr lang="en-US" sz="4000" b="1" dirty="0" smtClean="0"/>
            </a:br>
            <a:r>
              <a:rPr lang="en-US" sz="3600" dirty="0" smtClean="0">
                <a:solidFill>
                  <a:schemeClr val="tx1"/>
                </a:solidFill>
                <a:latin typeface="+mn-lt"/>
              </a:rPr>
              <a:t>At what level of Bloom’s did you have to operate to make A’s, B’s, or C’s in </a:t>
            </a:r>
            <a:r>
              <a:rPr lang="en-US" sz="3600" b="1" i="1" dirty="0" smtClean="0">
                <a:solidFill>
                  <a:schemeClr val="tx1"/>
                </a:solidFill>
                <a:latin typeface="+mn-lt"/>
              </a:rPr>
              <a:t>high school</a:t>
            </a:r>
            <a:r>
              <a:rPr lang="en-US" sz="3600" dirty="0" smtClean="0">
                <a:solidFill>
                  <a:schemeClr val="tx1"/>
                </a:solidFill>
                <a:latin typeface="+mn-lt"/>
              </a:rPr>
              <a:t>?</a:t>
            </a:r>
            <a:endParaRPr lang="en-US" sz="3600" dirty="0">
              <a:solidFill>
                <a:schemeClr val="tx1"/>
              </a:solidFill>
              <a:latin typeface="+mn-lt"/>
            </a:endParaRPr>
          </a:p>
        </p:txBody>
      </p:sp>
      <p:sp>
        <p:nvSpPr>
          <p:cNvPr id="3" name="TPAnswers"/>
          <p:cNvSpPr>
            <a:spLocks noGrp="1"/>
          </p:cNvSpPr>
          <p:nvPr>
            <p:ph type="body" idx="1"/>
            <p:custDataLst>
              <p:tags r:id="rId2"/>
            </p:custDataLst>
          </p:nvPr>
        </p:nvSpPr>
        <p:spPr>
          <a:xfrm>
            <a:off x="2590800" y="2133600"/>
            <a:ext cx="4114800" cy="4191000"/>
          </a:xfrm>
        </p:spPr>
        <p:txBody>
          <a:bodyPr>
            <a:noAutofit/>
          </a:bodyPr>
          <a:lstStyle/>
          <a:p>
            <a:pPr marL="514350" indent="-514350">
              <a:buAutoNum type="arabicPeriod"/>
            </a:pPr>
            <a:r>
              <a:rPr lang="en-US" sz="3200" dirty="0" smtClean="0">
                <a:latin typeface="+mn-lt"/>
              </a:rPr>
              <a:t>Remembering</a:t>
            </a:r>
          </a:p>
          <a:p>
            <a:pPr marL="514350" indent="-514350">
              <a:buAutoNum type="arabicPeriod"/>
            </a:pPr>
            <a:r>
              <a:rPr lang="en-US" sz="3200" dirty="0" smtClean="0">
                <a:latin typeface="+mn-lt"/>
              </a:rPr>
              <a:t>Understanding</a:t>
            </a:r>
          </a:p>
          <a:p>
            <a:pPr marL="514350" indent="-514350">
              <a:buAutoNum type="arabicPeriod"/>
            </a:pPr>
            <a:r>
              <a:rPr lang="en-US" sz="3200" dirty="0" smtClean="0">
                <a:latin typeface="+mn-lt"/>
              </a:rPr>
              <a:t>Applying</a:t>
            </a:r>
          </a:p>
          <a:p>
            <a:pPr marL="514350" indent="-514350">
              <a:buAutoNum type="arabicPeriod"/>
            </a:pPr>
            <a:r>
              <a:rPr lang="en-US" sz="3200" dirty="0" smtClean="0">
                <a:latin typeface="+mn-lt"/>
              </a:rPr>
              <a:t>Analyzing</a:t>
            </a:r>
          </a:p>
          <a:p>
            <a:pPr marL="514350" indent="-514350">
              <a:buAutoNum type="arabicPeriod"/>
            </a:pPr>
            <a:r>
              <a:rPr lang="en-US" sz="3200" dirty="0" smtClean="0">
                <a:latin typeface="+mn-lt"/>
              </a:rPr>
              <a:t>Evaluating</a:t>
            </a:r>
          </a:p>
          <a:p>
            <a:pPr marL="514350" indent="-514350">
              <a:buAutoNum type="arabicPeriod"/>
            </a:pPr>
            <a:r>
              <a:rPr lang="en-US" sz="3200" dirty="0" smtClean="0">
                <a:latin typeface="+mn-lt"/>
              </a:rPr>
              <a:t>Creating</a:t>
            </a:r>
            <a:endParaRPr lang="en-US" sz="3200" dirty="0">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413979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609600" y="805721"/>
            <a:ext cx="7620000" cy="1143000"/>
          </a:xfrm>
        </p:spPr>
        <p:txBody>
          <a:bodyPr>
            <a:normAutofit fontScale="90000"/>
          </a:bodyPr>
          <a:lstStyle/>
          <a:p>
            <a:pPr algn="ctr"/>
            <a:r>
              <a:rPr lang="en-US" sz="1200" dirty="0" smtClean="0"/>
              <a:t/>
            </a:r>
            <a:br>
              <a:rPr lang="en-US" sz="1200" dirty="0" smtClean="0"/>
            </a:br>
            <a:r>
              <a:rPr lang="en-US" sz="4000" b="1" dirty="0" smtClean="0"/>
              <a:t/>
            </a:r>
            <a:br>
              <a:rPr lang="en-US" sz="4000" b="1" dirty="0" smtClean="0"/>
            </a:br>
            <a:r>
              <a:rPr lang="en-US" sz="4000" dirty="0" smtClean="0">
                <a:solidFill>
                  <a:schemeClr val="tx1"/>
                </a:solidFill>
                <a:latin typeface="+mn-lt"/>
              </a:rPr>
              <a:t>At what level of Bloom’s do you have to operate to make A’s in </a:t>
            </a:r>
            <a:r>
              <a:rPr lang="en-US" sz="4000" b="1" i="1" dirty="0" smtClean="0">
                <a:solidFill>
                  <a:schemeClr val="tx1"/>
                </a:solidFill>
                <a:latin typeface="+mn-lt"/>
              </a:rPr>
              <a:t>college</a:t>
            </a:r>
            <a:r>
              <a:rPr lang="en-US" sz="4000" dirty="0" smtClean="0">
                <a:solidFill>
                  <a:schemeClr val="tx1"/>
                </a:solidFill>
                <a:latin typeface="+mn-lt"/>
              </a:rPr>
              <a:t>?</a:t>
            </a:r>
            <a:endParaRPr lang="en-US" sz="4000" dirty="0">
              <a:solidFill>
                <a:schemeClr val="tx1"/>
              </a:solidFill>
              <a:latin typeface="+mn-lt"/>
            </a:endParaRPr>
          </a:p>
        </p:txBody>
      </p:sp>
      <p:sp>
        <p:nvSpPr>
          <p:cNvPr id="3" name="TPAnswers"/>
          <p:cNvSpPr>
            <a:spLocks noGrp="1"/>
          </p:cNvSpPr>
          <p:nvPr>
            <p:ph type="body" idx="1"/>
            <p:custDataLst>
              <p:tags r:id="rId2"/>
            </p:custDataLst>
          </p:nvPr>
        </p:nvSpPr>
        <p:spPr>
          <a:xfrm>
            <a:off x="2590800" y="2209800"/>
            <a:ext cx="4114800" cy="4114800"/>
          </a:xfrm>
        </p:spPr>
        <p:txBody>
          <a:bodyPr>
            <a:noAutofit/>
          </a:bodyPr>
          <a:lstStyle/>
          <a:p>
            <a:pPr marL="514350" indent="-514350">
              <a:buAutoNum type="arabicPeriod"/>
            </a:pPr>
            <a:r>
              <a:rPr lang="en-US" sz="3200" dirty="0" smtClean="0">
                <a:latin typeface="+mn-lt"/>
              </a:rPr>
              <a:t>Remembering</a:t>
            </a:r>
          </a:p>
          <a:p>
            <a:pPr marL="514350" indent="-514350">
              <a:buAutoNum type="arabicPeriod"/>
            </a:pPr>
            <a:r>
              <a:rPr lang="en-US" sz="3200" dirty="0" smtClean="0">
                <a:latin typeface="+mn-lt"/>
              </a:rPr>
              <a:t>Understanding</a:t>
            </a:r>
          </a:p>
          <a:p>
            <a:pPr marL="514350" indent="-514350">
              <a:buAutoNum type="arabicPeriod"/>
            </a:pPr>
            <a:r>
              <a:rPr lang="en-US" sz="3200" dirty="0" smtClean="0">
                <a:latin typeface="+mn-lt"/>
              </a:rPr>
              <a:t>Applying</a:t>
            </a:r>
          </a:p>
          <a:p>
            <a:pPr marL="514350" indent="-514350">
              <a:buAutoNum type="arabicPeriod"/>
            </a:pPr>
            <a:r>
              <a:rPr lang="en-US" sz="3200" dirty="0" smtClean="0">
                <a:latin typeface="+mn-lt"/>
              </a:rPr>
              <a:t>Analyzing</a:t>
            </a:r>
          </a:p>
          <a:p>
            <a:pPr marL="514350" indent="-514350">
              <a:buAutoNum type="arabicPeriod"/>
            </a:pPr>
            <a:r>
              <a:rPr lang="en-US" sz="3200" dirty="0" smtClean="0">
                <a:latin typeface="+mn-lt"/>
              </a:rPr>
              <a:t>Evaluating</a:t>
            </a:r>
          </a:p>
          <a:p>
            <a:pPr marL="514350" indent="-514350">
              <a:buAutoNum type="arabicPeriod"/>
            </a:pPr>
            <a:r>
              <a:rPr lang="en-US" sz="3200" dirty="0" smtClean="0">
                <a:latin typeface="+mn-lt"/>
              </a:rPr>
              <a:t>Creating</a:t>
            </a:r>
            <a:endParaRPr lang="en-US" sz="3200" dirty="0">
              <a:latin typeface="+mn-lt"/>
            </a:endParaRPr>
          </a:p>
        </p:txBody>
      </p:sp>
      <p:sp>
        <p:nvSpPr>
          <p:cNvPr id="8" name="TPCountdownTrigger"/>
          <p:cNvSpPr/>
          <p:nvPr/>
        </p:nvSpPr>
        <p:spPr>
          <a:xfrm>
            <a:off x="0" y="0"/>
            <a:ext cx="12700" cy="127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1100119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19477" y="609600"/>
            <a:ext cx="8229600" cy="5943600"/>
          </a:xfrm>
        </p:spPr>
        <p:txBody>
          <a:bodyPr>
            <a:normAutofit fontScale="90000"/>
          </a:bodyPr>
          <a:lstStyle/>
          <a:p>
            <a:pPr algn="ctr" eaLnBrk="1" hangingPunct="1"/>
            <a:r>
              <a:rPr lang="en-US" sz="4400" dirty="0" smtClean="0">
                <a:solidFill>
                  <a:schemeClr val="tx1"/>
                </a:solidFill>
                <a:latin typeface="+mn-lt"/>
              </a:rPr>
              <a:t>How do you move yourself </a:t>
            </a:r>
            <a:r>
              <a:rPr lang="en-US" sz="4400" b="1" dirty="0" smtClean="0">
                <a:solidFill>
                  <a:schemeClr val="tx1"/>
                </a:solidFill>
                <a:latin typeface="+mn-lt"/>
              </a:rPr>
              <a:t>higher</a:t>
            </a:r>
            <a:r>
              <a:rPr lang="en-US" sz="4400" dirty="0" smtClean="0">
                <a:solidFill>
                  <a:schemeClr val="tx1"/>
                </a:solidFill>
                <a:latin typeface="+mn-lt"/>
              </a:rPr>
              <a:t> </a:t>
            </a:r>
            <a:br>
              <a:rPr lang="en-US" sz="4400" dirty="0" smtClean="0">
                <a:solidFill>
                  <a:schemeClr val="tx1"/>
                </a:solidFill>
                <a:latin typeface="+mn-lt"/>
              </a:rPr>
            </a:br>
            <a:r>
              <a:rPr lang="en-US" sz="4400" dirty="0" smtClean="0">
                <a:solidFill>
                  <a:schemeClr val="tx1"/>
                </a:solidFill>
                <a:latin typeface="+mn-lt"/>
              </a:rPr>
              <a:t>on Bloom’s Taxonomy?</a:t>
            </a:r>
            <a:r>
              <a:rPr lang="en-US" sz="4400" dirty="0" smtClean="0"/>
              <a:t/>
            </a:r>
            <a:br>
              <a:rPr lang="en-US" sz="4400" dirty="0" smtClean="0"/>
            </a:br>
            <a:r>
              <a:rPr lang="en-US" dirty="0" smtClean="0"/>
              <a:t/>
            </a:r>
            <a:br>
              <a:rPr lang="en-US" dirty="0" smtClean="0"/>
            </a:br>
            <a:r>
              <a:rPr lang="en-US" dirty="0"/>
              <a:t/>
            </a:r>
            <a:br>
              <a:rPr lang="en-US" dirty="0"/>
            </a:br>
            <a:r>
              <a:rPr lang="en-US" dirty="0" smtClean="0"/>
              <a:t/>
            </a:r>
            <a:br>
              <a:rPr lang="en-US" dirty="0" smtClean="0"/>
            </a:br>
            <a:r>
              <a:rPr lang="en-US" dirty="0" smtClean="0"/>
              <a:t/>
            </a:r>
            <a:br>
              <a:rPr lang="en-US" dirty="0" smtClean="0"/>
            </a:br>
            <a:r>
              <a:rPr lang="en-US" dirty="0"/>
              <a:t/>
            </a:r>
            <a:br>
              <a:rPr lang="en-US" dirty="0"/>
            </a:br>
            <a:r>
              <a:rPr lang="en-US" dirty="0" smtClean="0"/>
              <a:t/>
            </a:r>
            <a:br>
              <a:rPr lang="en-US" dirty="0" smtClean="0"/>
            </a:br>
            <a:r>
              <a:rPr lang="en-US" b="1" dirty="0" smtClean="0">
                <a:solidFill>
                  <a:schemeClr val="tx1"/>
                </a:solidFill>
                <a:latin typeface="+mn-lt"/>
              </a:rPr>
              <a:t>Use the Study Cycle!</a:t>
            </a: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pic>
        <p:nvPicPr>
          <p:cNvPr id="19458" name="Picture 2" descr="C:\Documents and Settings\Saundra\Local Settings\Temporary Internet Files\Content.IE5\27WC1QYS\MC900231936[1].wmf"/>
          <p:cNvPicPr>
            <a:picLocks noChangeAspect="1" noChangeArrowheads="1"/>
          </p:cNvPicPr>
          <p:nvPr/>
        </p:nvPicPr>
        <p:blipFill>
          <a:blip r:embed="rId3" cstate="print"/>
          <a:srcRect/>
          <a:stretch>
            <a:fillRect/>
          </a:stretch>
        </p:blipFill>
        <p:spPr bwMode="auto">
          <a:xfrm>
            <a:off x="3657600" y="1981200"/>
            <a:ext cx="1753354" cy="2139636"/>
          </a:xfrm>
          <a:prstGeom prst="rect">
            <a:avLst/>
          </a:prstGeom>
          <a:noFill/>
        </p:spPr>
      </p:pic>
    </p:spTree>
    <p:custDataLst>
      <p:tags r:id="rId1"/>
    </p:custDataLst>
    <p:extLst>
      <p:ext uri="{BB962C8B-B14F-4D97-AF65-F5344CB8AC3E}">
        <p14:creationId xmlns:p14="http://schemas.microsoft.com/office/powerpoint/2010/main" val="3115299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5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3" name="Group 26"/>
          <p:cNvGrpSpPr/>
          <p:nvPr/>
        </p:nvGrpSpPr>
        <p:grpSpPr>
          <a:xfrm>
            <a:off x="1219200" y="1066800"/>
            <a:ext cx="3962400" cy="3823094"/>
            <a:chOff x="144629" y="419114"/>
            <a:chExt cx="4351170" cy="4495755"/>
          </a:xfrm>
          <a:solidFill>
            <a:srgbClr val="BD5D2D"/>
          </a:solidFill>
          <a:scene3d>
            <a:camera prst="orthographicFront"/>
            <a:lightRig rig="flat" dir="t"/>
          </a:scene3d>
        </p:grpSpPr>
        <p:sp>
          <p:nvSpPr>
            <p:cNvPr id="28" name="Oval 27"/>
            <p:cNvSpPr/>
            <p:nvPr/>
          </p:nvSpPr>
          <p:spPr>
            <a:xfrm>
              <a:off x="144629" y="419114"/>
              <a:ext cx="4351170" cy="4495755"/>
            </a:xfrm>
            <a:prstGeom prst="ellipse">
              <a:avLst/>
            </a:prstGeom>
            <a:grpFill/>
            <a:sp3d prstMaterial="plastic">
              <a:bevelT w="120900" h="88900"/>
              <a:bevelB w="88900" h="31750" prst="angle"/>
            </a:sp3d>
          </p:spPr>
          <p:style>
            <a:lnRef idx="0">
              <a:schemeClr val="lt1">
                <a:hueOff val="0"/>
                <a:satOff val="0"/>
                <a:lumOff val="0"/>
                <a:alphaOff val="0"/>
              </a:schemeClr>
            </a:lnRef>
            <a:fillRef idx="3">
              <a:scrgbClr r="0" g="0" b="0"/>
            </a:fillRef>
            <a:effectRef idx="2">
              <a:schemeClr val="accent3">
                <a:shade val="50000"/>
                <a:hueOff val="0"/>
                <a:satOff val="0"/>
                <a:lumOff val="0"/>
                <a:alphaOff val="0"/>
              </a:schemeClr>
            </a:effectRef>
            <a:fontRef idx="minor">
              <a:schemeClr val="lt1"/>
            </a:fontRef>
          </p:style>
        </p:sp>
        <p:sp>
          <p:nvSpPr>
            <p:cNvPr id="33" name="Oval 4"/>
            <p:cNvSpPr/>
            <p:nvPr/>
          </p:nvSpPr>
          <p:spPr>
            <a:xfrm>
              <a:off x="1711921" y="643902"/>
              <a:ext cx="1216587" cy="674363"/>
            </a:xfrm>
            <a:prstGeom prst="rect">
              <a:avLst/>
            </a:prstGeom>
            <a:grpFill/>
            <a:sp3d/>
          </p:spPr>
          <p:style>
            <a:lnRef idx="0">
              <a:scrgbClr r="0" g="0" b="0"/>
            </a:lnRef>
            <a:fillRef idx="0">
              <a:scrgbClr r="0" g="0" b="0"/>
            </a:fillRef>
            <a:effectRef idx="0">
              <a:scrgbClr r="0" g="0" b="0"/>
            </a:effectRef>
            <a:fontRef idx="minor">
              <a:schemeClr val="lt1"/>
            </a:fontRef>
          </p:style>
          <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t>4</a:t>
              </a:r>
              <a:br>
                <a:rPr lang="en-US" sz="2000" kern="1200" dirty="0" smtClean="0"/>
              </a:br>
              <a:r>
                <a:rPr lang="en-US" sz="2000" kern="1200" dirty="0" smtClean="0">
                  <a:solidFill>
                    <a:schemeClr val="bg1"/>
                  </a:solidFill>
                </a:rPr>
                <a:t>Reflect</a:t>
              </a:r>
              <a:endParaRPr lang="en-US" sz="2000" kern="1200" dirty="0">
                <a:solidFill>
                  <a:schemeClr val="bg1"/>
                </a:solidFill>
              </a:endParaRPr>
            </a:p>
          </p:txBody>
        </p:sp>
      </p:grpSp>
      <p:graphicFrame>
        <p:nvGraphicFramePr>
          <p:cNvPr id="29" name="Diagram 28"/>
          <p:cNvGraphicFramePr/>
          <p:nvPr/>
        </p:nvGraphicFramePr>
        <p:xfrm>
          <a:off x="483766" y="418107"/>
          <a:ext cx="5289176" cy="3844636"/>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ounded Rectangle 8"/>
          <p:cNvSpPr/>
          <p:nvPr/>
        </p:nvSpPr>
        <p:spPr>
          <a:xfrm>
            <a:off x="457200" y="4953000"/>
            <a:ext cx="8264745" cy="1371600"/>
          </a:xfrm>
          <a:prstGeom prst="roundRect">
            <a:avLst>
              <a:gd name="adj" fmla="val 10000"/>
            </a:avLst>
          </a:prstGeom>
          <a:noFill/>
          <a:ln>
            <a:solidFill>
              <a:schemeClr val="bg1">
                <a:lumMod val="75000"/>
              </a:schemeClr>
            </a:solidFill>
            <a:prstDash val="solid"/>
          </a:ln>
        </p:spPr>
        <p:style>
          <a:lnRef idx="2">
            <a:scrgbClr r="0" g="0" b="0"/>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7" name="TextBox 16"/>
          <p:cNvSpPr txBox="1"/>
          <p:nvPr/>
        </p:nvSpPr>
        <p:spPr>
          <a:xfrm>
            <a:off x="0" y="0"/>
            <a:ext cx="9144000" cy="646331"/>
          </a:xfrm>
          <a:prstGeom prst="rect">
            <a:avLst/>
          </a:prstGeom>
          <a:solidFill>
            <a:srgbClr val="666666"/>
          </a:solidFill>
        </p:spPr>
        <p:txBody>
          <a:bodyPr wrap="square" tIns="182880" rIns="457200" bIns="91440" rtlCol="0">
            <a:spAutoFit/>
          </a:bodyPr>
          <a:lstStyle/>
          <a:p>
            <a:pPr algn="r"/>
            <a:r>
              <a:rPr lang="en-US" sz="2400" b="1" dirty="0" smtClean="0">
                <a:solidFill>
                  <a:schemeClr val="bg1"/>
                </a:solidFill>
                <a:latin typeface="Goudy Old Style" pitchFamily="18" charset="0"/>
              </a:rPr>
              <a:t>The Study Cycle  </a:t>
            </a:r>
            <a:endParaRPr lang="en-US" sz="2400" b="1" dirty="0">
              <a:solidFill>
                <a:schemeClr val="bg1"/>
              </a:solidFill>
              <a:latin typeface="Goudy Old Style" pitchFamily="18" charset="0"/>
            </a:endParaRPr>
          </a:p>
        </p:txBody>
      </p:sp>
      <p:graphicFrame>
        <p:nvGraphicFramePr>
          <p:cNvPr id="22" name="Table 21"/>
          <p:cNvGraphicFramePr>
            <a:graphicFrameLocks noGrp="1"/>
          </p:cNvGraphicFramePr>
          <p:nvPr/>
        </p:nvGraphicFramePr>
        <p:xfrm>
          <a:off x="457200" y="5334000"/>
          <a:ext cx="8157883" cy="1024433"/>
        </p:xfrm>
        <a:graphic>
          <a:graphicData uri="http://schemas.openxmlformats.org/drawingml/2006/table">
            <a:tbl>
              <a:tblPr/>
              <a:tblGrid>
                <a:gridCol w="325704"/>
                <a:gridCol w="1565879"/>
                <a:gridCol w="1199826"/>
                <a:gridCol w="5066474"/>
              </a:tblGrid>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1</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Set a Goal</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(1-2 min)</a:t>
                      </a: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a:solidFill>
                            <a:schemeClr val="tx1"/>
                          </a:solidFill>
                          <a:latin typeface="+mn-lt"/>
                          <a:ea typeface="Times New Roman"/>
                          <a:cs typeface="Times New Roman"/>
                        </a:rPr>
                        <a:t>Decide what you want to accomplish in your study session </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r h="259479">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2</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Study with Focus</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(30-50 </a:t>
                      </a:r>
                      <a:r>
                        <a:rPr lang="en-US" sz="1000" dirty="0" smtClean="0">
                          <a:solidFill>
                            <a:schemeClr val="tx1"/>
                          </a:solidFill>
                          <a:latin typeface="+mn-lt"/>
                          <a:ea typeface="Calibri"/>
                          <a:cs typeface="Times New Roman"/>
                        </a:rPr>
                        <a:t>min)</a:t>
                      </a:r>
                      <a:endParaRPr lang="en-US" sz="1000"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l">
                        <a:spcBef>
                          <a:spcPts val="0"/>
                        </a:spcBef>
                        <a:spcAft>
                          <a:spcPts val="0"/>
                        </a:spcAft>
                      </a:pPr>
                      <a:r>
                        <a:rPr lang="en-US" sz="1000" b="1" kern="1200" dirty="0" smtClean="0">
                          <a:solidFill>
                            <a:schemeClr val="tx1"/>
                          </a:solidFill>
                          <a:latin typeface="+mn-lt"/>
                          <a:ea typeface="Times New Roman"/>
                          <a:cs typeface="Times New Roman"/>
                        </a:rPr>
                        <a:t>Interact with material</a:t>
                      </a:r>
                      <a:r>
                        <a:rPr lang="en-US" sz="1000" b="0" dirty="0" smtClean="0">
                          <a:solidFill>
                            <a:schemeClr val="tx1"/>
                          </a:solidFill>
                          <a:latin typeface="+mn-lt"/>
                          <a:ea typeface="Times New Roman"/>
                          <a:cs typeface="Times New Roman"/>
                        </a:rPr>
                        <a:t>- organize, concept </a:t>
                      </a:r>
                      <a:r>
                        <a:rPr lang="en-US" sz="1000" b="0" dirty="0">
                          <a:solidFill>
                            <a:schemeClr val="tx1"/>
                          </a:solidFill>
                          <a:latin typeface="+mn-lt"/>
                          <a:ea typeface="Times New Roman"/>
                          <a:cs typeface="Times New Roman"/>
                        </a:rPr>
                        <a:t>map, </a:t>
                      </a:r>
                      <a:r>
                        <a:rPr lang="en-US" sz="1000" b="0" dirty="0" smtClean="0">
                          <a:solidFill>
                            <a:schemeClr val="tx1"/>
                          </a:solidFill>
                          <a:latin typeface="+mn-lt"/>
                          <a:ea typeface="Times New Roman"/>
                          <a:cs typeface="Times New Roman"/>
                        </a:rPr>
                        <a:t>summarize,</a:t>
                      </a:r>
                      <a:r>
                        <a:rPr lang="en-US" sz="1000" b="0" baseline="0" dirty="0" smtClean="0">
                          <a:solidFill>
                            <a:schemeClr val="tx1"/>
                          </a:solidFill>
                          <a:latin typeface="+mn-lt"/>
                          <a:ea typeface="Times New Roman"/>
                          <a:cs typeface="Times New Roman"/>
                        </a:rPr>
                        <a:t> process, re-read, fill-in notes, reflect, etc.</a:t>
                      </a:r>
                      <a:r>
                        <a:rPr lang="en-US" sz="1000" b="0" kern="1200" dirty="0" smtClean="0">
                          <a:solidFill>
                            <a:schemeClr val="tx1"/>
                          </a:solidFill>
                          <a:latin typeface="+mn-lt"/>
                          <a:ea typeface="Times New Roman"/>
                          <a:cs typeface="Times New Roman"/>
                        </a:rPr>
                        <a:t>  </a:t>
                      </a:r>
                      <a:endParaRPr lang="en-US" sz="1000" b="0" dirty="0">
                        <a:solidFill>
                          <a:schemeClr val="tx1"/>
                        </a:solidFill>
                        <a:latin typeface="+mn-lt"/>
                        <a:ea typeface="Times New Roman"/>
                        <a:cs typeface="Times New Roman"/>
                      </a:endParaRPr>
                    </a:p>
                  </a:txBody>
                  <a:tcPr marL="56165" marR="56165" marT="0" marB="0">
                    <a:lnL>
                      <a:noFill/>
                    </a:lnL>
                    <a:lnR>
                      <a:noFill/>
                    </a:lnR>
                    <a:lnT>
                      <a:noFill/>
                    </a:lnT>
                    <a:lnB>
                      <a:noFill/>
                    </a:lnB>
                  </a:tcPr>
                </a:tc>
              </a:tr>
              <a:tr h="244404">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3</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smtClean="0">
                          <a:solidFill>
                            <a:schemeClr val="tx1"/>
                          </a:solidFill>
                          <a:latin typeface="+mn-lt"/>
                          <a:ea typeface="Calibri"/>
                          <a:cs typeface="Times New Roman"/>
                        </a:rPr>
                        <a:t>Reward</a:t>
                      </a:r>
                      <a:r>
                        <a:rPr lang="en-US" sz="1000" b="1" baseline="0" dirty="0" smtClean="0">
                          <a:solidFill>
                            <a:schemeClr val="tx1"/>
                          </a:solidFill>
                          <a:latin typeface="+mn-lt"/>
                          <a:ea typeface="Calibri"/>
                          <a:cs typeface="Times New Roman"/>
                        </a:rPr>
                        <a:t> Yourself</a:t>
                      </a:r>
                      <a:endParaRPr lang="en-US" sz="1000" b="1" dirty="0">
                        <a:solidFill>
                          <a:schemeClr val="tx1"/>
                        </a:solidFill>
                        <a:latin typeface="+mn-lt"/>
                        <a:ea typeface="Calibri"/>
                        <a:cs typeface="Times New Roman"/>
                      </a:endParaRP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smtClean="0">
                          <a:solidFill>
                            <a:schemeClr val="tx1"/>
                          </a:solidFill>
                          <a:latin typeface="+mn-lt"/>
                          <a:ea typeface="Calibri"/>
                          <a:cs typeface="Times New Roman"/>
                        </a:rPr>
                        <a:t>(10-15 </a:t>
                      </a:r>
                      <a:r>
                        <a:rPr lang="en-US" sz="1000" dirty="0">
                          <a:solidFill>
                            <a:schemeClr val="tx1"/>
                          </a:solidFill>
                          <a:latin typeface="+mn-lt"/>
                          <a:ea typeface="Calibri"/>
                          <a:cs typeface="Times New Roman"/>
                        </a:rPr>
                        <a:t>min) </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smtClean="0">
                          <a:solidFill>
                            <a:schemeClr val="tx1"/>
                          </a:solidFill>
                          <a:latin typeface="+mn-lt"/>
                          <a:ea typeface="Times New Roman"/>
                          <a:cs typeface="Times New Roman"/>
                        </a:rPr>
                        <a:t>Take</a:t>
                      </a:r>
                      <a:r>
                        <a:rPr lang="en-US" sz="1000" b="1" kern="1200" baseline="0" dirty="0" smtClean="0">
                          <a:solidFill>
                            <a:schemeClr val="tx1"/>
                          </a:solidFill>
                          <a:latin typeface="+mn-lt"/>
                          <a:ea typeface="Times New Roman"/>
                          <a:cs typeface="Times New Roman"/>
                        </a:rPr>
                        <a:t> a break</a:t>
                      </a:r>
                      <a:r>
                        <a:rPr lang="en-US" sz="1000" kern="1200" dirty="0" smtClean="0">
                          <a:solidFill>
                            <a:schemeClr val="tx1"/>
                          </a:solidFill>
                          <a:latin typeface="+mn-lt"/>
                          <a:ea typeface="Times New Roman"/>
                          <a:cs typeface="Times New Roman"/>
                        </a:rPr>
                        <a:t>– </a:t>
                      </a:r>
                      <a:r>
                        <a:rPr lang="en-US" sz="1000" kern="1200" dirty="0">
                          <a:solidFill>
                            <a:schemeClr val="tx1"/>
                          </a:solidFill>
                          <a:latin typeface="+mn-lt"/>
                          <a:ea typeface="Times New Roman"/>
                          <a:cs typeface="Times New Roman"/>
                        </a:rPr>
                        <a:t>call a friend, play a short game, get a snack</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r h="230825">
                <a:tc>
                  <a:txBody>
                    <a:bodyPr/>
                    <a:lstStyle/>
                    <a:p>
                      <a:pPr marL="0" marR="0" algn="l">
                        <a:lnSpc>
                          <a:spcPct val="115000"/>
                        </a:lnSpc>
                        <a:spcBef>
                          <a:spcPts val="0"/>
                        </a:spcBef>
                        <a:spcAft>
                          <a:spcPts val="0"/>
                        </a:spcAft>
                      </a:pPr>
                      <a:r>
                        <a:rPr lang="en-US" sz="900" b="1" dirty="0">
                          <a:solidFill>
                            <a:schemeClr val="tx1"/>
                          </a:solidFill>
                          <a:latin typeface="+mn-lt"/>
                          <a:ea typeface="Calibri"/>
                          <a:cs typeface="Times New Roman"/>
                        </a:rPr>
                        <a:t>4</a:t>
                      </a:r>
                    </a:p>
                  </a:txBody>
                  <a:tcPr marL="56165" marR="56165" marT="0" marB="0">
                    <a:lnL>
                      <a:noFill/>
                    </a:lnL>
                    <a:lnR>
                      <a:noFill/>
                    </a:lnR>
                    <a:lnT>
                      <a:noFill/>
                    </a:lnT>
                    <a:lnB>
                      <a:noFill/>
                    </a:lnB>
                  </a:tcPr>
                </a:tc>
                <a:tc>
                  <a:txBody>
                    <a:bodyPr/>
                    <a:lstStyle/>
                    <a:p>
                      <a:pPr marL="0" marR="0" algn="l">
                        <a:lnSpc>
                          <a:spcPct val="115000"/>
                        </a:lnSpc>
                        <a:spcBef>
                          <a:spcPts val="0"/>
                        </a:spcBef>
                        <a:spcAft>
                          <a:spcPts val="0"/>
                        </a:spcAft>
                      </a:pPr>
                      <a:r>
                        <a:rPr lang="en-US" sz="1000" b="1" dirty="0">
                          <a:solidFill>
                            <a:schemeClr val="tx1"/>
                          </a:solidFill>
                          <a:latin typeface="+mn-lt"/>
                          <a:ea typeface="Calibri"/>
                          <a:cs typeface="Times New Roman"/>
                        </a:rPr>
                        <a:t>Review</a:t>
                      </a:r>
                    </a:p>
                  </a:txBody>
                  <a:tcPr marL="56165" marR="56165" marT="0" marB="0">
                    <a:lnL>
                      <a:noFill/>
                    </a:lnL>
                    <a:lnR>
                      <a:noFill/>
                    </a:lnR>
                    <a:lnT>
                      <a:noFill/>
                    </a:lnT>
                    <a:lnB>
                      <a:noFill/>
                    </a:lnB>
                  </a:tcPr>
                </a:tc>
                <a:tc>
                  <a:txBody>
                    <a:bodyPr/>
                    <a:lstStyle/>
                    <a:p>
                      <a:pPr marL="0" marR="0" algn="ctr">
                        <a:lnSpc>
                          <a:spcPct val="115000"/>
                        </a:lnSpc>
                        <a:spcBef>
                          <a:spcPts val="0"/>
                        </a:spcBef>
                        <a:spcAft>
                          <a:spcPts val="0"/>
                        </a:spcAft>
                      </a:pPr>
                      <a:r>
                        <a:rPr lang="en-US" sz="1000" dirty="0">
                          <a:solidFill>
                            <a:schemeClr val="tx1"/>
                          </a:solidFill>
                          <a:latin typeface="+mn-lt"/>
                          <a:ea typeface="Calibri"/>
                          <a:cs typeface="Times New Roman"/>
                        </a:rPr>
                        <a:t>(5 min)</a:t>
                      </a:r>
                    </a:p>
                  </a:txBody>
                  <a:tcPr marL="56165" marR="56165" marT="0" marB="0">
                    <a:lnL>
                      <a:noFill/>
                    </a:lnL>
                    <a:lnR>
                      <a:noFill/>
                    </a:lnR>
                    <a:lnT>
                      <a:noFill/>
                    </a:lnT>
                    <a:lnB>
                      <a:noFill/>
                    </a:lnB>
                  </a:tcPr>
                </a:tc>
                <a:tc>
                  <a:txBody>
                    <a:bodyPr/>
                    <a:lstStyle/>
                    <a:p>
                      <a:pPr marL="0" marR="0" algn="l">
                        <a:lnSpc>
                          <a:spcPts val="1700"/>
                        </a:lnSpc>
                        <a:spcBef>
                          <a:spcPts val="0"/>
                        </a:spcBef>
                        <a:spcAft>
                          <a:spcPts val="0"/>
                        </a:spcAft>
                      </a:pPr>
                      <a:r>
                        <a:rPr lang="en-US" sz="1000" b="1" kern="1200" dirty="0">
                          <a:solidFill>
                            <a:schemeClr val="tx1"/>
                          </a:solidFill>
                          <a:latin typeface="+mn-lt"/>
                          <a:ea typeface="Times New Roman"/>
                          <a:cs typeface="Times New Roman"/>
                        </a:rPr>
                        <a:t>Go over what you just studied</a:t>
                      </a:r>
                      <a:endParaRPr lang="en-US" sz="1000" dirty="0">
                        <a:solidFill>
                          <a:schemeClr val="tx1"/>
                        </a:solidFill>
                        <a:latin typeface="+mn-lt"/>
                        <a:ea typeface="Times New Roman"/>
                        <a:cs typeface="Times New Roman"/>
                      </a:endParaRPr>
                    </a:p>
                  </a:txBody>
                  <a:tcPr marL="56165" marR="56165" marT="0" marB="0">
                    <a:lnL>
                      <a:noFill/>
                    </a:lnL>
                    <a:lnR>
                      <a:noFill/>
                    </a:lnR>
                    <a:lnT>
                      <a:noFill/>
                    </a:lnT>
                    <a:lnB>
                      <a:noFill/>
                    </a:lnB>
                  </a:tcPr>
                </a:tc>
              </a:tr>
            </a:tbl>
          </a:graphicData>
        </a:graphic>
      </p:graphicFrame>
      <p:sp>
        <p:nvSpPr>
          <p:cNvPr id="24" name="TextBox 23"/>
          <p:cNvSpPr txBox="1"/>
          <p:nvPr/>
        </p:nvSpPr>
        <p:spPr>
          <a:xfrm>
            <a:off x="347382" y="4831773"/>
            <a:ext cx="4123765" cy="369332"/>
          </a:xfrm>
          <a:prstGeom prst="rect">
            <a:avLst/>
          </a:prstGeom>
          <a:noFill/>
        </p:spPr>
        <p:txBody>
          <a:bodyPr wrap="square" rtlCol="0">
            <a:spAutoFit/>
          </a:bodyPr>
          <a:lstStyle/>
          <a:p>
            <a:r>
              <a:rPr lang="en-US" dirty="0" smtClean="0"/>
              <a:t>*Intense Study Sessions  </a:t>
            </a:r>
            <a:endParaRPr lang="en-US" dirty="0"/>
          </a:p>
        </p:txBody>
      </p:sp>
      <p:sp>
        <p:nvSpPr>
          <p:cNvPr id="30" name="TextBox 29"/>
          <p:cNvSpPr txBox="1"/>
          <p:nvPr/>
        </p:nvSpPr>
        <p:spPr>
          <a:xfrm>
            <a:off x="2667000" y="1828800"/>
            <a:ext cx="1029962" cy="461665"/>
          </a:xfrm>
          <a:prstGeom prst="rect">
            <a:avLst/>
          </a:prstGeom>
          <a:noFill/>
        </p:spPr>
        <p:txBody>
          <a:bodyPr wrap="none" rtlCol="0">
            <a:spAutoFit/>
          </a:bodyPr>
          <a:lstStyle/>
          <a:p>
            <a:r>
              <a:rPr lang="en-US" sz="2400" dirty="0" smtClean="0"/>
              <a:t>Attend</a:t>
            </a:r>
            <a:endParaRPr lang="en-US" sz="2400" dirty="0"/>
          </a:p>
        </p:txBody>
      </p:sp>
      <p:sp>
        <p:nvSpPr>
          <p:cNvPr id="31" name="TextBox 30"/>
          <p:cNvSpPr txBox="1"/>
          <p:nvPr/>
        </p:nvSpPr>
        <p:spPr>
          <a:xfrm>
            <a:off x="2615769" y="2756062"/>
            <a:ext cx="1080424" cy="461665"/>
          </a:xfrm>
          <a:prstGeom prst="rect">
            <a:avLst/>
          </a:prstGeom>
          <a:noFill/>
        </p:spPr>
        <p:txBody>
          <a:bodyPr wrap="none" rtlCol="0">
            <a:spAutoFit/>
          </a:bodyPr>
          <a:lstStyle/>
          <a:p>
            <a:r>
              <a:rPr lang="en-US" sz="2400" dirty="0" smtClean="0"/>
              <a:t>Review</a:t>
            </a:r>
            <a:endParaRPr lang="en-US" sz="2400" dirty="0"/>
          </a:p>
        </p:txBody>
      </p:sp>
      <p:sp>
        <p:nvSpPr>
          <p:cNvPr id="32" name="TextBox 31"/>
          <p:cNvSpPr txBox="1"/>
          <p:nvPr/>
        </p:nvSpPr>
        <p:spPr>
          <a:xfrm>
            <a:off x="2743200" y="3505200"/>
            <a:ext cx="891591" cy="461665"/>
          </a:xfrm>
          <a:prstGeom prst="rect">
            <a:avLst/>
          </a:prstGeom>
          <a:noFill/>
        </p:spPr>
        <p:txBody>
          <a:bodyPr wrap="none" rtlCol="0">
            <a:spAutoFit/>
          </a:bodyPr>
          <a:lstStyle/>
          <a:p>
            <a:r>
              <a:rPr lang="en-US" sz="2400" dirty="0" smtClean="0"/>
              <a:t>Study</a:t>
            </a:r>
            <a:endParaRPr lang="en-US" sz="2400" dirty="0"/>
          </a:p>
        </p:txBody>
      </p:sp>
      <p:sp>
        <p:nvSpPr>
          <p:cNvPr id="26" name="Rounded Rectangle 25"/>
          <p:cNvSpPr/>
          <p:nvPr/>
        </p:nvSpPr>
        <p:spPr>
          <a:xfrm>
            <a:off x="3899647" y="1714439"/>
            <a:ext cx="4948518" cy="470123"/>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3989294" y="1766393"/>
            <a:ext cx="4930588" cy="461665"/>
          </a:xfrm>
          <a:prstGeom prst="rect">
            <a:avLst/>
          </a:prstGeom>
        </p:spPr>
        <p:txBody>
          <a:bodyPr wrap="square">
            <a:spAutoFit/>
          </a:bodyPr>
          <a:lstStyle/>
          <a:p>
            <a:r>
              <a:rPr lang="en-US" sz="1200" b="1" i="1" u="sng" dirty="0"/>
              <a:t>Attend</a:t>
            </a:r>
            <a:r>
              <a:rPr lang="en-US" sz="1200" i="1" u="sng" dirty="0"/>
              <a:t> </a:t>
            </a:r>
            <a:r>
              <a:rPr lang="en-US" sz="1200" b="1" u="sng" dirty="0"/>
              <a:t>class </a:t>
            </a:r>
            <a:r>
              <a:rPr lang="en-US" sz="1200" dirty="0" smtClean="0"/>
              <a:t>– </a:t>
            </a:r>
            <a:r>
              <a:rPr lang="en-US" sz="1200" b="1" dirty="0" smtClean="0"/>
              <a:t>GO TO CLASS! </a:t>
            </a:r>
            <a:r>
              <a:rPr lang="en-US" sz="1200" dirty="0" smtClean="0"/>
              <a:t>Answer and ask questions and take meaningful notes</a:t>
            </a:r>
            <a:r>
              <a:rPr lang="en-US" sz="1200" dirty="0"/>
              <a:t>. </a:t>
            </a:r>
            <a:r>
              <a:rPr lang="en-US" sz="1200" dirty="0" smtClean="0"/>
              <a:t> </a:t>
            </a:r>
            <a:endParaRPr lang="en-US" sz="1200" dirty="0"/>
          </a:p>
        </p:txBody>
      </p:sp>
      <p:sp>
        <p:nvSpPr>
          <p:cNvPr id="35" name="Rounded Rectangle 34"/>
          <p:cNvSpPr/>
          <p:nvPr/>
        </p:nvSpPr>
        <p:spPr>
          <a:xfrm>
            <a:off x="3899647" y="2479818"/>
            <a:ext cx="4948518" cy="432108"/>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ounded Rectangle 35"/>
          <p:cNvSpPr/>
          <p:nvPr/>
        </p:nvSpPr>
        <p:spPr>
          <a:xfrm>
            <a:off x="3899647" y="4054925"/>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7" name="Rounded Rectangle 36"/>
          <p:cNvSpPr/>
          <p:nvPr/>
        </p:nvSpPr>
        <p:spPr>
          <a:xfrm>
            <a:off x="3899647" y="885698"/>
            <a:ext cx="4948518" cy="571500"/>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65" name="Rectangle 1"/>
          <p:cNvSpPr>
            <a:spLocks noChangeArrowheads="1"/>
          </p:cNvSpPr>
          <p:nvPr/>
        </p:nvSpPr>
        <p:spPr bwMode="auto">
          <a:xfrm>
            <a:off x="3989294" y="834828"/>
            <a:ext cx="493058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tabLst>
                <a:tab pos="457200" algn="l"/>
                <a:tab pos="581025" algn="l"/>
              </a:tabLst>
            </a:pPr>
            <a:r>
              <a:rPr kumimoji="0" lang="en-US" sz="1200" b="1" i="1" u="sng" strike="noStrike" cap="none" normalizeH="0" baseline="0" dirty="0" smtClean="0">
                <a:ln>
                  <a:noFill/>
                </a:ln>
                <a:solidFill>
                  <a:schemeClr val="tx1"/>
                </a:solidFill>
                <a:effectLst/>
                <a:ea typeface="Calibri" pitchFamily="34" charset="0"/>
                <a:cs typeface="Times New Roman" pitchFamily="18" charset="0"/>
              </a:rPr>
              <a:t>Preview</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 before</a:t>
            </a:r>
            <a:r>
              <a:rPr kumimoji="0" lang="en-US" sz="1200" b="1" i="0" u="sng" strike="noStrike" cap="none" normalizeH="0" dirty="0" smtClean="0">
                <a:ln>
                  <a:noFill/>
                </a:ln>
                <a:solidFill>
                  <a:schemeClr val="tx1"/>
                </a:solidFill>
                <a:effectLst/>
                <a:ea typeface="Calibri" pitchFamily="34" charset="0"/>
                <a:cs typeface="Times New Roman" pitchFamily="18" charset="0"/>
              </a:rPr>
              <a:t> </a:t>
            </a:r>
            <a:r>
              <a:rPr kumimoji="0" lang="en-US" sz="1200" b="1" i="0" u="sng" strike="noStrike" cap="none" normalizeH="0" baseline="0" dirty="0" smtClean="0">
                <a:ln>
                  <a:noFill/>
                </a:ln>
                <a:solidFill>
                  <a:schemeClr val="tx1"/>
                </a:solidFill>
                <a:effectLst/>
                <a:ea typeface="Calibri" pitchFamily="34" charset="0"/>
                <a:cs typeface="Times New Roman" pitchFamily="18" charset="0"/>
              </a:rPr>
              <a:t>class</a:t>
            </a:r>
            <a:r>
              <a:rPr kumimoji="0" lang="en-US" sz="1200" b="1" i="0" strike="noStrike" cap="none" normalizeH="0" baseline="0" dirty="0" smtClean="0">
                <a:ln>
                  <a:noFill/>
                </a:ln>
                <a:solidFill>
                  <a:schemeClr val="tx1"/>
                </a:solidFill>
                <a:effectLst/>
                <a:ea typeface="Calibri" pitchFamily="34" charset="0"/>
                <a:cs typeface="Times New Roman" pitchFamily="18" charset="0"/>
              </a:rPr>
              <a:t> </a:t>
            </a:r>
            <a:r>
              <a:rPr lang="en-US" sz="1200" dirty="0" smtClean="0"/>
              <a:t>–</a:t>
            </a:r>
            <a:r>
              <a:rPr lang="en-US" sz="1200" dirty="0" smtClean="0">
                <a:ea typeface="Calibri" pitchFamily="34" charset="0"/>
                <a:cs typeface="Times New Roman" pitchFamily="18" charset="0"/>
              </a:rPr>
              <a:t> S</a:t>
            </a:r>
            <a:r>
              <a:rPr kumimoji="0" lang="en-US" sz="1200" b="0" i="0" u="none" strike="noStrike" cap="none" normalizeH="0" dirty="0" smtClean="0">
                <a:ln>
                  <a:noFill/>
                </a:ln>
                <a:solidFill>
                  <a:schemeClr val="tx1"/>
                </a:solidFill>
                <a:effectLst/>
                <a:ea typeface="Calibri" pitchFamily="34" charset="0"/>
                <a:cs typeface="Times New Roman" pitchFamily="18" charset="0"/>
              </a:rPr>
              <a:t>kim </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the chapter, </a:t>
            </a:r>
            <a:r>
              <a:rPr lang="en-US" sz="1200" dirty="0" smtClean="0"/>
              <a:t>note headings and boldface words, </a:t>
            </a:r>
            <a:r>
              <a:rPr lang="en-US" sz="1200" dirty="0" smtClean="0">
                <a:ea typeface="Calibri" pitchFamily="34" charset="0"/>
                <a:cs typeface="Times New Roman" pitchFamily="18" charset="0"/>
              </a:rPr>
              <a:t>review summaries and chapter objectives, and come up with que</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stions you’d  like </a:t>
            </a:r>
            <a:r>
              <a:rPr lang="en-US" sz="1200" dirty="0" smtClean="0">
                <a:ea typeface="Calibri" pitchFamily="34" charset="0"/>
                <a:cs typeface="Times New Roman" pitchFamily="18" charset="0"/>
              </a:rPr>
              <a:t>the lecture to answer for you</a:t>
            </a:r>
            <a:r>
              <a:rPr kumimoji="0" lang="en-US" sz="1200" b="0" i="0" u="none" strike="noStrike" cap="none" normalizeH="0" baseline="0" dirty="0" smtClean="0">
                <a:ln>
                  <a:noFill/>
                </a:ln>
                <a:solidFill>
                  <a:schemeClr val="tx1"/>
                </a:solidFill>
                <a:effectLst/>
                <a:ea typeface="Calibri" pitchFamily="34" charset="0"/>
                <a:cs typeface="Times New Roman" pitchFamily="18" charset="0"/>
              </a:rPr>
              <a:t>. </a:t>
            </a:r>
            <a:endParaRPr kumimoji="0" lang="en-US" sz="1200" b="0" i="0" u="none" strike="noStrike" cap="none" normalizeH="0" baseline="0" dirty="0" smtClean="0">
              <a:ln>
                <a:noFill/>
              </a:ln>
              <a:solidFill>
                <a:schemeClr val="tx1"/>
              </a:solidFill>
              <a:effectLst/>
              <a:cs typeface="Arial" pitchFamily="34" charset="0"/>
            </a:endParaRPr>
          </a:p>
        </p:txBody>
      </p:sp>
      <p:sp>
        <p:nvSpPr>
          <p:cNvPr id="19" name="Rectangle 18"/>
          <p:cNvSpPr/>
          <p:nvPr/>
        </p:nvSpPr>
        <p:spPr>
          <a:xfrm>
            <a:off x="3989294" y="2531772"/>
            <a:ext cx="4930588" cy="461665"/>
          </a:xfrm>
          <a:prstGeom prst="rect">
            <a:avLst/>
          </a:prstGeom>
        </p:spPr>
        <p:txBody>
          <a:bodyPr wrap="square">
            <a:spAutoFit/>
          </a:bodyPr>
          <a:lstStyle/>
          <a:p>
            <a:r>
              <a:rPr lang="en-US" sz="1200" b="1" i="1" u="sng" dirty="0" smtClean="0"/>
              <a:t>Review</a:t>
            </a:r>
            <a:r>
              <a:rPr lang="en-US" sz="1200" b="1" u="sng" dirty="0" smtClean="0"/>
              <a:t> after class</a:t>
            </a:r>
            <a:r>
              <a:rPr lang="en-US" sz="1200" u="sng" dirty="0" smtClean="0"/>
              <a:t> </a:t>
            </a:r>
            <a:r>
              <a:rPr lang="en-US" sz="1200" dirty="0"/>
              <a:t>– </a:t>
            </a:r>
            <a:r>
              <a:rPr lang="en-US" sz="1200" dirty="0" smtClean="0"/>
              <a:t>As soon after class as possible, read notes, fill in gaps and note any questions.</a:t>
            </a:r>
            <a:endParaRPr lang="en-US" sz="1200" dirty="0"/>
          </a:p>
        </p:txBody>
      </p:sp>
      <p:sp>
        <p:nvSpPr>
          <p:cNvPr id="20" name="Rectangle 19"/>
          <p:cNvSpPr/>
          <p:nvPr/>
        </p:nvSpPr>
        <p:spPr>
          <a:xfrm>
            <a:off x="3989294" y="4102314"/>
            <a:ext cx="4930588" cy="646331"/>
          </a:xfrm>
          <a:prstGeom prst="rect">
            <a:avLst/>
          </a:prstGeom>
        </p:spPr>
        <p:txBody>
          <a:bodyPr wrap="square">
            <a:spAutoFit/>
          </a:bodyPr>
          <a:lstStyle/>
          <a:p>
            <a:r>
              <a:rPr lang="en-US" sz="1200" b="1" i="1" u="sng" dirty="0" smtClean="0"/>
              <a:t>Assess</a:t>
            </a:r>
            <a:r>
              <a:rPr lang="en-US" sz="1200" b="1" u="sng" dirty="0" smtClean="0"/>
              <a:t> your Learning</a:t>
            </a:r>
            <a:r>
              <a:rPr lang="en-US" sz="1200" b="1" dirty="0" smtClean="0"/>
              <a:t> </a:t>
            </a:r>
            <a:r>
              <a:rPr lang="en-US" sz="1200" dirty="0" smtClean="0"/>
              <a:t>– Periodically perform reality checks</a:t>
            </a:r>
          </a:p>
          <a:p>
            <a:pPr marL="234950" indent="-123825">
              <a:buFont typeface="Arial" pitchFamily="34" charset="0"/>
              <a:buChar char="•"/>
            </a:pPr>
            <a:r>
              <a:rPr lang="en-US" sz="1200" dirty="0" smtClean="0"/>
              <a:t>Am I using study methods that are effective?</a:t>
            </a:r>
          </a:p>
          <a:p>
            <a:pPr marL="234950" indent="-123825">
              <a:buFont typeface="Arial" pitchFamily="34" charset="0"/>
              <a:buChar char="•"/>
            </a:pPr>
            <a:r>
              <a:rPr lang="en-US" sz="1200" dirty="0" smtClean="0"/>
              <a:t>Do I understand the material enough to teach it to others?</a:t>
            </a:r>
            <a:endParaRPr lang="en-US" sz="1200" dirty="0"/>
          </a:p>
        </p:txBody>
      </p:sp>
      <p:sp>
        <p:nvSpPr>
          <p:cNvPr id="38" name="TextBox 37"/>
          <p:cNvSpPr txBox="1"/>
          <p:nvPr/>
        </p:nvSpPr>
        <p:spPr>
          <a:xfrm>
            <a:off x="2514600" y="914400"/>
            <a:ext cx="1181157" cy="461665"/>
          </a:xfrm>
          <a:prstGeom prst="rect">
            <a:avLst/>
          </a:prstGeom>
          <a:noFill/>
        </p:spPr>
        <p:txBody>
          <a:bodyPr wrap="none" rtlCol="0">
            <a:spAutoFit/>
          </a:bodyPr>
          <a:lstStyle/>
          <a:p>
            <a:r>
              <a:rPr lang="en-US" sz="2400" dirty="0" smtClean="0"/>
              <a:t>Preview</a:t>
            </a:r>
            <a:endParaRPr lang="en-US" sz="2400" dirty="0"/>
          </a:p>
        </p:txBody>
      </p:sp>
      <p:cxnSp>
        <p:nvCxnSpPr>
          <p:cNvPr id="34" name="Straight Connector 33"/>
          <p:cNvCxnSpPr/>
          <p:nvPr/>
        </p:nvCxnSpPr>
        <p:spPr>
          <a:xfrm>
            <a:off x="0" y="0"/>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0" y="6390409"/>
            <a:ext cx="9144000" cy="0"/>
          </a:xfrm>
          <a:prstGeom prst="line">
            <a:avLst/>
          </a:prstGeom>
          <a:ln w="76200">
            <a:solidFill>
              <a:srgbClr val="CD6633"/>
            </a:solidFill>
          </a:ln>
        </p:spPr>
        <p:style>
          <a:lnRef idx="1">
            <a:schemeClr val="accent1"/>
          </a:lnRef>
          <a:fillRef idx="0">
            <a:schemeClr val="accent1"/>
          </a:fillRef>
          <a:effectRef idx="0">
            <a:schemeClr val="accent1"/>
          </a:effectRef>
          <a:fontRef idx="minor">
            <a:schemeClr val="tx1"/>
          </a:fontRef>
        </p:style>
      </p:cxnSp>
      <p:sp>
        <p:nvSpPr>
          <p:cNvPr id="1027" name="Text Box 3"/>
          <p:cNvSpPr txBox="1">
            <a:spLocks noChangeArrowheads="1"/>
          </p:cNvSpPr>
          <p:nvPr/>
        </p:nvSpPr>
        <p:spPr bwMode="auto">
          <a:xfrm>
            <a:off x="5675779" y="6390409"/>
            <a:ext cx="2891118" cy="233795"/>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C</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enter for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A</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cademic </a:t>
            </a:r>
            <a:r>
              <a:rPr kumimoji="0" lang="en-US" sz="1800" b="0" i="0" u="none" strike="noStrike" cap="none" normalizeH="0" baseline="0" dirty="0" smtClean="0">
                <a:ln>
                  <a:noFill/>
                </a:ln>
                <a:solidFill>
                  <a:srgbClr val="000000"/>
                </a:solidFill>
                <a:effectLst/>
                <a:latin typeface="Goudy Old Style" pitchFamily="18" charset="0"/>
                <a:cs typeface="Arial" pitchFamily="34" charset="0"/>
              </a:rPr>
              <a:t>S</a:t>
            </a:r>
            <a:r>
              <a:rPr kumimoji="0" lang="en-US" sz="1600" b="0" i="0" u="none" strike="noStrike" cap="none" normalizeH="0" baseline="0" dirty="0" smtClean="0">
                <a:ln>
                  <a:noFill/>
                </a:ln>
                <a:solidFill>
                  <a:srgbClr val="000000"/>
                </a:solidFill>
                <a:effectLst/>
                <a:latin typeface="Goudy Old Style" pitchFamily="18" charset="0"/>
                <a:cs typeface="Arial" pitchFamily="34" charset="0"/>
              </a:rPr>
              <a:t>uccess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 Box 4"/>
          <p:cNvSpPr txBox="1">
            <a:spLocks noChangeArrowheads="1"/>
          </p:cNvSpPr>
          <p:nvPr/>
        </p:nvSpPr>
        <p:spPr bwMode="auto">
          <a:xfrm>
            <a:off x="4953000" y="6663170"/>
            <a:ext cx="3675529" cy="194830"/>
          </a:xfrm>
          <a:prstGeom prst="rect">
            <a:avLst/>
          </a:prstGeom>
          <a:noFill/>
          <a:ln w="9525" algn="ctr">
            <a:noFill/>
            <a:miter lim="800000"/>
            <a:headEnd/>
            <a:tailEnd/>
          </a:ln>
        </p:spPr>
        <p:txBody>
          <a:bodyPr vert="horz" wrap="square" lIns="91440" tIns="45720" rIns="91440" bIns="45720" numCol="1" anchor="t"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B-31 Coates Hall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 225.578.2872 </a:t>
            </a:r>
            <a:r>
              <a:rPr kumimoji="0" lang="en-US" sz="1000" b="0" i="0" u="none" strike="noStrike" cap="none" normalizeH="0" baseline="0" noProof="1" smtClean="0">
                <a:ln>
                  <a:noFill/>
                </a:ln>
                <a:solidFill>
                  <a:srgbClr val="000000"/>
                </a:solidFill>
                <a:effectLst/>
                <a:latin typeface="Arial" pitchFamily="34" charset="0"/>
                <a:cs typeface="Arial" pitchFamily="34" charset="0"/>
              </a:rPr>
              <a:t>▪</a:t>
            </a:r>
            <a:r>
              <a:rPr kumimoji="0" lang="en-US" sz="1000" b="0" i="0" u="none" strike="noStrike" cap="none" normalizeH="0" baseline="0" dirty="0" smtClean="0">
                <a:ln>
                  <a:noFill/>
                </a:ln>
                <a:solidFill>
                  <a:srgbClr val="000000"/>
                </a:solidFill>
                <a:effectLst/>
                <a:latin typeface="Arial" pitchFamily="34" charset="0"/>
                <a:cs typeface="Arial" pitchFamily="34" charset="0"/>
              </a:rPr>
              <a:t>www.cas.lsu.edu</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2" name="TextBox 41"/>
          <p:cNvSpPr txBox="1"/>
          <p:nvPr/>
        </p:nvSpPr>
        <p:spPr>
          <a:xfrm>
            <a:off x="2667000" y="4267200"/>
            <a:ext cx="997389" cy="461665"/>
          </a:xfrm>
          <a:prstGeom prst="rect">
            <a:avLst/>
          </a:prstGeom>
          <a:noFill/>
        </p:spPr>
        <p:txBody>
          <a:bodyPr wrap="none" rtlCol="0">
            <a:spAutoFit/>
          </a:bodyPr>
          <a:lstStyle/>
          <a:p>
            <a:r>
              <a:rPr lang="en-US" sz="2400" dirty="0" smtClean="0"/>
              <a:t>Assess</a:t>
            </a:r>
            <a:endParaRPr lang="en-US" sz="2400" dirty="0"/>
          </a:p>
        </p:txBody>
      </p:sp>
      <p:sp>
        <p:nvSpPr>
          <p:cNvPr id="43" name="Rounded Rectangle 42"/>
          <p:cNvSpPr/>
          <p:nvPr/>
        </p:nvSpPr>
        <p:spPr>
          <a:xfrm>
            <a:off x="3899647" y="3173581"/>
            <a:ext cx="4948518" cy="675409"/>
          </a:xfrm>
          <a:prstGeom prst="roundRect">
            <a:avLst/>
          </a:prstGeom>
          <a:solidFill>
            <a:schemeClr val="bg1"/>
          </a:solidFill>
          <a:ln w="3175">
            <a:solidFill>
              <a:schemeClr val="bg1">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 name="Rectangle 43"/>
          <p:cNvSpPr/>
          <p:nvPr/>
        </p:nvSpPr>
        <p:spPr>
          <a:xfrm>
            <a:off x="3899647" y="3124200"/>
            <a:ext cx="5244353" cy="830997"/>
          </a:xfrm>
          <a:prstGeom prst="rect">
            <a:avLst/>
          </a:prstGeom>
        </p:spPr>
        <p:txBody>
          <a:bodyPr wrap="square">
            <a:spAutoFit/>
          </a:bodyPr>
          <a:lstStyle/>
          <a:p>
            <a:r>
              <a:rPr lang="en-US" sz="1200" b="1" i="1" u="sng" dirty="0" smtClean="0"/>
              <a:t>Study </a:t>
            </a:r>
            <a:r>
              <a:rPr lang="en-US" sz="1200" dirty="0" smtClean="0"/>
              <a:t>– </a:t>
            </a:r>
            <a:r>
              <a:rPr lang="en-US" sz="1200" dirty="0"/>
              <a:t>Repetition is the </a:t>
            </a:r>
            <a:r>
              <a:rPr lang="en-US" sz="1200" dirty="0" smtClean="0"/>
              <a:t>key.  Ask questions such as ‘why’, ‘how’, and ‘what if’.</a:t>
            </a:r>
          </a:p>
          <a:p>
            <a:pPr marL="234950" indent="-123825">
              <a:buFont typeface="Arial" pitchFamily="34" charset="0"/>
              <a:buChar char="•"/>
            </a:pPr>
            <a:r>
              <a:rPr lang="en-US" sz="1200" dirty="0" smtClean="0"/>
              <a:t>Intense Study Sessions* - 3-5 short study sessions per day</a:t>
            </a:r>
          </a:p>
          <a:p>
            <a:pPr marL="234950" indent="-123825">
              <a:buFont typeface="Arial" pitchFamily="34" charset="0"/>
              <a:buChar char="•"/>
            </a:pPr>
            <a:r>
              <a:rPr lang="en-US" sz="1200" dirty="0" smtClean="0"/>
              <a:t>Weekend Review – Read notes and material from the week to make       	connections</a:t>
            </a:r>
            <a:endParaRPr lang="en-US" sz="1200" dirty="0"/>
          </a:p>
        </p:txBody>
      </p:sp>
      <p:pic>
        <p:nvPicPr>
          <p:cNvPr id="2" name="Picture 2"/>
          <p:cNvPicPr>
            <a:picLocks noChangeAspect="1" noChangeArrowheads="1"/>
          </p:cNvPicPr>
          <p:nvPr/>
        </p:nvPicPr>
        <p:blipFill>
          <a:blip r:embed="rId9" cstate="print"/>
          <a:srcRect/>
          <a:stretch>
            <a:fillRect/>
          </a:stretch>
        </p:blipFill>
        <p:spPr bwMode="auto">
          <a:xfrm>
            <a:off x="448236" y="6469424"/>
            <a:ext cx="1008529" cy="180758"/>
          </a:xfrm>
          <a:prstGeom prst="rect">
            <a:avLst/>
          </a:prstGeom>
          <a:noFill/>
          <a:ln w="9525" algn="in">
            <a:noFill/>
            <a:miter lim="800000"/>
            <a:headEnd/>
            <a:tailEnd/>
          </a:ln>
          <a:effectLst/>
        </p:spPr>
      </p:pic>
    </p:spTree>
    <p:custDataLst>
      <p:tags r:id="rId1"/>
    </p:custDataLst>
    <p:extLst>
      <p:ext uri="{BB962C8B-B14F-4D97-AF65-F5344CB8AC3E}">
        <p14:creationId xmlns:p14="http://schemas.microsoft.com/office/powerpoint/2010/main" val="1593587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26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0"/>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0"/>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0" grpId="0"/>
      <p:bldP spid="31" grpId="0"/>
      <p:bldP spid="32" grpId="0"/>
      <p:bldP spid="18" grpId="0"/>
      <p:bldP spid="11265" grpId="0"/>
      <p:bldP spid="19" grpId="0"/>
      <p:bldP spid="20" grpId="0"/>
      <p:bldP spid="38" grpId="0"/>
      <p:bldP spid="42" grpId="0"/>
      <p:bldP spid="44" grpId="0"/>
    </p:bldLst>
  </p:timing>
</p:sld>
</file>

<file path=ppt/slides/slide15.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356354" name="Rectangle 2"/>
          <p:cNvSpPr>
            <a:spLocks noGrp="1" noChangeArrowheads="1"/>
          </p:cNvSpPr>
          <p:nvPr>
            <p:ph type="title"/>
          </p:nvPr>
        </p:nvSpPr>
        <p:spPr>
          <a:xfrm>
            <a:off x="381000" y="0"/>
            <a:ext cx="8305800" cy="849824"/>
          </a:xfrm>
        </p:spPr>
        <p:txBody>
          <a:bodyPr>
            <a:normAutofit/>
          </a:bodyPr>
          <a:lstStyle/>
          <a:p>
            <a:pPr algn="ctr" eaLnBrk="1" hangingPunct="1"/>
            <a:r>
              <a:rPr lang="en-US" b="1" dirty="0" smtClean="0"/>
              <a:t> </a:t>
            </a:r>
            <a:r>
              <a:rPr lang="en-US" dirty="0" smtClean="0">
                <a:solidFill>
                  <a:schemeClr val="tx1"/>
                </a:solidFill>
                <a:latin typeface="+mn-lt"/>
              </a:rPr>
              <a:t>Effective Metacognitive Strategies</a:t>
            </a:r>
          </a:p>
        </p:txBody>
      </p:sp>
      <p:sp>
        <p:nvSpPr>
          <p:cNvPr id="356355" name="Rectangle 3"/>
          <p:cNvSpPr>
            <a:spLocks noGrp="1" noChangeArrowheads="1"/>
          </p:cNvSpPr>
          <p:nvPr>
            <p:ph idx="1"/>
          </p:nvPr>
        </p:nvSpPr>
        <p:spPr>
          <a:xfrm>
            <a:off x="381000" y="1002224"/>
            <a:ext cx="8427203" cy="5855776"/>
          </a:xfrm>
        </p:spPr>
        <p:txBody>
          <a:bodyPr>
            <a:normAutofit/>
          </a:bodyPr>
          <a:lstStyle/>
          <a:p>
            <a:pPr eaLnBrk="1" hangingPunct="1">
              <a:lnSpc>
                <a:spcPct val="90000"/>
              </a:lnSpc>
            </a:pPr>
            <a:r>
              <a:rPr lang="en-US" sz="2800" dirty="0"/>
              <a:t>Always solve problems </a:t>
            </a:r>
            <a:r>
              <a:rPr lang="en-US" sz="2800" dirty="0" smtClean="0"/>
              <a:t>and answer questions without </a:t>
            </a:r>
            <a:r>
              <a:rPr lang="en-US" sz="2800" dirty="0"/>
              <a:t>looking at an example or the </a:t>
            </a:r>
            <a:r>
              <a:rPr lang="en-US" sz="2800" dirty="0" smtClean="0"/>
              <a:t>solution.</a:t>
            </a:r>
            <a:endParaRPr lang="en-US" sz="2800" dirty="0"/>
          </a:p>
          <a:p>
            <a:pPr eaLnBrk="1" hangingPunct="1">
              <a:lnSpc>
                <a:spcPct val="90000"/>
              </a:lnSpc>
            </a:pPr>
            <a:r>
              <a:rPr lang="en-US" sz="2800" dirty="0" smtClean="0"/>
              <a:t>Memorize everything you’re told to memorize. </a:t>
            </a:r>
          </a:p>
          <a:p>
            <a:pPr eaLnBrk="1" hangingPunct="1">
              <a:lnSpc>
                <a:spcPct val="90000"/>
              </a:lnSpc>
            </a:pPr>
            <a:r>
              <a:rPr lang="en-US" sz="2800" dirty="0" smtClean="0"/>
              <a:t>Always ask why, how, and what if questions.</a:t>
            </a:r>
          </a:p>
          <a:p>
            <a:pPr eaLnBrk="1" hangingPunct="1">
              <a:lnSpc>
                <a:spcPct val="90000"/>
              </a:lnSpc>
            </a:pPr>
            <a:r>
              <a:rPr lang="en-US" sz="2800" dirty="0" smtClean="0"/>
              <a:t>Test understanding by giving “mini lectures” on 	concepts.</a:t>
            </a:r>
          </a:p>
          <a:p>
            <a:pPr eaLnBrk="1" hangingPunct="1">
              <a:lnSpc>
                <a:spcPct val="90000"/>
              </a:lnSpc>
            </a:pPr>
            <a:r>
              <a:rPr lang="en-US" sz="2800" dirty="0" smtClean="0"/>
              <a:t>Spend time on statics every day.</a:t>
            </a:r>
          </a:p>
          <a:p>
            <a:pPr eaLnBrk="1" hangingPunct="1">
              <a:lnSpc>
                <a:spcPct val="90000"/>
              </a:lnSpc>
            </a:pPr>
            <a:r>
              <a:rPr lang="en-US" sz="2800" dirty="0" smtClean="0"/>
              <a:t>Use the Study Cycle with Intense Study Sessions.</a:t>
            </a:r>
          </a:p>
          <a:p>
            <a:pPr eaLnBrk="1" hangingPunct="1">
              <a:lnSpc>
                <a:spcPct val="90000"/>
              </a:lnSpc>
            </a:pPr>
            <a:r>
              <a:rPr lang="en-US" sz="2800" dirty="0" smtClean="0"/>
              <a:t>Actively engage in the workshops.</a:t>
            </a:r>
          </a:p>
          <a:p>
            <a:pPr eaLnBrk="1" hangingPunct="1">
              <a:lnSpc>
                <a:spcPct val="90000"/>
              </a:lnSpc>
            </a:pPr>
            <a:r>
              <a:rPr lang="en-US" sz="2800" dirty="0" smtClean="0"/>
              <a:t>Aim for 100% mastery, not 90%!</a:t>
            </a:r>
          </a:p>
          <a:p>
            <a:pPr eaLnBrk="1" hangingPunct="1">
              <a:lnSpc>
                <a:spcPct val="90000"/>
              </a:lnSpc>
              <a:buFont typeface="Wingdings" pitchFamily="2" charset="2"/>
              <a:buNone/>
            </a:pPr>
            <a:endParaRPr lang="en-US" sz="2800" b="1" dirty="0" smtClean="0"/>
          </a:p>
          <a:p>
            <a:pPr eaLnBrk="1" hangingPunct="1">
              <a:lnSpc>
                <a:spcPct val="90000"/>
              </a:lnSpc>
              <a:buFont typeface="Wingdings" pitchFamily="2" charset="2"/>
              <a:buNone/>
            </a:pPr>
            <a:endParaRPr lang="en-US" sz="2800" b="1" dirty="0" smtClean="0"/>
          </a:p>
        </p:txBody>
      </p:sp>
    </p:spTree>
    <p:custDataLst>
      <p:tags r:id="rId1"/>
    </p:custDataLst>
  </p:cSld>
  <p:clrMapOvr>
    <a:masterClrMapping/>
  </p:clrMapOvr>
  <p:transition>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63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5635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635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5635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5635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5635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5635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5635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304800" y="2667000"/>
            <a:ext cx="8458200" cy="2286000"/>
          </a:xfrm>
        </p:spPr>
        <p:txBody>
          <a:bodyPr>
            <a:normAutofit fontScale="90000"/>
          </a:bodyPr>
          <a:lstStyle/>
          <a:p>
            <a:pPr algn="ctr" eaLnBrk="1" hangingPunct="1"/>
            <a:r>
              <a:rPr lang="en-US" i="0" dirty="0" smtClean="0">
                <a:solidFill>
                  <a:schemeClr val="tx1"/>
                </a:solidFill>
                <a:latin typeface="+mn-lt"/>
              </a:rPr>
              <a:t>Which One of the Next Two Slides More Accurately Describes YOUR Actions Before this Assessment?</a:t>
            </a:r>
          </a:p>
        </p:txBody>
      </p:sp>
    </p:spTree>
    <p:custDataLst>
      <p:tags r:id="rId1"/>
    </p:custDataLst>
    <p:extLst>
      <p:ext uri="{BB962C8B-B14F-4D97-AF65-F5344CB8AC3E}">
        <p14:creationId xmlns:p14="http://schemas.microsoft.com/office/powerpoint/2010/main" val="41926995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Title 1"/>
          <p:cNvSpPr>
            <a:spLocks noGrp="1"/>
          </p:cNvSpPr>
          <p:nvPr>
            <p:ph type="title"/>
          </p:nvPr>
        </p:nvSpPr>
        <p:spPr>
          <a:xfrm>
            <a:off x="-152400" y="152400"/>
            <a:ext cx="9448800" cy="1143000"/>
          </a:xfrm>
        </p:spPr>
        <p:txBody>
          <a:bodyPr>
            <a:noAutofit/>
          </a:bodyPr>
          <a:lstStyle/>
          <a:p>
            <a:pPr algn="ctr"/>
            <a:r>
              <a:rPr lang="en-US" dirty="0" smtClean="0">
                <a:solidFill>
                  <a:schemeClr val="tx1"/>
                </a:solidFill>
                <a:latin typeface="+mn-lt"/>
                <a:ea typeface="Tahoma" panose="020B0604030504040204" pitchFamily="34" charset="0"/>
                <a:cs typeface="Tahoma" panose="020B0604030504040204" pitchFamily="34" charset="0"/>
              </a:rPr>
              <a:t>Five Reasons Students Do Not Do Well on Assessments (Exams or Quizzes):</a:t>
            </a:r>
          </a:p>
        </p:txBody>
      </p:sp>
      <p:sp>
        <p:nvSpPr>
          <p:cNvPr id="3" name="Content Placeholder 2"/>
          <p:cNvSpPr>
            <a:spLocks noGrp="1"/>
          </p:cNvSpPr>
          <p:nvPr>
            <p:ph idx="1"/>
          </p:nvPr>
        </p:nvSpPr>
        <p:spPr>
          <a:xfrm>
            <a:off x="205352" y="2209800"/>
            <a:ext cx="8733295" cy="5181600"/>
          </a:xfrm>
        </p:spPr>
        <p:txBody>
          <a:bodyPr>
            <a:noAutofit/>
          </a:bodyPr>
          <a:lstStyle/>
          <a:p>
            <a:r>
              <a:rPr lang="en-US" sz="3200" dirty="0" smtClean="0">
                <a:solidFill>
                  <a:srgbClr val="000000"/>
                </a:solidFill>
              </a:rPr>
              <a:t>Didn’t spend enough time on the material.</a:t>
            </a:r>
          </a:p>
          <a:p>
            <a:r>
              <a:rPr lang="en-US" sz="3200" dirty="0" smtClean="0">
                <a:solidFill>
                  <a:srgbClr val="000000"/>
                </a:solidFill>
              </a:rPr>
              <a:t>Started the homework too late.</a:t>
            </a:r>
          </a:p>
          <a:p>
            <a:r>
              <a:rPr lang="en-US" sz="3200" dirty="0" smtClean="0">
                <a:solidFill>
                  <a:srgbClr val="000000"/>
                </a:solidFill>
              </a:rPr>
              <a:t>Didn’t memorize the information needed.</a:t>
            </a:r>
          </a:p>
          <a:p>
            <a:r>
              <a:rPr lang="en-US" sz="3200" dirty="0" smtClean="0">
                <a:solidFill>
                  <a:srgbClr val="000000"/>
                </a:solidFill>
              </a:rPr>
              <a:t>Did not use the book.</a:t>
            </a:r>
          </a:p>
          <a:p>
            <a:r>
              <a:rPr lang="en-US" sz="3200" dirty="0" smtClean="0">
                <a:solidFill>
                  <a:srgbClr val="000000"/>
                </a:solidFill>
              </a:rPr>
              <a:t>Assumed I understood information that I had read and re-read, but had not applied.</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2" name="Title 1"/>
          <p:cNvSpPr>
            <a:spLocks noGrp="1"/>
          </p:cNvSpPr>
          <p:nvPr>
            <p:ph type="title"/>
          </p:nvPr>
        </p:nvSpPr>
        <p:spPr>
          <a:xfrm>
            <a:off x="838200" y="152400"/>
            <a:ext cx="7772400" cy="1143000"/>
          </a:xfrm>
        </p:spPr>
        <p:txBody>
          <a:bodyPr>
            <a:normAutofit fontScale="90000"/>
          </a:bodyPr>
          <a:lstStyle/>
          <a:p>
            <a:pPr algn="ctr"/>
            <a:r>
              <a:rPr lang="en-US" sz="4000" dirty="0" smtClean="0">
                <a:solidFill>
                  <a:schemeClr val="tx1"/>
                </a:solidFill>
                <a:ea typeface="Tahoma" panose="020B0604030504040204" pitchFamily="34" charset="0"/>
                <a:cs typeface="Tahoma" panose="020B0604030504040204" pitchFamily="34" charset="0"/>
              </a:rPr>
              <a:t>Five Reasons Students Score an </a:t>
            </a:r>
            <a:r>
              <a:rPr lang="en-US" sz="4000" dirty="0" smtClean="0">
                <a:solidFill>
                  <a:srgbClr val="FF0000"/>
                </a:solidFill>
                <a:ea typeface="Tahoma" panose="020B0604030504040204" pitchFamily="34" charset="0"/>
                <a:cs typeface="Tahoma" panose="020B0604030504040204" pitchFamily="34" charset="0"/>
              </a:rPr>
              <a:t>A</a:t>
            </a:r>
            <a:r>
              <a:rPr lang="en-US" sz="4000" dirty="0" smtClean="0">
                <a:solidFill>
                  <a:schemeClr val="tx1"/>
                </a:solidFill>
                <a:ea typeface="Tahoma" panose="020B0604030504040204" pitchFamily="34" charset="0"/>
                <a:cs typeface="Tahoma" panose="020B0604030504040204" pitchFamily="34" charset="0"/>
              </a:rPr>
              <a:t> on </a:t>
            </a:r>
            <a:r>
              <a:rPr lang="en-US" dirty="0">
                <a:ea typeface="Tahoma" panose="020B0604030504040204" pitchFamily="34" charset="0"/>
                <a:cs typeface="Tahoma" panose="020B0604030504040204" pitchFamily="34" charset="0"/>
              </a:rPr>
              <a:t>Assessments (Exams or Quizzes):</a:t>
            </a:r>
            <a:endParaRPr lang="en-US" sz="4000" dirty="0" smtClean="0">
              <a:solidFill>
                <a:schemeClr val="tx1"/>
              </a:solidFill>
              <a:latin typeface="Tahoma" panose="020B0604030504040204" pitchFamily="34" charset="0"/>
              <a:ea typeface="Tahoma" panose="020B0604030504040204" pitchFamily="34" charset="0"/>
              <a:cs typeface="Tahoma" panose="020B0604030504040204" pitchFamily="34" charset="0"/>
            </a:endParaRPr>
          </a:p>
        </p:txBody>
      </p:sp>
      <p:sp>
        <p:nvSpPr>
          <p:cNvPr id="3" name="Content Placeholder 2"/>
          <p:cNvSpPr>
            <a:spLocks noGrp="1"/>
          </p:cNvSpPr>
          <p:nvPr>
            <p:ph idx="1"/>
          </p:nvPr>
        </p:nvSpPr>
        <p:spPr>
          <a:xfrm>
            <a:off x="342900" y="2057400"/>
            <a:ext cx="8763000" cy="4114800"/>
          </a:xfrm>
        </p:spPr>
        <p:txBody>
          <a:bodyPr>
            <a:noAutofit/>
          </a:bodyPr>
          <a:lstStyle/>
          <a:p>
            <a:r>
              <a:rPr lang="en-US" sz="3200" dirty="0" smtClean="0">
                <a:solidFill>
                  <a:srgbClr val="000000"/>
                </a:solidFill>
              </a:rPr>
              <a:t>Did preview-review for every class.</a:t>
            </a:r>
          </a:p>
          <a:p>
            <a:r>
              <a:rPr lang="en-US" sz="3200" dirty="0" smtClean="0">
                <a:solidFill>
                  <a:srgbClr val="000000"/>
                </a:solidFill>
              </a:rPr>
              <a:t>Did a little of the homework at a time.</a:t>
            </a:r>
          </a:p>
          <a:p>
            <a:r>
              <a:rPr lang="en-US" sz="3200" dirty="0" smtClean="0">
                <a:solidFill>
                  <a:srgbClr val="000000"/>
                </a:solidFill>
              </a:rPr>
              <a:t>Used the book and did the suggested problems.</a:t>
            </a:r>
          </a:p>
          <a:p>
            <a:r>
              <a:rPr lang="en-US" sz="3200" dirty="0" smtClean="0">
                <a:solidFill>
                  <a:srgbClr val="000000"/>
                </a:solidFill>
              </a:rPr>
              <a:t>Made flashcards of the information to be memorized.</a:t>
            </a:r>
          </a:p>
          <a:p>
            <a:r>
              <a:rPr lang="en-US" sz="3200" dirty="0" smtClean="0">
                <a:solidFill>
                  <a:srgbClr val="000000"/>
                </a:solidFill>
              </a:rPr>
              <a:t>Practiced explaining the information to others.</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0" y="990600"/>
            <a:ext cx="9144000" cy="1143000"/>
          </a:xfrm>
        </p:spPr>
        <p:txBody>
          <a:bodyPr>
            <a:normAutofit/>
          </a:bodyPr>
          <a:lstStyle/>
          <a:p>
            <a:pPr algn="ctr"/>
            <a:r>
              <a:rPr lang="en-US" sz="4000" dirty="0" smtClean="0">
                <a:solidFill>
                  <a:schemeClr val="tx1"/>
                </a:solidFill>
                <a:latin typeface="+mn-lt"/>
              </a:rPr>
              <a:t>Which group did you most resemble?</a:t>
            </a:r>
            <a:endParaRPr lang="en-US" sz="4000" dirty="0">
              <a:solidFill>
                <a:schemeClr val="tx1"/>
              </a:solidFill>
              <a:latin typeface="+mn-lt"/>
            </a:endParaRPr>
          </a:p>
        </p:txBody>
      </p:sp>
      <p:sp>
        <p:nvSpPr>
          <p:cNvPr id="3" name="TPAnswers"/>
          <p:cNvSpPr>
            <a:spLocks noGrp="1"/>
          </p:cNvSpPr>
          <p:nvPr>
            <p:ph type="body" idx="1"/>
            <p:custDataLst>
              <p:tags r:id="rId2"/>
            </p:custDataLst>
          </p:nvPr>
        </p:nvSpPr>
        <p:spPr>
          <a:xfrm>
            <a:off x="1524000" y="2743200"/>
            <a:ext cx="6629400" cy="2971800"/>
          </a:xfrm>
        </p:spPr>
        <p:txBody>
          <a:bodyPr>
            <a:noAutofit/>
          </a:bodyPr>
          <a:lstStyle/>
          <a:p>
            <a:pPr>
              <a:spcAft>
                <a:spcPts val="0"/>
              </a:spcAft>
            </a:pPr>
            <a:r>
              <a:rPr lang="en-US" sz="3200" dirty="0" smtClean="0"/>
              <a:t>Group that did not do well.</a:t>
            </a:r>
          </a:p>
          <a:p>
            <a:pPr marL="0" indent="0">
              <a:spcAft>
                <a:spcPts val="0"/>
              </a:spcAft>
              <a:buNone/>
            </a:pPr>
            <a:r>
              <a:rPr lang="en-US" sz="3200" dirty="0"/>
              <a:t>	</a:t>
            </a:r>
            <a:r>
              <a:rPr lang="en-US" sz="3200" dirty="0" smtClean="0"/>
              <a:t>or</a:t>
            </a:r>
          </a:p>
          <a:p>
            <a:pPr>
              <a:spcAft>
                <a:spcPts val="0"/>
              </a:spcAft>
            </a:pPr>
            <a:r>
              <a:rPr lang="en-US" sz="3200" dirty="0" smtClean="0"/>
              <a:t>Group that made an A.</a:t>
            </a:r>
            <a:endParaRPr lang="en-US" sz="3200" dirty="0"/>
          </a:p>
        </p:txBody>
      </p:sp>
    </p:spTree>
    <p:custDataLst>
      <p:tags r:id="rId1"/>
    </p:custDataLst>
    <p:extLst>
      <p:ext uri="{BB962C8B-B14F-4D97-AF65-F5344CB8AC3E}">
        <p14:creationId xmlns:p14="http://schemas.microsoft.com/office/powerpoint/2010/main" val="25593708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678050" y="533400"/>
            <a:ext cx="7772400" cy="1143000"/>
          </a:xfrm>
        </p:spPr>
        <p:txBody>
          <a:bodyPr>
            <a:normAutofit/>
          </a:bodyPr>
          <a:lstStyle/>
          <a:p>
            <a:r>
              <a:rPr lang="en-US" dirty="0">
                <a:solidFill>
                  <a:schemeClr val="tx1"/>
                </a:solidFill>
              </a:rPr>
              <a:t>What’s your career track?</a:t>
            </a:r>
          </a:p>
        </p:txBody>
      </p:sp>
      <p:sp>
        <p:nvSpPr>
          <p:cNvPr id="5" name="TPAnswers"/>
          <p:cNvSpPr txBox="1">
            <a:spLocks/>
          </p:cNvSpPr>
          <p:nvPr>
            <p:custDataLst>
              <p:tags r:id="rId2"/>
            </p:custDataLst>
          </p:nvPr>
        </p:nvSpPr>
        <p:spPr bwMode="auto">
          <a:xfrm>
            <a:off x="441054" y="2209800"/>
            <a:ext cx="8009396" cy="2514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Blip>
                <a:blip r:embed="rId4"/>
              </a:buBlip>
              <a:defRPr sz="3200">
                <a:solidFill>
                  <a:schemeClr val="tx1"/>
                </a:solidFill>
                <a:latin typeface="+mn-lt"/>
                <a:ea typeface="+mn-ea"/>
                <a:cs typeface="+mn-cs"/>
              </a:defRPr>
            </a:lvl1pPr>
            <a:lvl2pPr marL="742950" indent="-285750" algn="l" rtl="0" eaLnBrk="0" fontAlgn="base" hangingPunct="0">
              <a:spcBef>
                <a:spcPct val="20000"/>
              </a:spcBef>
              <a:spcAft>
                <a:spcPct val="0"/>
              </a:spcAft>
              <a:buSzPct val="75000"/>
              <a:buBlip>
                <a:blip r:embed="rId5"/>
              </a:buBlip>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a:lstStyle>
          <a:p>
            <a:pPr>
              <a:spcAft>
                <a:spcPts val="0"/>
              </a:spcAft>
              <a:buFont typeface="Arial" charset="0"/>
              <a:buChar char="•"/>
            </a:pPr>
            <a:r>
              <a:rPr lang="en-US" dirty="0"/>
              <a:t>Electromechanical Engineering </a:t>
            </a:r>
            <a:r>
              <a:rPr lang="en-US" dirty="0" smtClean="0"/>
              <a:t>Technology</a:t>
            </a:r>
            <a:r>
              <a:rPr lang="en-US" dirty="0"/>
              <a:t> </a:t>
            </a:r>
            <a:r>
              <a:rPr lang="en-US" dirty="0" smtClean="0"/>
              <a:t>(EMT)</a:t>
            </a:r>
            <a:r>
              <a:rPr lang="en-US" kern="0" dirty="0" smtClean="0"/>
              <a:t> – AAS</a:t>
            </a:r>
          </a:p>
          <a:p>
            <a:pPr>
              <a:spcAft>
                <a:spcPts val="0"/>
              </a:spcAft>
              <a:buFont typeface="Arial" charset="0"/>
              <a:buChar char="•"/>
            </a:pPr>
            <a:r>
              <a:rPr lang="en-US" dirty="0"/>
              <a:t> Computer Engineering </a:t>
            </a:r>
            <a:r>
              <a:rPr lang="en-US" dirty="0" smtClean="0"/>
              <a:t>Technology (CET)</a:t>
            </a:r>
            <a:r>
              <a:rPr lang="en-US" kern="0" dirty="0" smtClean="0"/>
              <a:t> - BTECH</a:t>
            </a:r>
          </a:p>
        </p:txBody>
      </p:sp>
    </p:spTree>
    <p:custDataLst>
      <p:tags r:id="rId1"/>
    </p:custDataLst>
    <p:extLst>
      <p:ext uri="{BB962C8B-B14F-4D97-AF65-F5344CB8AC3E}">
        <p14:creationId xmlns:p14="http://schemas.microsoft.com/office/powerpoint/2010/main" val="1580298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152400" y="228600"/>
            <a:ext cx="8534400" cy="1143000"/>
          </a:xfrm>
        </p:spPr>
        <p:txBody>
          <a:bodyPr>
            <a:noAutofit/>
          </a:bodyPr>
          <a:lstStyle/>
          <a:p>
            <a:pPr algn="ctr" eaLnBrk="1" hangingPunct="1"/>
            <a:r>
              <a:rPr lang="en-US" dirty="0" smtClean="0">
                <a:solidFill>
                  <a:schemeClr val="tx1"/>
                </a:solidFill>
                <a:latin typeface="+mn-lt"/>
              </a:rPr>
              <a:t>Get the Most Out of Homework</a:t>
            </a:r>
            <a:endParaRPr lang="en-US" dirty="0" smtClean="0"/>
          </a:p>
        </p:txBody>
      </p:sp>
      <p:sp>
        <p:nvSpPr>
          <p:cNvPr id="29699" name="Rectangle 3"/>
          <p:cNvSpPr>
            <a:spLocks noGrp="1" noChangeArrowheads="1"/>
          </p:cNvSpPr>
          <p:nvPr>
            <p:ph idx="1"/>
          </p:nvPr>
        </p:nvSpPr>
        <p:spPr>
          <a:xfrm>
            <a:off x="457200" y="1905000"/>
            <a:ext cx="8458200" cy="4114800"/>
          </a:xfrm>
        </p:spPr>
        <p:txBody>
          <a:bodyPr>
            <a:noAutofit/>
          </a:bodyPr>
          <a:lstStyle/>
          <a:p>
            <a:pPr eaLnBrk="1" hangingPunct="1">
              <a:lnSpc>
                <a:spcPct val="90000"/>
              </a:lnSpc>
            </a:pPr>
            <a:r>
              <a:rPr lang="en-US" sz="3600" dirty="0" smtClean="0"/>
              <a:t>Start the problems early--the day they are assigned.</a:t>
            </a:r>
          </a:p>
          <a:p>
            <a:pPr eaLnBrk="1" hangingPunct="1">
              <a:lnSpc>
                <a:spcPct val="90000"/>
              </a:lnSpc>
            </a:pPr>
            <a:r>
              <a:rPr lang="en-US" sz="3600" b="1" dirty="0" smtClean="0"/>
              <a:t>Do not flip back to see example problems; work them yourself!</a:t>
            </a:r>
          </a:p>
          <a:p>
            <a:pPr eaLnBrk="1" hangingPunct="1">
              <a:lnSpc>
                <a:spcPct val="90000"/>
              </a:lnSpc>
            </a:pPr>
            <a:r>
              <a:rPr lang="en-US" sz="3600" dirty="0" smtClean="0"/>
              <a:t>Don’t give up too soon (&lt;15 min</a:t>
            </a:r>
            <a:r>
              <a:rPr lang="en-US" sz="3600" dirty="0" smtClean="0"/>
              <a:t>.)</a:t>
            </a:r>
            <a:endParaRPr lang="en-US" sz="3600" dirty="0"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96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96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96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30126" y="838200"/>
            <a:ext cx="9174126" cy="1143000"/>
          </a:xfrm>
        </p:spPr>
        <p:txBody>
          <a:bodyPr>
            <a:noAutofit/>
          </a:bodyPr>
          <a:lstStyle/>
          <a:p>
            <a:pPr algn="ctr" eaLnBrk="1" hangingPunct="1"/>
            <a:r>
              <a:rPr lang="en-US" dirty="0" smtClean="0">
                <a:solidFill>
                  <a:schemeClr val="tx1"/>
                </a:solidFill>
                <a:latin typeface="+mn-lt"/>
              </a:rPr>
              <a:t>Get the Most from Tutors, </a:t>
            </a:r>
            <a:r>
              <a:rPr lang="en-US" dirty="0" smtClean="0">
                <a:latin typeface="+mn-lt"/>
              </a:rPr>
              <a:t>Peer Advisors, Faculty </a:t>
            </a:r>
            <a:r>
              <a:rPr lang="en-US" dirty="0" smtClean="0">
                <a:solidFill>
                  <a:schemeClr val="tx1"/>
                </a:solidFill>
                <a:latin typeface="+mn-lt"/>
              </a:rPr>
              <a:t>Office Hours, and Study Groups </a:t>
            </a:r>
          </a:p>
        </p:txBody>
      </p:sp>
      <p:sp>
        <p:nvSpPr>
          <p:cNvPr id="30723" name="Rectangle 3"/>
          <p:cNvSpPr>
            <a:spLocks noGrp="1" noChangeArrowheads="1"/>
          </p:cNvSpPr>
          <p:nvPr>
            <p:ph idx="1"/>
          </p:nvPr>
        </p:nvSpPr>
        <p:spPr>
          <a:xfrm>
            <a:off x="914400" y="2362200"/>
            <a:ext cx="7772400" cy="3276600"/>
          </a:xfrm>
        </p:spPr>
        <p:txBody>
          <a:bodyPr>
            <a:normAutofit/>
          </a:bodyPr>
          <a:lstStyle/>
          <a:p>
            <a:pPr eaLnBrk="1" hangingPunct="1"/>
            <a:r>
              <a:rPr lang="en-US" sz="3200" dirty="0" smtClean="0">
                <a:solidFill>
                  <a:srgbClr val="000000"/>
                </a:solidFill>
              </a:rPr>
              <a:t>Try to understand the concept or work the problem by yourself first</a:t>
            </a:r>
          </a:p>
          <a:p>
            <a:pPr eaLnBrk="1" hangingPunct="1"/>
            <a:r>
              <a:rPr lang="en-US" sz="3200" dirty="0" smtClean="0">
                <a:solidFill>
                  <a:srgbClr val="000000"/>
                </a:solidFill>
              </a:rPr>
              <a:t>Come prepared to ask questions</a:t>
            </a:r>
          </a:p>
          <a:p>
            <a:pPr eaLnBrk="1" hangingPunct="1"/>
            <a:r>
              <a:rPr lang="en-US" sz="3200" dirty="0" smtClean="0">
                <a:solidFill>
                  <a:srgbClr val="000000"/>
                </a:solidFill>
              </a:rPr>
              <a:t>Explain the material to the tutor or instructor</a:t>
            </a: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7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2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72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1066800" y="0"/>
            <a:ext cx="7772400" cy="1143000"/>
          </a:xfrm>
        </p:spPr>
        <p:txBody>
          <a:bodyPr/>
          <a:lstStyle/>
          <a:p>
            <a:pPr eaLnBrk="1" hangingPunct="1"/>
            <a:r>
              <a:rPr lang="en-US" smtClean="0"/>
              <a:t> </a:t>
            </a:r>
          </a:p>
        </p:txBody>
      </p:sp>
      <p:sp>
        <p:nvSpPr>
          <p:cNvPr id="31747" name="Rectangle 3"/>
          <p:cNvSpPr>
            <a:spLocks noGrp="1" noChangeArrowheads="1"/>
          </p:cNvSpPr>
          <p:nvPr>
            <p:ph idx="1"/>
          </p:nvPr>
        </p:nvSpPr>
        <p:spPr>
          <a:xfrm>
            <a:off x="457200" y="762000"/>
            <a:ext cx="8686800" cy="5410200"/>
          </a:xfrm>
        </p:spPr>
        <p:txBody>
          <a:bodyPr/>
          <a:lstStyle/>
          <a:p>
            <a:pPr marL="342900" indent="-342900" algn="ctr" eaLnBrk="1" hangingPunct="1">
              <a:buFont typeface="Wingdings" pitchFamily="2" charset="2"/>
              <a:buNone/>
            </a:pPr>
            <a:r>
              <a:rPr lang="en-US" sz="4000" dirty="0" smtClean="0"/>
              <a:t>Challenge to You!</a:t>
            </a:r>
          </a:p>
          <a:p>
            <a:pPr marL="342900" indent="-342900" algn="ctr" eaLnBrk="1" hangingPunct="1">
              <a:buFont typeface="Wingdings" pitchFamily="2" charset="2"/>
              <a:buNone/>
            </a:pPr>
            <a:endParaRPr lang="en-US" sz="4000" dirty="0" smtClean="0"/>
          </a:p>
          <a:p>
            <a:pPr marL="342900" indent="-342900" eaLnBrk="1" hangingPunct="1"/>
            <a:r>
              <a:rPr lang="en-US" sz="3200" dirty="0" smtClean="0"/>
              <a:t>Metacognition Discussion – </a:t>
            </a:r>
            <a:r>
              <a:rPr lang="en-US" sz="3200" dirty="0" smtClean="0">
                <a:solidFill>
                  <a:srgbClr val="FF0000"/>
                </a:solidFill>
              </a:rPr>
              <a:t>DATE XXXX</a:t>
            </a:r>
          </a:p>
          <a:p>
            <a:pPr marL="342900" indent="-342900" eaLnBrk="1" hangingPunct="1">
              <a:buNone/>
            </a:pPr>
            <a:endParaRPr lang="en-US" sz="3200" dirty="0" smtClean="0"/>
          </a:p>
          <a:p>
            <a:pPr marL="342900" indent="-342900" eaLnBrk="1" hangingPunct="1"/>
            <a:r>
              <a:rPr lang="en-US" sz="3200" dirty="0" smtClean="0"/>
              <a:t>Average on </a:t>
            </a:r>
            <a:r>
              <a:rPr lang="en-US" sz="3200" dirty="0" smtClean="0">
                <a:solidFill>
                  <a:srgbClr val="FF0000"/>
                </a:solidFill>
              </a:rPr>
              <a:t>Assessment</a:t>
            </a:r>
            <a:r>
              <a:rPr lang="en-US" sz="3200" dirty="0" smtClean="0"/>
              <a:t> 2: 80</a:t>
            </a:r>
          </a:p>
          <a:p>
            <a:pPr marL="342900" indent="-342900" eaLnBrk="1" hangingPunct="1"/>
            <a:endParaRPr lang="en-US" dirty="0" smtClean="0"/>
          </a:p>
          <a:p>
            <a:pPr marL="342900" indent="-342900" eaLnBrk="1" hangingPunct="1">
              <a:buFont typeface="Wingdings" pitchFamily="2" charset="2"/>
              <a:buNone/>
            </a:pPr>
            <a:endParaRPr lang="en-US" sz="3600" dirty="0" smtClean="0">
              <a:solidFill>
                <a:srgbClr val="FF3300"/>
              </a:solidFill>
            </a:endParaRPr>
          </a:p>
          <a:p>
            <a:pPr marL="342900" indent="-342900" eaLnBrk="1" hangingPunct="1">
              <a:buFont typeface="Wingdings" pitchFamily="2" charset="2"/>
              <a:buNone/>
            </a:pPr>
            <a:endParaRPr lang="en-US" sz="3600" dirty="0" smtClean="0">
              <a:solidFill>
                <a:srgbClr val="FF3300"/>
              </a:solidFill>
            </a:endParaRPr>
          </a:p>
        </p:txBody>
      </p:sp>
    </p:spTree>
    <p:custDataLst>
      <p:tags r:id="rId1"/>
    </p:custData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a:xfrm>
            <a:off x="861060" y="381000"/>
            <a:ext cx="7269480" cy="853122"/>
          </a:xfrm>
        </p:spPr>
        <p:txBody>
          <a:bodyPr>
            <a:normAutofit/>
          </a:bodyPr>
          <a:lstStyle/>
          <a:p>
            <a:pPr algn="ctr" eaLnBrk="1" hangingPunct="1"/>
            <a:r>
              <a:rPr lang="en-US" dirty="0" smtClean="0">
                <a:solidFill>
                  <a:schemeClr val="tx1"/>
                </a:solidFill>
                <a:latin typeface="+mn-lt"/>
              </a:rPr>
              <a:t>Writing Exercise</a:t>
            </a:r>
          </a:p>
        </p:txBody>
      </p:sp>
      <p:sp>
        <p:nvSpPr>
          <p:cNvPr id="33795" name="Rectangle 3"/>
          <p:cNvSpPr>
            <a:spLocks noGrp="1" noChangeArrowheads="1"/>
          </p:cNvSpPr>
          <p:nvPr>
            <p:ph idx="1"/>
          </p:nvPr>
        </p:nvSpPr>
        <p:spPr>
          <a:xfrm>
            <a:off x="533400" y="2438400"/>
            <a:ext cx="7924800" cy="2209800"/>
          </a:xfrm>
        </p:spPr>
        <p:txBody>
          <a:bodyPr>
            <a:normAutofit/>
          </a:bodyPr>
          <a:lstStyle/>
          <a:p>
            <a:pPr algn="ctr" eaLnBrk="1" hangingPunct="1">
              <a:buFontTx/>
              <a:buNone/>
            </a:pPr>
            <a:r>
              <a:rPr lang="en-US" sz="3200" dirty="0" smtClean="0"/>
              <a:t>What strategy will you use </a:t>
            </a:r>
          </a:p>
          <a:p>
            <a:pPr algn="ctr" eaLnBrk="1" hangingPunct="1">
              <a:buFontTx/>
              <a:buNone/>
            </a:pPr>
            <a:r>
              <a:rPr lang="en-US" sz="3200" dirty="0" smtClean="0"/>
              <a:t>for the next three weeks?</a:t>
            </a:r>
          </a:p>
        </p:txBody>
      </p:sp>
    </p:spTree>
    <p:custDataLst>
      <p:tags r:id="rId1"/>
    </p:custData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1066800" y="1905000"/>
            <a:ext cx="7162800" cy="2362200"/>
          </a:xfrm>
          <a:noFill/>
        </p:spPr>
        <p:txBody>
          <a:bodyPr lIns="92075" tIns="46038" rIns="92075" bIns="46038">
            <a:normAutofit/>
          </a:bodyPr>
          <a:lstStyle/>
          <a:p>
            <a:pPr algn="ctr" eaLnBrk="1" hangingPunct="1"/>
            <a:r>
              <a:rPr lang="en-US" dirty="0" smtClean="0">
                <a:solidFill>
                  <a:schemeClr val="tx1"/>
                </a:solidFill>
                <a:latin typeface="+mn-lt"/>
              </a:rPr>
              <a:t>If you don’t try it </a:t>
            </a:r>
            <a:br>
              <a:rPr lang="en-US" dirty="0" smtClean="0">
                <a:solidFill>
                  <a:schemeClr val="tx1"/>
                </a:solidFill>
                <a:latin typeface="+mn-lt"/>
              </a:rPr>
            </a:br>
            <a:r>
              <a:rPr lang="en-US" dirty="0" smtClean="0">
                <a:solidFill>
                  <a:schemeClr val="tx1"/>
                </a:solidFill>
                <a:latin typeface="+mn-lt"/>
              </a:rPr>
              <a:t>within the next 48 hours...</a:t>
            </a:r>
          </a:p>
        </p:txBody>
      </p:sp>
      <p:sp>
        <p:nvSpPr>
          <p:cNvPr id="34819" name="Rectangle 3"/>
          <p:cNvSpPr>
            <a:spLocks noGrp="1" noChangeArrowheads="1"/>
          </p:cNvSpPr>
          <p:nvPr>
            <p:ph type="subTitle" idx="1"/>
          </p:nvPr>
        </p:nvSpPr>
        <p:spPr>
          <a:xfrm>
            <a:off x="1676400" y="4419600"/>
            <a:ext cx="6705600" cy="685800"/>
          </a:xfrm>
          <a:noFill/>
        </p:spPr>
        <p:txBody>
          <a:bodyPr lIns="92075" tIns="46038" rIns="92075" bIns="46038">
            <a:normAutofit lnSpcReduction="10000"/>
          </a:bodyPr>
          <a:lstStyle/>
          <a:p>
            <a:pPr eaLnBrk="1" hangingPunct="1"/>
            <a:r>
              <a:rPr lang="en-US" sz="4000" smtClean="0"/>
              <a:t>… you probably never will.</a:t>
            </a:r>
          </a:p>
        </p:txBody>
      </p:sp>
    </p:spTree>
    <p:custDataLst>
      <p:tags r:id="rId1"/>
    </p:custData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732864" y="-272068"/>
            <a:ext cx="7772400" cy="1143000"/>
          </a:xfrm>
        </p:spPr>
        <p:txBody>
          <a:bodyPr/>
          <a:lstStyle/>
          <a:p>
            <a:pPr algn="ctr" eaLnBrk="1" hangingPunct="1"/>
            <a:r>
              <a:rPr lang="en-US" dirty="0" smtClean="0">
                <a:solidFill>
                  <a:schemeClr val="tx1"/>
                </a:solidFill>
                <a:ea typeface="Tahoma" panose="020B0604030504040204" pitchFamily="34" charset="0"/>
                <a:cs typeface="Tahoma" panose="020B0604030504040204" pitchFamily="34" charset="0"/>
              </a:rPr>
              <a:t>Final Note</a:t>
            </a:r>
          </a:p>
        </p:txBody>
      </p:sp>
      <p:sp>
        <p:nvSpPr>
          <p:cNvPr id="35843" name="Rectangle 3"/>
          <p:cNvSpPr>
            <a:spLocks noGrp="1" noChangeArrowheads="1"/>
          </p:cNvSpPr>
          <p:nvPr>
            <p:ph idx="1"/>
          </p:nvPr>
        </p:nvSpPr>
        <p:spPr>
          <a:xfrm>
            <a:off x="228600" y="1143077"/>
            <a:ext cx="8780929" cy="2133523"/>
          </a:xfrm>
        </p:spPr>
        <p:txBody>
          <a:bodyPr>
            <a:normAutofit fontScale="62500" lnSpcReduction="20000"/>
          </a:bodyPr>
          <a:lstStyle/>
          <a:p>
            <a:pPr eaLnBrk="1" hangingPunct="1">
              <a:buFontTx/>
              <a:buNone/>
            </a:pPr>
            <a:r>
              <a:rPr lang="en-US" dirty="0" smtClean="0"/>
              <a:t>   </a:t>
            </a:r>
            <a:r>
              <a:rPr lang="en-US" sz="6700" dirty="0" smtClean="0"/>
              <a:t>For additional resources, visit</a:t>
            </a:r>
          </a:p>
          <a:p>
            <a:pPr eaLnBrk="1" hangingPunct="1">
              <a:buFontTx/>
              <a:buNone/>
            </a:pPr>
            <a:r>
              <a:rPr lang="en-US" sz="4400" dirty="0" smtClean="0">
                <a:hlinkClick r:id="rId3"/>
              </a:rPr>
              <a:t>https</a:t>
            </a:r>
            <a:r>
              <a:rPr lang="en-US" sz="4400" dirty="0">
                <a:hlinkClick r:id="rId3"/>
              </a:rPr>
              <a:t>://openlab.citytech.cuny.edu/perkinspeeradvisement</a:t>
            </a:r>
            <a:r>
              <a:rPr lang="en-US" sz="4400" dirty="0" smtClean="0">
                <a:hlinkClick r:id="rId3"/>
              </a:rPr>
              <a:t>/</a:t>
            </a:r>
            <a:endParaRPr lang="en-US" sz="4400" dirty="0" smtClean="0"/>
          </a:p>
          <a:p>
            <a:pPr eaLnBrk="1" hangingPunct="1">
              <a:buFontTx/>
              <a:buNone/>
            </a:pPr>
            <a:endParaRPr lang="en-US" dirty="0" smtClean="0"/>
          </a:p>
          <a:p>
            <a:pPr eaLnBrk="1" hangingPunct="1">
              <a:buFontTx/>
              <a:buNone/>
            </a:pPr>
            <a:r>
              <a:rPr lang="en-US" sz="3600" b="1" i="1" dirty="0" smtClean="0">
                <a:solidFill>
                  <a:schemeClr val="tx2"/>
                </a:solidFill>
                <a:latin typeface="+mj-lt"/>
              </a:rPr>
              <a:t>			</a:t>
            </a:r>
            <a:r>
              <a:rPr lang="en-US" dirty="0"/>
              <a:t>	</a:t>
            </a:r>
            <a:r>
              <a:rPr lang="en-US" dirty="0" smtClean="0"/>
              <a:t>			  </a:t>
            </a:r>
          </a:p>
        </p:txBody>
      </p:sp>
      <p:pic>
        <p:nvPicPr>
          <p:cNvPr id="4" name="Picture 3"/>
          <p:cNvPicPr>
            <a:picLocks noChangeAspect="1"/>
          </p:cNvPicPr>
          <p:nvPr/>
        </p:nvPicPr>
        <p:blipFill>
          <a:blip r:embed="rId4"/>
          <a:stretch>
            <a:fillRect/>
          </a:stretch>
        </p:blipFill>
        <p:spPr>
          <a:xfrm>
            <a:off x="457200" y="2830368"/>
            <a:ext cx="3103020" cy="3883780"/>
          </a:xfrm>
          <a:prstGeom prst="rect">
            <a:avLst/>
          </a:prstGeom>
        </p:spPr>
      </p:pic>
      <p:pic>
        <p:nvPicPr>
          <p:cNvPr id="5" name="Picture 4"/>
          <p:cNvPicPr>
            <a:picLocks noChangeAspect="1"/>
          </p:cNvPicPr>
          <p:nvPr/>
        </p:nvPicPr>
        <p:blipFill>
          <a:blip r:embed="rId5"/>
          <a:stretch>
            <a:fillRect/>
          </a:stretch>
        </p:blipFill>
        <p:spPr>
          <a:xfrm>
            <a:off x="3797300" y="2830368"/>
            <a:ext cx="5212229" cy="4027631"/>
          </a:xfrm>
          <a:prstGeom prst="rect">
            <a:avLst/>
          </a:prstGeom>
        </p:spPr>
      </p:pic>
    </p:spTree>
    <p:custDataLst>
      <p:tags r:id="rId1"/>
    </p:custData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04800"/>
            <a:ext cx="7772400" cy="1143000"/>
          </a:xfrm>
        </p:spPr>
        <p:txBody>
          <a:bodyPr/>
          <a:lstStyle/>
          <a:p>
            <a:pPr eaLnBrk="1" hangingPunct="1"/>
            <a:r>
              <a:rPr lang="en-US" dirty="0" smtClean="0">
                <a:solidFill>
                  <a:schemeClr val="tx1"/>
                </a:solidFill>
                <a:latin typeface="+mn-lt"/>
              </a:rPr>
              <a:t>Desired outcomes</a:t>
            </a:r>
          </a:p>
        </p:txBody>
      </p:sp>
      <p:sp>
        <p:nvSpPr>
          <p:cNvPr id="78851" name="Rectangle 3"/>
          <p:cNvSpPr>
            <a:spLocks noGrp="1" noChangeArrowheads="1"/>
          </p:cNvSpPr>
          <p:nvPr>
            <p:ph idx="1"/>
          </p:nvPr>
        </p:nvSpPr>
        <p:spPr>
          <a:xfrm>
            <a:off x="304800" y="1752600"/>
            <a:ext cx="8610600" cy="4572000"/>
          </a:xfrm>
        </p:spPr>
        <p:txBody>
          <a:bodyPr>
            <a:noAutofit/>
          </a:bodyPr>
          <a:lstStyle/>
          <a:p>
            <a:pPr eaLnBrk="1" hangingPunct="1"/>
            <a:r>
              <a:rPr lang="en-US" sz="2800" dirty="0" smtClean="0"/>
              <a:t>You will analyze your current learning strategies.</a:t>
            </a:r>
          </a:p>
          <a:p>
            <a:pPr eaLnBrk="1" hangingPunct="1"/>
            <a:r>
              <a:rPr lang="en-US" sz="2800" dirty="0" smtClean="0"/>
              <a:t>You will understand exactly what changes you need to implement to make an A in the course</a:t>
            </a:r>
          </a:p>
          <a:p>
            <a:pPr eaLnBrk="1" hangingPunct="1"/>
            <a:r>
              <a:rPr lang="en-US" sz="2800" dirty="0" smtClean="0"/>
              <a:t>You will have concrete strategies to use during the remainder of the semester, and you will </a:t>
            </a:r>
          </a:p>
          <a:p>
            <a:pPr eaLnBrk="1" hangingPunct="1">
              <a:buNone/>
            </a:pPr>
            <a:r>
              <a:rPr lang="en-US" sz="2800" dirty="0" smtClean="0"/>
              <a:t>	USE them in </a:t>
            </a:r>
            <a:r>
              <a:rPr lang="en-US" sz="2800" dirty="0" smtClean="0">
                <a:solidFill>
                  <a:srgbClr val="FF0000"/>
                </a:solidFill>
              </a:rPr>
              <a:t>this course </a:t>
            </a:r>
            <a:r>
              <a:rPr lang="en-US" sz="2800" dirty="0" smtClean="0"/>
              <a:t>and beyond!</a:t>
            </a:r>
          </a:p>
          <a:p>
            <a:pPr eaLnBrk="1" hangingPunct="1"/>
            <a:r>
              <a:rPr lang="en-US" sz="2800" dirty="0" smtClean="0"/>
              <a:t>You will become a more efficient learner by studying </a:t>
            </a:r>
            <a:r>
              <a:rPr lang="en-US" sz="2800" i="1" dirty="0" smtClean="0"/>
              <a:t>smarter</a:t>
            </a:r>
            <a:r>
              <a:rPr lang="en-US" sz="2800" dirty="0" smtClean="0"/>
              <a:t>, not necessarily </a:t>
            </a:r>
            <a:r>
              <a:rPr lang="en-US" sz="2800" i="1" dirty="0" smtClean="0"/>
              <a:t>harder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885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885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8851">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8851">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885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685800" y="457200"/>
            <a:ext cx="7772400" cy="914400"/>
          </a:xfrm>
        </p:spPr>
        <p:txBody>
          <a:bodyPr/>
          <a:lstStyle/>
          <a:p>
            <a:pPr algn="ctr" eaLnBrk="1" hangingPunct="1"/>
            <a:r>
              <a:rPr lang="en-US" dirty="0" smtClean="0">
                <a:solidFill>
                  <a:schemeClr val="tx1"/>
                </a:solidFill>
                <a:latin typeface="+mn-lt"/>
              </a:rPr>
              <a:t>Reflection Questions</a:t>
            </a:r>
          </a:p>
        </p:txBody>
      </p:sp>
      <p:sp>
        <p:nvSpPr>
          <p:cNvPr id="14339" name="Rectangle 3"/>
          <p:cNvSpPr>
            <a:spLocks noGrp="1" noChangeArrowheads="1"/>
          </p:cNvSpPr>
          <p:nvPr>
            <p:ph idx="1"/>
          </p:nvPr>
        </p:nvSpPr>
        <p:spPr>
          <a:xfrm>
            <a:off x="533400" y="1981200"/>
            <a:ext cx="8153400" cy="4343400"/>
          </a:xfrm>
        </p:spPr>
        <p:txBody>
          <a:bodyPr>
            <a:normAutofit lnSpcReduction="10000"/>
          </a:bodyPr>
          <a:lstStyle/>
          <a:p>
            <a:pPr eaLnBrk="1" hangingPunct="1"/>
            <a:r>
              <a:rPr lang="en-US" sz="3200" dirty="0" smtClean="0"/>
              <a:t>What’s the difference, if any, between</a:t>
            </a:r>
          </a:p>
          <a:p>
            <a:pPr eaLnBrk="1" hangingPunct="1">
              <a:buFontTx/>
              <a:buNone/>
            </a:pPr>
            <a:r>
              <a:rPr lang="en-US" sz="3200" dirty="0" smtClean="0"/>
              <a:t>	</a:t>
            </a:r>
            <a:r>
              <a:rPr lang="en-US" sz="3200" i="1" dirty="0" smtClean="0"/>
              <a:t>studying</a:t>
            </a:r>
            <a:r>
              <a:rPr lang="en-US" sz="3200" dirty="0" smtClean="0"/>
              <a:t> and </a:t>
            </a:r>
            <a:r>
              <a:rPr lang="en-US" sz="3200" i="1" dirty="0" smtClean="0"/>
              <a:t>learning</a:t>
            </a:r>
            <a:r>
              <a:rPr lang="en-US" sz="3200" dirty="0" smtClean="0"/>
              <a:t> ?</a:t>
            </a:r>
          </a:p>
          <a:p>
            <a:pPr eaLnBrk="1" hangingPunct="1">
              <a:buFontTx/>
              <a:buNone/>
            </a:pPr>
            <a:endParaRPr lang="en-US" sz="3200" dirty="0" smtClean="0"/>
          </a:p>
          <a:p>
            <a:pPr eaLnBrk="1" hangingPunct="1"/>
            <a:r>
              <a:rPr lang="en-US" sz="3200" dirty="0" smtClean="0"/>
              <a:t>For which task would you work harder:</a:t>
            </a:r>
          </a:p>
          <a:p>
            <a:pPr marL="0" indent="0" eaLnBrk="1" hangingPunct="1">
              <a:buNone/>
            </a:pPr>
            <a:r>
              <a:rPr lang="en-US" sz="3200" dirty="0"/>
              <a:t>	</a:t>
            </a:r>
            <a:r>
              <a:rPr lang="en-US" sz="3200" dirty="0" smtClean="0"/>
              <a:t>A.  Make an A on the test.</a:t>
            </a:r>
          </a:p>
          <a:p>
            <a:pPr marL="0" indent="0" eaLnBrk="1" hangingPunct="1">
              <a:buNone/>
            </a:pPr>
            <a:r>
              <a:rPr lang="en-US" sz="3200" dirty="0"/>
              <a:t>	</a:t>
            </a:r>
            <a:r>
              <a:rPr lang="en-US" sz="3200" dirty="0" smtClean="0"/>
              <a:t>B.  Teach the material to the class?</a:t>
            </a:r>
          </a:p>
          <a:p>
            <a:pPr eaLnBrk="1" hangingPunct="1">
              <a:buFontTx/>
              <a:buNone/>
            </a:pPr>
            <a:r>
              <a:rPr lang="en-US" dirty="0" smtClean="0"/>
              <a:t> </a:t>
            </a:r>
          </a:p>
          <a:p>
            <a:pPr marL="0" indent="0" eaLnBrk="1" hangingPunct="1">
              <a:buNone/>
            </a:pPr>
            <a:endParaRPr lang="en-US" dirty="0" smtClean="0"/>
          </a:p>
        </p:txBody>
      </p:sp>
    </p:spTree>
    <p:custDataLst>
      <p:tags r:id="rId1"/>
    </p:custDataLst>
    <p:extLst>
      <p:ext uri="{BB962C8B-B14F-4D97-AF65-F5344CB8AC3E}">
        <p14:creationId xmlns:p14="http://schemas.microsoft.com/office/powerpoint/2010/main" val="2103180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4339">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4339">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339">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PQuestion"/>
          <p:cNvSpPr>
            <a:spLocks noGrp="1"/>
          </p:cNvSpPr>
          <p:nvPr>
            <p:ph type="title"/>
          </p:nvPr>
        </p:nvSpPr>
        <p:spPr>
          <a:xfrm>
            <a:off x="-5166" y="304800"/>
            <a:ext cx="9144000" cy="1143000"/>
          </a:xfrm>
        </p:spPr>
        <p:txBody>
          <a:bodyPr/>
          <a:lstStyle/>
          <a:p>
            <a:pPr algn="ctr"/>
            <a:r>
              <a:rPr lang="en-US" sz="4000" dirty="0" smtClean="0">
                <a:solidFill>
                  <a:schemeClr val="tx1"/>
                </a:solidFill>
                <a:latin typeface="+mn-lt"/>
              </a:rPr>
              <a:t>Which mode have you been in?</a:t>
            </a:r>
            <a:endParaRPr lang="en-US" sz="4000" dirty="0">
              <a:solidFill>
                <a:schemeClr val="tx1"/>
              </a:solidFill>
              <a:latin typeface="+mn-lt"/>
            </a:endParaRPr>
          </a:p>
        </p:txBody>
      </p:sp>
      <p:sp>
        <p:nvSpPr>
          <p:cNvPr id="3" name="TPAnswers"/>
          <p:cNvSpPr>
            <a:spLocks noGrp="1"/>
          </p:cNvSpPr>
          <p:nvPr>
            <p:ph type="body" idx="1"/>
            <p:custDataLst>
              <p:tags r:id="rId2"/>
            </p:custDataLst>
          </p:nvPr>
        </p:nvSpPr>
        <p:spPr>
          <a:xfrm>
            <a:off x="1899834" y="2438400"/>
            <a:ext cx="5334000" cy="2971800"/>
          </a:xfrm>
        </p:spPr>
        <p:txBody>
          <a:bodyPr>
            <a:noAutofit/>
          </a:bodyPr>
          <a:lstStyle/>
          <a:p>
            <a:pPr marL="0" indent="0" algn="ctr">
              <a:spcAft>
                <a:spcPts val="0"/>
              </a:spcAft>
              <a:buNone/>
            </a:pPr>
            <a:r>
              <a:rPr lang="en-US" sz="3200" dirty="0" smtClean="0"/>
              <a:t>Study mode</a:t>
            </a:r>
          </a:p>
          <a:p>
            <a:pPr marL="0" indent="0" algn="ctr">
              <a:spcAft>
                <a:spcPts val="0"/>
              </a:spcAft>
              <a:buNone/>
            </a:pPr>
            <a:r>
              <a:rPr lang="en-US" sz="3200" dirty="0" smtClean="0"/>
              <a:t>or</a:t>
            </a:r>
          </a:p>
          <a:p>
            <a:pPr marL="0" indent="0" algn="ctr">
              <a:spcAft>
                <a:spcPts val="0"/>
              </a:spcAft>
              <a:buNone/>
            </a:pPr>
            <a:r>
              <a:rPr lang="en-US" sz="3200" dirty="0" smtClean="0"/>
              <a:t> Learn mode</a:t>
            </a:r>
            <a:endParaRPr lang="en-US" sz="3200" dirty="0"/>
          </a:p>
        </p:txBody>
      </p:sp>
    </p:spTree>
    <p:custDataLst>
      <p:tags r:id="rId1"/>
    </p:custDataLst>
    <p:extLst>
      <p:ext uri="{BB962C8B-B14F-4D97-AF65-F5344CB8AC3E}">
        <p14:creationId xmlns:p14="http://schemas.microsoft.com/office/powerpoint/2010/main" val="3280436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7749" y="533400"/>
            <a:ext cx="9144000" cy="1143000"/>
          </a:xfrm>
        </p:spPr>
        <p:txBody>
          <a:bodyPr>
            <a:normAutofit/>
          </a:bodyPr>
          <a:lstStyle/>
          <a:p>
            <a:pPr algn="ctr" eaLnBrk="1" hangingPunct="1"/>
            <a:r>
              <a:rPr lang="en-US" dirty="0" smtClean="0">
                <a:solidFill>
                  <a:schemeClr val="tx1"/>
                </a:solidFill>
                <a:latin typeface="+mn-lt"/>
              </a:rPr>
              <a:t>To Ace </a:t>
            </a:r>
            <a:r>
              <a:rPr lang="en-US" dirty="0" smtClean="0">
                <a:solidFill>
                  <a:srgbClr val="FF0000"/>
                </a:solidFill>
                <a:latin typeface="+mn-lt"/>
              </a:rPr>
              <a:t>any course!</a:t>
            </a:r>
            <a:endParaRPr lang="en-US" dirty="0" smtClean="0">
              <a:solidFill>
                <a:schemeClr val="tx1"/>
              </a:solidFill>
              <a:latin typeface="+mn-lt"/>
            </a:endParaRPr>
          </a:p>
        </p:txBody>
      </p:sp>
      <p:sp>
        <p:nvSpPr>
          <p:cNvPr id="9219" name="Rectangle 3"/>
          <p:cNvSpPr>
            <a:spLocks noGrp="1" noChangeArrowheads="1"/>
          </p:cNvSpPr>
          <p:nvPr>
            <p:ph idx="1"/>
          </p:nvPr>
        </p:nvSpPr>
        <p:spPr>
          <a:xfrm>
            <a:off x="583123" y="2438400"/>
            <a:ext cx="8103677" cy="2743200"/>
          </a:xfrm>
        </p:spPr>
        <p:txBody>
          <a:bodyPr>
            <a:normAutofit/>
          </a:bodyPr>
          <a:lstStyle/>
          <a:p>
            <a:pPr eaLnBrk="1" hangingPunct="1"/>
            <a:r>
              <a:rPr lang="en-US" sz="3500" dirty="0" smtClean="0">
                <a:solidFill>
                  <a:srgbClr val="000000"/>
                </a:solidFill>
              </a:rPr>
              <a:t>Stay in </a:t>
            </a:r>
            <a:r>
              <a:rPr lang="en-US" sz="3500" i="1" dirty="0" smtClean="0">
                <a:solidFill>
                  <a:srgbClr val="000000"/>
                </a:solidFill>
              </a:rPr>
              <a:t>learn</a:t>
            </a:r>
            <a:r>
              <a:rPr lang="en-US" sz="3500" dirty="0" smtClean="0">
                <a:solidFill>
                  <a:srgbClr val="000000"/>
                </a:solidFill>
              </a:rPr>
              <a:t> mode, not </a:t>
            </a:r>
            <a:r>
              <a:rPr lang="en-US" sz="3500" i="1" dirty="0" smtClean="0">
                <a:solidFill>
                  <a:srgbClr val="000000"/>
                </a:solidFill>
              </a:rPr>
              <a:t>study</a:t>
            </a:r>
            <a:r>
              <a:rPr lang="en-US" sz="3500" dirty="0" smtClean="0">
                <a:solidFill>
                  <a:srgbClr val="000000"/>
                </a:solidFill>
              </a:rPr>
              <a:t> mode.</a:t>
            </a:r>
          </a:p>
          <a:p>
            <a:pPr marL="0" indent="0" eaLnBrk="1" hangingPunct="1">
              <a:buNone/>
            </a:pPr>
            <a:endParaRPr lang="en-US" sz="3500" dirty="0" smtClean="0">
              <a:solidFill>
                <a:srgbClr val="000000"/>
              </a:solidFill>
            </a:endParaRPr>
          </a:p>
          <a:p>
            <a:pPr eaLnBrk="1" hangingPunct="1"/>
            <a:r>
              <a:rPr lang="en-US" sz="3500" dirty="0" smtClean="0">
                <a:solidFill>
                  <a:srgbClr val="000000"/>
                </a:solidFill>
              </a:rPr>
              <a:t>Study as if you have to </a:t>
            </a:r>
            <a:r>
              <a:rPr lang="en-US" sz="3500" i="1" dirty="0" smtClean="0">
                <a:solidFill>
                  <a:srgbClr val="000000"/>
                </a:solidFill>
              </a:rPr>
              <a:t>teach</a:t>
            </a:r>
            <a:r>
              <a:rPr lang="en-US" sz="3500" dirty="0" smtClean="0">
                <a:solidFill>
                  <a:srgbClr val="000000"/>
                </a:solidFill>
              </a:rPr>
              <a:t> the material, not just make an A on the test.</a:t>
            </a:r>
          </a:p>
          <a:p>
            <a:pPr eaLnBrk="1" hangingPunct="1"/>
            <a:endParaRPr lang="en-US" sz="3600" dirty="0" smtClean="0">
              <a:solidFill>
                <a:srgbClr val="000000"/>
              </a:solidFill>
            </a:endParaRPr>
          </a:p>
          <a:p>
            <a:pPr eaLnBrk="1" hangingPunct="1"/>
            <a:endParaRPr lang="en-US" sz="3600" dirty="0" smtClean="0">
              <a:solidFill>
                <a:srgbClr val="000000"/>
              </a:solidFill>
            </a:endParaRPr>
          </a:p>
          <a:p>
            <a:pPr eaLnBrk="1" hangingPunct="1"/>
            <a:endParaRPr lang="en-US" dirty="0" smtClean="0">
              <a:solidFill>
                <a:srgbClr val="000000"/>
              </a:solidFill>
            </a:endParaRPr>
          </a:p>
        </p:txBody>
      </p:sp>
    </p:spTree>
    <p:extLst>
      <p:ext uri="{BB962C8B-B14F-4D97-AF65-F5344CB8AC3E}">
        <p14:creationId xmlns:p14="http://schemas.microsoft.com/office/powerpoint/2010/main" val="56667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4176" y="304800"/>
            <a:ext cx="9135140" cy="1752600"/>
          </a:xfrm>
        </p:spPr>
        <p:txBody>
          <a:bodyPr>
            <a:noAutofit/>
          </a:bodyPr>
          <a:lstStyle/>
          <a:p>
            <a:pPr algn="ctr" eaLnBrk="1" hangingPunct="1"/>
            <a:r>
              <a:rPr lang="en-US" dirty="0" smtClean="0">
                <a:latin typeface="+mn-lt"/>
              </a:rPr>
              <a:t>Why is this so important?  </a:t>
            </a:r>
            <a:br>
              <a:rPr lang="en-US" dirty="0" smtClean="0">
                <a:latin typeface="+mn-lt"/>
              </a:rPr>
            </a:br>
            <a:r>
              <a:rPr lang="en-US" dirty="0" smtClean="0">
                <a:latin typeface="+mn-lt"/>
              </a:rPr>
              <a:t>Because College Courses are Harder Than HS</a:t>
            </a:r>
          </a:p>
        </p:txBody>
      </p:sp>
      <p:sp>
        <p:nvSpPr>
          <p:cNvPr id="9219" name="Rectangle 3"/>
          <p:cNvSpPr>
            <a:spLocks noGrp="1" noChangeArrowheads="1"/>
          </p:cNvSpPr>
          <p:nvPr>
            <p:ph idx="1"/>
          </p:nvPr>
        </p:nvSpPr>
        <p:spPr>
          <a:xfrm>
            <a:off x="105905" y="2438400"/>
            <a:ext cx="8885695" cy="4114800"/>
          </a:xfrm>
        </p:spPr>
        <p:txBody>
          <a:bodyPr>
            <a:normAutofit/>
          </a:bodyPr>
          <a:lstStyle/>
          <a:p>
            <a:pPr eaLnBrk="1" hangingPunct="1"/>
            <a:r>
              <a:rPr lang="en-US" sz="3200" dirty="0" smtClean="0">
                <a:solidFill>
                  <a:srgbClr val="000000"/>
                </a:solidFill>
              </a:rPr>
              <a:t>The course moves a lot faster.</a:t>
            </a:r>
          </a:p>
          <a:p>
            <a:pPr eaLnBrk="1" hangingPunct="1"/>
            <a:r>
              <a:rPr lang="en-US" sz="3200" dirty="0" smtClean="0">
                <a:solidFill>
                  <a:srgbClr val="000000"/>
                </a:solidFill>
              </a:rPr>
              <a:t>The material is conceptually more difficult and cumulative.</a:t>
            </a:r>
          </a:p>
          <a:p>
            <a:pPr eaLnBrk="1" hangingPunct="1"/>
            <a:r>
              <a:rPr lang="en-US" sz="3200" dirty="0" smtClean="0">
                <a:solidFill>
                  <a:srgbClr val="000000"/>
                </a:solidFill>
              </a:rPr>
              <a:t>The problems and questions are more involved.</a:t>
            </a:r>
          </a:p>
          <a:p>
            <a:pPr eaLnBrk="1" hangingPunct="1"/>
            <a:r>
              <a:rPr lang="en-US" sz="3200" dirty="0" smtClean="0">
                <a:solidFill>
                  <a:srgbClr val="000000"/>
                </a:solidFill>
              </a:rPr>
              <a:t>The tests are less straightforward and require you to </a:t>
            </a:r>
            <a:r>
              <a:rPr lang="en-US" sz="3200" b="1" i="1" dirty="0" smtClean="0">
                <a:solidFill>
                  <a:srgbClr val="000000"/>
                </a:solidFill>
              </a:rPr>
              <a:t>apply</a:t>
            </a:r>
            <a:r>
              <a:rPr lang="en-US" sz="3200" dirty="0" smtClean="0">
                <a:solidFill>
                  <a:srgbClr val="000000"/>
                </a:solidFill>
              </a:rPr>
              <a:t> several concepts at one time.</a:t>
            </a:r>
          </a:p>
          <a:p>
            <a:pPr eaLnBrk="1" hangingPunct="1"/>
            <a:endParaRPr lang="en-US" sz="3600" dirty="0" smtClean="0">
              <a:solidFill>
                <a:srgbClr val="000000"/>
              </a:solidFill>
            </a:endParaRPr>
          </a:p>
          <a:p>
            <a:pPr eaLnBrk="1" hangingPunct="1"/>
            <a:endParaRPr lang="en-US" dirty="0" smtClean="0">
              <a:solidFill>
                <a:srgbClr val="000000"/>
              </a:solidFill>
            </a:endParaRPr>
          </a:p>
        </p:txBody>
      </p:sp>
    </p:spTree>
    <p:extLst>
      <p:ext uri="{BB962C8B-B14F-4D97-AF65-F5344CB8AC3E}">
        <p14:creationId xmlns:p14="http://schemas.microsoft.com/office/powerpoint/2010/main" val="3599929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219">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219">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21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8" name="Rectangle 2"/>
          <p:cNvSpPr>
            <a:spLocks noGrp="1" noChangeArrowheads="1"/>
          </p:cNvSpPr>
          <p:nvPr>
            <p:ph type="ctrTitle"/>
          </p:nvPr>
        </p:nvSpPr>
        <p:spPr>
          <a:xfrm>
            <a:off x="685800" y="3124200"/>
            <a:ext cx="7696200" cy="2286000"/>
          </a:xfrm>
        </p:spPr>
        <p:txBody>
          <a:bodyPr>
            <a:normAutofit/>
          </a:bodyPr>
          <a:lstStyle/>
          <a:p>
            <a:pPr algn="ctr" eaLnBrk="1" hangingPunct="1"/>
            <a:r>
              <a:rPr lang="en-US" i="0" dirty="0" smtClean="0">
                <a:solidFill>
                  <a:schemeClr val="tx1"/>
                </a:solidFill>
                <a:latin typeface="+mn-lt"/>
              </a:rPr>
              <a:t>Using Metacognition to Become an Expert Learner</a:t>
            </a:r>
            <a:br>
              <a:rPr lang="en-US" i="0" dirty="0" smtClean="0">
                <a:solidFill>
                  <a:schemeClr val="tx1"/>
                </a:solidFill>
                <a:latin typeface="+mn-lt"/>
              </a:rPr>
            </a:br>
            <a:endParaRPr lang="en-US" b="1" i="0" dirty="0" smtClean="0">
              <a:solidFill>
                <a:srgbClr val="FF0000"/>
              </a:solidFill>
              <a:latin typeface="+mn-l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762000" y="311888"/>
            <a:ext cx="7772400" cy="1143000"/>
          </a:xfrm>
        </p:spPr>
        <p:txBody>
          <a:bodyPr/>
          <a:lstStyle/>
          <a:p>
            <a:pPr algn="ctr" eaLnBrk="1" hangingPunct="1"/>
            <a:r>
              <a:rPr lang="en-US" i="0" dirty="0" smtClean="0">
                <a:solidFill>
                  <a:schemeClr val="tx1"/>
                </a:solidFill>
                <a:latin typeface="+mn-lt"/>
              </a:rPr>
              <a:t>Metacognition</a:t>
            </a:r>
          </a:p>
        </p:txBody>
      </p:sp>
      <p:sp>
        <p:nvSpPr>
          <p:cNvPr id="25603" name="Rectangle 3"/>
          <p:cNvSpPr>
            <a:spLocks noGrp="1" noChangeArrowheads="1"/>
          </p:cNvSpPr>
          <p:nvPr>
            <p:ph idx="1"/>
          </p:nvPr>
        </p:nvSpPr>
        <p:spPr>
          <a:xfrm>
            <a:off x="457200" y="1752600"/>
            <a:ext cx="8458200" cy="4191000"/>
          </a:xfrm>
        </p:spPr>
        <p:txBody>
          <a:bodyPr>
            <a:normAutofit lnSpcReduction="10000"/>
          </a:bodyPr>
          <a:lstStyle/>
          <a:p>
            <a:pPr eaLnBrk="1" hangingPunct="1">
              <a:buFont typeface="Wingdings" pitchFamily="2" charset="2"/>
              <a:buNone/>
            </a:pPr>
            <a:r>
              <a:rPr lang="en-US" sz="3200" dirty="0" smtClean="0"/>
              <a:t>The ability to:</a:t>
            </a:r>
          </a:p>
          <a:p>
            <a:pPr lvl="1"/>
            <a:r>
              <a:rPr lang="en-US" sz="3200" dirty="0" smtClean="0"/>
              <a:t>think about thinking;</a:t>
            </a:r>
          </a:p>
          <a:p>
            <a:pPr lvl="1"/>
            <a:r>
              <a:rPr lang="en-US" sz="3200" dirty="0" smtClean="0"/>
              <a:t>be consciously aware of oneself as a problem solver;</a:t>
            </a:r>
          </a:p>
          <a:p>
            <a:pPr lvl="1"/>
            <a:r>
              <a:rPr lang="en-US" sz="3200" dirty="0" smtClean="0"/>
              <a:t>monitor and control one’s mental processing (e.g. “Am I understanding this material?”);</a:t>
            </a:r>
          </a:p>
          <a:p>
            <a:pPr lvl="1"/>
            <a:r>
              <a:rPr lang="en-US" sz="3200" dirty="0" smtClean="0"/>
              <a:t>accurately judge one’s level of learning.</a:t>
            </a:r>
          </a:p>
          <a:p>
            <a:pPr eaLnBrk="1" hangingPunct="1"/>
            <a:endParaRPr lang="en-US" dirty="0" smtClean="0"/>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60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560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60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560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SHOWBARVISIBLE" val="True"/>
  <p:tag name="CSVFORMAT" val="0"/>
  <p:tag name="COUNTDOWNSTYLE" val="-1"/>
  <p:tag name="COUNTDOWNSECONDS" val="10"/>
  <p:tag name="BACKUPSESSIONS" val="True"/>
  <p:tag name="REVIEWONLY" val="False"/>
  <p:tag name="RACEENDPOINTS" val="100"/>
  <p:tag name="PARTICIPANTSINLEADERBOARD" val="5"/>
  <p:tag name="BUBBLESIZEVISIBLE" val="True"/>
  <p:tag name="CUSTOMGRIDBACKCOLOR" val="-722948"/>
  <p:tag name="CUSTOMCELLBACKCOLOR3" val="-268652"/>
  <p:tag name="DISPLAYDEVICENUMBER" val="True"/>
  <p:tag name="AUTOSIZEGRID" val="True"/>
  <p:tag name="POLLINGCYCLE" val="2"/>
  <p:tag name="INCLUDENONRESPONDERS" val="False"/>
  <p:tag name="CORRECTPOINTVALUE" val="1"/>
  <p:tag name="ZEROBASED" val="False"/>
  <p:tag name="FIBDISPLAYRESULTS" val="True"/>
  <p:tag name="PRRESPONSE1" val="10"/>
  <p:tag name="PRRESPONSE5" val="6"/>
  <p:tag name="PRRESPONSE9" val="2"/>
  <p:tag name="USESECONDARYMONITOR" val="True"/>
  <p:tag name="ANSWERNOWTEXT" val="Answer Now"/>
  <p:tag name="INPUTSOURCE" val="1"/>
  <p:tag name="CHARTVALUEFORMAT" val="0%"/>
  <p:tag name="STDCHART" val="1"/>
  <p:tag name="TEAMSINLEADERBOARD" val="5"/>
  <p:tag name="BUBBLEGROUPING" val="3"/>
  <p:tag name="CUSTOMCELLBACKCOLOR2" val="-13395457"/>
  <p:tag name="DISPLAYDEVICEID" val="True"/>
  <p:tag name="GRIDPOSITION" val="1"/>
  <p:tag name="RESETCHARTS" val="True"/>
  <p:tag name="INCORRECTPOINTVALUE" val="0"/>
  <p:tag name="CHARTSCALE" val="True"/>
  <p:tag name="FIBDISPLAYKEYWORDS" val="True"/>
  <p:tag name="PRRESPONSE6" val="5"/>
  <p:tag name="SHOWFLASHWARNING" val="True"/>
  <p:tag name="RESPCOUNTERSTYLE" val="-1"/>
  <p:tag name="ALLOWDUPLICATES" val="False"/>
  <p:tag name="AUTOUPDATEALIASES" val="True"/>
  <p:tag name="MAXRESPONDERS" val="5"/>
  <p:tag name="CUSTOMCELLFORECOLOR" val="-16777216"/>
  <p:tag name="DISPLAYNAME" val="True"/>
  <p:tag name="GRIDFONTSIZE" val="12"/>
  <p:tag name="INCLUDEPPT" val="True"/>
  <p:tag name="AUTOADJUSTPARTRANGE" val="True"/>
  <p:tag name="PRRESPONSE2" val="9"/>
  <p:tag name="PRRESPONSE8" val="3"/>
  <p:tag name="POWERPOINTVERSION" val="14.0"/>
  <p:tag name="RESPCOUNTERFORMAT" val="0"/>
  <p:tag name="AUTOADVANCE" val="False"/>
  <p:tag name="SKIPREMAININGRACESLIDES" val="True"/>
  <p:tag name="CUSTOMCELLBACKCOLOR1" val="-657956"/>
  <p:tag name="GRIDROTATIONINTERVAL" val="2"/>
  <p:tag name="MULTIRESPDIVISOR" val="1"/>
  <p:tag name="ADVANCEDSETTINGSVIEW" val="False"/>
  <p:tag name="PRRESPONSE4" val="7"/>
  <p:tag name="TPVERSION" val="2008"/>
  <p:tag name="RESPTABLESTYLE" val="-1"/>
  <p:tag name="RACERSMAXDISPLAYED" val="5"/>
  <p:tag name="DEFAULTNUMTEAMS" val="5"/>
  <p:tag name="GRIDSIZE" val="{Width=800, Height=600}"/>
  <p:tag name="REALTIMEBACKUP" val="False"/>
  <p:tag name="PRRESPONSE3" val="8"/>
  <p:tag name="SAVECSVWITHSESSION" val="True"/>
  <p:tag name="BACKUPMAINTENANCE" val="7"/>
  <p:tag name="BUBBLEVALUEFORMAT" val="0.0"/>
  <p:tag name="CHARTCOLORS" val="0"/>
  <p:tag name="FIBNUMRESULTS" val="5"/>
  <p:tag name="ALWAYSOPENPOLL" val="False"/>
  <p:tag name="ROTATIONINTERVAL" val="2"/>
  <p:tag name="USESCHEMECOLORS" val="True"/>
  <p:tag name="REALTIMEBACKUPPATH" val="(None)"/>
  <p:tag name="BULLETTYPE" val="3"/>
  <p:tag name="BUBBLENAMEVISIBLE" val="True"/>
  <p:tag name="ALLOWUSERFEEDBACK" val="True"/>
  <p:tag name="ANSWERNOWSTYLE" val="-1"/>
  <p:tag name="GRIDOPACITY" val="90"/>
  <p:tag name="PRRESPONSE10" val="1"/>
  <p:tag name="CHARTLABELS" val="1"/>
  <p:tag name="RACEANIMATIONSPEED" val="3"/>
  <p:tag name="NUMRESPONSES" val="1"/>
  <p:tag name="CUSTOMCELLBACKCOLOR4" val="-8355712"/>
  <p:tag name="PRRESPONSE7" val="4"/>
  <p:tag name="FIBINCLUDEOTHER" val="True"/>
  <p:tag name="DELIMITERS" val="3.1"/>
  <p:tag name="TASKPANEKEY" val="94463c7c-bec4-417c-9a90-96dae36e0816"/>
  <p:tag name="TPFULLVERSION" val="4.5.1.2243"/>
  <p:tag name="LUIDIAENABLED" val="False"/>
  <p:tag name="EXPANDSHOWBAR" val="True"/>
</p:tagLst>
</file>

<file path=ppt/tags/tag10.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11.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ags/tag12.xml><?xml version="1.0" encoding="utf-8"?>
<p:tagLst xmlns:a="http://schemas.openxmlformats.org/drawingml/2006/main" xmlns:r="http://schemas.openxmlformats.org/officeDocument/2006/relationships" xmlns:p="http://schemas.openxmlformats.org/presentationml/2006/main">
  <p:tag name="NOPREFERENCE" val="False"/>
</p:tagLst>
</file>

<file path=ppt/tags/tag13.xml><?xml version="1.0" encoding="utf-8"?>
<p:tagLst xmlns:a="http://schemas.openxmlformats.org/drawingml/2006/main" xmlns:r="http://schemas.openxmlformats.org/officeDocument/2006/relationships" xmlns:p="http://schemas.openxmlformats.org/presentationml/2006/main">
  <p:tag name="NOPREFERENCE" val="False"/>
  <p:tag name="DELIMITERS" val="3.1"/>
</p:tagLst>
</file>

<file path=ppt/tags/tag14.xml><?xml version="1.0" encoding="utf-8"?>
<p:tagLst xmlns:a="http://schemas.openxmlformats.org/drawingml/2006/main" xmlns:r="http://schemas.openxmlformats.org/officeDocument/2006/relationships" xmlns:p="http://schemas.openxmlformats.org/presentationml/2006/main">
  <p:tag name="DELIMITERS" val="3.1"/>
  <p:tag name="NOPREFERENCE" val="False"/>
</p:tagLst>
</file>

<file path=ppt/tags/tag15.xml><?xml version="1.0" encoding="utf-8"?>
<p:tagLst xmlns:a="http://schemas.openxmlformats.org/drawingml/2006/main" xmlns:r="http://schemas.openxmlformats.org/officeDocument/2006/relationships" xmlns:p="http://schemas.openxmlformats.org/presentationml/2006/main">
  <p:tag name="NOPREFERENCE" val="False"/>
</p:tagLst>
</file>

<file path=ppt/tags/tag16.xml><?xml version="1.0" encoding="utf-8"?>
<p:tagLst xmlns:a="http://schemas.openxmlformats.org/drawingml/2006/main" xmlns:r="http://schemas.openxmlformats.org/officeDocument/2006/relationships" xmlns:p="http://schemas.openxmlformats.org/presentationml/2006/main">
  <p:tag name="NOPREFERENCE" val="False"/>
</p:tagLst>
</file>

<file path=ppt/tags/tag17.xml><?xml version="1.0" encoding="utf-8"?>
<p:tagLst xmlns:a="http://schemas.openxmlformats.org/drawingml/2006/main" xmlns:r="http://schemas.openxmlformats.org/officeDocument/2006/relationships" xmlns:p="http://schemas.openxmlformats.org/presentationml/2006/main">
  <p:tag name="NOPREFERENCE" val="False"/>
</p:tagLst>
</file>

<file path=ppt/tags/tag18.xml><?xml version="1.0" encoding="utf-8"?>
<p:tagLst xmlns:a="http://schemas.openxmlformats.org/drawingml/2006/main" xmlns:r="http://schemas.openxmlformats.org/officeDocument/2006/relationships" xmlns:p="http://schemas.openxmlformats.org/presentationml/2006/main">
  <p:tag name="SLIDEID" val="79BAA06B41DA425A94E039ABBA51C2D7"/>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SLIDEORDER" val="3"/>
  <p:tag name="SLIDEGUID" val="B4FB4927FC8744428261B4A78988D69C"/>
  <p:tag name="QUESTIONALIAS" val="Which group did you most resemble?"/>
  <p:tag name="ANSWERSALIAS" val="Group that did not do well|smicln|2. Group that made an A"/>
  <p:tag name="COUNTDOWNSECONDS" val="10"/>
  <p:tag name="VALUES" val="No Value|smicln|No Value"/>
  <p:tag name="COUNTDOWNHEIGHT" val="80"/>
  <p:tag name="COUNTDOWNWIDTH" val="100"/>
  <p:tag name="TOTALRESPONSES" val="79"/>
  <p:tag name="RESPONSECOUNT" val="79"/>
  <p:tag name="SLICED" val="False"/>
  <p:tag name="RESPONSES" val="1;1;2;2;1;1;2;2;1;1;1;1;-;2;1;2;2;1;1;2;1;2;2;1;1;2;2;2;2;1;2;1;1;2;1;1;2;1;1;1;1;1;1;1;1;2;1;1;2;1;1;2;1;1;-;1;2;1;1;2;1;1;1;1;1;1;1;-;-;1;1;-;-;1;1;2;1;1;1;1;2;1;1;1;1;-;-;"/>
  <p:tag name="CHARTSTRINGSTD" val="55 24"/>
  <p:tag name="CHARTSTRINGREV" val="24 55"/>
  <p:tag name="CHARTSTRINGSTDPER" val="0.69620253164557 0.30379746835443"/>
  <p:tag name="CHARTSTRINGREVPER" val="0.30379746835443 0.69620253164557"/>
  <p:tag name="RESTORECOUNTDOWNTIMER" val="False"/>
  <p:tag name="RESPONSESGATHERED" val="False"/>
  <p:tag name="ANONYMOUSTEMP" val="False"/>
</p:tagLst>
</file>

<file path=ppt/tags/tag19.xml><?xml version="1.0" encoding="utf-8"?>
<p:tagLst xmlns:a="http://schemas.openxmlformats.org/drawingml/2006/main" xmlns:r="http://schemas.openxmlformats.org/officeDocument/2006/relationships" xmlns:p="http://schemas.openxmlformats.org/presentationml/2006/main">
  <p:tag name="ANSWERBULLETS" val="3"/>
  <p:tag name="OLDNUMANSWERS" val="2"/>
  <p:tag name="TEXTLENGTH" val="50"/>
  <p:tag name="FONTSIZE" val="32"/>
  <p:tag name="BULLETTYPE" val="ppBulletArabicPeriod"/>
  <p:tag name="ANSWERTEXT" val="Group that did not do well&#10;2. Group that made an A"/>
</p:tagLst>
</file>

<file path=ppt/tags/tag2.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AUTOADVANCE" val="False"/>
  <p:tag name="DELIMITERS" val="3.1"/>
  <p:tag name="VALUEFORMAT" val="0%"/>
  <p:tag name="ANSWERSALIAS" val="Knowledge|smicln|Comprehension|smicln|Application|smicln|Analysis|smicln|Synthesis|smicln|Evaluation"/>
  <p:tag name="SLIDEORDER" val="2"/>
  <p:tag name="SLIDEGUID" val="76651FABD9514AA4BC6BD1137D183A5E"/>
  <p:tag name="QUESTIONALIAS" val="What’s your career track?"/>
  <p:tag name="COUNTDOWNSECONDS" val="10"/>
  <p:tag name="VALUES" val="No Value|smicln|No Value|smicln|No Value|smicln|No Value|smicln|No Value|smicln|No Value|smicln|No Value|smicln|No Value|smicln|No Value"/>
  <p:tag name="COUNTDOWNHEIGHT" val="80"/>
  <p:tag name="COUNTDOWNWIDTH" val="100"/>
  <p:tag name="TOTALRESPONSES" val="77"/>
  <p:tag name="RESPONSECOUNT" val="77"/>
  <p:tag name="SLICED" val="False"/>
  <p:tag name="RESPONSES" val="4;4;3;6;4;2;2;2;4;4;4;9;4;2;4;4;4;4;4;6;4;2;4;2;2;2;4;1;4;4;4;4;2;4;7;7;2;4;4;4;2;4;4;4;4;2;4;4;4;9;2;4;4;9;2;4;2;2;2;4;4;4;2;7;2;2;2;2;2;2;2;7;2;4;3;4;9;"/>
  <p:tag name="CHARTSTRINGSTD" val="1 26 2 38 0 2 4 0 4"/>
  <p:tag name="CHARTSTRINGREV" val="4 0 4 2 0 38 2 26 1"/>
  <p:tag name="CHARTSTRINGSTDPER" val="0.012987012987013 0.337662337662338 0.025974025974026 0.493506493506494 0 0.025974025974026 0.051948051948052 0 0.051948051948052"/>
  <p:tag name="CHARTSTRINGREVPER" val="0.051948051948052 0 0.051948051948052 0.025974025974026 0 0.493506493506494 0.025974025974026 0.337662337662338 0.012987012987013"/>
  <p:tag name="RESTORECOUNTDOWNTIMER" val="False"/>
  <p:tag name="RESPONSESGATHERED" val="False"/>
  <p:tag name="ANONYMOUSTEMP" val="False"/>
</p:tagLst>
</file>

<file path=ppt/tags/tag20.xml><?xml version="1.0" encoding="utf-8"?>
<p:tagLst xmlns:a="http://schemas.openxmlformats.org/drawingml/2006/main" xmlns:r="http://schemas.openxmlformats.org/officeDocument/2006/relationships" xmlns:p="http://schemas.openxmlformats.org/presentationml/2006/main">
  <p:tag name="NOPREFERENCE" val="False"/>
</p:tagLst>
</file>

<file path=ppt/tags/tag21.xml><?xml version="1.0" encoding="utf-8"?>
<p:tagLst xmlns:a="http://schemas.openxmlformats.org/drawingml/2006/main" xmlns:r="http://schemas.openxmlformats.org/officeDocument/2006/relationships" xmlns:p="http://schemas.openxmlformats.org/presentationml/2006/main">
  <p:tag name="NOPREFERENCE" val="False"/>
</p:tagLst>
</file>

<file path=ppt/tags/tag22.xml><?xml version="1.0" encoding="utf-8"?>
<p:tagLst xmlns:a="http://schemas.openxmlformats.org/drawingml/2006/main" xmlns:r="http://schemas.openxmlformats.org/officeDocument/2006/relationships" xmlns:p="http://schemas.openxmlformats.org/presentationml/2006/main">
  <p:tag name="NOPREFERENCE" val="False"/>
</p:tagLst>
</file>

<file path=ppt/tags/tag23.xml><?xml version="1.0" encoding="utf-8"?>
<p:tagLst xmlns:a="http://schemas.openxmlformats.org/drawingml/2006/main" xmlns:r="http://schemas.openxmlformats.org/officeDocument/2006/relationships" xmlns:p="http://schemas.openxmlformats.org/presentationml/2006/main">
  <p:tag name="NOPREFERENCE" val="False"/>
</p:tagLst>
</file>

<file path=ppt/tags/tag24.xml><?xml version="1.0" encoding="utf-8"?>
<p:tagLst xmlns:a="http://schemas.openxmlformats.org/drawingml/2006/main" xmlns:r="http://schemas.openxmlformats.org/officeDocument/2006/relationships" xmlns:p="http://schemas.openxmlformats.org/presentationml/2006/main">
  <p:tag name="NOPREFERENCE" val="False"/>
</p:tagLst>
</file>

<file path=ppt/tags/tag25.xml><?xml version="1.0" encoding="utf-8"?>
<p:tagLst xmlns:a="http://schemas.openxmlformats.org/drawingml/2006/main" xmlns:r="http://schemas.openxmlformats.org/officeDocument/2006/relationships" xmlns:p="http://schemas.openxmlformats.org/presentationml/2006/main">
  <p:tag name="NOPREFERENCE" val="False"/>
</p:tagLst>
</file>

<file path=ppt/tags/tag3.xml><?xml version="1.0" encoding="utf-8"?>
<p:tagLst xmlns:a="http://schemas.openxmlformats.org/drawingml/2006/main" xmlns:r="http://schemas.openxmlformats.org/officeDocument/2006/relationships" xmlns:p="http://schemas.openxmlformats.org/presentationml/2006/main">
  <p:tag name="ANSWERBULLETS" val="3"/>
  <p:tag name="OLDNUMANSWERS" val="9"/>
  <p:tag name="TEXTLENGTH" val="110"/>
  <p:tag name="FONTSIZE" val="32"/>
  <p:tag name="BULLETTYPE" val="ppBulletArabicPeriod"/>
  <p:tag name="ANSWERTEXT" val="Education&#10;Engineering&#10;Pre-Dent&#10;Pre-Med&#10;5. Pre-Nursing&#10;6. Pre-Pharmacy&#10;7. Pre-Vet&#10;8. Other Pre-Health &#10;9. Other"/>
</p:tagLst>
</file>

<file path=ppt/tags/tag4.xml><?xml version="1.0" encoding="utf-8"?>
<p:tagLst xmlns:a="http://schemas.openxmlformats.org/drawingml/2006/main" xmlns:r="http://schemas.openxmlformats.org/officeDocument/2006/relationships" xmlns:p="http://schemas.openxmlformats.org/presentationml/2006/main">
  <p:tag name="NOPREFERENCE" val="False"/>
</p:tagLst>
</file>

<file path=ppt/tags/tag5.xml><?xml version="1.0" encoding="utf-8"?>
<p:tagLst xmlns:a="http://schemas.openxmlformats.org/drawingml/2006/main" xmlns:r="http://schemas.openxmlformats.org/officeDocument/2006/relationships" xmlns:p="http://schemas.openxmlformats.org/presentationml/2006/main">
  <p:tag name="SLIDEID" val="79BAA06B41DA425A94E039ABBA51C2D7"/>
  <p:tag name="SLIDETYPE" val="Q"/>
  <p:tag name="DEMOGRAPHIC" val="False"/>
  <p:tag name="TEAMASSIGN" val="False"/>
  <p:tag name="SPEEDSCORING" val="False"/>
  <p:tag name="CORRECTPOINTVALUE" val="1"/>
  <p:tag name="INCORRECTPOINTVALUE" val="0"/>
  <p:tag name="ZEROBASED" val="False"/>
  <p:tag name="NUMRESPONSES" val="1"/>
  <p:tag name="AUTOADVANCE" val="False"/>
  <p:tag name="DELIMITERS" val="3.1"/>
  <p:tag name="VALUEFORMAT" val="0%"/>
  <p:tag name="SLIDEORDER" val="2"/>
  <p:tag name="SLIDEGUID" val="8FE34BD211054B94914844F13255FCCD"/>
  <p:tag name="QUESTIONALIAS" val="Which mode have you been in?"/>
  <p:tag name="ANSWERSALIAS" val="Study mode|smicln|2. Learn mode"/>
  <p:tag name="VALUES" val="No Value|smicln|No Value"/>
  <p:tag name="COUNTDOWNSECONDS" val="10"/>
  <p:tag name="COUNTDOWNHEIGHT" val="80"/>
  <p:tag name="COUNTDOWNWIDTH" val="100"/>
  <p:tag name="TOTALRESPONSES" val="83"/>
  <p:tag name="RESPONSECOUNT" val="83"/>
  <p:tag name="SLICED" val="False"/>
  <p:tag name="RESPONSES" val="2;2;1;2;1;2;1;2;1;1;1;1;1;2;1;2;2;1;1;2;1;1;1;2;1;2;2;2;2;1;1;1;1;1;1;2;1;1;1;1;1;1;1;2;1;2;1;1;1;2;2;2;1;2;1;1;2;2;1;1;1;-;1;1;1;1;-;1;2;2;1;1;2;1;2;2;1;1;1;2;2;1;1;1;1;"/>
  <p:tag name="CHARTSTRINGSTD" val="53 30"/>
  <p:tag name="CHARTSTRINGREV" val="30 53"/>
  <p:tag name="CHARTSTRINGSTDPER" val="0.63855421686747 0.36144578313253"/>
  <p:tag name="CHARTSTRINGREVPER" val="0.36144578313253 0.63855421686747"/>
  <p:tag name="RESTORECOUNTDOWNTIMER" val="False"/>
  <p:tag name="RESPONSESGATHERED" val="False"/>
  <p:tag name="ANONYMOUSTEMP" val="False"/>
</p:tagLst>
</file>

<file path=ppt/tags/tag6.xml><?xml version="1.0" encoding="utf-8"?>
<p:tagLst xmlns:a="http://schemas.openxmlformats.org/drawingml/2006/main" xmlns:r="http://schemas.openxmlformats.org/officeDocument/2006/relationships" xmlns:p="http://schemas.openxmlformats.org/presentationml/2006/main">
  <p:tag name="ANSWERBULLETS" val="3"/>
  <p:tag name="OLDNUMANSWERS" val="2"/>
  <p:tag name="TEXTLENGTH" val="24"/>
  <p:tag name="FONTSIZE" val="32"/>
  <p:tag name="BULLETTYPE" val="ppBulletArabicPeriod"/>
  <p:tag name="ANSWERTEXT" val="Study mode&#10;2. Learn mode"/>
</p:tagLst>
</file>

<file path=ppt/tags/tag7.xml><?xml version="1.0" encoding="utf-8"?>
<p:tagLst xmlns:a="http://schemas.openxmlformats.org/drawingml/2006/main" xmlns:r="http://schemas.openxmlformats.org/officeDocument/2006/relationships" xmlns:p="http://schemas.openxmlformats.org/presentationml/2006/main">
  <p:tag name="DELIMITERS" val="3.1"/>
</p:tagLst>
</file>

<file path=ppt/tags/tag8.xml><?xml version="1.0" encoding="utf-8"?>
<p:tagLst xmlns:a="http://schemas.openxmlformats.org/drawingml/2006/main" xmlns:r="http://schemas.openxmlformats.org/officeDocument/2006/relationships" xmlns:p="http://schemas.openxmlformats.org/presentationml/2006/main">
  <p:tag name="SLIDEID" val="7C641BE840AE4C59A0645CC1625BEAA9"/>
  <p:tag name="SLIDETYPE" val="Q"/>
  <p:tag name="DEMOGRAPHIC" val="False"/>
  <p:tag name="TEAMASSIGN" val="False"/>
  <p:tag name="SPEEDSCORING" val="False"/>
  <p:tag name="CORRECTPOINTVALUE" val="100"/>
  <p:tag name="INCORRECTPOINTVALUE" val="0"/>
  <p:tag name="ZEROBASED" val="False"/>
  <p:tag name="DELIMITERS" val="3.1"/>
  <p:tag name="VALUEFORMAT" val="0%"/>
  <p:tag name="SLIDEORDER" val="2"/>
  <p:tag name="SLIDEGUID" val="9B8C54C1472144E7A047408932763AD2"/>
  <p:tag name="AUTOADVANCE" val="True"/>
  <p:tag name="COUNTDOWNSECONDS" val="5"/>
  <p:tag name="QUESTIONALIAS" val="How do you think students answered?   At what level of Bloom’s did you have to operate to make A’s or B’s in high school?"/>
  <p:tag name="ANSWERSALIAS" val="Remembering|smicln|Understanding|smicln|Applying|smicln|Analyzing|smicln|Evaluating|smicln|Creating"/>
  <p:tag name="VALUES" val="No Value|smicln|No Value|smicln|No Value|smicln|No Value|smicln|No Value|smicln|No Value"/>
  <p:tag name="COUNTDOWNHEIGHT" val="80"/>
  <p:tag name="COUNTDOWNWIDTH" val="100"/>
  <p:tag name="TOTALRESPONSES" val="1"/>
  <p:tag name="RESPONSECOUNT" val="1"/>
  <p:tag name="SLICED" val="False"/>
  <p:tag name="RESPONSES" val="2;"/>
  <p:tag name="CHARTSTRINGSTD" val="0 1 0 0 0 0"/>
  <p:tag name="CHARTSTRINGREV" val="0 0 0 0 1 0"/>
  <p:tag name="CHARTSTRINGSTDPER" val="0 1 0 0 0 0"/>
  <p:tag name="CHARTSTRINGREVPER" val="0 0 0 0 1 0"/>
  <p:tag name="RESTORECOUNTDOWNTIMER" val="False"/>
  <p:tag name="RESPONSESGATHERED" val="False"/>
  <p:tag name="ANONYMOUSTEMP" val="False"/>
  <p:tag name="TPQUESTIONXML" val="﻿&lt;?xml version=&quot;1.0&quot; encoding=&quot;utf-8&quot;?&gt;&#10;&lt;questionlist&gt;&#10;    &lt;properties&gt;&#10;        &lt;guid&gt;D9C97489E4BD40F59EBEBFA30B4C3C80&lt;/guid&gt;&#10;        &lt;description /&gt;&#10;        &lt;date&gt;7/19/2014 11:32:28 PM&lt;/date&gt;&#10;    &lt;/properties&gt;&#10;    &lt;questionlisttemplate&gt;&#10;        &lt;correctvalue&gt;1&lt;/correctvalue&gt;&#10;        &lt;incorrectvalue&gt;0&lt;/incorrectvalue&gt;&#10;        &lt;questiontype&gt;1&lt;/questiontype&gt;&#10;        &lt;numberofchoices&gt;4&lt;/numberofchoices&gt;&#10;        &lt;bulletstyle&gt;2&lt;/bulletstyle&gt;&#10;        &lt;questionfont&gt;Verdana&lt;/questionfont&gt;&#10;        &lt;questionfontsize&gt;12&lt;/questionfontsize&gt;&#10;        &lt;answerfont&gt;Verdana&lt;/answerfont&gt;&#10;        &lt;answerfontsize&gt;12&lt;/answerfontsize&gt;&#10;        &lt;showresults&gt;True&lt;/showresults&gt;&#10;        &lt;countdowntime&gt;30&lt;/countdowntime&gt;&#10;        &lt;responsegrid&gt;0&lt;/responsegrid&gt;&#10;    &lt;/questionlisttemplate&gt;&#10;    &lt;questions&gt;&#10;        &lt;multichoice&gt;&#10;            &lt;guid&gt;75D9389053B841A89118FBFB8489C2A9&lt;/guid&gt;&#10;            &lt;repollguid&gt;405956CD2E4044338BE5DB7B61B4EC67&lt;/repollguid&gt;&#10;            &lt;sourceid&gt;F7B2DDA9098A400DB798D983A2491908&lt;/sourceid&gt;&#10;            &lt;questiontext&gt;How do you think students answered?At what level of Bloom’s did you have to operate to make A’s or B’s in high school?&lt;/questiontext&gt;&#10;            &lt;showresults&gt;True&lt;/showresults&gt;&#10;            &lt;responsegrid&gt;0&lt;/responsegrid&gt;&#10;            &lt;countdowntimer&gt;False&lt;/countdowntimer&gt;&#10;            &lt;correctvalue&gt;100&lt;/correctvalue&gt;&#10;            &lt;incorrectvalue&gt;0&lt;/incorrectvalue&gt;&#10;            &lt;responselimit&gt;1&lt;/responselimit&gt;&#10;            &lt;bulletstyle&gt;0&lt;/bulletstyle&gt;&#10;            &lt;answers&gt;&#10;                &lt;answer&gt;&#10;                    &lt;guid&gt;00E5110A4FCD426F8005D5B5C0CAB41B&lt;/guid&gt;&#10;                    &lt;answertext&gt;Remembering &lt;/answertext&gt;&#10;                    &lt;valuetype&gt;0&lt;/valuetype&gt;&#10;                &lt;/answer&gt;&#10;                &lt;answer&gt;&#10;                    &lt;guid&gt;2922AAE9DE374705996A7430E0395AAC&lt;/guid&gt;&#10;                    &lt;answertext&gt;Understanding &lt;/answertext&gt;&#10;                    &lt;valuetype&gt;0&lt;/valuetype&gt;&#10;                &lt;/answer&gt;&#10;                &lt;answer&gt;&#10;                    &lt;guid&gt;F16604110E7043D88B1129B49BFBFC2E&lt;/guid&gt;&#10;                    &lt;answertext&gt;Applying &lt;/answertext&gt;&#10;                    &lt;valuetype&gt;0&lt;/valuetype&gt;&#10;                &lt;/answer&gt;&#10;                &lt;answer&gt;&#10;                    &lt;guid&gt;106FFBA4DD8E45A7B7454D1675B35942&lt;/guid&gt;&#10;                    &lt;answertext&gt;Analyzing &lt;/answertext&gt;&#10;                    &lt;valuetype&gt;0&lt;/valuetype&gt;&#10;                &lt;/answer&gt;&#10;                &lt;answer&gt;&#10;                    &lt;guid&gt;BD08B95DF2334C91ADF95F5B9863F5EF&lt;/guid&gt;&#10;                    &lt;answertext&gt;Evaluating &lt;/answertext&gt;&#10;                    &lt;valuetype&gt;0&lt;/valuetype&gt;&#10;                &lt;/answer&gt;&#10;                &lt;answer&gt;&#10;                    &lt;guid&gt;352DE0D94D5541208AC8702976B5BE50&lt;/guid&gt;&#10;                    &lt;answertext&gt;Creating&lt;/answertext&gt;&#10;                    &lt;valuetype&gt;0&lt;/valuetype&gt;&#10;                &lt;/answer&gt;&#10;            &lt;/answers&gt;&#10;        &lt;/multichoice&gt;&#10;    &lt;/questions&gt;&#10;&lt;/questionlist&gt;"/>
  <p:tag name="TYPE" val="MultiChoiceSlide"/>
  <p:tag name="LIVECHARTING" val="False"/>
  <p:tag name="AUTOOPENPOLL" val="True"/>
  <p:tag name="AUTOFORMATCHART" val="True"/>
  <p:tag name="HASRESULTS" val="False"/>
</p:tagLst>
</file>

<file path=ppt/tags/tag9.xml><?xml version="1.0" encoding="utf-8"?>
<p:tagLst xmlns:a="http://schemas.openxmlformats.org/drawingml/2006/main" xmlns:r="http://schemas.openxmlformats.org/officeDocument/2006/relationships" xmlns:p="http://schemas.openxmlformats.org/presentationml/2006/main">
  <p:tag name="ANSWERBULLETS" val="3"/>
  <p:tag name="TEXTLENGTH" val="64"/>
  <p:tag name="FONTSIZE" val="32"/>
  <p:tag name="BULLETTYPE" val="ppBulletArabicPeriod"/>
  <p:tag name="ANSWERTEXT" val="Remembering&#10;Understanding&#10;Applying&#10;Analyzing&#10;Evaluating&#10;Creating"/>
  <p:tag name="OLDNUMANSWERS" val="6"/>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rotWithShape="1">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rnd" cmpd="sng" algn="ctr">
          <a:solidFill>
            <a:schemeClr val="ph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Organic</Template>
  <TotalTime>11268</TotalTime>
  <Words>1005</Words>
  <Application>Microsoft Office PowerPoint</Application>
  <PresentationFormat>On-screen Show (4:3)</PresentationFormat>
  <Paragraphs>162</Paragraphs>
  <Slides>25</Slides>
  <Notes>3</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25</vt:i4>
      </vt:variant>
    </vt:vector>
  </HeadingPairs>
  <TitlesOfParts>
    <vt:vector size="36" baseType="lpstr">
      <vt:lpstr>Kabel Bk BT</vt:lpstr>
      <vt:lpstr>Kabel Ult BT</vt:lpstr>
      <vt:lpstr>Arial</vt:lpstr>
      <vt:lpstr>Calibri</vt:lpstr>
      <vt:lpstr>Garamond</vt:lpstr>
      <vt:lpstr>Goudy Old Style</vt:lpstr>
      <vt:lpstr>Tahoma</vt:lpstr>
      <vt:lpstr>Times New Roman</vt:lpstr>
      <vt:lpstr>Wingdings</vt:lpstr>
      <vt:lpstr>Wingdings 2</vt:lpstr>
      <vt:lpstr>Organic</vt:lpstr>
      <vt:lpstr>Ace any EMT course  Metacognition is the Key!</vt:lpstr>
      <vt:lpstr>What’s your career track?</vt:lpstr>
      <vt:lpstr>Desired outcomes</vt:lpstr>
      <vt:lpstr>Reflection Questions</vt:lpstr>
      <vt:lpstr>Which mode have you been in?</vt:lpstr>
      <vt:lpstr>To Ace any course!</vt:lpstr>
      <vt:lpstr>Why is this so important?   Because College Courses are Harder Than HS</vt:lpstr>
      <vt:lpstr>Using Metacognition to Become an Expert Learner </vt:lpstr>
      <vt:lpstr>Metacognition</vt:lpstr>
      <vt:lpstr>PowerPoint Presentation</vt:lpstr>
      <vt:lpstr>  At what level of Bloom’s did you have to operate to make A’s, B’s, or C’s in high school?</vt:lpstr>
      <vt:lpstr>  At what level of Bloom’s do you have to operate to make A’s in college?</vt:lpstr>
      <vt:lpstr>How do you move yourself higher  on Bloom’s Taxonomy?       Use the Study Cycle!   </vt:lpstr>
      <vt:lpstr>PowerPoint Presentation</vt:lpstr>
      <vt:lpstr> Effective Metacognitive Strategies</vt:lpstr>
      <vt:lpstr>Which One of the Next Two Slides More Accurately Describes YOUR Actions Before this Assessment?</vt:lpstr>
      <vt:lpstr>Five Reasons Students Do Not Do Well on Assessments (Exams or Quizzes):</vt:lpstr>
      <vt:lpstr>Five Reasons Students Score an A on Assessments (Exams or Quizzes):</vt:lpstr>
      <vt:lpstr>Which group did you most resemble?</vt:lpstr>
      <vt:lpstr>Get the Most Out of Homework</vt:lpstr>
      <vt:lpstr>Get the Most from Tutors, Peer Advisors, Faculty Office Hours, and Study Groups </vt:lpstr>
      <vt:lpstr> </vt:lpstr>
      <vt:lpstr>Writing Exercise</vt:lpstr>
      <vt:lpstr>If you don’t try it  within the next 48 hours...</vt:lpstr>
      <vt:lpstr>Final Note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CONCENTRATION &amp; MEMORY</dc:title>
  <dc:creator>Preferred Customer</dc:creator>
  <cp:lastModifiedBy>ChenXu</cp:lastModifiedBy>
  <cp:revision>161</cp:revision>
  <cp:lastPrinted>2013-09-23T03:32:26Z</cp:lastPrinted>
  <dcterms:created xsi:type="dcterms:W3CDTF">1997-01-31T17:52:00Z</dcterms:created>
  <dcterms:modified xsi:type="dcterms:W3CDTF">2018-08-21T03:30:38Z</dcterms:modified>
</cp:coreProperties>
</file>