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5E7"/>
          </a:solidFill>
        </a:fill>
      </a:tcStyle>
    </a:wholeTbl>
    <a:band2H>
      <a:tcTxStyle b="def" i="def"/>
      <a:tcStyle>
        <a:tcBdr/>
        <a:fill>
          <a:solidFill>
            <a:srgbClr val="E6EBF4"/>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CD9"/>
          </a:solidFill>
        </a:fill>
      </a:tcStyle>
    </a:wholeTbl>
    <a:band2H>
      <a:tcTxStyle b="def" i="def"/>
      <a:tcStyle>
        <a:tcBdr/>
        <a:fill>
          <a:solidFill>
            <a:srgbClr val="E6EEED"/>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7CC"/>
          </a:solidFill>
        </a:fill>
      </a:tcStyle>
    </a:wholeTbl>
    <a:band2H>
      <a:tcTxStyle b="def" i="def"/>
      <a:tcStyle>
        <a:tcBdr/>
        <a:fill>
          <a:solidFill>
            <a:srgbClr val="FFFBE7"/>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00517C"/>
          </a:solidFill>
        </a:fill>
      </a:tcStyle>
    </a:band2H>
    <a:firstCol>
      <a:tcTxStyle b="on" i="off">
        <a:fontRef idx="minor">
          <a:srgbClr val="00517C"/>
        </a:fontRef>
        <a:srgbClr val="00517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00517C"/>
          </a:solidFill>
        </a:fill>
      </a:tcStyle>
    </a:lastRow>
    <a:firstRow>
      <a:tcTxStyle b="on" i="off">
        <a:fontRef idx="minor">
          <a:srgbClr val="00517C"/>
        </a:fontRef>
        <a:srgbClr val="00517C"/>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20" name="Shape 220"/>
          <p:cNvSpPr/>
          <p:nvPr>
            <p:ph type="sldImg"/>
          </p:nvPr>
        </p:nvSpPr>
        <p:spPr>
          <a:xfrm>
            <a:off x="1143000" y="685800"/>
            <a:ext cx="4572000" cy="3429000"/>
          </a:xfrm>
          <a:prstGeom prst="rect">
            <a:avLst/>
          </a:prstGeom>
        </p:spPr>
        <p:txBody>
          <a:bodyPr/>
          <a:lstStyle/>
          <a:p>
            <a:pPr/>
          </a:p>
        </p:txBody>
      </p:sp>
      <p:sp>
        <p:nvSpPr>
          <p:cNvPr id="221" name="Shape 22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Google Shape;10;p2"/>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2" name="Google Shape;11;p2"/>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3" name="Google Shape;12;p2"/>
          <p:cNvSpPr/>
          <p:nvPr/>
        </p:nvSpPr>
        <p:spPr>
          <a:xfrm>
            <a:off x="4359602" y="2817464"/>
            <a:ext cx="424801" cy="1"/>
          </a:xfrm>
          <a:prstGeom prst="line">
            <a:avLst/>
          </a:prstGeom>
          <a:ln w="38100">
            <a:solidFill>
              <a:schemeClr val="accent4"/>
            </a:solidFill>
          </a:ln>
        </p:spPr>
        <p:txBody>
          <a:bodyPr lIns="0" tIns="0" rIns="0" bIns="0"/>
          <a:lstStyle/>
          <a:p>
            <a:pPr/>
          </a:p>
        </p:txBody>
      </p:sp>
      <p:sp>
        <p:nvSpPr>
          <p:cNvPr id="14"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5"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99" name="Google Shape;53;p11"/>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100"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101"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10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0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16" name="Google Shape;64;p14"/>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17" name="Google Shape;65;p14"/>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18" name="Google Shape;66;p14"/>
          <p:cNvSpPr/>
          <p:nvPr/>
        </p:nvSpPr>
        <p:spPr>
          <a:xfrm>
            <a:off x="4359602" y="2817464"/>
            <a:ext cx="424801" cy="1"/>
          </a:xfrm>
          <a:prstGeom prst="line">
            <a:avLst/>
          </a:prstGeom>
          <a:ln w="38100">
            <a:solidFill>
              <a:schemeClr val="accent4"/>
            </a:solidFill>
          </a:ln>
        </p:spPr>
        <p:txBody>
          <a:bodyPr lIns="0" tIns="0" rIns="0" bIns="0"/>
          <a:lstStyle/>
          <a:p>
            <a:pPr/>
          </a:p>
        </p:txBody>
      </p:sp>
      <p:sp>
        <p:nvSpPr>
          <p:cNvPr id="119"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20"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128" name="Google Shape;71;p15"/>
          <p:cNvSpPr/>
          <p:nvPr/>
        </p:nvSpPr>
        <p:spPr>
          <a:xfrm>
            <a:off x="4359602" y="2817464"/>
            <a:ext cx="424801" cy="1"/>
          </a:xfrm>
          <a:prstGeom prst="line">
            <a:avLst/>
          </a:prstGeom>
          <a:ln w="38100">
            <a:solidFill>
              <a:schemeClr val="accent4"/>
            </a:solidFill>
          </a:ln>
        </p:spPr>
        <p:txBody>
          <a:bodyPr lIns="0" tIns="0" rIns="0" bIns="0"/>
          <a:lstStyle/>
          <a:p>
            <a:pPr/>
          </a:p>
        </p:txBody>
      </p:sp>
      <p:sp>
        <p:nvSpPr>
          <p:cNvPr id="129"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1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137" name="Google Shape;75;p16"/>
          <p:cNvSpPr/>
          <p:nvPr/>
        </p:nvSpPr>
        <p:spPr>
          <a:xfrm>
            <a:off x="492563" y="1260284"/>
            <a:ext cx="424801" cy="1"/>
          </a:xfrm>
          <a:prstGeom prst="line">
            <a:avLst/>
          </a:prstGeom>
          <a:ln w="38100">
            <a:solidFill>
              <a:schemeClr val="accent4"/>
            </a:solidFill>
          </a:ln>
        </p:spPr>
        <p:txBody>
          <a:bodyPr lIns="0" tIns="0" rIns="0" bIns="0"/>
          <a:lstStyle/>
          <a:p>
            <a:pPr/>
          </a:p>
        </p:txBody>
      </p:sp>
      <p:sp>
        <p:nvSpPr>
          <p:cNvPr id="138" name="Title Text"/>
          <p:cNvSpPr txBox="1"/>
          <p:nvPr>
            <p:ph type="title"/>
          </p:nvPr>
        </p:nvSpPr>
        <p:spPr>
          <a:prstGeom prst="rect">
            <a:avLst/>
          </a:prstGeom>
        </p:spPr>
        <p:txBody>
          <a:bodyPr/>
          <a:lstStyle/>
          <a:p>
            <a:pPr/>
            <a:r>
              <a:t>Title Text</a:t>
            </a:r>
          </a:p>
        </p:txBody>
      </p:sp>
      <p:sp>
        <p:nvSpPr>
          <p:cNvPr id="139"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147" name="Google Shape;80;p17"/>
          <p:cNvSpPr/>
          <p:nvPr/>
        </p:nvSpPr>
        <p:spPr>
          <a:xfrm>
            <a:off x="492563" y="1260284"/>
            <a:ext cx="424801" cy="1"/>
          </a:xfrm>
          <a:prstGeom prst="line">
            <a:avLst/>
          </a:prstGeom>
          <a:ln w="38100">
            <a:solidFill>
              <a:schemeClr val="accent4"/>
            </a:solidFill>
          </a:ln>
        </p:spPr>
        <p:txBody>
          <a:bodyPr lIns="0" tIns="0" rIns="0" bIns="0"/>
          <a:lstStyle/>
          <a:p>
            <a:pPr/>
          </a:p>
        </p:txBody>
      </p:sp>
      <p:sp>
        <p:nvSpPr>
          <p:cNvPr id="148" name="Title Text"/>
          <p:cNvSpPr txBox="1"/>
          <p:nvPr>
            <p:ph type="title"/>
          </p:nvPr>
        </p:nvSpPr>
        <p:spPr>
          <a:prstGeom prst="rect">
            <a:avLst/>
          </a:prstGeom>
        </p:spPr>
        <p:txBody>
          <a:bodyPr/>
          <a:lstStyle/>
          <a:p>
            <a:pPr/>
            <a:r>
              <a:t>Title Text</a:t>
            </a:r>
          </a:p>
        </p:txBody>
      </p:sp>
      <p:sp>
        <p:nvSpPr>
          <p:cNvPr id="149"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150" name="Google Shape;83;p17"/>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15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158"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1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166" name="Google Shape;89;p19"/>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167" name="Google Shape;90;p19"/>
          <p:cNvSpPr/>
          <p:nvPr/>
        </p:nvSpPr>
        <p:spPr>
          <a:xfrm>
            <a:off x="5029675" y="4495503"/>
            <a:ext cx="540901" cy="1"/>
          </a:xfrm>
          <a:prstGeom prst="line">
            <a:avLst/>
          </a:prstGeom>
          <a:ln w="38100">
            <a:solidFill>
              <a:schemeClr val="accent5"/>
            </a:solidFill>
          </a:ln>
        </p:spPr>
        <p:txBody>
          <a:bodyPr lIns="0" tIns="0" rIns="0" bIns="0"/>
          <a:lstStyle/>
          <a:p>
            <a:pPr/>
          </a:p>
        </p:txBody>
      </p:sp>
      <p:sp>
        <p:nvSpPr>
          <p:cNvPr id="168"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169"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170" name="Google Shape;93;p19"/>
          <p:cNvSpPr txBox="1"/>
          <p:nvPr>
            <p:ph type="body" sz="half" idx="21"/>
          </p:nvPr>
        </p:nvSpPr>
        <p:spPr>
          <a:xfrm>
            <a:off x="4939500" y="724199"/>
            <a:ext cx="3837000" cy="3695101"/>
          </a:xfrm>
          <a:prstGeom prst="rect">
            <a:avLst/>
          </a:prstGeom>
        </p:spPr>
        <p:txBody>
          <a:bodyPr anchor="ctr"/>
          <a:lstStyle/>
          <a:p>
            <a:pPr/>
          </a:p>
        </p:txBody>
      </p:sp>
      <p:sp>
        <p:nvSpPr>
          <p:cNvPr id="17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178" name="Google Shape;96;p20"/>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179"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180"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1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8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23" name="Google Shape;17;p3"/>
          <p:cNvSpPr/>
          <p:nvPr/>
        </p:nvSpPr>
        <p:spPr>
          <a:xfrm>
            <a:off x="4359602" y="2817464"/>
            <a:ext cx="424801" cy="1"/>
          </a:xfrm>
          <a:prstGeom prst="line">
            <a:avLst/>
          </a:prstGeom>
          <a:ln w="38100">
            <a:solidFill>
              <a:schemeClr val="accent4"/>
            </a:solidFill>
          </a:ln>
        </p:spPr>
        <p:txBody>
          <a:bodyPr lIns="0" tIns="0" rIns="0" bIns="0"/>
          <a:lstStyle/>
          <a:p>
            <a:pPr/>
          </a:p>
        </p:txBody>
      </p:sp>
      <p:sp>
        <p:nvSpPr>
          <p:cNvPr id="24"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195" name="Title Text"/>
          <p:cNvSpPr txBox="1"/>
          <p:nvPr>
            <p:ph type="title"/>
          </p:nvPr>
        </p:nvSpPr>
        <p:spPr>
          <a:prstGeom prst="rect">
            <a:avLst/>
          </a:prstGeom>
        </p:spPr>
        <p:txBody>
          <a:bodyPr/>
          <a:lstStyle/>
          <a:p>
            <a:pPr/>
            <a:r>
              <a:t>Title Text</a:t>
            </a:r>
          </a:p>
        </p:txBody>
      </p:sp>
      <p:sp>
        <p:nvSpPr>
          <p:cNvPr id="19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203" name="Google Shape;106;p23"/>
          <p:cNvSpPr/>
          <p:nvPr/>
        </p:nvSpPr>
        <p:spPr>
          <a:xfrm>
            <a:off x="489218" y="1412276"/>
            <a:ext cx="331501" cy="1"/>
          </a:xfrm>
          <a:prstGeom prst="line">
            <a:avLst/>
          </a:prstGeom>
          <a:ln w="38100">
            <a:solidFill>
              <a:schemeClr val="accent4"/>
            </a:solidFill>
          </a:ln>
        </p:spPr>
        <p:txBody>
          <a:bodyPr lIns="0" tIns="0" rIns="0" bIns="0"/>
          <a:lstStyle/>
          <a:p>
            <a:pPr/>
          </a:p>
        </p:txBody>
      </p:sp>
      <p:sp>
        <p:nvSpPr>
          <p:cNvPr id="204"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205"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20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213"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2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32" name="Google Shape;21;p4"/>
          <p:cNvSpPr/>
          <p:nvPr/>
        </p:nvSpPr>
        <p:spPr>
          <a:xfrm>
            <a:off x="492563" y="1260284"/>
            <a:ext cx="424801" cy="1"/>
          </a:xfrm>
          <a:prstGeom prst="line">
            <a:avLst/>
          </a:prstGeom>
          <a:ln w="38100">
            <a:solidFill>
              <a:schemeClr val="accent4"/>
            </a:solidFill>
          </a:ln>
        </p:spPr>
        <p:txBody>
          <a:bodyPr lIns="0" tIns="0" rIns="0" bIns="0"/>
          <a:lstStyle/>
          <a:p>
            <a:pPr/>
          </a:p>
        </p:txBody>
      </p:sp>
      <p:sp>
        <p:nvSpPr>
          <p:cNvPr id="33" name="Title Text"/>
          <p:cNvSpPr txBox="1"/>
          <p:nvPr>
            <p:ph type="title"/>
          </p:nvPr>
        </p:nvSpPr>
        <p:spPr>
          <a:prstGeom prst="rect">
            <a:avLst/>
          </a:prstGeom>
        </p:spPr>
        <p:txBody>
          <a:bodyPr/>
          <a:lstStyle/>
          <a:p>
            <a:pPr/>
            <a:r>
              <a:t>Title Text</a:t>
            </a:r>
          </a:p>
        </p:txBody>
      </p:sp>
      <p:sp>
        <p:nvSpPr>
          <p:cNvPr id="34"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42" name="Google Shape;26;p5"/>
          <p:cNvSpPr/>
          <p:nvPr/>
        </p:nvSpPr>
        <p:spPr>
          <a:xfrm>
            <a:off x="492563" y="1260284"/>
            <a:ext cx="424801" cy="1"/>
          </a:xfrm>
          <a:prstGeom prst="line">
            <a:avLst/>
          </a:prstGeom>
          <a:ln w="38100">
            <a:solidFill>
              <a:schemeClr val="accent4"/>
            </a:solidFill>
          </a:ln>
        </p:spPr>
        <p:txBody>
          <a:bodyPr lIns="0" tIns="0" rIns="0" bIns="0"/>
          <a:lstStyle/>
          <a:p>
            <a:pPr/>
          </a:p>
        </p:txBody>
      </p:sp>
      <p:sp>
        <p:nvSpPr>
          <p:cNvPr id="43" name="Title Text"/>
          <p:cNvSpPr txBox="1"/>
          <p:nvPr>
            <p:ph type="title"/>
          </p:nvPr>
        </p:nvSpPr>
        <p:spPr>
          <a:prstGeom prst="rect">
            <a:avLst/>
          </a:prstGeom>
        </p:spPr>
        <p:txBody>
          <a:bodyPr/>
          <a:lstStyle/>
          <a:p>
            <a:pPr/>
            <a:r>
              <a:t>Title Text</a:t>
            </a:r>
          </a:p>
        </p:txBody>
      </p:sp>
      <p:sp>
        <p:nvSpPr>
          <p:cNvPr id="44"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45" name="Google Shape;29;p5"/>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53" name="Title Text"/>
          <p:cNvSpPr txBox="1"/>
          <p:nvPr>
            <p:ph type="title"/>
          </p:nvPr>
        </p:nvSpPr>
        <p:spPr>
          <a:prstGeom prst="rect">
            <a:avLst/>
          </a:prstGeom>
        </p:spPr>
        <p:txBody>
          <a:body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61" name="Google Shape;35;p7"/>
          <p:cNvSpPr/>
          <p:nvPr/>
        </p:nvSpPr>
        <p:spPr>
          <a:xfrm>
            <a:off x="489218" y="1412276"/>
            <a:ext cx="331501" cy="1"/>
          </a:xfrm>
          <a:prstGeom prst="line">
            <a:avLst/>
          </a:prstGeom>
          <a:ln w="38100">
            <a:solidFill>
              <a:schemeClr val="accent4"/>
            </a:solidFill>
          </a:ln>
        </p:spPr>
        <p:txBody>
          <a:bodyPr lIns="0" tIns="0" rIns="0" bIns="0"/>
          <a:lstStyle/>
          <a:p>
            <a:pPr/>
          </a:p>
        </p:txBody>
      </p:sp>
      <p:sp>
        <p:nvSpPr>
          <p:cNvPr id="62"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63"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71"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79" name="Google Shape;43;p9"/>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80" name="Google Shape;44;p9"/>
          <p:cNvSpPr/>
          <p:nvPr/>
        </p:nvSpPr>
        <p:spPr>
          <a:xfrm>
            <a:off x="5029675" y="4495503"/>
            <a:ext cx="540901" cy="1"/>
          </a:xfrm>
          <a:prstGeom prst="line">
            <a:avLst/>
          </a:prstGeom>
          <a:ln w="38100">
            <a:solidFill>
              <a:schemeClr val="accent5"/>
            </a:solidFill>
          </a:ln>
        </p:spPr>
        <p:txBody>
          <a:bodyPr lIns="0" tIns="0" rIns="0" bIns="0"/>
          <a:lstStyle/>
          <a:p>
            <a:pPr/>
          </a:p>
        </p:txBody>
      </p:sp>
      <p:sp>
        <p:nvSpPr>
          <p:cNvPr id="81"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82"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83" name="Google Shape;47;p9"/>
          <p:cNvSpPr txBox="1"/>
          <p:nvPr>
            <p:ph type="body" sz="half" idx="21"/>
          </p:nvPr>
        </p:nvSpPr>
        <p:spPr>
          <a:xfrm>
            <a:off x="4939500" y="724199"/>
            <a:ext cx="3837000" cy="3695101"/>
          </a:xfrm>
          <a:prstGeom prst="rect">
            <a:avLst/>
          </a:prstGeom>
        </p:spPr>
        <p:txBody>
          <a:bodyPr anchor="ctr"/>
          <a:lstStyle/>
          <a:p>
            <a:pP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91"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9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517C"/>
        </a:solidFill>
      </p:bgPr>
    </p:bg>
    <p:spTree>
      <p:nvGrpSpPr>
        <p:cNvPr id="1" name=""/>
        <p:cNvGrpSpPr/>
        <p:nvPr/>
      </p:nvGrpSpPr>
      <p:grpSpPr>
        <a:xfrm>
          <a:off x="0" y="0"/>
          <a:ext cx="0" cy="0"/>
          <a:chOff x="0" y="0"/>
          <a:chExt cx="0" cy="0"/>
        </a:xfrm>
      </p:grpSpPr>
      <p:sp>
        <p:nvSpPr>
          <p:cNvPr id="2" name="Title Text"/>
          <p:cNvSpPr txBox="1"/>
          <p:nvPr>
            <p:ph type="title"/>
          </p:nvPr>
        </p:nvSpPr>
        <p:spPr>
          <a:xfrm>
            <a:off x="387899" y="458024"/>
            <a:ext cx="8368202" cy="6861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a:r>
              <a:t>Title Text</a:t>
            </a:r>
          </a:p>
        </p:txBody>
      </p:sp>
      <p:sp>
        <p:nvSpPr>
          <p:cNvPr id="3" name="Body Level One…"/>
          <p:cNvSpPr txBox="1"/>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5" y="4692391"/>
            <a:ext cx="336814" cy="335251"/>
          </a:xfrm>
          <a:prstGeom prst="rect">
            <a:avLst/>
          </a:prstGeom>
          <a:ln w="12700">
            <a:miter lim="400000"/>
          </a:ln>
        </p:spPr>
        <p:txBody>
          <a:bodyPr wrap="none" lIns="91424" tIns="91424" rIns="91424" bIns="91424" anchor="ctr">
            <a:normAutofit fontScale="100000" lnSpcReduction="0"/>
          </a:bodyPr>
          <a:lstStyle>
            <a:lvl1pPr algn="r">
              <a:defRPr sz="1000">
                <a:latin typeface="Roboto"/>
                <a:ea typeface="Roboto"/>
                <a:cs typeface="Roboto"/>
                <a:sym typeface="Roboto"/>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1pPr>
      <a:lvl2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2pPr>
      <a:lvl3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3pPr>
      <a:lvl4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4pPr>
      <a:lvl5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5pPr>
      <a:lvl6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6pPr>
      <a:lvl7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7pPr>
      <a:lvl8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8pPr>
      <a:lvl9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9pPr>
    </p:titleStyle>
    <p:bodyStyle>
      <a:lvl1pPr marL="457200" marR="0" indent="-342900"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1pPr>
      <a:lvl2pPr marL="1005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2pPr>
      <a:lvl3pPr marL="1462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3pPr>
      <a:lvl4pPr marL="1919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4pPr>
      <a:lvl5pPr marL="23767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5pPr>
      <a:lvl6pPr marL="28339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6pPr>
      <a:lvl7pPr marL="3291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7pPr>
      <a:lvl8pPr marL="3748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8pPr>
      <a:lvl9pPr marL="4205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citytech.cuny.edu/research/" TargetMode="External"/><Relationship Id="rId3" Type="http://schemas.openxmlformats.org/officeDocument/2006/relationships/hyperlink" Target="http://www.citytech.cuny.edu/pdc/" TargetMode="External"/><Relationship Id="rId4" Type="http://schemas.openxmlformats.org/officeDocument/2006/relationships/hyperlink" Target="https://www.citytech.cuny.edu/student-life/" TargetMode="Externa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www.citytech.cuny.edu/student-life/" TargetMode="External"/><Relationship Id="rId3" Type="http://schemas.openxmlformats.org/officeDocument/2006/relationships/hyperlink" Target="https://www.citytech.cuny.edu/sga/" TargetMode="External"/></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www.citytech.cuny.edu/student-life/" TargetMode="External"/><Relationship Id="rId3" Type="http://schemas.openxmlformats.org/officeDocument/2006/relationships/hyperlink" Target="https://openlab.citytech.cuny.edu/" TargetMode="External"/><Relationship Id="rId4" Type="http://schemas.openxmlformats.org/officeDocument/2006/relationships/hyperlink" Target="https://www.instagram.com/peermentors_citytech/?hl=en" TargetMode="External"/><Relationship Id="rId5" Type="http://schemas.openxmlformats.org/officeDocument/2006/relationships/hyperlink" Target="https://www.facebook.com/citytech/" TargetMode="External"/></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20.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Google Shape;117;p25"/>
          <p:cNvSpPr txBox="1"/>
          <p:nvPr>
            <p:ph type="ctrTitle"/>
          </p:nvPr>
        </p:nvSpPr>
        <p:spPr>
          <a:xfrm>
            <a:off x="1680302" y="1188925"/>
            <a:ext cx="5783401" cy="1457401"/>
          </a:xfrm>
          <a:prstGeom prst="rect">
            <a:avLst/>
          </a:prstGeom>
        </p:spPr>
        <p:txBody>
          <a:bodyPr/>
          <a:lstStyle>
            <a:lvl1pPr>
              <a:defRPr b="1" sz="5500"/>
            </a:lvl1pPr>
          </a:lstStyle>
          <a:p>
            <a:pPr/>
            <a:r>
              <a:t>City Tech 101</a:t>
            </a:r>
          </a:p>
        </p:txBody>
      </p:sp>
      <p:sp>
        <p:nvSpPr>
          <p:cNvPr id="224" name="Google Shape;118;p25"/>
          <p:cNvSpPr txBox="1"/>
          <p:nvPr>
            <p:ph type="subTitle" sz="quarter" idx="1"/>
          </p:nvPr>
        </p:nvSpPr>
        <p:spPr>
          <a:xfrm>
            <a:off x="1680302" y="3280474"/>
            <a:ext cx="5783401" cy="909001"/>
          </a:xfrm>
          <a:prstGeom prst="rect">
            <a:avLst/>
          </a:prstGeom>
        </p:spPr>
        <p:txBody>
          <a:bodyPr/>
          <a:lstStyle/>
          <a:p>
            <a:pPr marL="0" indent="0">
              <a:lnSpc>
                <a:spcPct val="80000"/>
              </a:lnSpc>
              <a:defRPr sz="1800"/>
            </a:pPr>
            <a:r>
              <a:t>Spring 2023</a:t>
            </a:r>
          </a:p>
          <a:p>
            <a:pPr marL="0" indent="0">
              <a:lnSpc>
                <a:spcPct val="80000"/>
              </a:lnSpc>
              <a:defRPr sz="1800"/>
            </a:pPr>
            <a:r>
              <a:t>Session 6</a:t>
            </a:r>
          </a:p>
        </p:txBody>
      </p:sp>
      <p:grpSp>
        <p:nvGrpSpPr>
          <p:cNvPr id="227" name="Google Shape;119;p25"/>
          <p:cNvGrpSpPr/>
          <p:nvPr/>
        </p:nvGrpSpPr>
        <p:grpSpPr>
          <a:xfrm>
            <a:off x="86850" y="4448816"/>
            <a:ext cx="1273859" cy="607272"/>
            <a:chOff x="0" y="0"/>
            <a:chExt cx="1273858" cy="607270"/>
          </a:xfrm>
        </p:grpSpPr>
        <p:pic>
          <p:nvPicPr>
            <p:cNvPr id="225" name="Google Shape;120;p25" descr="Google Shape;120;p25"/>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26" name="Google Shape;121;p25"/>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Google Shape;175;p34"/>
          <p:cNvSpPr txBox="1"/>
          <p:nvPr>
            <p:ph type="title"/>
          </p:nvPr>
        </p:nvSpPr>
        <p:spPr>
          <a:xfrm>
            <a:off x="265500" y="180374"/>
            <a:ext cx="4045200" cy="1506302"/>
          </a:xfrm>
          <a:prstGeom prst="rect">
            <a:avLst/>
          </a:prstGeom>
        </p:spPr>
        <p:txBody>
          <a:bodyPr/>
          <a:lstStyle>
            <a:lvl1pPr>
              <a:defRPr>
                <a:solidFill>
                  <a:schemeClr val="accent5"/>
                </a:solidFill>
              </a:defRPr>
            </a:lvl1pPr>
          </a:lstStyle>
          <a:p>
            <a:pPr/>
            <a:r>
              <a:t>Co-curricular</a:t>
            </a:r>
          </a:p>
        </p:txBody>
      </p:sp>
      <p:sp>
        <p:nvSpPr>
          <p:cNvPr id="255" name="Google Shape;176;p34"/>
          <p:cNvSpPr txBox="1"/>
          <p:nvPr>
            <p:ph type="body" sz="quarter" idx="1"/>
          </p:nvPr>
        </p:nvSpPr>
        <p:spPr>
          <a:xfrm>
            <a:off x="610499" y="2447649"/>
            <a:ext cx="3355201" cy="1345502"/>
          </a:xfrm>
          <a:prstGeom prst="rect">
            <a:avLst/>
          </a:prstGeom>
        </p:spPr>
        <p:txBody>
          <a:bodyPr/>
          <a:lstStyle>
            <a:lvl1pPr marL="0" indent="0" defTabSz="868680">
              <a:lnSpc>
                <a:spcPct val="90000"/>
              </a:lnSpc>
              <a:defRPr sz="1994">
                <a:solidFill>
                  <a:srgbClr val="FFFFFF"/>
                </a:solidFill>
                <a:latin typeface="Roboto Slab"/>
                <a:ea typeface="Roboto Slab"/>
                <a:cs typeface="Roboto Slab"/>
                <a:sym typeface="Roboto Slab"/>
              </a:defRPr>
            </a:lvl1pPr>
          </a:lstStyle>
          <a:p>
            <a:pPr/>
            <a:r>
              <a:t>Programs, clubs, + activities directly related to what you are studying in college </a:t>
            </a:r>
          </a:p>
        </p:txBody>
      </p:sp>
      <p:sp>
        <p:nvSpPr>
          <p:cNvPr id="256" name="Google Shape;177;p34"/>
          <p:cNvSpPr txBox="1"/>
          <p:nvPr/>
        </p:nvSpPr>
        <p:spPr>
          <a:xfrm>
            <a:off x="4778199" y="233200"/>
            <a:ext cx="4045201" cy="15063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lvl1pPr algn="ctr">
              <a:defRPr sz="3800">
                <a:solidFill>
                  <a:schemeClr val="accent5"/>
                </a:solidFill>
                <a:latin typeface="Roboto Slab"/>
                <a:ea typeface="Roboto Slab"/>
                <a:cs typeface="Roboto Slab"/>
                <a:sym typeface="Roboto Slab"/>
              </a:defRPr>
            </a:lvl1pPr>
          </a:lstStyle>
          <a:p>
            <a:pPr/>
            <a:r>
              <a:t>Extracurricular</a:t>
            </a:r>
          </a:p>
        </p:txBody>
      </p:sp>
      <p:sp>
        <p:nvSpPr>
          <p:cNvPr id="257" name="Google Shape;178;p34"/>
          <p:cNvSpPr txBox="1"/>
          <p:nvPr/>
        </p:nvSpPr>
        <p:spPr>
          <a:xfrm>
            <a:off x="5000724" y="2495549"/>
            <a:ext cx="3355201" cy="13455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lvl1pPr algn="ctr">
              <a:lnSpc>
                <a:spcPct val="80000"/>
              </a:lnSpc>
              <a:defRPr sz="1700">
                <a:latin typeface="Roboto Slab"/>
                <a:ea typeface="Roboto Slab"/>
                <a:cs typeface="Roboto Slab"/>
                <a:sym typeface="Roboto Slab"/>
              </a:defRPr>
            </a:lvl1pPr>
          </a:lstStyle>
          <a:p>
            <a:pPr/>
            <a:r>
              <a:t>Programs, clubs, + activities NOT directly related to what you are studying in college, but still relevant to your growth as a student </a:t>
            </a:r>
          </a:p>
        </p:txBody>
      </p:sp>
      <p:sp>
        <p:nvSpPr>
          <p:cNvPr id="258" name="Google Shape;179;p34"/>
          <p:cNvSpPr/>
          <p:nvPr/>
        </p:nvSpPr>
        <p:spPr>
          <a:xfrm>
            <a:off x="73049" y="514375"/>
            <a:ext cx="4499102" cy="4255200"/>
          </a:xfrm>
          <a:prstGeom prst="ellipse">
            <a:avLst/>
          </a:prstGeom>
          <a:ln w="38100">
            <a:solidFill>
              <a:schemeClr val="accent6"/>
            </a:solidFill>
          </a:ln>
        </p:spPr>
        <p:txBody>
          <a:bodyPr lIns="0" tIns="0" rIns="0" bIns="0" anchor="ctr"/>
          <a:lstStyle/>
          <a:p>
            <a:pPr>
              <a:defRPr>
                <a:solidFill>
                  <a:srgbClr val="000000"/>
                </a:solidFill>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5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8"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0" name="Google Shape;184;p35"/>
          <p:cNvSpPr txBox="1"/>
          <p:nvPr>
            <p:ph type="title"/>
          </p:nvPr>
        </p:nvSpPr>
        <p:spPr>
          <a:xfrm>
            <a:off x="387899" y="458024"/>
            <a:ext cx="8368202" cy="686102"/>
          </a:xfrm>
          <a:prstGeom prst="rect">
            <a:avLst/>
          </a:prstGeom>
        </p:spPr>
        <p:txBody>
          <a:bodyPr/>
          <a:lstStyle>
            <a:lvl1pPr defTabSz="804672">
              <a:defRPr sz="3256">
                <a:solidFill>
                  <a:schemeClr val="accent5"/>
                </a:solidFill>
              </a:defRPr>
            </a:lvl1pPr>
          </a:lstStyle>
          <a:p>
            <a:pPr/>
            <a:r>
              <a:t>Co-curricular Examples</a:t>
            </a:r>
          </a:p>
        </p:txBody>
      </p:sp>
      <p:sp>
        <p:nvSpPr>
          <p:cNvPr id="261" name="Google Shape;185;p35"/>
          <p:cNvSpPr txBox="1"/>
          <p:nvPr>
            <p:ph type="body" idx="1"/>
          </p:nvPr>
        </p:nvSpPr>
        <p:spPr>
          <a:xfrm>
            <a:off x="387899" y="1431373"/>
            <a:ext cx="8368202" cy="3078901"/>
          </a:xfrm>
          <a:prstGeom prst="rect">
            <a:avLst/>
          </a:prstGeom>
        </p:spPr>
        <p:txBody>
          <a:bodyPr/>
          <a:lstStyle/>
          <a:p>
            <a:pPr marL="0" indent="0" defTabSz="749808">
              <a:lnSpc>
                <a:spcPct val="150000"/>
              </a:lnSpc>
              <a:spcBef>
                <a:spcPts val="900"/>
              </a:spcBef>
              <a:buSzTx/>
              <a:buNone/>
              <a:defRPr sz="1230">
                <a:latin typeface="Roboto Slab"/>
                <a:ea typeface="Roboto Slab"/>
                <a:cs typeface="Roboto Slab"/>
                <a:sym typeface="Roboto Slab"/>
              </a:defRPr>
            </a:pPr>
            <a:r>
              <a:t>Honors Scholars Program			Internships/Externships</a:t>
            </a:r>
          </a:p>
          <a:p>
            <a:pPr marL="0" indent="0" defTabSz="749808">
              <a:lnSpc>
                <a:spcPct val="150000"/>
              </a:lnSpc>
              <a:spcBef>
                <a:spcPts val="900"/>
              </a:spcBef>
              <a:buSzTx/>
              <a:buNone/>
              <a:defRPr sz="1230">
                <a:latin typeface="Roboto Slab"/>
                <a:ea typeface="Roboto Slab"/>
                <a:cs typeface="Roboto Slab"/>
                <a:sym typeface="Roboto Slab"/>
              </a:defRPr>
            </a:pPr>
            <a:r>
              <a:t>Emerging Scholars Program			Clubs related to a major or department</a:t>
            </a:r>
          </a:p>
          <a:p>
            <a:pPr marL="0" indent="0" defTabSz="749808">
              <a:lnSpc>
                <a:spcPct val="150000"/>
              </a:lnSpc>
              <a:spcBef>
                <a:spcPts val="900"/>
              </a:spcBef>
              <a:buSzTx/>
              <a:buNone/>
              <a:defRPr sz="1230">
                <a:latin typeface="Roboto Slab"/>
                <a:ea typeface="Roboto Slab"/>
                <a:cs typeface="Roboto Slab"/>
                <a:sym typeface="Roboto Slab"/>
              </a:defRPr>
            </a:pPr>
            <a:r>
              <a:t>Undergraduate Research				Events related to a major or department</a:t>
            </a:r>
          </a:p>
          <a:p>
            <a:pPr marL="0" indent="0" defTabSz="749808">
              <a:lnSpc>
                <a:spcPct val="150000"/>
              </a:lnSpc>
              <a:spcBef>
                <a:spcPts val="900"/>
              </a:spcBef>
              <a:buSzTx/>
              <a:buNone/>
              <a:defRPr sz="1230">
                <a:latin typeface="Roboto Slab"/>
                <a:ea typeface="Roboto Slab"/>
                <a:cs typeface="Roboto Slab"/>
                <a:sym typeface="Roboto Slab"/>
              </a:defRPr>
            </a:pPr>
            <a:r>
              <a:t>Academic Competitions				Study Abroad Programs</a:t>
            </a:r>
          </a:p>
          <a:p>
            <a:pPr marL="0" indent="0" defTabSz="749808">
              <a:lnSpc>
                <a:spcPct val="150000"/>
              </a:lnSpc>
              <a:spcBef>
                <a:spcPts val="900"/>
              </a:spcBef>
              <a:buSzTx/>
              <a:buNone/>
              <a:defRPr sz="1230">
                <a:latin typeface="Roboto Slab"/>
                <a:ea typeface="Roboto Slab"/>
                <a:cs typeface="Roboto Slab"/>
                <a:sym typeface="Roboto Slab"/>
              </a:defRPr>
            </a:pPr>
            <a:r>
              <a:t>								Place-based Learning</a:t>
            </a:r>
          </a:p>
          <a:p>
            <a:pPr marL="0" indent="374904" defTabSz="749808">
              <a:lnSpc>
                <a:spcPct val="100000"/>
              </a:lnSpc>
              <a:buSzTx/>
              <a:buNone/>
              <a:defRPr sz="1476"/>
            </a:pPr>
            <a:endParaRPr sz="1230">
              <a:latin typeface="Roboto Slab"/>
              <a:ea typeface="Roboto Slab"/>
              <a:cs typeface="Roboto Slab"/>
              <a:sym typeface="Roboto Slab"/>
            </a:endParaRPr>
          </a:p>
          <a:p>
            <a:pPr marL="0" indent="374904" defTabSz="749808">
              <a:lnSpc>
                <a:spcPct val="100000"/>
              </a:lnSpc>
              <a:buSzTx/>
              <a:buNone/>
              <a:defRPr sz="1230">
                <a:latin typeface="Roboto Slab"/>
                <a:ea typeface="Roboto Slab"/>
                <a:cs typeface="Roboto Slab"/>
                <a:sym typeface="Roboto Slab"/>
              </a:defRPr>
            </a:pPr>
            <a:r>
              <a:t>More information: 	</a:t>
            </a:r>
            <a:r>
              <a:rPr u="sng">
                <a:solidFill>
                  <a:schemeClr val="accent5"/>
                </a:solidFill>
                <a:uFill>
                  <a:solidFill>
                    <a:schemeClr val="accent5"/>
                  </a:solidFill>
                </a:uFill>
                <a:hlinkClick r:id="rId2" invalidUrl="" action="" tgtFrame="" tooltip="" history="1" highlightClick="0" endSnd="0"/>
              </a:rPr>
              <a:t>http://citytech.cuny.edu/research/</a:t>
            </a:r>
            <a:endParaRPr>
              <a:solidFill>
                <a:schemeClr val="accent4"/>
              </a:solidFill>
            </a:endParaRPr>
          </a:p>
          <a:p>
            <a:pPr marL="0" indent="1874520" defTabSz="749808">
              <a:lnSpc>
                <a:spcPct val="100000"/>
              </a:lnSpc>
              <a:buSzTx/>
              <a:buNone/>
              <a:defRPr sz="1230" u="sng">
                <a:solidFill>
                  <a:schemeClr val="accent5"/>
                </a:solidFill>
                <a:latin typeface="Roboto Slab"/>
                <a:ea typeface="Roboto Slab"/>
                <a:cs typeface="Roboto Slab"/>
                <a:sym typeface="Roboto Slab"/>
              </a:defRPr>
            </a:pPr>
            <a:r>
              <a:rPr>
                <a:uFill>
                  <a:solidFill>
                    <a:schemeClr val="accent5"/>
                  </a:solidFill>
                </a:uFill>
                <a:hlinkClick r:id="rId3" invalidUrl="" action="" tgtFrame="" tooltip="" history="1" highlightClick="0" endSnd="0"/>
              </a:rPr>
              <a:t>http://www.citytech.cuny.edu/pdc/</a:t>
            </a:r>
            <a:endParaRPr>
              <a:solidFill>
                <a:schemeClr val="accent4"/>
              </a:solidFill>
            </a:endParaRPr>
          </a:p>
          <a:p>
            <a:pPr marL="0" indent="1874520" defTabSz="749808">
              <a:lnSpc>
                <a:spcPct val="100000"/>
              </a:lnSpc>
              <a:buSzTx/>
              <a:buNone/>
              <a:defRPr sz="1230" u="sng">
                <a:solidFill>
                  <a:schemeClr val="accent5"/>
                </a:solidFill>
                <a:latin typeface="Roboto Slab"/>
                <a:ea typeface="Roboto Slab"/>
                <a:cs typeface="Roboto Slab"/>
                <a:sym typeface="Roboto Slab"/>
              </a:defRPr>
            </a:pPr>
            <a:r>
              <a:rPr>
                <a:uFill>
                  <a:solidFill>
                    <a:schemeClr val="accent5"/>
                  </a:solidFill>
                </a:uFill>
                <a:hlinkClick r:id="rId4" invalidUrl="" action="" tgtFrame="" tooltip="" history="1" highlightClick="0" endSnd="0"/>
              </a:rPr>
              <a:t>https://www.citytech.cuny.edu/student-life/</a:t>
            </a:r>
            <a:r>
              <a:rPr u="none">
                <a:solidFill>
                  <a:schemeClr val="accent4"/>
                </a:solidFill>
              </a:rPr>
              <a:t> </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Google Shape;190;p36"/>
          <p:cNvSpPr txBox="1"/>
          <p:nvPr>
            <p:ph type="title"/>
          </p:nvPr>
        </p:nvSpPr>
        <p:spPr>
          <a:xfrm>
            <a:off x="480750" y="1764950"/>
            <a:ext cx="8222099" cy="907500"/>
          </a:xfrm>
          <a:prstGeom prst="rect">
            <a:avLst/>
          </a:prstGeom>
        </p:spPr>
        <p:txBody>
          <a:bodyPr/>
          <a:lstStyle/>
          <a:p>
            <a:pPr defTabSz="502920">
              <a:defRPr b="1" sz="2365">
                <a:solidFill>
                  <a:schemeClr val="accent5"/>
                </a:solidFill>
              </a:defRPr>
            </a:pPr>
            <a:r>
              <a:t>Extracurriculars </a:t>
            </a:r>
          </a:p>
          <a:p>
            <a:pPr defTabSz="502920">
              <a:defRPr b="1" sz="2365">
                <a:solidFill>
                  <a:schemeClr val="accent5"/>
                </a:solidFill>
              </a:defRPr>
            </a:pPr>
            <a:r>
              <a:t>@City Tech</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Google Shape;195;p37"/>
          <p:cNvSpPr txBox="1"/>
          <p:nvPr>
            <p:ph type="title"/>
          </p:nvPr>
        </p:nvSpPr>
        <p:spPr>
          <a:xfrm>
            <a:off x="265500" y="180374"/>
            <a:ext cx="4045200" cy="1506302"/>
          </a:xfrm>
          <a:prstGeom prst="rect">
            <a:avLst/>
          </a:prstGeom>
        </p:spPr>
        <p:txBody>
          <a:bodyPr/>
          <a:lstStyle>
            <a:lvl1pPr>
              <a:defRPr>
                <a:solidFill>
                  <a:schemeClr val="accent5"/>
                </a:solidFill>
              </a:defRPr>
            </a:lvl1pPr>
          </a:lstStyle>
          <a:p>
            <a:pPr/>
            <a:r>
              <a:t>Co-curricular</a:t>
            </a:r>
          </a:p>
        </p:txBody>
      </p:sp>
      <p:sp>
        <p:nvSpPr>
          <p:cNvPr id="266" name="Google Shape;196;p37"/>
          <p:cNvSpPr txBox="1"/>
          <p:nvPr>
            <p:ph type="body" sz="quarter" idx="1"/>
          </p:nvPr>
        </p:nvSpPr>
        <p:spPr>
          <a:xfrm>
            <a:off x="610499" y="2447649"/>
            <a:ext cx="3355201" cy="1345502"/>
          </a:xfrm>
          <a:prstGeom prst="rect">
            <a:avLst/>
          </a:prstGeom>
        </p:spPr>
        <p:txBody>
          <a:bodyPr/>
          <a:lstStyle>
            <a:lvl1pPr marL="0" indent="0" defTabSz="868680">
              <a:lnSpc>
                <a:spcPct val="90000"/>
              </a:lnSpc>
              <a:defRPr sz="1994">
                <a:solidFill>
                  <a:srgbClr val="FFFFFF"/>
                </a:solidFill>
                <a:latin typeface="Roboto Slab"/>
                <a:ea typeface="Roboto Slab"/>
                <a:cs typeface="Roboto Slab"/>
                <a:sym typeface="Roboto Slab"/>
              </a:defRPr>
            </a:lvl1pPr>
          </a:lstStyle>
          <a:p>
            <a:pPr/>
            <a:r>
              <a:t>Programs, clubs, + activities directly related to what you are studying in college </a:t>
            </a:r>
          </a:p>
        </p:txBody>
      </p:sp>
      <p:sp>
        <p:nvSpPr>
          <p:cNvPr id="267" name="Google Shape;197;p37"/>
          <p:cNvSpPr txBox="1"/>
          <p:nvPr/>
        </p:nvSpPr>
        <p:spPr>
          <a:xfrm>
            <a:off x="4778199" y="233200"/>
            <a:ext cx="4045201" cy="15063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lvl1pPr algn="ctr">
              <a:defRPr sz="3800">
                <a:solidFill>
                  <a:schemeClr val="accent5"/>
                </a:solidFill>
                <a:latin typeface="Roboto Slab"/>
                <a:ea typeface="Roboto Slab"/>
                <a:cs typeface="Roboto Slab"/>
                <a:sym typeface="Roboto Slab"/>
              </a:defRPr>
            </a:lvl1pPr>
          </a:lstStyle>
          <a:p>
            <a:pPr/>
            <a:r>
              <a:t>Extracurricular</a:t>
            </a:r>
          </a:p>
        </p:txBody>
      </p:sp>
      <p:sp>
        <p:nvSpPr>
          <p:cNvPr id="268" name="Google Shape;198;p37"/>
          <p:cNvSpPr txBox="1"/>
          <p:nvPr/>
        </p:nvSpPr>
        <p:spPr>
          <a:xfrm>
            <a:off x="5000724" y="2495549"/>
            <a:ext cx="3355201" cy="13455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lvl1pPr algn="ctr">
              <a:lnSpc>
                <a:spcPct val="80000"/>
              </a:lnSpc>
              <a:defRPr sz="1700">
                <a:latin typeface="Roboto Slab"/>
                <a:ea typeface="Roboto Slab"/>
                <a:cs typeface="Roboto Slab"/>
                <a:sym typeface="Roboto Slab"/>
              </a:defRPr>
            </a:lvl1pPr>
          </a:lstStyle>
          <a:p>
            <a:pPr/>
            <a:r>
              <a:t>Programs, clubs, + activities NOT directly related to what you are studying in college, but still relevant to your growth as a student </a:t>
            </a:r>
          </a:p>
        </p:txBody>
      </p:sp>
      <p:sp>
        <p:nvSpPr>
          <p:cNvPr id="269" name="Google Shape;199;p37"/>
          <p:cNvSpPr/>
          <p:nvPr/>
        </p:nvSpPr>
        <p:spPr>
          <a:xfrm>
            <a:off x="4387074" y="233200"/>
            <a:ext cx="4582501" cy="4255200"/>
          </a:xfrm>
          <a:prstGeom prst="ellipse">
            <a:avLst/>
          </a:prstGeom>
          <a:ln w="38100">
            <a:solidFill>
              <a:schemeClr val="accent6"/>
            </a:solidFill>
          </a:ln>
        </p:spPr>
        <p:txBody>
          <a:bodyPr lIns="0" tIns="0" rIns="0" bIns="0" anchor="ctr"/>
          <a:lstStyle/>
          <a:p>
            <a:pPr>
              <a:defRPr>
                <a:solidFill>
                  <a:srgbClr val="000000"/>
                </a:solidFill>
              </a:defRPr>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9"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Google Shape;204;p38"/>
          <p:cNvSpPr txBox="1"/>
          <p:nvPr>
            <p:ph type="title"/>
          </p:nvPr>
        </p:nvSpPr>
        <p:spPr>
          <a:xfrm>
            <a:off x="387899" y="458024"/>
            <a:ext cx="8368202" cy="686102"/>
          </a:xfrm>
          <a:prstGeom prst="rect">
            <a:avLst/>
          </a:prstGeom>
        </p:spPr>
        <p:txBody>
          <a:bodyPr/>
          <a:lstStyle>
            <a:lvl1pPr defTabSz="804672">
              <a:defRPr b="1" sz="3256">
                <a:solidFill>
                  <a:schemeClr val="accent5"/>
                </a:solidFill>
              </a:defRPr>
            </a:lvl1pPr>
          </a:lstStyle>
          <a:p>
            <a:pPr/>
            <a:r>
              <a:t>Extracurricular Examples</a:t>
            </a:r>
          </a:p>
        </p:txBody>
      </p:sp>
      <p:sp>
        <p:nvSpPr>
          <p:cNvPr id="272" name="Google Shape;205;p38"/>
          <p:cNvSpPr txBox="1"/>
          <p:nvPr>
            <p:ph type="body" idx="1"/>
          </p:nvPr>
        </p:nvSpPr>
        <p:spPr>
          <a:xfrm>
            <a:off x="387899" y="1314474"/>
            <a:ext cx="8368202" cy="3627901"/>
          </a:xfrm>
          <a:prstGeom prst="rect">
            <a:avLst/>
          </a:prstGeom>
        </p:spPr>
        <p:txBody>
          <a:bodyPr/>
          <a:lstStyle/>
          <a:p>
            <a:pPr marL="0" indent="0">
              <a:lnSpc>
                <a:spcPct val="120000"/>
              </a:lnSpc>
              <a:spcBef>
                <a:spcPts val="1200"/>
              </a:spcBef>
              <a:buSzTx/>
              <a:buNone/>
              <a:defRPr sz="1300">
                <a:latin typeface="Roboto Slab"/>
                <a:ea typeface="Roboto Slab"/>
                <a:cs typeface="Roboto Slab"/>
                <a:sym typeface="Roboto Slab"/>
              </a:defRPr>
            </a:pPr>
            <a:r>
              <a:t>Affinity Clubs (ex. Bengali Students Club, Chinese Christian Fellowship)</a:t>
            </a:r>
            <a:endParaRPr sz="1500"/>
          </a:p>
          <a:p>
            <a:pPr marL="0" indent="0">
              <a:lnSpc>
                <a:spcPct val="120000"/>
              </a:lnSpc>
              <a:spcBef>
                <a:spcPts val="1200"/>
              </a:spcBef>
              <a:buSzTx/>
              <a:buNone/>
              <a:defRPr sz="1300">
                <a:latin typeface="Roboto Slab"/>
                <a:ea typeface="Roboto Slab"/>
                <a:cs typeface="Roboto Slab"/>
                <a:sym typeface="Roboto Slab"/>
              </a:defRPr>
            </a:pPr>
            <a:r>
              <a:t>Social Clubs (ex. E-sports Club, Step Team)</a:t>
            </a:r>
            <a:endParaRPr sz="1500"/>
          </a:p>
          <a:p>
            <a:pPr marL="0" indent="0">
              <a:lnSpc>
                <a:spcPct val="120000"/>
              </a:lnSpc>
              <a:spcBef>
                <a:spcPts val="1200"/>
              </a:spcBef>
              <a:buSzTx/>
              <a:buNone/>
              <a:defRPr sz="1300">
                <a:latin typeface="Roboto Slab"/>
                <a:ea typeface="Roboto Slab"/>
                <a:cs typeface="Roboto Slab"/>
                <a:sym typeface="Roboto Slab"/>
              </a:defRPr>
            </a:pPr>
            <a:r>
              <a:t>Student Government</a:t>
            </a:r>
            <a:endParaRPr sz="1500"/>
          </a:p>
          <a:p>
            <a:pPr marL="0" indent="0">
              <a:lnSpc>
                <a:spcPct val="120000"/>
              </a:lnSpc>
              <a:spcBef>
                <a:spcPts val="1200"/>
              </a:spcBef>
              <a:buSzTx/>
              <a:buNone/>
              <a:defRPr sz="1300">
                <a:latin typeface="Roboto Slab"/>
                <a:ea typeface="Roboto Slab"/>
                <a:cs typeface="Roboto Slab"/>
                <a:sym typeface="Roboto Slab"/>
              </a:defRPr>
            </a:pPr>
            <a:r>
              <a:t>Peer Mentoring (ex. FYP Peer Mentors, Perkins Peer Advisement)</a:t>
            </a:r>
            <a:endParaRPr sz="1500"/>
          </a:p>
          <a:p>
            <a:pPr marL="0" indent="0">
              <a:lnSpc>
                <a:spcPct val="120000"/>
              </a:lnSpc>
              <a:spcBef>
                <a:spcPts val="1200"/>
              </a:spcBef>
              <a:buSzTx/>
              <a:buNone/>
              <a:defRPr sz="1300">
                <a:latin typeface="Roboto Slab"/>
                <a:ea typeface="Roboto Slab"/>
                <a:cs typeface="Roboto Slab"/>
                <a:sym typeface="Roboto Slab"/>
              </a:defRPr>
            </a:pPr>
            <a:r>
              <a:t>Social Events (ex. Welcome Back Bash, De-Stress Week)</a:t>
            </a:r>
            <a:endParaRPr sz="1500"/>
          </a:p>
          <a:p>
            <a:pPr marL="0" indent="0">
              <a:lnSpc>
                <a:spcPct val="120000"/>
              </a:lnSpc>
              <a:spcBef>
                <a:spcPts val="1200"/>
              </a:spcBef>
              <a:buSzTx/>
              <a:buNone/>
              <a:defRPr sz="1300">
                <a:latin typeface="Roboto Slab"/>
                <a:ea typeface="Roboto Slab"/>
                <a:cs typeface="Roboto Slab"/>
                <a:sym typeface="Roboto Slab"/>
              </a:defRPr>
            </a:pPr>
            <a:r>
              <a:t>Community Events (ex. PLAN Week, Literary Arts Festival)</a:t>
            </a:r>
            <a:endParaRPr sz="1500"/>
          </a:p>
          <a:p>
            <a:pPr marL="0" indent="0">
              <a:lnSpc>
                <a:spcPct val="120000"/>
              </a:lnSpc>
              <a:spcBef>
                <a:spcPts val="1200"/>
              </a:spcBef>
              <a:buSzTx/>
              <a:buNone/>
              <a:defRPr sz="1300">
                <a:latin typeface="Roboto Slab"/>
                <a:ea typeface="Roboto Slab"/>
                <a:cs typeface="Roboto Slab"/>
                <a:sym typeface="Roboto Slab"/>
              </a:defRPr>
            </a:pPr>
            <a:r>
              <a:t>Volunteering (ex. Spoons Across America)</a:t>
            </a:r>
            <a:endParaRPr sz="1500"/>
          </a:p>
          <a:p>
            <a:pPr marL="0" indent="457200">
              <a:lnSpc>
                <a:spcPct val="80000"/>
              </a:lnSpc>
              <a:buSzTx/>
              <a:buNone/>
              <a:defRPr sz="1600"/>
            </a:pPr>
            <a:endParaRPr sz="1500">
              <a:latin typeface="Roboto Slab"/>
              <a:ea typeface="Roboto Slab"/>
              <a:cs typeface="Roboto Slab"/>
              <a:sym typeface="Roboto Slab"/>
            </a:endParaRPr>
          </a:p>
          <a:p>
            <a:pPr marL="0" indent="457200">
              <a:lnSpc>
                <a:spcPct val="80000"/>
              </a:lnSpc>
              <a:buSzTx/>
              <a:buNone/>
              <a:defRPr sz="1300">
                <a:latin typeface="Roboto Slab"/>
                <a:ea typeface="Roboto Slab"/>
                <a:cs typeface="Roboto Slab"/>
                <a:sym typeface="Roboto Slab"/>
              </a:defRPr>
            </a:pPr>
            <a:r>
              <a:t>More information: 	</a:t>
            </a:r>
            <a:r>
              <a:rPr u="sng">
                <a:solidFill>
                  <a:schemeClr val="accent5"/>
                </a:solidFill>
                <a:uFill>
                  <a:solidFill>
                    <a:schemeClr val="accent5"/>
                  </a:solidFill>
                </a:uFill>
                <a:hlinkClick r:id="rId2" invalidUrl="" action="" tgtFrame="" tooltip="" history="1" highlightClick="0" endSnd="0"/>
              </a:rPr>
              <a:t>https://www.citytech.cuny.edu/student-life/</a:t>
            </a:r>
            <a:r>
              <a:rPr>
                <a:solidFill>
                  <a:schemeClr val="accent4"/>
                </a:solidFill>
              </a:rPr>
              <a:t> </a:t>
            </a:r>
            <a:endParaRPr sz="1500">
              <a:solidFill>
                <a:schemeClr val="accent4"/>
              </a:solidFill>
            </a:endParaRPr>
          </a:p>
          <a:p>
            <a:pPr marL="0" indent="2286000">
              <a:lnSpc>
                <a:spcPct val="80000"/>
              </a:lnSpc>
              <a:buSzTx/>
              <a:buNone/>
              <a:defRPr sz="1300" u="sng">
                <a:solidFill>
                  <a:schemeClr val="accent5"/>
                </a:solidFill>
                <a:latin typeface="Roboto Slab"/>
                <a:ea typeface="Roboto Slab"/>
                <a:cs typeface="Roboto Slab"/>
                <a:sym typeface="Roboto Slab"/>
              </a:defRPr>
            </a:pPr>
            <a:r>
              <a:rPr>
                <a:uFill>
                  <a:solidFill>
                    <a:schemeClr val="accent5"/>
                  </a:solidFill>
                </a:uFill>
                <a:hlinkClick r:id="rId3" invalidUrl="" action="" tgtFrame="" tooltip="" history="1" highlightClick="0" endSnd="0"/>
              </a:rPr>
              <a:t>https://www.citytech.cuny.edu/sga/</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Google Shape;210;p39"/>
          <p:cNvSpPr txBox="1"/>
          <p:nvPr>
            <p:ph type="ctrTitle"/>
          </p:nvPr>
        </p:nvSpPr>
        <p:spPr>
          <a:xfrm>
            <a:off x="1680302" y="1188925"/>
            <a:ext cx="5783401" cy="1457401"/>
          </a:xfrm>
          <a:prstGeom prst="rect">
            <a:avLst/>
          </a:prstGeom>
        </p:spPr>
        <p:txBody>
          <a:bodyPr/>
          <a:lstStyle>
            <a:lvl1pPr>
              <a:defRPr sz="3500"/>
            </a:lvl1pPr>
          </a:lstStyle>
          <a:p>
            <a:pPr/>
            <a:r>
              <a:t>If you can’t find what you are looking for...</a:t>
            </a:r>
          </a:p>
        </p:txBody>
      </p:sp>
      <p:sp>
        <p:nvSpPr>
          <p:cNvPr id="275" name="Google Shape;211;p39"/>
          <p:cNvSpPr txBox="1"/>
          <p:nvPr>
            <p:ph type="subTitle" sz="quarter" idx="1"/>
          </p:nvPr>
        </p:nvSpPr>
        <p:spPr>
          <a:xfrm>
            <a:off x="1680302" y="3049449"/>
            <a:ext cx="5783401" cy="909001"/>
          </a:xfrm>
          <a:prstGeom prst="rect">
            <a:avLst/>
          </a:prstGeom>
        </p:spPr>
        <p:txBody>
          <a:bodyPr/>
          <a:lstStyle>
            <a:lvl1pPr marL="0" indent="0">
              <a:defRPr sz="4500">
                <a:solidFill>
                  <a:schemeClr val="accent6"/>
                </a:solidFill>
              </a:defRPr>
            </a:lvl1pPr>
          </a:lstStyle>
          <a:p>
            <a:pPr/>
            <a:r>
              <a:t>Start your own club!</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7" name="Google Shape;216;p40"/>
          <p:cNvSpPr txBox="1"/>
          <p:nvPr>
            <p:ph type="title"/>
          </p:nvPr>
        </p:nvSpPr>
        <p:spPr>
          <a:xfrm>
            <a:off x="469724" y="364499"/>
            <a:ext cx="8368202" cy="686102"/>
          </a:xfrm>
          <a:prstGeom prst="rect">
            <a:avLst/>
          </a:prstGeom>
        </p:spPr>
        <p:txBody>
          <a:bodyPr/>
          <a:lstStyle>
            <a:lvl1pPr defTabSz="850391">
              <a:defRPr b="1" sz="3255">
                <a:solidFill>
                  <a:schemeClr val="accent5"/>
                </a:solidFill>
              </a:defRPr>
            </a:lvl1pPr>
          </a:lstStyle>
          <a:p>
            <a:pPr/>
            <a:r>
              <a:t>How To Get Involved</a:t>
            </a:r>
          </a:p>
        </p:txBody>
      </p:sp>
      <p:sp>
        <p:nvSpPr>
          <p:cNvPr id="278" name="Google Shape;217;p40"/>
          <p:cNvSpPr txBox="1"/>
          <p:nvPr>
            <p:ph type="body" sz="quarter" idx="1"/>
          </p:nvPr>
        </p:nvSpPr>
        <p:spPr>
          <a:xfrm>
            <a:off x="1332374" y="2099374"/>
            <a:ext cx="2696702" cy="3416401"/>
          </a:xfrm>
          <a:prstGeom prst="rect">
            <a:avLst/>
          </a:prstGeom>
        </p:spPr>
        <p:txBody>
          <a:bodyPr/>
          <a:lstStyle/>
          <a:p>
            <a:pPr indent="-336550">
              <a:lnSpc>
                <a:spcPct val="150000"/>
              </a:lnSpc>
              <a:buSzPts val="1700"/>
              <a:defRPr sz="1700" u="sng">
                <a:latin typeface="Roboto Slab"/>
                <a:ea typeface="Roboto Slab"/>
                <a:cs typeface="Roboto Slab"/>
                <a:sym typeface="Roboto Slab"/>
              </a:defRPr>
            </a:pPr>
            <a:r>
              <a:rPr>
                <a:solidFill>
                  <a:schemeClr val="accent5"/>
                </a:solidFill>
                <a:uFill>
                  <a:solidFill>
                    <a:schemeClr val="accent5"/>
                  </a:solidFill>
                </a:uFill>
                <a:hlinkClick r:id="rId2" invalidUrl="" action="" tgtFrame="" tooltip="" history="1" highlightClick="0" endSnd="0"/>
              </a:rPr>
              <a:t>SLD website</a:t>
            </a:r>
          </a:p>
          <a:p>
            <a:pPr indent="-336550">
              <a:lnSpc>
                <a:spcPct val="150000"/>
              </a:lnSpc>
              <a:buSzPts val="1700"/>
              <a:defRPr sz="1700" u="sng">
                <a:latin typeface="Roboto Slab"/>
                <a:ea typeface="Roboto Slab"/>
                <a:cs typeface="Roboto Slab"/>
                <a:sym typeface="Roboto Slab"/>
              </a:defRPr>
            </a:pPr>
            <a:r>
              <a:rPr>
                <a:solidFill>
                  <a:schemeClr val="accent5"/>
                </a:solidFill>
                <a:uFill>
                  <a:solidFill>
                    <a:schemeClr val="accent5"/>
                  </a:solidFill>
                </a:uFill>
                <a:hlinkClick r:id="rId3" invalidUrl="" action="" tgtFrame="" tooltip="" history="1" highlightClick="0" endSnd="0"/>
              </a:rPr>
              <a:t>OpenLab</a:t>
            </a:r>
          </a:p>
          <a:p>
            <a:pPr indent="-336550">
              <a:lnSpc>
                <a:spcPct val="150000"/>
              </a:lnSpc>
              <a:buSzPts val="1700"/>
              <a:defRPr sz="1700" u="sng">
                <a:latin typeface="Roboto Slab"/>
                <a:ea typeface="Roboto Slab"/>
                <a:cs typeface="Roboto Slab"/>
                <a:sym typeface="Roboto Slab"/>
              </a:defRPr>
            </a:pPr>
            <a:r>
              <a:rPr>
                <a:solidFill>
                  <a:schemeClr val="accent5"/>
                </a:solidFill>
                <a:uFill>
                  <a:solidFill>
                    <a:schemeClr val="accent5"/>
                  </a:solidFill>
                </a:uFill>
                <a:hlinkClick r:id="rId4" invalidUrl="" action="" tgtFrame="" tooltip="" history="1" highlightClick="0" endSnd="0"/>
              </a:rPr>
              <a:t>Instagram</a:t>
            </a:r>
          </a:p>
          <a:p>
            <a:pPr indent="-336550">
              <a:lnSpc>
                <a:spcPct val="150000"/>
              </a:lnSpc>
              <a:buSzPts val="1700"/>
              <a:defRPr sz="1700" u="sng">
                <a:latin typeface="Roboto Slab"/>
                <a:ea typeface="Roboto Slab"/>
                <a:cs typeface="Roboto Slab"/>
                <a:sym typeface="Roboto Slab"/>
              </a:defRPr>
            </a:pPr>
            <a:r>
              <a:rPr>
                <a:solidFill>
                  <a:schemeClr val="accent5"/>
                </a:solidFill>
                <a:uFill>
                  <a:solidFill>
                    <a:schemeClr val="accent5"/>
                  </a:solidFill>
                </a:uFill>
                <a:hlinkClick r:id="rId5" invalidUrl="" action="" tgtFrame="" tooltip="" history="1" highlightClick="0" endSnd="0"/>
              </a:rPr>
              <a:t>Facebook</a:t>
            </a:r>
          </a:p>
        </p:txBody>
      </p:sp>
      <p:sp>
        <p:nvSpPr>
          <p:cNvPr id="279" name="Google Shape;218;p40"/>
          <p:cNvSpPr txBox="1"/>
          <p:nvPr/>
        </p:nvSpPr>
        <p:spPr>
          <a:xfrm>
            <a:off x="4264324" y="2046975"/>
            <a:ext cx="3000001" cy="1960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457200" indent="-336550">
              <a:lnSpc>
                <a:spcPct val="150000"/>
              </a:lnSpc>
              <a:buClr>
                <a:srgbClr val="FFFFFF"/>
              </a:buClr>
              <a:buSzPts val="1700"/>
              <a:buFont typeface="Helvetica"/>
              <a:buChar char="●"/>
              <a:defRPr sz="1700">
                <a:latin typeface="Roboto Slab"/>
                <a:ea typeface="Roboto Slab"/>
                <a:cs typeface="Roboto Slab"/>
                <a:sym typeface="Roboto Slab"/>
              </a:defRPr>
            </a:pPr>
            <a:r>
              <a:t>Flyers on campus</a:t>
            </a:r>
          </a:p>
          <a:p>
            <a:pPr marL="457200" indent="-336550">
              <a:lnSpc>
                <a:spcPct val="150000"/>
              </a:lnSpc>
              <a:buClr>
                <a:srgbClr val="FFFFFF"/>
              </a:buClr>
              <a:buSzPts val="1700"/>
              <a:buFont typeface="Helvetica"/>
              <a:buChar char="●"/>
              <a:defRPr sz="1700">
                <a:latin typeface="Roboto Slab"/>
                <a:ea typeface="Roboto Slab"/>
                <a:cs typeface="Roboto Slab"/>
                <a:sym typeface="Roboto Slab"/>
              </a:defRPr>
            </a:pPr>
            <a:r>
              <a:t>Club + Activities Fair</a:t>
            </a:r>
          </a:p>
          <a:p>
            <a:pPr marL="457200" indent="-336550">
              <a:lnSpc>
                <a:spcPct val="150000"/>
              </a:lnSpc>
              <a:buClr>
                <a:srgbClr val="FFFFFF"/>
              </a:buClr>
              <a:buSzPts val="1700"/>
              <a:buFont typeface="Helvetica"/>
              <a:buChar char="●"/>
              <a:defRPr sz="1700">
                <a:latin typeface="Roboto Slab"/>
                <a:ea typeface="Roboto Slab"/>
                <a:cs typeface="Roboto Slab"/>
                <a:sym typeface="Roboto Slab"/>
              </a:defRPr>
            </a:pPr>
            <a:r>
              <a:t>Email Announcements</a:t>
            </a:r>
          </a:p>
          <a:p>
            <a:pPr marL="457200" indent="-336550">
              <a:lnSpc>
                <a:spcPct val="150000"/>
              </a:lnSpc>
              <a:buClr>
                <a:srgbClr val="FFFFFF"/>
              </a:buClr>
              <a:buSzPts val="1700"/>
              <a:buFont typeface="Helvetica"/>
              <a:buChar char="●"/>
              <a:defRPr sz="1700">
                <a:latin typeface="Roboto Slab"/>
                <a:ea typeface="Roboto Slab"/>
                <a:cs typeface="Roboto Slab"/>
                <a:sym typeface="Roboto Slab"/>
              </a:defRPr>
            </a:pPr>
            <a:r>
              <a:t>Discord Chat</a:t>
            </a:r>
          </a:p>
          <a:p>
            <a:pPr marL="457200" indent="-336550">
              <a:lnSpc>
                <a:spcPct val="150000"/>
              </a:lnSpc>
              <a:buClr>
                <a:srgbClr val="FFFFFF"/>
              </a:buClr>
              <a:buSzPts val="1700"/>
              <a:buFont typeface="Helvetica"/>
              <a:buChar char="●"/>
              <a:defRPr sz="1700">
                <a:latin typeface="Roboto Slab"/>
                <a:ea typeface="Roboto Slab"/>
                <a:cs typeface="Roboto Slab"/>
                <a:sym typeface="Roboto Slab"/>
              </a:defRPr>
            </a:pPr>
            <a:r>
              <a:t>Weekly PM Newsletter</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 name="Google Shape;223;p41"/>
          <p:cNvSpPr txBox="1"/>
          <p:nvPr>
            <p:ph type="title"/>
          </p:nvPr>
        </p:nvSpPr>
        <p:spPr>
          <a:xfrm>
            <a:off x="460950" y="2954775"/>
            <a:ext cx="8222099" cy="907501"/>
          </a:xfrm>
          <a:prstGeom prst="rect">
            <a:avLst/>
          </a:prstGeom>
        </p:spPr>
        <p:txBody>
          <a:bodyPr/>
          <a:lstStyle/>
          <a:p>
            <a:pPr defTabSz="365760">
              <a:defRPr b="1" sz="1720">
                <a:solidFill>
                  <a:schemeClr val="accent5"/>
                </a:solidFill>
              </a:defRPr>
            </a:pPr>
            <a:r>
              <a:t>Department Connect Day</a:t>
            </a:r>
          </a:p>
          <a:p>
            <a:pPr defTabSz="365760">
              <a:defRPr b="1" sz="1720">
                <a:solidFill>
                  <a:schemeClr val="accent5"/>
                </a:solidFill>
              </a:defRPr>
            </a:pPr>
            <a:r>
              <a:t>+</a:t>
            </a:r>
          </a:p>
          <a:p>
            <a:pPr defTabSz="365760">
              <a:defRPr b="1" sz="1720">
                <a:solidFill>
                  <a:schemeClr val="accent5"/>
                </a:solidFill>
              </a:defRPr>
            </a:pPr>
            <a:r>
              <a:t>New Student Welcome</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3" name="Google Shape;228;p42"/>
          <p:cNvSpPr txBox="1"/>
          <p:nvPr>
            <p:ph type="title"/>
          </p:nvPr>
        </p:nvSpPr>
        <p:spPr>
          <a:xfrm>
            <a:off x="460950" y="2118000"/>
            <a:ext cx="8222099" cy="907500"/>
          </a:xfrm>
          <a:prstGeom prst="rect">
            <a:avLst/>
          </a:prstGeom>
        </p:spPr>
        <p:txBody>
          <a:bodyPr/>
          <a:lstStyle/>
          <a:p>
            <a:pPr defTabSz="502920">
              <a:defRPr b="1" sz="2365">
                <a:solidFill>
                  <a:schemeClr val="accent5"/>
                </a:solidFill>
              </a:defRPr>
            </a:pPr>
            <a:r>
              <a:t>Beginning of Semester </a:t>
            </a:r>
          </a:p>
          <a:p>
            <a:pPr defTabSz="502920">
              <a:defRPr b="1" sz="2365">
                <a:solidFill>
                  <a:schemeClr val="accent5"/>
                </a:solidFill>
              </a:defRPr>
            </a:pPr>
            <a:r>
              <a:t>Action Plan</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Google Shape;233;p43"/>
          <p:cNvSpPr txBox="1"/>
          <p:nvPr>
            <p:ph type="title"/>
          </p:nvPr>
        </p:nvSpPr>
        <p:spPr>
          <a:xfrm>
            <a:off x="277199" y="1583850"/>
            <a:ext cx="4045201" cy="1482301"/>
          </a:xfrm>
          <a:prstGeom prst="rect">
            <a:avLst/>
          </a:prstGeom>
        </p:spPr>
        <p:txBody>
          <a:bodyPr/>
          <a:lstStyle>
            <a:lvl1pPr>
              <a:defRPr b="1" sz="4900">
                <a:solidFill>
                  <a:schemeClr val="accent6"/>
                </a:solidFill>
              </a:defRPr>
            </a:lvl1pPr>
          </a:lstStyle>
          <a:p>
            <a:pPr/>
            <a:r>
              <a:t>Recap</a:t>
            </a:r>
          </a:p>
        </p:txBody>
      </p:sp>
      <p:sp>
        <p:nvSpPr>
          <p:cNvPr id="286" name="Google Shape;234;p43"/>
          <p:cNvSpPr txBox="1"/>
          <p:nvPr>
            <p:ph type="body" sz="half" idx="1"/>
          </p:nvPr>
        </p:nvSpPr>
        <p:spPr>
          <a:xfrm>
            <a:off x="4939500" y="724199"/>
            <a:ext cx="3837000" cy="3695101"/>
          </a:xfrm>
          <a:prstGeom prst="rect">
            <a:avLst/>
          </a:prstGeom>
        </p:spPr>
        <p:txBody>
          <a:bodyPr anchor="ctr"/>
          <a:lstStyle/>
          <a:p>
            <a:pPr marL="0" indent="457200" algn="l">
              <a:lnSpc>
                <a:spcPct val="104999"/>
              </a:lnSpc>
              <a:defRPr sz="1800">
                <a:solidFill>
                  <a:srgbClr val="FFFFFF"/>
                </a:solidFill>
              </a:defRPr>
            </a:pPr>
            <a:endParaRPr sz="1700">
              <a:latin typeface="Roboto Slab"/>
              <a:ea typeface="Roboto Slab"/>
              <a:cs typeface="Roboto Slab"/>
              <a:sym typeface="Roboto Slab"/>
            </a:endParaRPr>
          </a:p>
          <a:p>
            <a:pPr marL="457200" indent="-349250" algn="l">
              <a:lnSpc>
                <a:spcPct val="90000"/>
              </a:lnSpc>
              <a:spcBef>
                <a:spcPts val="1200"/>
              </a:spcBef>
              <a:buClr>
                <a:schemeClr val="accent5"/>
              </a:buClr>
              <a:buSzPts val="1900"/>
              <a:buFont typeface="Helvetica"/>
              <a:buChar char="★"/>
              <a:defRPr sz="1900">
                <a:latin typeface="Roboto Slab"/>
                <a:ea typeface="Roboto Slab"/>
                <a:cs typeface="Roboto Slab"/>
                <a:sym typeface="Roboto Slab"/>
              </a:defRPr>
            </a:pPr>
            <a:r>
              <a:t>Why Participate?</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Co-curriculars @City Tech</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Extracurriculars @City Tech</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Department Connect Day/New Student Welcome</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Beginning of Semester Action Plan</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Next Steps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Google Shape;126;p26"/>
          <p:cNvSpPr txBox="1"/>
          <p:nvPr>
            <p:ph type="title"/>
          </p:nvPr>
        </p:nvSpPr>
        <p:spPr>
          <a:xfrm>
            <a:off x="1444799" y="1708649"/>
            <a:ext cx="6429302" cy="1457401"/>
          </a:xfrm>
          <a:prstGeom prst="rect">
            <a:avLst/>
          </a:prstGeom>
        </p:spPr>
        <p:txBody>
          <a:bodyPr/>
          <a:lstStyle/>
          <a:p>
            <a:pPr>
              <a:defRPr b="1" sz="4100"/>
            </a:pPr>
            <a:r>
              <a:t>#YellowJacketLife: </a:t>
            </a:r>
          </a:p>
          <a:p>
            <a:pPr>
              <a:defRPr b="1" sz="4100"/>
            </a:pPr>
            <a:r>
              <a:t>The Buzz on Your Future</a:t>
            </a:r>
          </a:p>
        </p:txBody>
      </p:sp>
      <p:sp>
        <p:nvSpPr>
          <p:cNvPr id="230" name="Google Shape;127;p26"/>
          <p:cNvSpPr txBox="1"/>
          <p:nvPr/>
        </p:nvSpPr>
        <p:spPr>
          <a:xfrm>
            <a:off x="1767749" y="3248779"/>
            <a:ext cx="5783402"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a:lnSpc>
                <a:spcPct val="80000"/>
              </a:lnSpc>
              <a:defRPr sz="2000">
                <a:solidFill>
                  <a:schemeClr val="accent6"/>
                </a:solidFill>
                <a:latin typeface="Roboto Slab"/>
                <a:ea typeface="Roboto Slab"/>
                <a:cs typeface="Roboto Slab"/>
                <a:sym typeface="Roboto Slab"/>
              </a:defRPr>
            </a:pPr>
            <a:r>
              <a:t>City Tech 101</a:t>
            </a:r>
            <a:endParaRPr sz="2200"/>
          </a:p>
          <a:p>
            <a:pPr algn="r">
              <a:lnSpc>
                <a:spcPct val="80000"/>
              </a:lnSpc>
              <a:defRPr sz="2000">
                <a:solidFill>
                  <a:schemeClr val="accent6"/>
                </a:solidFill>
                <a:latin typeface="Roboto Slab"/>
                <a:ea typeface="Roboto Slab"/>
                <a:cs typeface="Roboto Slab"/>
                <a:sym typeface="Roboto Slab"/>
              </a:defRPr>
            </a:pPr>
            <a:r>
              <a:t>Session 6</a:t>
            </a:r>
            <a:endParaRPr sz="2200"/>
          </a:p>
          <a:p>
            <a:pPr algn="r">
              <a:lnSpc>
                <a:spcPct val="80000"/>
              </a:lnSpc>
              <a:defRPr sz="2000">
                <a:solidFill>
                  <a:schemeClr val="accent6"/>
                </a:solidFill>
                <a:latin typeface="Roboto Slab"/>
                <a:ea typeface="Roboto Slab"/>
                <a:cs typeface="Roboto Slab"/>
                <a:sym typeface="Roboto Slab"/>
              </a:defRPr>
            </a:pPr>
            <a:endParaRPr sz="2200">
              <a:solidFill>
                <a:schemeClr val="accent5"/>
              </a:solidFill>
            </a:endParaRPr>
          </a:p>
        </p:txBody>
      </p:sp>
      <p:grpSp>
        <p:nvGrpSpPr>
          <p:cNvPr id="233" name="Google Shape;128;p26"/>
          <p:cNvGrpSpPr/>
          <p:nvPr/>
        </p:nvGrpSpPr>
        <p:grpSpPr>
          <a:xfrm>
            <a:off x="86850" y="4448816"/>
            <a:ext cx="1273859" cy="607272"/>
            <a:chOff x="0" y="0"/>
            <a:chExt cx="1273858" cy="607270"/>
          </a:xfrm>
        </p:grpSpPr>
        <p:pic>
          <p:nvPicPr>
            <p:cNvPr id="231" name="Google Shape;129;p26" descr="Google Shape;129;p26"/>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32" name="Google Shape;130;p26"/>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8" name="Google Shape;239;p44"/>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Before Session 7…</a:t>
            </a:r>
          </a:p>
        </p:txBody>
      </p:sp>
      <p:sp>
        <p:nvSpPr>
          <p:cNvPr id="289" name="Google Shape;240;p44"/>
          <p:cNvSpPr txBox="1"/>
          <p:nvPr>
            <p:ph type="body" idx="1"/>
          </p:nvPr>
        </p:nvSpPr>
        <p:spPr>
          <a:xfrm>
            <a:off x="387899" y="1312425"/>
            <a:ext cx="8368202" cy="3696001"/>
          </a:xfrm>
          <a:prstGeom prst="rect">
            <a:avLst/>
          </a:prstGeom>
        </p:spPr>
        <p:txBody>
          <a:bodyPr/>
          <a:lstStyle/>
          <a:p>
            <a:pPr indent="-317500">
              <a:buSzPts val="1400"/>
              <a:defRPr b="1" sz="1400">
                <a:latin typeface="Roboto Slab"/>
                <a:ea typeface="Roboto Slab"/>
                <a:cs typeface="Roboto Slab"/>
                <a:sym typeface="Roboto Slab"/>
              </a:defRPr>
            </a:pPr>
            <a:r>
              <a:t>Complete Reflection on OpenLab by replying to Reflection #6 Post.</a:t>
            </a:r>
          </a:p>
          <a:p>
            <a:pPr marL="0" indent="0">
              <a:buSzTx/>
              <a:buNone/>
            </a:pPr>
            <a:endParaRPr b="1" sz="1400">
              <a:latin typeface="Roboto Slab"/>
              <a:ea typeface="Roboto Slab"/>
              <a:cs typeface="Roboto Slab"/>
              <a:sym typeface="Roboto Slab"/>
            </a:endParaRPr>
          </a:p>
          <a:p>
            <a:pPr marL="0" indent="914400">
              <a:buSzTx/>
              <a:buNone/>
              <a:defRPr b="1" sz="1400">
                <a:solidFill>
                  <a:schemeClr val="accent6"/>
                </a:solidFill>
                <a:latin typeface="Roboto Slab"/>
                <a:ea typeface="Roboto Slab"/>
                <a:cs typeface="Roboto Slab"/>
                <a:sym typeface="Roboto Slab"/>
              </a:defRPr>
            </a:pPr>
            <a:r>
              <a:t>Reflection #6</a:t>
            </a:r>
          </a:p>
          <a:p>
            <a:pPr marL="0" indent="914400">
              <a:buSzTx/>
              <a:buNone/>
              <a:defRPr i="1" sz="1400">
                <a:solidFill>
                  <a:schemeClr val="accent6"/>
                </a:solidFill>
                <a:latin typeface="Roboto Slab"/>
                <a:ea typeface="Roboto Slab"/>
                <a:cs typeface="Roboto Slab"/>
                <a:sym typeface="Roboto Slab"/>
              </a:defRPr>
            </a:pPr>
            <a:r>
              <a:t>We invite you to tell a story about how you are preparing to be a City Tech student*. Research has shown that first-semester students often worry about their transition to college, yet eventually they become comfortable and find a community of people with whom they are close and feel they belong. Share your own story of preparing to be a college student.</a:t>
            </a:r>
          </a:p>
          <a:p>
            <a:pPr marL="0" indent="914400">
              <a:buSzTx/>
              <a:buNone/>
            </a:pPr>
            <a:endParaRPr i="1" sz="1400">
              <a:solidFill>
                <a:schemeClr val="accent6"/>
              </a:solidFill>
              <a:latin typeface="Roboto Slab"/>
              <a:ea typeface="Roboto Slab"/>
              <a:cs typeface="Roboto Slab"/>
              <a:sym typeface="Roboto Slab"/>
            </a:endParaRPr>
          </a:p>
          <a:p>
            <a:pPr marL="0" indent="914400">
              <a:buSzTx/>
              <a:buNone/>
              <a:defRPr i="1" sz="1400">
                <a:solidFill>
                  <a:schemeClr val="accent6"/>
                </a:solidFill>
                <a:latin typeface="Roboto Slab"/>
                <a:ea typeface="Roboto Slab"/>
                <a:cs typeface="Roboto Slab"/>
                <a:sym typeface="Roboto Slab"/>
              </a:defRPr>
            </a:pPr>
            <a:r>
              <a:t>*This reflection is inspired by the “Our Stories” project. You can visit the site and read the stories of other City Tech students. You are invited to comment on these stories.</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Google Shape;245;p45"/>
          <p:cNvSpPr txBox="1"/>
          <p:nvPr>
            <p:ph type="title"/>
          </p:nvPr>
        </p:nvSpPr>
        <p:spPr>
          <a:xfrm>
            <a:off x="1444799" y="1708649"/>
            <a:ext cx="6429302" cy="1457401"/>
          </a:xfrm>
          <a:prstGeom prst="rect">
            <a:avLst/>
          </a:prstGeom>
        </p:spPr>
        <p:txBody>
          <a:bodyPr/>
          <a:lstStyle/>
          <a:p>
            <a:pPr>
              <a:defRPr b="1" sz="4100"/>
            </a:pPr>
            <a:r>
              <a:t>#YellowJacketLife: </a:t>
            </a:r>
          </a:p>
          <a:p>
            <a:pPr>
              <a:defRPr b="1" sz="4100"/>
            </a:pPr>
            <a:r>
              <a:t>The Buzz on Your Future</a:t>
            </a:r>
          </a:p>
        </p:txBody>
      </p:sp>
      <p:sp>
        <p:nvSpPr>
          <p:cNvPr id="292" name="Google Shape;246;p45"/>
          <p:cNvSpPr txBox="1"/>
          <p:nvPr/>
        </p:nvSpPr>
        <p:spPr>
          <a:xfrm>
            <a:off x="1767749" y="3248779"/>
            <a:ext cx="5783402"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defTabSz="886968">
              <a:lnSpc>
                <a:spcPct val="80000"/>
              </a:lnSpc>
              <a:defRPr sz="1940">
                <a:solidFill>
                  <a:schemeClr val="accent6"/>
                </a:solidFill>
                <a:latin typeface="Roboto Slab"/>
                <a:ea typeface="Roboto Slab"/>
                <a:cs typeface="Roboto Slab"/>
                <a:sym typeface="Roboto Slab"/>
              </a:defRPr>
            </a:pPr>
            <a:r>
              <a:t>City Tech 101</a:t>
            </a:r>
            <a:endParaRPr sz="2134"/>
          </a:p>
          <a:p>
            <a:pPr algn="r" defTabSz="886968">
              <a:lnSpc>
                <a:spcPct val="80000"/>
              </a:lnSpc>
              <a:defRPr sz="1940">
                <a:solidFill>
                  <a:schemeClr val="accent6"/>
                </a:solidFill>
                <a:latin typeface="Roboto Slab"/>
                <a:ea typeface="Roboto Slab"/>
                <a:cs typeface="Roboto Slab"/>
                <a:sym typeface="Roboto Slab"/>
              </a:defRPr>
            </a:pPr>
            <a:r>
              <a:t>Session 6</a:t>
            </a:r>
            <a:endParaRPr sz="2134"/>
          </a:p>
          <a:p>
            <a:pPr algn="r" defTabSz="886968">
              <a:lnSpc>
                <a:spcPct val="80000"/>
              </a:lnSpc>
              <a:defRPr sz="1940">
                <a:solidFill>
                  <a:schemeClr val="accent6"/>
                </a:solidFill>
                <a:latin typeface="Roboto Slab"/>
                <a:ea typeface="Roboto Slab"/>
                <a:cs typeface="Roboto Slab"/>
                <a:sym typeface="Roboto Slab"/>
              </a:defRPr>
            </a:pPr>
            <a:r>
              <a:t>Date</a:t>
            </a:r>
            <a:endParaRPr sz="2134"/>
          </a:p>
          <a:p>
            <a:pPr algn="r" defTabSz="886968">
              <a:lnSpc>
                <a:spcPct val="80000"/>
              </a:lnSpc>
              <a:defRPr sz="1940">
                <a:solidFill>
                  <a:schemeClr val="accent6"/>
                </a:solidFill>
                <a:latin typeface="Roboto Slab"/>
                <a:ea typeface="Roboto Slab"/>
                <a:cs typeface="Roboto Slab"/>
                <a:sym typeface="Roboto Slab"/>
              </a:defRPr>
            </a:pPr>
            <a:r>
              <a:t>Professor</a:t>
            </a:r>
            <a:endParaRPr sz="2134">
              <a:solidFill>
                <a:schemeClr val="accent5"/>
              </a:solidFill>
            </a:endParaRPr>
          </a:p>
        </p:txBody>
      </p:sp>
      <p:grpSp>
        <p:nvGrpSpPr>
          <p:cNvPr id="295" name="Google Shape;247;p45"/>
          <p:cNvGrpSpPr/>
          <p:nvPr/>
        </p:nvGrpSpPr>
        <p:grpSpPr>
          <a:xfrm>
            <a:off x="86850" y="4448816"/>
            <a:ext cx="1273859" cy="607272"/>
            <a:chOff x="0" y="0"/>
            <a:chExt cx="1273858" cy="607270"/>
          </a:xfrm>
        </p:grpSpPr>
        <p:pic>
          <p:nvPicPr>
            <p:cNvPr id="293" name="Google Shape;248;p45" descr="Google Shape;248;p45"/>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94" name="Google Shape;249;p45"/>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Google Shape;135;p27"/>
          <p:cNvSpPr txBox="1"/>
          <p:nvPr>
            <p:ph type="title"/>
          </p:nvPr>
        </p:nvSpPr>
        <p:spPr>
          <a:xfrm>
            <a:off x="277199" y="1583850"/>
            <a:ext cx="4045201" cy="1482301"/>
          </a:xfrm>
          <a:prstGeom prst="rect">
            <a:avLst/>
          </a:prstGeom>
        </p:spPr>
        <p:txBody>
          <a:bodyPr/>
          <a:lstStyle>
            <a:lvl1pPr defTabSz="795527">
              <a:defRPr b="1" sz="4263">
                <a:solidFill>
                  <a:schemeClr val="accent6"/>
                </a:solidFill>
              </a:defRPr>
            </a:lvl1pPr>
          </a:lstStyle>
          <a:p>
            <a:pPr/>
            <a:r>
              <a:t>Today’s Topics</a:t>
            </a:r>
          </a:p>
        </p:txBody>
      </p:sp>
      <p:sp>
        <p:nvSpPr>
          <p:cNvPr id="236" name="Google Shape;136;p27"/>
          <p:cNvSpPr txBox="1"/>
          <p:nvPr>
            <p:ph type="body" sz="half" idx="1"/>
          </p:nvPr>
        </p:nvSpPr>
        <p:spPr>
          <a:xfrm>
            <a:off x="4939500" y="724199"/>
            <a:ext cx="3837000" cy="3695101"/>
          </a:xfrm>
          <a:prstGeom prst="rect">
            <a:avLst/>
          </a:prstGeom>
        </p:spPr>
        <p:txBody>
          <a:bodyPr anchor="ctr"/>
          <a:lstStyle/>
          <a:p>
            <a:pPr marL="0" indent="457200" algn="l">
              <a:lnSpc>
                <a:spcPct val="104999"/>
              </a:lnSpc>
              <a:defRPr sz="1800">
                <a:solidFill>
                  <a:srgbClr val="FFFFFF"/>
                </a:solidFill>
              </a:defRPr>
            </a:pPr>
            <a:endParaRPr sz="1700">
              <a:latin typeface="Roboto Slab"/>
              <a:ea typeface="Roboto Slab"/>
              <a:cs typeface="Roboto Slab"/>
              <a:sym typeface="Roboto Slab"/>
            </a:endParaRPr>
          </a:p>
          <a:p>
            <a:pPr marL="457200" indent="-349250" algn="l">
              <a:lnSpc>
                <a:spcPct val="90000"/>
              </a:lnSpc>
              <a:spcBef>
                <a:spcPts val="1200"/>
              </a:spcBef>
              <a:buClr>
                <a:schemeClr val="accent5"/>
              </a:buClr>
              <a:buSzPts val="1900"/>
              <a:buFont typeface="Helvetica"/>
              <a:buChar char="★"/>
              <a:defRPr sz="1900">
                <a:latin typeface="Roboto Slab"/>
                <a:ea typeface="Roboto Slab"/>
                <a:cs typeface="Roboto Slab"/>
                <a:sym typeface="Roboto Slab"/>
              </a:defRPr>
            </a:pPr>
            <a:r>
              <a:t>Why Participate?</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Co-curriculars @City Tech</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Extracurriculars @City Tech</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Department Connect Day/New Student Welcome</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Beginning of Semester Action Plan</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Next Steps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Google Shape;141;p28"/>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Why Participate?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0" name="Google Shape;146;p29" descr="Google Shape;146;p29"/>
          <p:cNvPicPr>
            <a:picLocks noChangeAspect="1"/>
          </p:cNvPicPr>
          <p:nvPr/>
        </p:nvPicPr>
        <p:blipFill>
          <a:blip r:embed="rId2">
            <a:extLst/>
          </a:blip>
          <a:srcRect l="0" t="11047" r="0" b="0"/>
          <a:stretch>
            <a:fillRect/>
          </a:stretch>
        </p:blipFill>
        <p:spPr>
          <a:xfrm>
            <a:off x="598824" y="112900"/>
            <a:ext cx="7946351" cy="4808526"/>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 name="Google Shape;151;p30"/>
          <p:cNvSpPr txBox="1"/>
          <p:nvPr/>
        </p:nvSpPr>
        <p:spPr>
          <a:xfrm>
            <a:off x="49" y="635550"/>
            <a:ext cx="9144001" cy="6273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lgn="ctr">
              <a:defRPr b="1" sz="2900">
                <a:solidFill>
                  <a:schemeClr val="accent5"/>
                </a:solidFill>
                <a:latin typeface="Roboto Slab"/>
                <a:ea typeface="Roboto Slab"/>
                <a:cs typeface="Roboto Slab"/>
                <a:sym typeface="Roboto Slab"/>
              </a:defRPr>
            </a:lvl1pPr>
          </a:lstStyle>
          <a:p>
            <a:pPr/>
            <a:r>
              <a:t>Building Skills Through Participation</a:t>
            </a:r>
          </a:p>
        </p:txBody>
      </p:sp>
      <p:sp>
        <p:nvSpPr>
          <p:cNvPr id="243" name="Google Shape;152;p30"/>
          <p:cNvSpPr txBox="1"/>
          <p:nvPr/>
        </p:nvSpPr>
        <p:spPr>
          <a:xfrm>
            <a:off x="2152149" y="1394149"/>
            <a:ext cx="5433002" cy="1960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457200" indent="-374650">
              <a:buClr>
                <a:srgbClr val="FFFFFF"/>
              </a:buClr>
              <a:buSzPts val="2300"/>
              <a:buFont typeface="Helvetica"/>
              <a:buChar char="●"/>
              <a:defRPr sz="2300">
                <a:latin typeface="Roboto Slab"/>
                <a:ea typeface="Roboto Slab"/>
                <a:cs typeface="Roboto Slab"/>
                <a:sym typeface="Roboto Slab"/>
              </a:defRPr>
            </a:pPr>
            <a:r>
              <a:t>Decision-Making Skills</a:t>
            </a:r>
          </a:p>
          <a:p>
            <a:pPr marL="457200" indent="-374650">
              <a:buClr>
                <a:srgbClr val="FFFFFF"/>
              </a:buClr>
              <a:buSzPts val="2300"/>
              <a:buFont typeface="Helvetica"/>
              <a:buChar char="●"/>
              <a:defRPr sz="2300">
                <a:latin typeface="Roboto Slab"/>
                <a:ea typeface="Roboto Slab"/>
                <a:cs typeface="Roboto Slab"/>
                <a:sym typeface="Roboto Slab"/>
              </a:defRPr>
            </a:pPr>
            <a:r>
              <a:t>Interpersonal Skills</a:t>
            </a:r>
          </a:p>
          <a:p>
            <a:pPr marL="457200" indent="-374650">
              <a:buClr>
                <a:srgbClr val="FFFFFF"/>
              </a:buClr>
              <a:buSzPts val="2300"/>
              <a:buFont typeface="Helvetica"/>
              <a:buChar char="●"/>
              <a:defRPr sz="2300">
                <a:latin typeface="Roboto Slab"/>
                <a:ea typeface="Roboto Slab"/>
                <a:cs typeface="Roboto Slab"/>
                <a:sym typeface="Roboto Slab"/>
              </a:defRPr>
            </a:pPr>
            <a:r>
              <a:t>Managerial Skills</a:t>
            </a:r>
          </a:p>
          <a:p>
            <a:pPr marL="457200" indent="-374650">
              <a:buClr>
                <a:srgbClr val="FFFFFF"/>
              </a:buClr>
              <a:buSzPts val="2300"/>
              <a:buFont typeface="Helvetica"/>
              <a:buChar char="●"/>
              <a:defRPr sz="2300">
                <a:latin typeface="Roboto Slab"/>
                <a:ea typeface="Roboto Slab"/>
                <a:cs typeface="Roboto Slab"/>
                <a:sym typeface="Roboto Slab"/>
              </a:defRPr>
            </a:pPr>
            <a:r>
              <a:t>General Workplace Knowledge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Google Shape;157;p31"/>
          <p:cNvSpPr txBox="1"/>
          <p:nvPr>
            <p:ph type="title"/>
          </p:nvPr>
        </p:nvSpPr>
        <p:spPr>
          <a:xfrm>
            <a:off x="387899" y="458024"/>
            <a:ext cx="8368202" cy="686102"/>
          </a:xfrm>
          <a:prstGeom prst="rect">
            <a:avLst/>
          </a:prstGeom>
        </p:spPr>
        <p:txBody>
          <a:bodyPr/>
          <a:lstStyle/>
          <a:p>
            <a:pPr/>
          </a:p>
        </p:txBody>
      </p:sp>
      <p:sp>
        <p:nvSpPr>
          <p:cNvPr id="246" name="Google Shape;158;p31"/>
          <p:cNvSpPr txBox="1"/>
          <p:nvPr>
            <p:ph type="body" idx="1"/>
          </p:nvPr>
        </p:nvSpPr>
        <p:spPr>
          <a:xfrm>
            <a:off x="387899" y="1489823"/>
            <a:ext cx="8368202" cy="3078902"/>
          </a:xfrm>
          <a:prstGeom prst="rect">
            <a:avLst/>
          </a:prstGeom>
        </p:spPr>
        <p:txBody>
          <a:bodyPr/>
          <a:lstStyle/>
          <a:p>
            <a:pPr marL="0" indent="0">
              <a:spcBef>
                <a:spcPts val="1200"/>
              </a:spcBef>
              <a:buSzTx/>
              <a:buNone/>
            </a:pPr>
          </a:p>
        </p:txBody>
      </p:sp>
      <p:pic>
        <p:nvPicPr>
          <p:cNvPr id="247" name="Google Shape;159;p31" descr="Google Shape;159;p31"/>
          <p:cNvPicPr>
            <a:picLocks noChangeAspect="1"/>
          </p:cNvPicPr>
          <p:nvPr/>
        </p:nvPicPr>
        <p:blipFill>
          <a:blip r:embed="rId2">
            <a:extLst/>
          </a:blip>
          <a:stretch>
            <a:fillRect/>
          </a:stretch>
        </p:blipFill>
        <p:spPr>
          <a:xfrm>
            <a:off x="235499" y="109275"/>
            <a:ext cx="8592251" cy="4990542"/>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9" name="Google Shape;164;p32"/>
          <p:cNvSpPr txBox="1"/>
          <p:nvPr>
            <p:ph type="title"/>
          </p:nvPr>
        </p:nvSpPr>
        <p:spPr>
          <a:xfrm>
            <a:off x="387899" y="458024"/>
            <a:ext cx="8368202" cy="686102"/>
          </a:xfrm>
          <a:prstGeom prst="rect">
            <a:avLst/>
          </a:prstGeom>
        </p:spPr>
        <p:txBody>
          <a:bodyPr/>
          <a:lstStyle>
            <a:lvl1pPr>
              <a:defRPr>
                <a:solidFill>
                  <a:schemeClr val="accent5"/>
                </a:solidFill>
              </a:defRPr>
            </a:lvl1pPr>
          </a:lstStyle>
          <a:p>
            <a:pPr/>
            <a:r>
              <a:t>Sources</a:t>
            </a:r>
          </a:p>
        </p:txBody>
      </p:sp>
      <p:sp>
        <p:nvSpPr>
          <p:cNvPr id="250" name="Google Shape;165;p32"/>
          <p:cNvSpPr txBox="1"/>
          <p:nvPr>
            <p:ph type="body" idx="1"/>
          </p:nvPr>
        </p:nvSpPr>
        <p:spPr>
          <a:xfrm>
            <a:off x="387899" y="1489823"/>
            <a:ext cx="8368202" cy="3078902"/>
          </a:xfrm>
          <a:prstGeom prst="rect">
            <a:avLst/>
          </a:prstGeom>
        </p:spPr>
        <p:txBody>
          <a:bodyPr/>
          <a:lstStyle/>
          <a:p>
            <a:pPr indent="-311150">
              <a:lnSpc>
                <a:spcPct val="95000"/>
              </a:lnSpc>
              <a:buSzPts val="1300"/>
              <a:buChar char="-"/>
              <a:defRPr sz="1300">
                <a:latin typeface="Roboto Slab"/>
                <a:ea typeface="Roboto Slab"/>
                <a:cs typeface="Roboto Slab"/>
                <a:sym typeface="Roboto Slab"/>
              </a:defRPr>
            </a:pPr>
            <a:r>
              <a:t>Boston University </a:t>
            </a:r>
          </a:p>
          <a:p>
            <a:pPr indent="-311150">
              <a:lnSpc>
                <a:spcPct val="95000"/>
              </a:lnSpc>
              <a:buSzPts val="1300"/>
              <a:buChar char="-"/>
              <a:defRPr sz="1300">
                <a:latin typeface="Roboto Slab"/>
                <a:ea typeface="Roboto Slab"/>
                <a:cs typeface="Roboto Slab"/>
                <a:sym typeface="Roboto Slab"/>
              </a:defRPr>
            </a:pPr>
            <a:r>
              <a:t>California State University, Sacramento</a:t>
            </a:r>
          </a:p>
          <a:p>
            <a:pPr indent="-311150">
              <a:lnSpc>
                <a:spcPct val="95000"/>
              </a:lnSpc>
              <a:buSzPts val="1300"/>
              <a:buChar char="-"/>
              <a:defRPr sz="1300">
                <a:latin typeface="Roboto Slab"/>
                <a:ea typeface="Roboto Slab"/>
                <a:cs typeface="Roboto Slab"/>
                <a:sym typeface="Roboto Slab"/>
              </a:defRPr>
            </a:pPr>
            <a:r>
              <a:t>Careerbuilder.com</a:t>
            </a:r>
          </a:p>
          <a:p>
            <a:pPr indent="-311150">
              <a:lnSpc>
                <a:spcPct val="95000"/>
              </a:lnSpc>
              <a:buSzPts val="1300"/>
              <a:buChar char="-"/>
              <a:defRPr sz="1300">
                <a:latin typeface="Roboto Slab"/>
                <a:ea typeface="Roboto Slab"/>
                <a:cs typeface="Roboto Slab"/>
                <a:sym typeface="Roboto Slab"/>
              </a:defRPr>
            </a:pPr>
            <a:r>
              <a:t>The College Board</a:t>
            </a:r>
          </a:p>
          <a:p>
            <a:pPr indent="-311150">
              <a:lnSpc>
                <a:spcPct val="95000"/>
              </a:lnSpc>
              <a:buSzPts val="1300"/>
              <a:buChar char="-"/>
              <a:defRPr sz="1300">
                <a:latin typeface="Roboto Slab"/>
                <a:ea typeface="Roboto Slab"/>
                <a:cs typeface="Roboto Slab"/>
                <a:sym typeface="Roboto Slab"/>
              </a:defRPr>
            </a:pPr>
            <a:r>
              <a:t>Collegiate Assessment</a:t>
            </a:r>
          </a:p>
          <a:p>
            <a:pPr indent="-311150">
              <a:lnSpc>
                <a:spcPct val="95000"/>
              </a:lnSpc>
              <a:buSzPts val="1300"/>
              <a:buChar char="-"/>
              <a:defRPr sz="1300">
                <a:latin typeface="Roboto Slab"/>
                <a:ea typeface="Roboto Slab"/>
                <a:cs typeface="Roboto Slab"/>
                <a:sym typeface="Roboto Slab"/>
              </a:defRPr>
            </a:pPr>
            <a:r>
              <a:t>Elearninginfographics.com</a:t>
            </a:r>
          </a:p>
          <a:p>
            <a:pPr indent="-311150">
              <a:lnSpc>
                <a:spcPct val="95000"/>
              </a:lnSpc>
              <a:buSzPts val="1300"/>
              <a:buChar char="-"/>
              <a:defRPr sz="1300">
                <a:latin typeface="Roboto Slab"/>
                <a:ea typeface="Roboto Slab"/>
                <a:cs typeface="Roboto Slab"/>
                <a:sym typeface="Roboto Slab"/>
              </a:defRPr>
            </a:pPr>
            <a:r>
              <a:t>Graduate Management Admissions Council</a:t>
            </a:r>
          </a:p>
          <a:p>
            <a:pPr indent="-311150">
              <a:lnSpc>
                <a:spcPct val="95000"/>
              </a:lnSpc>
              <a:buSzPts val="1300"/>
              <a:buChar char="-"/>
              <a:defRPr sz="1300">
                <a:latin typeface="Roboto Slab"/>
                <a:ea typeface="Roboto Slab"/>
                <a:cs typeface="Roboto Slab"/>
                <a:sym typeface="Roboto Slab"/>
              </a:defRPr>
            </a:pPr>
            <a:r>
              <a:t>Harris Interactive</a:t>
            </a:r>
          </a:p>
          <a:p>
            <a:pPr indent="-311150">
              <a:lnSpc>
                <a:spcPct val="95000"/>
              </a:lnSpc>
              <a:buSzPts val="1300"/>
              <a:buChar char="-"/>
              <a:defRPr sz="1300">
                <a:latin typeface="Roboto Slab"/>
                <a:ea typeface="Roboto Slab"/>
                <a:cs typeface="Roboto Slab"/>
                <a:sym typeface="Roboto Slab"/>
              </a:defRPr>
            </a:pPr>
            <a:r>
              <a:t>National Association of Colleges and Employers</a:t>
            </a:r>
          </a:p>
          <a:p>
            <a:pPr indent="-311150">
              <a:lnSpc>
                <a:spcPct val="95000"/>
              </a:lnSpc>
              <a:buSzPts val="1300"/>
              <a:buChar char="-"/>
              <a:defRPr sz="1300">
                <a:latin typeface="Roboto Slab"/>
                <a:ea typeface="Roboto Slab"/>
                <a:cs typeface="Roboto Slab"/>
                <a:sym typeface="Roboto Slab"/>
              </a:defRPr>
            </a:pPr>
            <a:r>
              <a:t>National Center for Education Statistics</a:t>
            </a:r>
          </a:p>
          <a:p>
            <a:pPr indent="-311150">
              <a:lnSpc>
                <a:spcPct val="95000"/>
              </a:lnSpc>
              <a:buSzPts val="1300"/>
              <a:buChar char="-"/>
              <a:defRPr sz="1300">
                <a:latin typeface="Roboto Slab"/>
                <a:ea typeface="Roboto Slab"/>
                <a:cs typeface="Roboto Slab"/>
                <a:sym typeface="Roboto Slab"/>
              </a:defRPr>
            </a:pPr>
            <a:r>
              <a:t>Stanford University</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 name="Google Shape;170;p33"/>
          <p:cNvSpPr txBox="1"/>
          <p:nvPr>
            <p:ph type="title"/>
          </p:nvPr>
        </p:nvSpPr>
        <p:spPr>
          <a:xfrm>
            <a:off x="480750" y="1764950"/>
            <a:ext cx="8222099" cy="907500"/>
          </a:xfrm>
          <a:prstGeom prst="rect">
            <a:avLst/>
          </a:prstGeom>
        </p:spPr>
        <p:txBody>
          <a:bodyPr/>
          <a:lstStyle/>
          <a:p>
            <a:pPr defTabSz="502920">
              <a:defRPr b="1" sz="2365">
                <a:solidFill>
                  <a:schemeClr val="accent5"/>
                </a:solidFill>
              </a:defRPr>
            </a:pPr>
            <a:r>
              <a:t>Co-curriculars </a:t>
            </a:r>
          </a:p>
          <a:p>
            <a:pPr defTabSz="502920">
              <a:defRPr b="1" sz="2365">
                <a:solidFill>
                  <a:schemeClr val="accent5"/>
                </a:solidFill>
              </a:defRPr>
            </a:pPr>
            <a:r>
              <a:t>@City Tech</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Marina">
  <a:themeElements>
    <a:clrScheme name="Marina">
      <a:dk1>
        <a:srgbClr val="00517C"/>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arina">
  <a:themeElements>
    <a:clrScheme name="Marina">
      <a:dk1>
        <a:srgbClr val="000000"/>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