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6"/>
  </p:notesMasterIdLst>
  <p:sldIdLst>
    <p:sldId id="256" r:id="rId3"/>
    <p:sldId id="299"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5" r:id="rId42"/>
    <p:sldId id="296" r:id="rId43"/>
    <p:sldId id="297" r:id="rId44"/>
    <p:sldId id="298" r:id="rId45"/>
  </p:sldIdLst>
  <p:sldSz cx="9144000" cy="5143500" type="screen16x9"/>
  <p:notesSz cx="6858000" cy="9144000"/>
  <p:embeddedFontLst>
    <p:embeddedFont>
      <p:font typeface="Impact" panose="020B0806030902050204" pitchFamily="34" charset="0"/>
      <p:regular r:id="rId47"/>
    </p:embeddedFont>
    <p:embeddedFont>
      <p:font typeface="Roboto" panose="02000000000000000000" pitchFamily="2" charset="0"/>
      <p:regular r:id="rId48"/>
      <p:bold r:id="rId49"/>
      <p:italic r:id="rId50"/>
      <p:boldItalic r:id="rId51"/>
    </p:embeddedFont>
    <p:embeddedFont>
      <p:font typeface="Roboto Slab" panose="020B0604020202020204" charset="0"/>
      <p:regular r:id="rId52"/>
      <p:bold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F7CD92-23B7-4BEB-91E7-6606839944DA}" v="319" dt="2022-09-15T16:47:08.5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040" autoAdjust="0"/>
  </p:normalViewPr>
  <p:slideViewPr>
    <p:cSldViewPr snapToGrid="0">
      <p:cViewPr varScale="1">
        <p:scale>
          <a:sx n="94" d="100"/>
          <a:sy n="94" d="100"/>
        </p:scale>
        <p:origin x="1138" y="77"/>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7.fntdata"/><Relationship Id="rId58" Type="http://schemas.microsoft.com/office/2016/11/relationships/changesInfo" Target="changesInfos/changesInfo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2.fntdata"/><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font" Target="fonts/font5.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59" Type="http://schemas.microsoft.com/office/2015/10/relationships/revisionInfo" Target="revisionInfo.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3.fntdata"/><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6.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CAF7CD92-23B7-4BEB-91E7-6606839944DA}"/>
    <pc:docChg chg="undo redo custSel addSld delSld modSld sldOrd">
      <pc:chgData name="Tom Smith" userId="eac52e5223bf4258" providerId="LiveId" clId="{CAF7CD92-23B7-4BEB-91E7-6606839944DA}" dt="2022-09-15T17:09:48.497" v="1104" actId="122"/>
      <pc:docMkLst>
        <pc:docMk/>
      </pc:docMkLst>
      <pc:sldChg chg="modSp mod">
        <pc:chgData name="Tom Smith" userId="eac52e5223bf4258" providerId="LiveId" clId="{CAF7CD92-23B7-4BEB-91E7-6606839944DA}" dt="2022-09-09T21:42:25.399" v="661" actId="20577"/>
        <pc:sldMkLst>
          <pc:docMk/>
          <pc:sldMk cId="0" sldId="256"/>
        </pc:sldMkLst>
        <pc:spChg chg="mod">
          <ac:chgData name="Tom Smith" userId="eac52e5223bf4258" providerId="LiveId" clId="{CAF7CD92-23B7-4BEB-91E7-6606839944DA}" dt="2022-09-09T21:42:25.399" v="661" actId="20577"/>
          <ac:spMkLst>
            <pc:docMk/>
            <pc:sldMk cId="0" sldId="256"/>
            <ac:spMk id="118" creationId="{00000000-0000-0000-0000-000000000000}"/>
          </ac:spMkLst>
        </pc:spChg>
        <pc:spChg chg="mod">
          <ac:chgData name="Tom Smith" userId="eac52e5223bf4258" providerId="LiveId" clId="{CAF7CD92-23B7-4BEB-91E7-6606839944DA}" dt="2022-06-22T15:54:39.270" v="36" actId="27636"/>
          <ac:spMkLst>
            <pc:docMk/>
            <pc:sldMk cId="0" sldId="256"/>
            <ac:spMk id="121" creationId="{00000000-0000-0000-0000-000000000000}"/>
          </ac:spMkLst>
        </pc:spChg>
      </pc:sldChg>
      <pc:sldChg chg="modSp mod">
        <pc:chgData name="Tom Smith" userId="eac52e5223bf4258" providerId="LiveId" clId="{CAF7CD92-23B7-4BEB-91E7-6606839944DA}" dt="2022-09-09T21:02:38.116" v="647" actId="20577"/>
        <pc:sldMkLst>
          <pc:docMk/>
          <pc:sldMk cId="0" sldId="257"/>
        </pc:sldMkLst>
        <pc:spChg chg="mod">
          <ac:chgData name="Tom Smith" userId="eac52e5223bf4258" providerId="LiveId" clId="{CAF7CD92-23B7-4BEB-91E7-6606839944DA}" dt="2022-09-09T21:02:38.116" v="647" actId="20577"/>
          <ac:spMkLst>
            <pc:docMk/>
            <pc:sldMk cId="0" sldId="257"/>
            <ac:spMk id="127" creationId="{00000000-0000-0000-0000-000000000000}"/>
          </ac:spMkLst>
        </pc:spChg>
        <pc:spChg chg="mod">
          <ac:chgData name="Tom Smith" userId="eac52e5223bf4258" providerId="LiveId" clId="{CAF7CD92-23B7-4BEB-91E7-6606839944DA}" dt="2022-06-22T15:54:39.285" v="37" actId="27636"/>
          <ac:spMkLst>
            <pc:docMk/>
            <pc:sldMk cId="0" sldId="257"/>
            <ac:spMk id="130" creationId="{00000000-0000-0000-0000-000000000000}"/>
          </ac:spMkLst>
        </pc:spChg>
      </pc:sldChg>
      <pc:sldChg chg="addSp delSp modSp mod modClrScheme modAnim chgLayout modNotes">
        <pc:chgData name="Tom Smith" userId="eac52e5223bf4258" providerId="LiveId" clId="{CAF7CD92-23B7-4BEB-91E7-6606839944DA}" dt="2022-09-09T21:44:45.569" v="737"/>
        <pc:sldMkLst>
          <pc:docMk/>
          <pc:sldMk cId="0" sldId="259"/>
        </pc:sldMkLst>
        <pc:spChg chg="add mod ord">
          <ac:chgData name="Tom Smith" userId="eac52e5223bf4258" providerId="LiveId" clId="{CAF7CD92-23B7-4BEB-91E7-6606839944DA}" dt="2022-09-09T21:44:27.493" v="735" actId="20577"/>
          <ac:spMkLst>
            <pc:docMk/>
            <pc:sldMk cId="0" sldId="259"/>
            <ac:spMk id="2" creationId="{780A498A-7221-E8ED-6602-B23CD8AD3C13}"/>
          </ac:spMkLst>
        </pc:spChg>
        <pc:spChg chg="add del mod">
          <ac:chgData name="Tom Smith" userId="eac52e5223bf4258" providerId="LiveId" clId="{CAF7CD92-23B7-4BEB-91E7-6606839944DA}" dt="2022-06-22T16:39:38.052" v="602" actId="767"/>
          <ac:spMkLst>
            <pc:docMk/>
            <pc:sldMk cId="0" sldId="259"/>
            <ac:spMk id="2" creationId="{F31EE619-0045-FE5F-ECF3-77535E66CA2B}"/>
          </ac:spMkLst>
        </pc:spChg>
        <pc:spChg chg="mod ord">
          <ac:chgData name="Tom Smith" userId="eac52e5223bf4258" providerId="LiveId" clId="{CAF7CD92-23B7-4BEB-91E7-6606839944DA}" dt="2022-09-09T21:43:42.561" v="663" actId="27636"/>
          <ac:spMkLst>
            <pc:docMk/>
            <pc:sldMk cId="0" sldId="259"/>
            <ac:spMk id="141" creationId="{00000000-0000-0000-0000-000000000000}"/>
          </ac:spMkLst>
        </pc:spChg>
      </pc:sldChg>
      <pc:sldChg chg="addSp modSp mod modNotes">
        <pc:chgData name="Tom Smith" userId="eac52e5223bf4258" providerId="LiveId" clId="{CAF7CD92-23B7-4BEB-91E7-6606839944DA}" dt="2022-06-22T16:56:28.278" v="626" actId="1076"/>
        <pc:sldMkLst>
          <pc:docMk/>
          <pc:sldMk cId="0" sldId="260"/>
        </pc:sldMkLst>
        <pc:spChg chg="add mod">
          <ac:chgData name="Tom Smith" userId="eac52e5223bf4258" providerId="LiveId" clId="{CAF7CD92-23B7-4BEB-91E7-6606839944DA}" dt="2022-06-22T16:56:28.278" v="626" actId="1076"/>
          <ac:spMkLst>
            <pc:docMk/>
            <pc:sldMk cId="0" sldId="260"/>
            <ac:spMk id="2" creationId="{3B69FCE6-4E7A-1325-8E87-5B63568609C1}"/>
          </ac:spMkLst>
        </pc:spChg>
      </pc:sldChg>
      <pc:sldChg chg="addSp delSp modSp mod modAnim">
        <pc:chgData name="Tom Smith" userId="eac52e5223bf4258" providerId="LiveId" clId="{CAF7CD92-23B7-4BEB-91E7-6606839944DA}" dt="2022-06-22T16:57:32.412" v="636" actId="1076"/>
        <pc:sldMkLst>
          <pc:docMk/>
          <pc:sldMk cId="0" sldId="261"/>
        </pc:sldMkLst>
        <pc:spChg chg="add del">
          <ac:chgData name="Tom Smith" userId="eac52e5223bf4258" providerId="LiveId" clId="{CAF7CD92-23B7-4BEB-91E7-6606839944DA}" dt="2022-06-22T16:57:26.517" v="634" actId="22"/>
          <ac:spMkLst>
            <pc:docMk/>
            <pc:sldMk cId="0" sldId="261"/>
            <ac:spMk id="5" creationId="{F90217F1-515C-0364-2F4A-0D875B0ACAF2}"/>
          </ac:spMkLst>
        </pc:spChg>
        <pc:spChg chg="add mod">
          <ac:chgData name="Tom Smith" userId="eac52e5223bf4258" providerId="LiveId" clId="{CAF7CD92-23B7-4BEB-91E7-6606839944DA}" dt="2022-06-22T16:57:32.412" v="636" actId="1076"/>
          <ac:spMkLst>
            <pc:docMk/>
            <pc:sldMk cId="0" sldId="261"/>
            <ac:spMk id="7" creationId="{FB5D0631-DAA9-B4F3-AC36-4B1DDBDFFDD7}"/>
          </ac:spMkLst>
        </pc:spChg>
      </pc:sldChg>
      <pc:sldChg chg="modAnim">
        <pc:chgData name="Tom Smith" userId="eac52e5223bf4258" providerId="LiveId" clId="{CAF7CD92-23B7-4BEB-91E7-6606839944DA}" dt="2022-06-22T15:52:29.453" v="11"/>
        <pc:sldMkLst>
          <pc:docMk/>
          <pc:sldMk cId="0" sldId="262"/>
        </pc:sldMkLst>
      </pc:sldChg>
      <pc:sldChg chg="modSp mod modAnim">
        <pc:chgData name="Tom Smith" userId="eac52e5223bf4258" providerId="LiveId" clId="{CAF7CD92-23B7-4BEB-91E7-6606839944DA}" dt="2022-09-09T21:46:45.589" v="858" actId="20577"/>
        <pc:sldMkLst>
          <pc:docMk/>
          <pc:sldMk cId="0" sldId="263"/>
        </pc:sldMkLst>
        <pc:spChg chg="mod">
          <ac:chgData name="Tom Smith" userId="eac52e5223bf4258" providerId="LiveId" clId="{CAF7CD92-23B7-4BEB-91E7-6606839944DA}" dt="2022-09-09T21:46:45.589" v="858" actId="20577"/>
          <ac:spMkLst>
            <pc:docMk/>
            <pc:sldMk cId="0" sldId="263"/>
            <ac:spMk id="165" creationId="{00000000-0000-0000-0000-000000000000}"/>
          </ac:spMkLst>
        </pc:spChg>
      </pc:sldChg>
      <pc:sldChg chg="addSp delSp modSp mod modClrScheme modAnim chgLayout">
        <pc:chgData name="Tom Smith" userId="eac52e5223bf4258" providerId="LiveId" clId="{CAF7CD92-23B7-4BEB-91E7-6606839944DA}" dt="2022-06-22T16:00:44.937" v="111" actId="27636"/>
        <pc:sldMkLst>
          <pc:docMk/>
          <pc:sldMk cId="0" sldId="266"/>
        </pc:sldMkLst>
        <pc:spChg chg="add mod">
          <ac:chgData name="Tom Smith" userId="eac52e5223bf4258" providerId="LiveId" clId="{CAF7CD92-23B7-4BEB-91E7-6606839944DA}" dt="2022-06-22T15:58:53.781" v="74" actId="20577"/>
          <ac:spMkLst>
            <pc:docMk/>
            <pc:sldMk cId="0" sldId="266"/>
            <ac:spMk id="2" creationId="{D25E15A6-94D9-AA90-917C-BB3F8E6B272A}"/>
          </ac:spMkLst>
        </pc:spChg>
        <pc:spChg chg="add mod">
          <ac:chgData name="Tom Smith" userId="eac52e5223bf4258" providerId="LiveId" clId="{CAF7CD92-23B7-4BEB-91E7-6606839944DA}" dt="2022-06-22T16:00:44.937" v="111" actId="27636"/>
          <ac:spMkLst>
            <pc:docMk/>
            <pc:sldMk cId="0" sldId="266"/>
            <ac:spMk id="3" creationId="{DAD01A51-AB72-10D7-C240-747C49041B59}"/>
          </ac:spMkLst>
        </pc:spChg>
        <pc:spChg chg="add del mod">
          <ac:chgData name="Tom Smith" userId="eac52e5223bf4258" providerId="LiveId" clId="{CAF7CD92-23B7-4BEB-91E7-6606839944DA}" dt="2022-06-22T15:58:59.014" v="75" actId="478"/>
          <ac:spMkLst>
            <pc:docMk/>
            <pc:sldMk cId="0" sldId="266"/>
            <ac:spMk id="4" creationId="{A14ECD2F-3AF3-0DC9-29AF-8A97AF2AE168}"/>
          </ac:spMkLst>
        </pc:spChg>
        <pc:spChg chg="del mod">
          <ac:chgData name="Tom Smith" userId="eac52e5223bf4258" providerId="LiveId" clId="{CAF7CD92-23B7-4BEB-91E7-6606839944DA}" dt="2022-06-22T15:57:17.158" v="51" actId="478"/>
          <ac:spMkLst>
            <pc:docMk/>
            <pc:sldMk cId="0" sldId="266"/>
            <ac:spMk id="182" creationId="{00000000-0000-0000-0000-000000000000}"/>
          </ac:spMkLst>
        </pc:spChg>
      </pc:sldChg>
      <pc:sldChg chg="modAnim">
        <pc:chgData name="Tom Smith" userId="eac52e5223bf4258" providerId="LiveId" clId="{CAF7CD92-23B7-4BEB-91E7-6606839944DA}" dt="2022-06-22T16:02:19.851" v="120"/>
        <pc:sldMkLst>
          <pc:docMk/>
          <pc:sldMk cId="0" sldId="270"/>
        </pc:sldMkLst>
      </pc:sldChg>
      <pc:sldChg chg="modAnim">
        <pc:chgData name="Tom Smith" userId="eac52e5223bf4258" providerId="LiveId" clId="{CAF7CD92-23B7-4BEB-91E7-6606839944DA}" dt="2022-06-22T16:03:08.992" v="129"/>
        <pc:sldMkLst>
          <pc:docMk/>
          <pc:sldMk cId="0" sldId="272"/>
        </pc:sldMkLst>
      </pc:sldChg>
      <pc:sldChg chg="modAnim">
        <pc:chgData name="Tom Smith" userId="eac52e5223bf4258" providerId="LiveId" clId="{CAF7CD92-23B7-4BEB-91E7-6606839944DA}" dt="2022-06-22T16:04:22.334" v="137"/>
        <pc:sldMkLst>
          <pc:docMk/>
          <pc:sldMk cId="0" sldId="274"/>
        </pc:sldMkLst>
      </pc:sldChg>
      <pc:sldChg chg="modSp mod modAnim">
        <pc:chgData name="Tom Smith" userId="eac52e5223bf4258" providerId="LiveId" clId="{CAF7CD92-23B7-4BEB-91E7-6606839944DA}" dt="2022-06-22T16:06:16.973" v="182" actId="20577"/>
        <pc:sldMkLst>
          <pc:docMk/>
          <pc:sldMk cId="0" sldId="275"/>
        </pc:sldMkLst>
        <pc:spChg chg="mod">
          <ac:chgData name="Tom Smith" userId="eac52e5223bf4258" providerId="LiveId" clId="{CAF7CD92-23B7-4BEB-91E7-6606839944DA}" dt="2022-06-22T16:06:16.973" v="182" actId="20577"/>
          <ac:spMkLst>
            <pc:docMk/>
            <pc:sldMk cId="0" sldId="275"/>
            <ac:spMk id="236" creationId="{00000000-0000-0000-0000-000000000000}"/>
          </ac:spMkLst>
        </pc:spChg>
      </pc:sldChg>
      <pc:sldChg chg="modAnim">
        <pc:chgData name="Tom Smith" userId="eac52e5223bf4258" providerId="LiveId" clId="{CAF7CD92-23B7-4BEB-91E7-6606839944DA}" dt="2022-06-22T16:10:38.460" v="193"/>
        <pc:sldMkLst>
          <pc:docMk/>
          <pc:sldMk cId="0" sldId="278"/>
        </pc:sldMkLst>
      </pc:sldChg>
      <pc:sldChg chg="modAnim">
        <pc:chgData name="Tom Smith" userId="eac52e5223bf4258" providerId="LiveId" clId="{CAF7CD92-23B7-4BEB-91E7-6606839944DA}" dt="2022-06-22T16:09:54.729" v="189"/>
        <pc:sldMkLst>
          <pc:docMk/>
          <pc:sldMk cId="0" sldId="279"/>
        </pc:sldMkLst>
      </pc:sldChg>
      <pc:sldChg chg="modAnim">
        <pc:chgData name="Tom Smith" userId="eac52e5223bf4258" providerId="LiveId" clId="{CAF7CD92-23B7-4BEB-91E7-6606839944DA}" dt="2022-06-22T16:11:20.453" v="198"/>
        <pc:sldMkLst>
          <pc:docMk/>
          <pc:sldMk cId="0" sldId="280"/>
        </pc:sldMkLst>
      </pc:sldChg>
      <pc:sldChg chg="modSp mod modAnim">
        <pc:chgData name="Tom Smith" userId="eac52e5223bf4258" providerId="LiveId" clId="{CAF7CD92-23B7-4BEB-91E7-6606839944DA}" dt="2022-06-22T16:20:53.215" v="540"/>
        <pc:sldMkLst>
          <pc:docMk/>
          <pc:sldMk cId="0" sldId="281"/>
        </pc:sldMkLst>
        <pc:spChg chg="mod">
          <ac:chgData name="Tom Smith" userId="eac52e5223bf4258" providerId="LiveId" clId="{CAF7CD92-23B7-4BEB-91E7-6606839944DA}" dt="2022-06-22T16:20:39.646" v="539" actId="20577"/>
          <ac:spMkLst>
            <pc:docMk/>
            <pc:sldMk cId="0" sldId="281"/>
            <ac:spMk id="294" creationId="{00000000-0000-0000-0000-000000000000}"/>
          </ac:spMkLst>
        </pc:spChg>
      </pc:sldChg>
      <pc:sldChg chg="modSp modAnim modNotes">
        <pc:chgData name="Tom Smith" userId="eac52e5223bf4258" providerId="LiveId" clId="{CAF7CD92-23B7-4BEB-91E7-6606839944DA}" dt="2022-06-22T16:21:49.723" v="554" actId="20577"/>
        <pc:sldMkLst>
          <pc:docMk/>
          <pc:sldMk cId="0" sldId="282"/>
        </pc:sldMkLst>
        <pc:spChg chg="mod">
          <ac:chgData name="Tom Smith" userId="eac52e5223bf4258" providerId="LiveId" clId="{CAF7CD92-23B7-4BEB-91E7-6606839944DA}" dt="2022-06-22T16:21:49.723" v="554" actId="20577"/>
          <ac:spMkLst>
            <pc:docMk/>
            <pc:sldMk cId="0" sldId="282"/>
            <ac:spMk id="304" creationId="{00000000-0000-0000-0000-000000000000}"/>
          </ac:spMkLst>
        </pc:spChg>
      </pc:sldChg>
      <pc:sldChg chg="modAnim">
        <pc:chgData name="Tom Smith" userId="eac52e5223bf4258" providerId="LiveId" clId="{CAF7CD92-23B7-4BEB-91E7-6606839944DA}" dt="2022-06-22T16:22:15.777" v="558"/>
        <pc:sldMkLst>
          <pc:docMk/>
          <pc:sldMk cId="0" sldId="283"/>
        </pc:sldMkLst>
      </pc:sldChg>
      <pc:sldChg chg="modAnim">
        <pc:chgData name="Tom Smith" userId="eac52e5223bf4258" providerId="LiveId" clId="{CAF7CD92-23B7-4BEB-91E7-6606839944DA}" dt="2022-06-22T16:23:16.265" v="562"/>
        <pc:sldMkLst>
          <pc:docMk/>
          <pc:sldMk cId="0" sldId="285"/>
        </pc:sldMkLst>
      </pc:sldChg>
      <pc:sldChg chg="modAnim">
        <pc:chgData name="Tom Smith" userId="eac52e5223bf4258" providerId="LiveId" clId="{CAF7CD92-23B7-4BEB-91E7-6606839944DA}" dt="2022-06-22T16:26:48.046" v="564"/>
        <pc:sldMkLst>
          <pc:docMk/>
          <pc:sldMk cId="0" sldId="287"/>
        </pc:sldMkLst>
      </pc:sldChg>
      <pc:sldChg chg="modAnim">
        <pc:chgData name="Tom Smith" userId="eac52e5223bf4258" providerId="LiveId" clId="{CAF7CD92-23B7-4BEB-91E7-6606839944DA}" dt="2022-06-22T16:27:00.609" v="565"/>
        <pc:sldMkLst>
          <pc:docMk/>
          <pc:sldMk cId="0" sldId="288"/>
        </pc:sldMkLst>
      </pc:sldChg>
      <pc:sldChg chg="modSp mod modAnim">
        <pc:chgData name="Tom Smith" userId="eac52e5223bf4258" providerId="LiveId" clId="{CAF7CD92-23B7-4BEB-91E7-6606839944DA}" dt="2022-06-22T16:27:33.688" v="569"/>
        <pc:sldMkLst>
          <pc:docMk/>
          <pc:sldMk cId="0" sldId="291"/>
        </pc:sldMkLst>
        <pc:spChg chg="mod">
          <ac:chgData name="Tom Smith" userId="eac52e5223bf4258" providerId="LiveId" clId="{CAF7CD92-23B7-4BEB-91E7-6606839944DA}" dt="2022-06-22T15:54:39.223" v="33" actId="27636"/>
          <ac:spMkLst>
            <pc:docMk/>
            <pc:sldMk cId="0" sldId="291"/>
            <ac:spMk id="364" creationId="{00000000-0000-0000-0000-000000000000}"/>
          </ac:spMkLst>
        </pc:spChg>
      </pc:sldChg>
      <pc:sldChg chg="modSp add del mod">
        <pc:chgData name="Tom Smith" userId="eac52e5223bf4258" providerId="LiveId" clId="{CAF7CD92-23B7-4BEB-91E7-6606839944DA}" dt="2022-09-15T17:09:48.497" v="1104" actId="122"/>
        <pc:sldMkLst>
          <pc:docMk/>
          <pc:sldMk cId="0" sldId="292"/>
        </pc:sldMkLst>
        <pc:spChg chg="mod">
          <ac:chgData name="Tom Smith" userId="eac52e5223bf4258" providerId="LiveId" clId="{CAF7CD92-23B7-4BEB-91E7-6606839944DA}" dt="2022-09-15T17:09:48.497" v="1104" actId="122"/>
          <ac:spMkLst>
            <pc:docMk/>
            <pc:sldMk cId="0" sldId="292"/>
            <ac:spMk id="371" creationId="{00000000-0000-0000-0000-000000000000}"/>
          </ac:spMkLst>
        </pc:spChg>
      </pc:sldChg>
      <pc:sldChg chg="del">
        <pc:chgData name="Tom Smith" userId="eac52e5223bf4258" providerId="LiveId" clId="{CAF7CD92-23B7-4BEB-91E7-6606839944DA}" dt="2022-09-09T21:41:57.348" v="652" actId="47"/>
        <pc:sldMkLst>
          <pc:docMk/>
          <pc:sldMk cId="0" sldId="294"/>
        </pc:sldMkLst>
      </pc:sldChg>
      <pc:sldChg chg="modAnim">
        <pc:chgData name="Tom Smith" userId="eac52e5223bf4258" providerId="LiveId" clId="{CAF7CD92-23B7-4BEB-91E7-6606839944DA}" dt="2022-06-22T16:27:56.452" v="570"/>
        <pc:sldMkLst>
          <pc:docMk/>
          <pc:sldMk cId="0" sldId="295"/>
        </pc:sldMkLst>
      </pc:sldChg>
      <pc:sldChg chg="modSp mod">
        <pc:chgData name="Tom Smith" userId="eac52e5223bf4258" providerId="LiveId" clId="{CAF7CD92-23B7-4BEB-91E7-6606839944DA}" dt="2022-09-09T21:07:21.880" v="651" actId="20577"/>
        <pc:sldMkLst>
          <pc:docMk/>
          <pc:sldMk cId="0" sldId="298"/>
        </pc:sldMkLst>
        <pc:spChg chg="mod">
          <ac:chgData name="Tom Smith" userId="eac52e5223bf4258" providerId="LiveId" clId="{CAF7CD92-23B7-4BEB-91E7-6606839944DA}" dt="2022-09-09T21:07:21.880" v="651" actId="20577"/>
          <ac:spMkLst>
            <pc:docMk/>
            <pc:sldMk cId="0" sldId="298"/>
            <ac:spMk id="409" creationId="{00000000-0000-0000-0000-000000000000}"/>
          </ac:spMkLst>
        </pc:spChg>
        <pc:spChg chg="mod">
          <ac:chgData name="Tom Smith" userId="eac52e5223bf4258" providerId="LiveId" clId="{CAF7CD92-23B7-4BEB-91E7-6606839944DA}" dt="2022-06-22T15:54:39.254" v="35" actId="27636"/>
          <ac:spMkLst>
            <pc:docMk/>
            <pc:sldMk cId="0" sldId="298"/>
            <ac:spMk id="412" creationId="{00000000-0000-0000-0000-000000000000}"/>
          </ac:spMkLst>
        </pc:spChg>
      </pc:sldChg>
      <pc:sldChg chg="addSp delSp modSp new mod ord modClrScheme chgLayout">
        <pc:chgData name="Tom Smith" userId="eac52e5223bf4258" providerId="LiveId" clId="{CAF7CD92-23B7-4BEB-91E7-6606839944DA}" dt="2022-09-15T16:47:15.626" v="1086"/>
        <pc:sldMkLst>
          <pc:docMk/>
          <pc:sldMk cId="31957707" sldId="299"/>
        </pc:sldMkLst>
        <pc:spChg chg="del mod ord">
          <ac:chgData name="Tom Smith" userId="eac52e5223bf4258" providerId="LiveId" clId="{CAF7CD92-23B7-4BEB-91E7-6606839944DA}" dt="2022-09-15T16:18:23.936" v="860" actId="700"/>
          <ac:spMkLst>
            <pc:docMk/>
            <pc:sldMk cId="31957707" sldId="299"/>
            <ac:spMk id="2" creationId="{EB64F023-511D-91A0-AA01-34BD259A72AD}"/>
          </ac:spMkLst>
        </pc:spChg>
        <pc:spChg chg="add mod ord">
          <ac:chgData name="Tom Smith" userId="eac52e5223bf4258" providerId="LiveId" clId="{CAF7CD92-23B7-4BEB-91E7-6606839944DA}" dt="2022-09-15T16:46:49.498" v="1083" actId="20577"/>
          <ac:spMkLst>
            <pc:docMk/>
            <pc:sldMk cId="31957707" sldId="299"/>
            <ac:spMk id="3" creationId="{1C33EC31-8E48-4B54-01D5-03DB03694F63}"/>
          </ac:spMkLst>
        </pc:spChg>
        <pc:spChg chg="add mod ord">
          <ac:chgData name="Tom Smith" userId="eac52e5223bf4258" providerId="LiveId" clId="{CAF7CD92-23B7-4BEB-91E7-6606839944DA}" dt="2022-09-15T16:46:53.912" v="1084" actId="5793"/>
          <ac:spMkLst>
            <pc:docMk/>
            <pc:sldMk cId="31957707" sldId="299"/>
            <ac:spMk id="4" creationId="{FAA37035-25F8-B1EE-347B-78792F4882F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1ace63ccd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1ace63ccd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3" name="Google Shape;173;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What does it mean to take control of your own learning?</a:t>
            </a:r>
            <a:endParaRPr/>
          </a:p>
          <a:p>
            <a:pPr marL="0" lvl="0" indent="0" algn="l" rtl="0">
              <a:lnSpc>
                <a:spcPct val="100000"/>
              </a:lnSpc>
              <a:spcBef>
                <a:spcPts val="0"/>
              </a:spcBef>
              <a:spcAft>
                <a:spcPts val="0"/>
              </a:spcAft>
              <a:buSzPts val="1100"/>
              <a:buNone/>
            </a:pPr>
            <a:r>
              <a:rPr lang="en"/>
              <a:t>Q: Why is this important?</a:t>
            </a:r>
            <a:endParaRPr/>
          </a:p>
          <a:p>
            <a:pPr marL="0" lvl="0" indent="0" algn="l" rtl="0">
              <a:lnSpc>
                <a:spcPct val="100000"/>
              </a:lnSpc>
              <a:spcBef>
                <a:spcPts val="0"/>
              </a:spcBef>
              <a:spcAft>
                <a:spcPts val="0"/>
              </a:spcAft>
              <a:buSzPts val="1100"/>
              <a:buNone/>
            </a:pPr>
            <a:r>
              <a:rPr lang="en"/>
              <a:t>Q: How does this present as being different from how you learned in high school?</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0" name="Google Shape;18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Open students up to the idea that they don’t actually know HOW they learn things.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usually say something like… “At this point in your lives most of you have been professional students for at least 12 years. We expect professionals in most fields to be experts at their craft. Examples like a carpenter, a plumber, a pilot, etc. Are you an expert at learning? How could you not be? Is it possible you learned how to learn but have no idea that you did?”</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This leads into why we need to understand how our brains work, and how we actually learn-- especially since it is now in their hands.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5" name="Google Shape;18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Introduce the idea that people learn in different ways, know how you learn makes a huge difference in how easy you find school/studying.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Give them 10 minutes to take the quiz. </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Show the array of results.</a:t>
            </a:r>
            <a:endParaRPr/>
          </a:p>
          <a:p>
            <a:pPr marL="0" lvl="0" indent="0" algn="l" rtl="0">
              <a:lnSpc>
                <a:spcPct val="100000"/>
              </a:lnSpc>
              <a:spcBef>
                <a:spcPts val="0"/>
              </a:spcBef>
              <a:spcAft>
                <a:spcPts val="0"/>
              </a:spcAft>
              <a:buSzPts val="1100"/>
              <a:buNone/>
            </a:pPr>
            <a:r>
              <a:rPr lang="en"/>
              <a:t>Q: Who is surprised with their results? Who thinks that their results make a lot of sense?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 do not take the time to go into depth on each one of these. I introduce what each major type means and point out one of the strategies for each on the following slide. Encourage them to go back and look at these. Encourage them to do further internet research-- lots of study tips out there based on learning style.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3" name="Google Shape;203;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3" name="Google Shape;233;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Prompt students to understand that do get new results, they have to be willing to try new things.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like to share this example: When introducing new food to a child, you have to make them try it 20 times before accepting that they really don’t like the food. Not to torture them, but because our bodies are trained to be suspicious of new things. Translate this to learning.</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Trying to integrate new study methods and routines will not be simple. You are going to have to push yourself for a while before it feels natural/right/comfortable.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9" name="Google Shape;239;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 basic plan that can be tailored to fit your own learning style. It is the structure of constant and cyclic learning/studying.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Two biggest advantages:</a:t>
            </a:r>
            <a:endParaRPr/>
          </a:p>
          <a:p>
            <a:pPr marL="457200" lvl="0" indent="-298450" algn="l" rtl="0">
              <a:lnSpc>
                <a:spcPct val="100000"/>
              </a:lnSpc>
              <a:spcBef>
                <a:spcPts val="0"/>
              </a:spcBef>
              <a:spcAft>
                <a:spcPts val="0"/>
              </a:spcAft>
              <a:buSzPts val="1100"/>
              <a:buAutoNum type="arabicParenR"/>
            </a:pPr>
            <a:r>
              <a:rPr lang="en"/>
              <a:t>No cramming! (Which also means no panicking, no all nighters, no tears, no  surprises…)</a:t>
            </a:r>
            <a:endParaRPr/>
          </a:p>
          <a:p>
            <a:pPr marL="457200" lvl="0" indent="-298450" algn="l" rtl="0">
              <a:lnSpc>
                <a:spcPct val="100000"/>
              </a:lnSpc>
              <a:spcBef>
                <a:spcPts val="0"/>
              </a:spcBef>
              <a:spcAft>
                <a:spcPts val="0"/>
              </a:spcAft>
              <a:buSzPts val="1100"/>
              <a:buAutoNum type="arabicParenR"/>
            </a:pPr>
            <a:r>
              <a:rPr lang="en"/>
              <a:t>Early warning signs when you are falling behind or getting confused-- the sooner you know you need help, the more that help can do for you!</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don’t think most students truly follow this plan BUT I do think it gets thinking about how much studying needs to happen and how often. It also includes many basic practices that are students do not currently use.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4" name="Google Shape;244;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Overview</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Importance of cycle</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4" name="Google Shape;264;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2" name="Google Shape;272;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They all learn some form of annotating in ENG 1101, so this can just be an introduction to the idea.</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3" name="Google Shape;283;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7" name="Google Shape;307;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5" name="Google Shape;315;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1ace63ccd_0_2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1ace63ccd_0_2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0" name="Google Shape;320;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3" name="Google Shape;333;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1" name="Google Shape;341;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7" name="Google Shape;347;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Have them guess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3" name="Google Shape;353;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0" name="Google Shape;360;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7" name="Google Shape;367;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Not all hours are created equal. Open Google Doc or Zoom Whiteboard to DEMO math.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4" name="Google Shape;374;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What is self care? Why talk about it during our Rise And Grind session?</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4" name="Google Shape;384;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People tend to focus on the first type, but the second type is also VERY important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Q: Where do you do your homework and study? Why? Do you think that is the best place to do it? Why/Why not?</a:t>
            </a:r>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131ace63ccd_0_4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131ace63ccd_0_4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131ace63ccd_0_3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131ace63ccd_0_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131ace63ccd_0_4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6" name="Google Shape;406;g131ace63ccd_0_4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4" name="Google Shape;14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Pros and cons:</a:t>
            </a:r>
            <a:endParaRPr dirty="0"/>
          </a:p>
          <a:p>
            <a:pPr marL="0" lvl="0" indent="0" algn="l" rtl="0">
              <a:lnSpc>
                <a:spcPct val="100000"/>
              </a:lnSpc>
              <a:spcBef>
                <a:spcPts val="0"/>
              </a:spcBef>
              <a:spcAft>
                <a:spcPts val="0"/>
              </a:spcAft>
              <a:buSzPts val="1100"/>
              <a:buNone/>
            </a:pPr>
            <a:r>
              <a:rPr lang="en" dirty="0"/>
              <a:t>Quiet v. Noise</a:t>
            </a:r>
            <a:endParaRPr dirty="0"/>
          </a:p>
          <a:p>
            <a:pPr marL="0" lvl="0" indent="0" algn="l" rtl="0">
              <a:lnSpc>
                <a:spcPct val="100000"/>
              </a:lnSpc>
              <a:spcBef>
                <a:spcPts val="0"/>
              </a:spcBef>
              <a:spcAft>
                <a:spcPts val="0"/>
              </a:spcAft>
              <a:buSzPts val="1100"/>
              <a:buNone/>
            </a:pPr>
            <a:r>
              <a:rPr lang="en" dirty="0"/>
              <a:t>Distractions</a:t>
            </a:r>
            <a:endParaRPr dirty="0"/>
          </a:p>
          <a:p>
            <a:pPr marL="0" lvl="0" indent="0" algn="l" rtl="0">
              <a:lnSpc>
                <a:spcPct val="100000"/>
              </a:lnSpc>
              <a:spcBef>
                <a:spcPts val="0"/>
              </a:spcBef>
              <a:spcAft>
                <a:spcPts val="0"/>
              </a:spcAft>
              <a:buSzPts val="1100"/>
              <a:buNone/>
            </a:pPr>
            <a:r>
              <a:rPr lang="en" dirty="0"/>
              <a:t>Comfort-- but not too much</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Specific spaces</a:t>
            </a:r>
            <a:endParaRPr dirty="0"/>
          </a:p>
          <a:p>
            <a:pPr marL="0" lvl="0" indent="0" algn="l" rtl="0">
              <a:lnSpc>
                <a:spcPct val="100000"/>
              </a:lnSpc>
              <a:spcBef>
                <a:spcPts val="0"/>
              </a:spcBef>
              <a:spcAft>
                <a:spcPts val="0"/>
              </a:spcAft>
              <a:buSzPts val="1100"/>
              <a:buNone/>
            </a:pPr>
            <a:r>
              <a:rPr lang="en" dirty="0"/>
              <a:t>What kind of access will you have this/next semester?</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0" name="Google Shape;15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Pros and cons</a:t>
            </a:r>
            <a:endParaRPr/>
          </a:p>
          <a:p>
            <a:pPr marL="0" lvl="0" indent="0" algn="l" rtl="0">
              <a:lnSpc>
                <a:spcPct val="100000"/>
              </a:lnSpc>
              <a:spcBef>
                <a:spcPts val="0"/>
              </a:spcBef>
              <a:spcAft>
                <a:spcPts val="0"/>
              </a:spcAft>
              <a:buSzPts val="1100"/>
              <a:buNone/>
            </a:pPr>
            <a:r>
              <a:rPr lang="en"/>
              <a:t>Online/Remote Learning-- difficulties and advantages</a:t>
            </a:r>
            <a:endParaRPr/>
          </a:p>
          <a:p>
            <a:pPr marL="0" lvl="0" indent="0" algn="l" rtl="0">
              <a:lnSpc>
                <a:spcPct val="100000"/>
              </a:lnSpc>
              <a:spcBef>
                <a:spcPts val="0"/>
              </a:spcBef>
              <a:spcAft>
                <a:spcPts val="0"/>
              </a:spcAft>
              <a:buSzPts val="1100"/>
              <a:buNone/>
            </a:pPr>
            <a:r>
              <a:rPr lang="en"/>
              <a:t>Armed with the knowledge of past 2.5 years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Even if in person, will all your work be done at school? Do you need a space at home to work?</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 name="Google Shape;15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Importance of making space</a:t>
            </a:r>
            <a:endParaRPr/>
          </a:p>
          <a:p>
            <a:pPr marL="0" lvl="0" indent="0" algn="l" rtl="0">
              <a:lnSpc>
                <a:spcPct val="100000"/>
              </a:lnSpc>
              <a:spcBef>
                <a:spcPts val="0"/>
              </a:spcBef>
              <a:spcAft>
                <a:spcPts val="0"/>
              </a:spcAft>
              <a:buSzPts val="1100"/>
              <a:buNone/>
            </a:pPr>
            <a:r>
              <a:rPr lang="en"/>
              <a:t>Creating the right atmosphere and routine</a:t>
            </a:r>
            <a:endParaRPr/>
          </a:p>
          <a:p>
            <a:pPr marL="0" lvl="0" indent="0" algn="l" rtl="0">
              <a:lnSpc>
                <a:spcPct val="100000"/>
              </a:lnSpc>
              <a:spcBef>
                <a:spcPts val="0"/>
              </a:spcBef>
              <a:spcAft>
                <a:spcPts val="0"/>
              </a:spcAft>
              <a:buSzPts val="1100"/>
              <a:buNone/>
            </a:pPr>
            <a:r>
              <a:rPr lang="en"/>
              <a:t>Train your brain to know that this is a space for work</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Peer Mentors can float between groups</a:t>
            </a:r>
            <a:endParaRPr dirty="0"/>
          </a:p>
          <a:p>
            <a:pPr marL="0" lvl="0" indent="0" algn="l" rtl="0">
              <a:lnSpc>
                <a:spcPct val="100000"/>
              </a:lnSpc>
              <a:spcBef>
                <a:spcPts val="0"/>
              </a:spcBef>
              <a:spcAft>
                <a:spcPts val="0"/>
              </a:spcAft>
              <a:buSzPts val="1100"/>
              <a:buNone/>
            </a:pPr>
            <a:r>
              <a:rPr lang="en" dirty="0"/>
              <a:t>No more than 4 students to a group</a:t>
            </a:r>
            <a:endParaRPr dirty="0"/>
          </a:p>
          <a:p>
            <a:pPr marL="0" lvl="0" indent="0" algn="l" rtl="0">
              <a:lnSpc>
                <a:spcPct val="100000"/>
              </a:lnSpc>
              <a:spcBef>
                <a:spcPts val="0"/>
              </a:spcBef>
              <a:spcAft>
                <a:spcPts val="0"/>
              </a:spcAft>
              <a:buSzPts val="1100"/>
              <a:buNone/>
            </a:pPr>
            <a:r>
              <a:rPr lang="en"/>
              <a:t>Remind them to take a screenshot of the slide before they go into the breakout rooms so that they have the Qs and directions</a:t>
            </a:r>
            <a:endParaRPr dirty="0"/>
          </a:p>
          <a:p>
            <a:pPr marL="0" lvl="0" indent="0" algn="l" rtl="0">
              <a:lnSpc>
                <a:spcPct val="100000"/>
              </a:lnSpc>
              <a:spcBef>
                <a:spcPts val="0"/>
              </a:spcBef>
              <a:spcAft>
                <a:spcPts val="0"/>
              </a:spcAft>
              <a:buSzPts val="1100"/>
              <a:buNone/>
            </a:pPr>
            <a:r>
              <a:rPr lang="en" dirty="0"/>
              <a:t>Come back and discuss.</a:t>
            </a:r>
            <a:endParaRPr dirty="0"/>
          </a:p>
          <a:p>
            <a:pPr marL="0" lvl="0" indent="0" algn="l" rtl="0">
              <a:lnSpc>
                <a:spcPct val="100000"/>
              </a:lnSpc>
              <a:spcBef>
                <a:spcPts val="0"/>
              </a:spcBef>
              <a:spcAft>
                <a:spcPts val="0"/>
              </a:spcAft>
              <a:buSzPts val="1100"/>
              <a:buNone/>
            </a:pPr>
            <a:r>
              <a:rPr lang="en" dirty="0"/>
              <a:t>HIGHLIGHT the lived experiential knowledge of students, they are advantages-- not deficits</a:t>
            </a:r>
            <a:endParaRPr dirty="0"/>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8" name="Google Shape;16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1"/>
        <p:cNvGrpSpPr/>
        <p:nvPr/>
      </p:nvGrpSpPr>
      <p:grpSpPr>
        <a:xfrm>
          <a:off x="0" y="0"/>
          <a:ext cx="0" cy="0"/>
          <a:chOff x="0" y="0"/>
          <a:chExt cx="0" cy="0"/>
        </a:xfrm>
      </p:grpSpPr>
      <p:cxnSp>
        <p:nvCxnSpPr>
          <p:cNvPr id="52" name="Google Shape;52;p1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53" name="Google Shape;53;p11"/>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4" name="Google Shape;54;p11"/>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12"/>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1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19"/>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2" name="Google Shape;9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95" name="Google Shape;9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6"/>
        <p:cNvGrpSpPr/>
        <p:nvPr/>
      </p:nvGrpSpPr>
      <p:grpSpPr>
        <a:xfrm>
          <a:off x="0" y="0"/>
          <a:ext cx="0" cy="0"/>
          <a:chOff x="0" y="0"/>
          <a:chExt cx="0" cy="0"/>
        </a:xfrm>
      </p:grpSpPr>
      <p:sp>
        <p:nvSpPr>
          <p:cNvPr id="97" name="Google Shape;97;p21"/>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 name="Google Shape;98;p21"/>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9" name="Google Shape;99;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00" name="Google Shape;100;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01" name="Google Shape;10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3"/>
        <p:cNvGrpSpPr/>
        <p:nvPr/>
      </p:nvGrpSpPr>
      <p:grpSpPr>
        <a:xfrm>
          <a:off x="0" y="0"/>
          <a:ext cx="0" cy="0"/>
          <a:chOff x="0" y="0"/>
          <a:chExt cx="0" cy="0"/>
        </a:xfrm>
      </p:grpSpPr>
      <p:sp>
        <p:nvSpPr>
          <p:cNvPr id="104" name="Google Shape;104;p22"/>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5" name="Google Shape;10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6"/>
        <p:cNvGrpSpPr/>
        <p:nvPr/>
      </p:nvGrpSpPr>
      <p:grpSpPr>
        <a:xfrm>
          <a:off x="0" y="0"/>
          <a:ext cx="0" cy="0"/>
          <a:chOff x="0" y="0"/>
          <a:chExt cx="0" cy="0"/>
        </a:xfrm>
      </p:grpSpPr>
      <p:sp>
        <p:nvSpPr>
          <p:cNvPr id="107" name="Google Shape;107;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3"/>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9" name="Google Shape;109;p23"/>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10" name="Google Shape;11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1"/>
        <p:cNvGrpSpPr/>
        <p:nvPr/>
      </p:nvGrpSpPr>
      <p:grpSpPr>
        <a:xfrm>
          <a:off x="0" y="0"/>
          <a:ext cx="0" cy="0"/>
          <a:chOff x="0" y="0"/>
          <a:chExt cx="0" cy="0"/>
        </a:xfrm>
      </p:grpSpPr>
      <p:sp>
        <p:nvSpPr>
          <p:cNvPr id="112" name="Google Shape;11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3" name="Google Shape;33;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4"/>
        <p:cNvGrpSpPr/>
        <p:nvPr/>
      </p:nvGrpSpPr>
      <p:grpSpPr>
        <a:xfrm>
          <a:off x="0" y="0"/>
          <a:ext cx="0" cy="0"/>
          <a:chOff x="0" y="0"/>
          <a:chExt cx="0" cy="0"/>
        </a:xfrm>
      </p:grpSpPr>
      <p:sp>
        <p:nvSpPr>
          <p:cNvPr id="35" name="Google Shape;35;p7"/>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36" name="Google Shape;36;p7"/>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37" name="Google Shape;37;p7"/>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38" name="Google Shape;38;p7"/>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39" name="Google Shape;39;p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1"/>
        <p:cNvGrpSpPr/>
        <p:nvPr/>
      </p:nvGrpSpPr>
      <p:grpSpPr>
        <a:xfrm>
          <a:off x="0" y="0"/>
          <a:ext cx="0" cy="0"/>
          <a:chOff x="0" y="0"/>
          <a:chExt cx="0" cy="0"/>
        </a:xfrm>
      </p:grpSpPr>
      <p:sp>
        <p:nvSpPr>
          <p:cNvPr id="42" name="Google Shape;42;p8"/>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8"/>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44" name="Google Shape;44;p8"/>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5" name="Google Shape;45;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6"/>
        <p:cNvGrpSpPr/>
        <p:nvPr/>
      </p:nvGrpSpPr>
      <p:grpSpPr>
        <a:xfrm>
          <a:off x="0" y="0"/>
          <a:ext cx="0" cy="0"/>
          <a:chOff x="0" y="0"/>
          <a:chExt cx="0" cy="0"/>
        </a:xfrm>
      </p:grpSpPr>
      <p:sp>
        <p:nvSpPr>
          <p:cNvPr id="47" name="Google Shape;4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8"/>
        <p:cNvGrpSpPr/>
        <p:nvPr/>
      </p:nvGrpSpPr>
      <p:grpSpPr>
        <a:xfrm>
          <a:off x="0" y="0"/>
          <a:ext cx="0" cy="0"/>
          <a:chOff x="0" y="0"/>
          <a:chExt cx="0" cy="0"/>
        </a:xfrm>
      </p:grpSpPr>
      <p:sp>
        <p:nvSpPr>
          <p:cNvPr id="49" name="Google Shape;49;p1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50" name="Google Shape;5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www.learningstylequiz.com/"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docs.google.com/document/d/1B0jVd1OwKPbF2GLFVX5vG9ULiQ0cuhHCuhYDwf-hYos/edit?usp=sharing"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hyperlink" Target="https://fyp.citytech.cuny.edu/media/2020/06/The-Companion-online.pdf" TargetMode="External"/><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hyperlink" Target="https://openlab.citytech.cuny.edu/fylc/writing-as-reflection/" TargetMode="External"/><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dirty="0"/>
              <a:t>Fall 2022</a:t>
            </a:r>
            <a:endParaRPr dirty="0"/>
          </a:p>
          <a:p>
            <a:pPr marL="0" lvl="0" indent="0" algn="ctr" rtl="0">
              <a:spcBef>
                <a:spcPts val="0"/>
              </a:spcBef>
              <a:spcAft>
                <a:spcPts val="0"/>
              </a:spcAft>
              <a:buNone/>
            </a:pPr>
            <a:r>
              <a:rPr lang="en" dirty="0"/>
              <a:t>Professor Jessica Penner</a:t>
            </a:r>
            <a:endParaRPr dirty="0"/>
          </a:p>
          <a:p>
            <a:pPr marL="0" lvl="0" indent="0" algn="ctr" rtl="0">
              <a:spcBef>
                <a:spcPts val="0"/>
              </a:spcBef>
              <a:spcAft>
                <a:spcPts val="0"/>
              </a:spcAft>
              <a:buNone/>
            </a:pPr>
            <a:r>
              <a:rPr lang="en" dirty="0"/>
              <a:t>jpenner@citytech.cuny.edu</a:t>
            </a:r>
            <a:endParaRPr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3"/>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Learning Styles</a:t>
            </a:r>
            <a:endParaRPr b="1">
              <a:solidFill>
                <a:schemeClr val="accent5"/>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4"/>
          <p:cNvSpPr txBox="1">
            <a:spLocks noGrp="1"/>
          </p:cNvSpPr>
          <p:nvPr>
            <p:ph type="title"/>
          </p:nvPr>
        </p:nvSpPr>
        <p:spPr>
          <a:xfrm>
            <a:off x="250550" y="1600950"/>
            <a:ext cx="4045200" cy="17892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Increased Personal Responsibility</a:t>
            </a:r>
            <a:endParaRPr b="1">
              <a:solidFill>
                <a:schemeClr val="accent5"/>
              </a:solidFill>
            </a:endParaRPr>
          </a:p>
        </p:txBody>
      </p:sp>
      <p:sp>
        <p:nvSpPr>
          <p:cNvPr id="176" name="Google Shape;176;p3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ctr" rtl="0">
              <a:lnSpc>
                <a:spcPct val="115000"/>
              </a:lnSpc>
              <a:spcBef>
                <a:spcPts val="0"/>
              </a:spcBef>
              <a:spcAft>
                <a:spcPts val="1200"/>
              </a:spcAft>
              <a:buSzPts val="1800"/>
              <a:buNone/>
            </a:pPr>
            <a:r>
              <a:rPr lang="en" sz="2800" b="1">
                <a:latin typeface="Roboto Slab"/>
                <a:ea typeface="Roboto Slab"/>
                <a:cs typeface="Roboto Slab"/>
                <a:sym typeface="Roboto Slab"/>
              </a:rPr>
              <a:t>Taking Control of Your Own Learning</a:t>
            </a:r>
            <a:endParaRPr sz="2800" b="1">
              <a:latin typeface="Roboto Slab"/>
              <a:ea typeface="Roboto Slab"/>
              <a:cs typeface="Roboto Slab"/>
              <a:sym typeface="Roboto Slab"/>
            </a:endParaRPr>
          </a:p>
        </p:txBody>
      </p:sp>
      <p:sp>
        <p:nvSpPr>
          <p:cNvPr id="177" name="Google Shape;177;p34"/>
          <p:cNvSpPr txBox="1"/>
          <p:nvPr/>
        </p:nvSpPr>
        <p:spPr>
          <a:xfrm>
            <a:off x="4307625" y="2272700"/>
            <a:ext cx="599400" cy="954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000"/>
              <a:buFont typeface="Arial"/>
              <a:buNone/>
            </a:pPr>
            <a:r>
              <a:rPr lang="en" sz="5000" b="0" i="0" u="none" strike="noStrike" cap="none">
                <a:solidFill>
                  <a:schemeClr val="accent6"/>
                </a:solidFill>
                <a:latin typeface="Impact"/>
                <a:ea typeface="Impact"/>
                <a:cs typeface="Impact"/>
                <a:sym typeface="Impact"/>
              </a:rPr>
              <a:t>=</a:t>
            </a:r>
            <a:endParaRPr sz="6100" b="0" i="0" u="none" strike="noStrike" cap="none">
              <a:solidFill>
                <a:schemeClr val="accent6"/>
              </a:solidFill>
              <a:latin typeface="Impact"/>
              <a:ea typeface="Impact"/>
              <a:cs typeface="Impact"/>
              <a:sym typeface="Impac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2" name="Title 1">
            <a:extLst>
              <a:ext uri="{FF2B5EF4-FFF2-40B4-BE49-F238E27FC236}">
                <a16:creationId xmlns:a16="http://schemas.microsoft.com/office/drawing/2014/main" id="{D25E15A6-94D9-AA90-917C-BB3F8E6B272A}"/>
              </a:ext>
            </a:extLst>
          </p:cNvPr>
          <p:cNvSpPr>
            <a:spLocks noGrp="1"/>
          </p:cNvSpPr>
          <p:nvPr>
            <p:ph type="title"/>
          </p:nvPr>
        </p:nvSpPr>
        <p:spPr/>
        <p:txBody>
          <a:bodyPr/>
          <a:lstStyle/>
          <a:p>
            <a:r>
              <a:rPr lang="en-US" dirty="0"/>
              <a:t>How do you…?</a:t>
            </a:r>
          </a:p>
        </p:txBody>
      </p:sp>
      <p:sp>
        <p:nvSpPr>
          <p:cNvPr id="3" name="Text Placeholder 2">
            <a:extLst>
              <a:ext uri="{FF2B5EF4-FFF2-40B4-BE49-F238E27FC236}">
                <a16:creationId xmlns:a16="http://schemas.microsoft.com/office/drawing/2014/main" id="{DAD01A51-AB72-10D7-C240-747C49041B59}"/>
              </a:ext>
            </a:extLst>
          </p:cNvPr>
          <p:cNvSpPr>
            <a:spLocks noGrp="1"/>
          </p:cNvSpPr>
          <p:nvPr>
            <p:ph type="body" idx="1"/>
          </p:nvPr>
        </p:nvSpPr>
        <p:spPr>
          <a:xfrm>
            <a:off x="387900" y="1489825"/>
            <a:ext cx="8298900" cy="3514882"/>
          </a:xfrm>
        </p:spPr>
        <p:txBody>
          <a:bodyPr>
            <a:normAutofit/>
          </a:bodyPr>
          <a:lstStyle/>
          <a:p>
            <a:pPr marL="0" lvl="0" indent="0" algn="ctr" rtl="0">
              <a:lnSpc>
                <a:spcPct val="100000"/>
              </a:lnSpc>
              <a:spcBef>
                <a:spcPts val="0"/>
              </a:spcBef>
              <a:spcAft>
                <a:spcPts val="0"/>
              </a:spcAft>
              <a:buSzPts val="3000"/>
              <a:buNone/>
            </a:pPr>
            <a:r>
              <a:rPr lang="en" sz="2400" b="1" dirty="0">
                <a:solidFill>
                  <a:schemeClr val="accent5"/>
                </a:solidFill>
              </a:rPr>
              <a:t>…learn something new?</a:t>
            </a:r>
          </a:p>
          <a:p>
            <a:pPr marL="0" lvl="0" indent="0" algn="ctr" rtl="0">
              <a:lnSpc>
                <a:spcPct val="100000"/>
              </a:lnSpc>
              <a:spcBef>
                <a:spcPts val="0"/>
              </a:spcBef>
              <a:spcAft>
                <a:spcPts val="0"/>
              </a:spcAft>
              <a:buSzPts val="3000"/>
              <a:buNone/>
            </a:pPr>
            <a:endParaRPr lang="en-US" sz="2400" dirty="0"/>
          </a:p>
          <a:p>
            <a:pPr marL="0" lvl="0" indent="0" algn="ctr" rtl="0">
              <a:lnSpc>
                <a:spcPct val="100000"/>
              </a:lnSpc>
              <a:spcBef>
                <a:spcPts val="0"/>
              </a:spcBef>
              <a:spcAft>
                <a:spcPts val="0"/>
              </a:spcAft>
              <a:buSzPts val="3000"/>
              <a:buNone/>
            </a:pPr>
            <a:r>
              <a:rPr lang="en-US" sz="2400" b="1" dirty="0">
                <a:solidFill>
                  <a:schemeClr val="accent6"/>
                </a:solidFill>
              </a:rPr>
              <a:t>…practice a new skill?</a:t>
            </a:r>
          </a:p>
          <a:p>
            <a:pPr marL="0" lvl="0" indent="0" algn="ctr" rtl="0">
              <a:lnSpc>
                <a:spcPct val="100000"/>
              </a:lnSpc>
              <a:spcBef>
                <a:spcPts val="0"/>
              </a:spcBef>
              <a:spcAft>
                <a:spcPts val="0"/>
              </a:spcAft>
              <a:buSzPts val="3000"/>
              <a:buNone/>
            </a:pPr>
            <a:endParaRPr lang="en-US" sz="2400" dirty="0"/>
          </a:p>
          <a:p>
            <a:pPr marL="0" lvl="0" indent="0" algn="ctr" rtl="0">
              <a:lnSpc>
                <a:spcPct val="100000"/>
              </a:lnSpc>
              <a:spcBef>
                <a:spcPts val="0"/>
              </a:spcBef>
              <a:spcAft>
                <a:spcPts val="0"/>
              </a:spcAft>
              <a:buSzPts val="3000"/>
              <a:buNone/>
            </a:pPr>
            <a:r>
              <a:rPr lang="en-US" sz="2400" b="1" dirty="0">
                <a:solidFill>
                  <a:schemeClr val="accent5"/>
                </a:solidFill>
              </a:rPr>
              <a:t>…know that you understand </a:t>
            </a:r>
          </a:p>
          <a:p>
            <a:pPr marL="0" lvl="0" indent="0" algn="ctr" rtl="0">
              <a:lnSpc>
                <a:spcPct val="100000"/>
              </a:lnSpc>
              <a:spcBef>
                <a:spcPts val="0"/>
              </a:spcBef>
              <a:spcAft>
                <a:spcPts val="0"/>
              </a:spcAft>
              <a:buSzPts val="3000"/>
              <a:buNone/>
            </a:pPr>
            <a:r>
              <a:rPr lang="en-US" sz="2400" b="1" dirty="0">
                <a:solidFill>
                  <a:schemeClr val="accent5"/>
                </a:solidFill>
              </a:rPr>
              <a:t>a new concept?</a:t>
            </a:r>
          </a:p>
          <a:p>
            <a:pPr marL="0" lvl="0" indent="0" algn="ctr" rtl="0">
              <a:lnSpc>
                <a:spcPct val="100000"/>
              </a:lnSpc>
              <a:spcBef>
                <a:spcPts val="0"/>
              </a:spcBef>
              <a:spcAft>
                <a:spcPts val="0"/>
              </a:spcAft>
              <a:buSzPts val="3000"/>
              <a:buNone/>
            </a:pPr>
            <a:endParaRPr lang="en-US" sz="2400" dirty="0"/>
          </a:p>
          <a:p>
            <a:pPr marL="0" lvl="0" indent="0" algn="ctr" rtl="0">
              <a:lnSpc>
                <a:spcPct val="100000"/>
              </a:lnSpc>
              <a:spcBef>
                <a:spcPts val="0"/>
              </a:spcBef>
              <a:spcAft>
                <a:spcPts val="0"/>
              </a:spcAft>
              <a:buSzPts val="3000"/>
              <a:buNone/>
            </a:pPr>
            <a:r>
              <a:rPr lang="en-US" sz="2400" b="1" dirty="0">
                <a:solidFill>
                  <a:schemeClr val="accent6"/>
                </a:solidFill>
              </a:rPr>
              <a:t>…know that you can apply </a:t>
            </a:r>
          </a:p>
          <a:p>
            <a:pPr marL="0" lvl="0" indent="0" algn="ctr" rtl="0">
              <a:lnSpc>
                <a:spcPct val="100000"/>
              </a:lnSpc>
              <a:spcBef>
                <a:spcPts val="0"/>
              </a:spcBef>
              <a:spcAft>
                <a:spcPts val="0"/>
              </a:spcAft>
              <a:buSzPts val="3000"/>
              <a:buNone/>
            </a:pPr>
            <a:r>
              <a:rPr lang="en-US" sz="2400" b="1" dirty="0">
                <a:solidFill>
                  <a:schemeClr val="accent6"/>
                </a:solidFill>
              </a:rPr>
              <a:t>a new idea?</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6"/>
          <p:cNvSpPr txBox="1">
            <a:spLocks noGrp="1"/>
          </p:cNvSpPr>
          <p:nvPr>
            <p:ph type="title"/>
          </p:nvPr>
        </p:nvSpPr>
        <p:spPr>
          <a:xfrm>
            <a:off x="482275" y="0"/>
            <a:ext cx="7774500" cy="40857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 b="1">
                <a:solidFill>
                  <a:schemeClr val="accent5"/>
                </a:solidFill>
              </a:rPr>
              <a:t>Learning Style Quiz</a:t>
            </a:r>
            <a:endParaRPr b="1">
              <a:solidFill>
                <a:schemeClr val="accent5"/>
              </a:solidFill>
            </a:endParaRPr>
          </a:p>
        </p:txBody>
      </p:sp>
      <p:sp>
        <p:nvSpPr>
          <p:cNvPr id="188" name="Google Shape;188;p36"/>
          <p:cNvSpPr txBox="1">
            <a:spLocks noGrp="1"/>
          </p:cNvSpPr>
          <p:nvPr>
            <p:ph type="body" idx="4294967295"/>
          </p:nvPr>
        </p:nvSpPr>
        <p:spPr>
          <a:xfrm>
            <a:off x="109225" y="1994375"/>
            <a:ext cx="8520600" cy="30999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sz="2600" b="1" u="sng">
                <a:latin typeface="Roboto Slab"/>
                <a:ea typeface="Roboto Slab"/>
                <a:cs typeface="Roboto Slab"/>
                <a:sym typeface="Roboto Slab"/>
                <a:hlinkClick r:id="rId3"/>
              </a:rPr>
              <a:t>http://www.learningstylequiz.com/</a:t>
            </a:r>
            <a:endParaRPr sz="26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Learning Style Quiz</a:t>
            </a:r>
            <a:endParaRPr b="1">
              <a:solidFill>
                <a:schemeClr val="accent5"/>
              </a:solidFill>
            </a:endParaRPr>
          </a:p>
        </p:txBody>
      </p:sp>
      <p:sp>
        <p:nvSpPr>
          <p:cNvPr id="194" name="Google Shape;194;p37"/>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sz="2600" b="1">
                <a:latin typeface="Roboto Slab"/>
                <a:ea typeface="Roboto Slab"/>
                <a:cs typeface="Roboto Slab"/>
                <a:sym typeface="Roboto Slab"/>
              </a:rPr>
              <a:t>Poll/Share</a:t>
            </a:r>
            <a:endParaRPr sz="2600" b="1">
              <a:latin typeface="Roboto Slab"/>
              <a:ea typeface="Roboto Slab"/>
              <a:cs typeface="Roboto Slab"/>
              <a:sym typeface="Roboto Slab"/>
            </a:endParaRPr>
          </a:p>
          <a:p>
            <a:pPr marL="0" lvl="0" indent="0" algn="ctr" rtl="0">
              <a:lnSpc>
                <a:spcPct val="100000"/>
              </a:lnSpc>
              <a:spcBef>
                <a:spcPts val="0"/>
              </a:spcBef>
              <a:spcAft>
                <a:spcPts val="0"/>
              </a:spcAft>
              <a:buSzPts val="1800"/>
              <a:buNone/>
            </a:pPr>
            <a:r>
              <a:rPr lang="en" sz="2600" b="1">
                <a:latin typeface="Roboto Slab"/>
                <a:ea typeface="Roboto Slab"/>
                <a:cs typeface="Roboto Slab"/>
                <a:sym typeface="Roboto Slab"/>
              </a:rPr>
              <a:t>What type of learner are you?</a:t>
            </a:r>
            <a:endParaRPr sz="26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8"/>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rmAutofit fontScale="90000"/>
          </a:bodyPr>
          <a:lstStyle/>
          <a:p>
            <a:pPr marL="0" lvl="0" indent="0" algn="ctr" rtl="0">
              <a:lnSpc>
                <a:spcPct val="100000"/>
              </a:lnSpc>
              <a:spcBef>
                <a:spcPts val="0"/>
              </a:spcBef>
              <a:spcAft>
                <a:spcPts val="0"/>
              </a:spcAft>
              <a:buSzPct val="111111"/>
              <a:buNone/>
            </a:pPr>
            <a:r>
              <a:rPr lang="en" b="1"/>
              <a:t>Kinesthetic</a:t>
            </a:r>
            <a:endParaRPr b="1"/>
          </a:p>
        </p:txBody>
      </p:sp>
      <p:sp>
        <p:nvSpPr>
          <p:cNvPr id="200" name="Google Shape;200;p38"/>
          <p:cNvSpPr txBox="1">
            <a:spLocks noGrp="1"/>
          </p:cNvSpPr>
          <p:nvPr>
            <p:ph type="body" idx="1"/>
          </p:nvPr>
        </p:nvSpPr>
        <p:spPr>
          <a:xfrm>
            <a:off x="116550" y="3166150"/>
            <a:ext cx="8520600" cy="13008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800"/>
              <a:buNone/>
            </a:pPr>
            <a:r>
              <a:rPr lang="en" sz="2500">
                <a:solidFill>
                  <a:schemeClr val="accent6"/>
                </a:solidFill>
                <a:latin typeface="Roboto Slab"/>
                <a:ea typeface="Roboto Slab"/>
                <a:cs typeface="Roboto Slab"/>
                <a:sym typeface="Roboto Slab"/>
              </a:rPr>
              <a:t>Learn by doing</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Kinesthetic</a:t>
            </a:r>
            <a:endParaRPr b="1">
              <a:solidFill>
                <a:schemeClr val="accent5"/>
              </a:solidFill>
            </a:endParaRPr>
          </a:p>
        </p:txBody>
      </p:sp>
      <p:sp>
        <p:nvSpPr>
          <p:cNvPr id="206" name="Google Shape;206;p39"/>
          <p:cNvSpPr txBox="1">
            <a:spLocks noGrp="1"/>
          </p:cNvSpPr>
          <p:nvPr>
            <p:ph type="body" idx="1"/>
          </p:nvPr>
        </p:nvSpPr>
        <p:spPr>
          <a:xfrm>
            <a:off x="311700" y="1245650"/>
            <a:ext cx="8520600" cy="3483900"/>
          </a:xfrm>
          <a:prstGeom prst="rect">
            <a:avLst/>
          </a:prstGeom>
          <a:noFill/>
          <a:ln>
            <a:noFill/>
          </a:ln>
        </p:spPr>
        <p:txBody>
          <a:bodyPr spcFirstLastPara="1" wrap="square" lIns="91425" tIns="91425" rIns="91425" bIns="91425" anchor="t" anchorCtr="0">
            <a:noAutofit/>
          </a:bodyPr>
          <a:lstStyle/>
          <a:p>
            <a:pPr marL="0" lvl="0" indent="0" algn="l" rtl="0">
              <a:lnSpc>
                <a:spcPct val="163636"/>
              </a:lnSpc>
              <a:spcBef>
                <a:spcPts val="0"/>
              </a:spcBef>
              <a:spcAft>
                <a:spcPts val="0"/>
              </a:spcAft>
              <a:buSzPts val="1800"/>
              <a:buNone/>
            </a:pPr>
            <a:r>
              <a:rPr lang="en" sz="1050" dirty="0">
                <a:latin typeface="Roboto Slab"/>
                <a:ea typeface="Roboto Slab"/>
                <a:cs typeface="Roboto Slab"/>
                <a:sym typeface="Roboto Slab"/>
              </a:rPr>
              <a:t>Like to touch, taste, smell, and be active within the lesson in order to best process and remember </a:t>
            </a:r>
            <a:endParaRPr sz="1050" dirty="0">
              <a:latin typeface="Roboto Slab"/>
              <a:ea typeface="Roboto Slab"/>
              <a:cs typeface="Roboto Slab"/>
              <a:sym typeface="Roboto Slab"/>
            </a:endParaRPr>
          </a:p>
          <a:p>
            <a:pPr marL="0" lvl="0" indent="0" algn="l" rtl="0">
              <a:lnSpc>
                <a:spcPct val="163636"/>
              </a:lnSpc>
              <a:spcBef>
                <a:spcPts val="1500"/>
              </a:spcBef>
              <a:spcAft>
                <a:spcPts val="0"/>
              </a:spcAft>
              <a:buSzPts val="1800"/>
              <a:buNone/>
            </a:pPr>
            <a:r>
              <a:rPr lang="en" sz="1050" dirty="0">
                <a:latin typeface="Roboto Slab"/>
                <a:ea typeface="Roboto Slab"/>
                <a:cs typeface="Roboto Slab"/>
                <a:sym typeface="Roboto Slab"/>
              </a:rPr>
              <a:t>Need a deep dive to be fully engaged with the material and learn from experiencing</a:t>
            </a:r>
            <a:endParaRPr sz="1050" dirty="0">
              <a:latin typeface="Roboto Slab"/>
              <a:ea typeface="Roboto Slab"/>
              <a:cs typeface="Roboto Slab"/>
              <a:sym typeface="Roboto Slab"/>
            </a:endParaRPr>
          </a:p>
          <a:p>
            <a:pPr marL="0" lvl="0" indent="0" algn="l" rtl="0">
              <a:lnSpc>
                <a:spcPct val="171428"/>
              </a:lnSpc>
              <a:spcBef>
                <a:spcPts val="1500"/>
              </a:spcBef>
              <a:spcAft>
                <a:spcPts val="0"/>
              </a:spcAft>
              <a:buSzPts val="1800"/>
              <a:buNone/>
            </a:pPr>
            <a:r>
              <a:rPr lang="en" sz="1050" dirty="0">
                <a:latin typeface="Roboto Slab"/>
                <a:ea typeface="Roboto Slab"/>
                <a:cs typeface="Roboto Slab"/>
                <a:sym typeface="Roboto Slab"/>
              </a:rPr>
              <a:t>Tips for optimizing the kinesthetic  learning experience:</a:t>
            </a:r>
            <a:endParaRPr sz="1050" dirty="0">
              <a:latin typeface="Roboto Slab"/>
              <a:ea typeface="Roboto Slab"/>
              <a:cs typeface="Roboto Slab"/>
              <a:sym typeface="Roboto Slab"/>
            </a:endParaRPr>
          </a:p>
          <a:p>
            <a:pPr marL="457200" lvl="0" indent="-295275" algn="l" rtl="0">
              <a:lnSpc>
                <a:spcPct val="171428"/>
              </a:lnSpc>
              <a:spcBef>
                <a:spcPts val="800"/>
              </a:spcBef>
              <a:spcAft>
                <a:spcPts val="0"/>
              </a:spcAft>
              <a:buClr>
                <a:schemeClr val="dk2"/>
              </a:buClr>
              <a:buSzPts val="1050"/>
              <a:buFont typeface="Roboto Slab"/>
              <a:buChar char="●"/>
            </a:pPr>
            <a:r>
              <a:rPr lang="en" sz="1050" dirty="0">
                <a:latin typeface="Roboto Slab"/>
                <a:ea typeface="Roboto Slab"/>
                <a:cs typeface="Roboto Slab"/>
                <a:sym typeface="Roboto Slab"/>
              </a:rPr>
              <a:t>Make activities as active as possible. When learning a new language, engage in conversation regularly.</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Background music or other audio stimulation tends to help kinesthetic learners engage with and retain information.</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Highlight key points and/or draw sketches of the material.</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Take your time when working through a lesson to make sure you are fully engaged with what is being taught.</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Sensual stimuli such as foods, drinks, and physical objects that the learner can touch or interact with can be of immense help.</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Make complex tasks visual and interactive.</a:t>
            </a:r>
            <a:endParaRPr sz="1050" dirty="0">
              <a:latin typeface="Roboto Slab"/>
              <a:ea typeface="Roboto Slab"/>
              <a:cs typeface="Roboto Slab"/>
              <a:sym typeface="Roboto Slab"/>
            </a:endParaRPr>
          </a:p>
          <a:p>
            <a:pPr marL="0" lvl="0" indent="0" algn="r" rtl="0">
              <a:lnSpc>
                <a:spcPct val="171428"/>
              </a:lnSpc>
              <a:spcBef>
                <a:spcPts val="800"/>
              </a:spcBef>
              <a:spcAft>
                <a:spcPts val="0"/>
              </a:spcAft>
              <a:buSzPts val="1800"/>
              <a:buNone/>
            </a:pPr>
            <a:r>
              <a:rPr lang="en" sz="1050" dirty="0">
                <a:latin typeface="Roboto Slab"/>
                <a:ea typeface="Roboto Slab"/>
                <a:cs typeface="Roboto Slab"/>
                <a:sym typeface="Roboto Slab"/>
              </a:rPr>
              <a:t>(source: learningstylequiz.com)</a:t>
            </a:r>
            <a:endParaRPr sz="1050" dirty="0">
              <a:latin typeface="Roboto Slab"/>
              <a:ea typeface="Roboto Slab"/>
              <a:cs typeface="Roboto Slab"/>
              <a:sym typeface="Roboto Slab"/>
            </a:endParaRPr>
          </a:p>
          <a:p>
            <a:pPr marL="0" lvl="0" indent="0" algn="l" rtl="0">
              <a:lnSpc>
                <a:spcPct val="115000"/>
              </a:lnSpc>
              <a:spcBef>
                <a:spcPts val="800"/>
              </a:spcBef>
              <a:spcAft>
                <a:spcPts val="1200"/>
              </a:spcAft>
              <a:buSzPts val="1800"/>
              <a:buNone/>
            </a:pPr>
            <a:endParaRPr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6">
                                            <p:txEl>
                                              <p:pRg st="0" end="0"/>
                                            </p:txEl>
                                          </p:spTgt>
                                        </p:tgtEl>
                                        <p:attrNameLst>
                                          <p:attrName>style.visibility</p:attrName>
                                        </p:attrNameLst>
                                      </p:cBhvr>
                                      <p:to>
                                        <p:strVal val="visible"/>
                                      </p:to>
                                    </p:set>
                                    <p:animEffect transition="in" filter="fade">
                                      <p:cBhvr>
                                        <p:cTn id="7" dur="500"/>
                                        <p:tgtEl>
                                          <p:spTgt spid="20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6">
                                            <p:txEl>
                                              <p:pRg st="1" end="1"/>
                                            </p:txEl>
                                          </p:spTgt>
                                        </p:tgtEl>
                                        <p:attrNameLst>
                                          <p:attrName>style.visibility</p:attrName>
                                        </p:attrNameLst>
                                      </p:cBhvr>
                                      <p:to>
                                        <p:strVal val="visible"/>
                                      </p:to>
                                    </p:set>
                                    <p:animEffect transition="in" filter="fade">
                                      <p:cBhvr>
                                        <p:cTn id="12" dur="500"/>
                                        <p:tgtEl>
                                          <p:spTgt spid="20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6">
                                            <p:txEl>
                                              <p:pRg st="2" end="2"/>
                                            </p:txEl>
                                          </p:spTgt>
                                        </p:tgtEl>
                                        <p:attrNameLst>
                                          <p:attrName>style.visibility</p:attrName>
                                        </p:attrNameLst>
                                      </p:cBhvr>
                                      <p:to>
                                        <p:strVal val="visible"/>
                                      </p:to>
                                    </p:set>
                                    <p:animEffect transition="in" filter="fade">
                                      <p:cBhvr>
                                        <p:cTn id="17" dur="500"/>
                                        <p:tgtEl>
                                          <p:spTgt spid="20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6">
                                            <p:txEl>
                                              <p:pRg st="3" end="3"/>
                                            </p:txEl>
                                          </p:spTgt>
                                        </p:tgtEl>
                                        <p:attrNameLst>
                                          <p:attrName>style.visibility</p:attrName>
                                        </p:attrNameLst>
                                      </p:cBhvr>
                                      <p:to>
                                        <p:strVal val="visible"/>
                                      </p:to>
                                    </p:set>
                                    <p:animEffect transition="in" filter="fade">
                                      <p:cBhvr>
                                        <p:cTn id="22" dur="500"/>
                                        <p:tgtEl>
                                          <p:spTgt spid="20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6">
                                            <p:txEl>
                                              <p:pRg st="4" end="4"/>
                                            </p:txEl>
                                          </p:spTgt>
                                        </p:tgtEl>
                                        <p:attrNameLst>
                                          <p:attrName>style.visibility</p:attrName>
                                        </p:attrNameLst>
                                      </p:cBhvr>
                                      <p:to>
                                        <p:strVal val="visible"/>
                                      </p:to>
                                    </p:set>
                                    <p:animEffect transition="in" filter="fade">
                                      <p:cBhvr>
                                        <p:cTn id="27" dur="500"/>
                                        <p:tgtEl>
                                          <p:spTgt spid="20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6">
                                            <p:txEl>
                                              <p:pRg st="5" end="5"/>
                                            </p:txEl>
                                          </p:spTgt>
                                        </p:tgtEl>
                                        <p:attrNameLst>
                                          <p:attrName>style.visibility</p:attrName>
                                        </p:attrNameLst>
                                      </p:cBhvr>
                                      <p:to>
                                        <p:strVal val="visible"/>
                                      </p:to>
                                    </p:set>
                                    <p:animEffect transition="in" filter="fade">
                                      <p:cBhvr>
                                        <p:cTn id="32" dur="500"/>
                                        <p:tgtEl>
                                          <p:spTgt spid="20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06">
                                            <p:txEl>
                                              <p:pRg st="6" end="6"/>
                                            </p:txEl>
                                          </p:spTgt>
                                        </p:tgtEl>
                                        <p:attrNameLst>
                                          <p:attrName>style.visibility</p:attrName>
                                        </p:attrNameLst>
                                      </p:cBhvr>
                                      <p:to>
                                        <p:strVal val="visible"/>
                                      </p:to>
                                    </p:set>
                                    <p:animEffect transition="in" filter="fade">
                                      <p:cBhvr>
                                        <p:cTn id="37" dur="500"/>
                                        <p:tgtEl>
                                          <p:spTgt spid="20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06">
                                            <p:txEl>
                                              <p:pRg st="7" end="7"/>
                                            </p:txEl>
                                          </p:spTgt>
                                        </p:tgtEl>
                                        <p:attrNameLst>
                                          <p:attrName>style.visibility</p:attrName>
                                        </p:attrNameLst>
                                      </p:cBhvr>
                                      <p:to>
                                        <p:strVal val="visible"/>
                                      </p:to>
                                    </p:set>
                                    <p:animEffect transition="in" filter="fade">
                                      <p:cBhvr>
                                        <p:cTn id="42" dur="500"/>
                                        <p:tgtEl>
                                          <p:spTgt spid="206">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06">
                                            <p:txEl>
                                              <p:pRg st="8" end="8"/>
                                            </p:txEl>
                                          </p:spTgt>
                                        </p:tgtEl>
                                        <p:attrNameLst>
                                          <p:attrName>style.visibility</p:attrName>
                                        </p:attrNameLst>
                                      </p:cBhvr>
                                      <p:to>
                                        <p:strVal val="visible"/>
                                      </p:to>
                                    </p:set>
                                    <p:animEffect transition="in" filter="fade">
                                      <p:cBhvr>
                                        <p:cTn id="47" dur="500"/>
                                        <p:tgtEl>
                                          <p:spTgt spid="20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0"/>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rmAutofit fontScale="90000"/>
          </a:bodyPr>
          <a:lstStyle/>
          <a:p>
            <a:pPr marL="0" lvl="0" indent="0" algn="ctr" rtl="0">
              <a:lnSpc>
                <a:spcPct val="100000"/>
              </a:lnSpc>
              <a:spcBef>
                <a:spcPts val="0"/>
              </a:spcBef>
              <a:spcAft>
                <a:spcPts val="0"/>
              </a:spcAft>
              <a:buSzPct val="111111"/>
              <a:buNone/>
            </a:pPr>
            <a:r>
              <a:rPr lang="en" b="1"/>
              <a:t>Visual</a:t>
            </a:r>
            <a:endParaRPr b="1"/>
          </a:p>
        </p:txBody>
      </p:sp>
      <p:sp>
        <p:nvSpPr>
          <p:cNvPr id="212" name="Google Shape;212;p40"/>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800"/>
              <a:buNone/>
            </a:pPr>
            <a:r>
              <a:rPr lang="en" sz="2500">
                <a:solidFill>
                  <a:schemeClr val="accent6"/>
                </a:solidFill>
                <a:latin typeface="Roboto Slab"/>
                <a:ea typeface="Roboto Slab"/>
                <a:cs typeface="Roboto Slab"/>
                <a:sym typeface="Roboto Slab"/>
              </a:rPr>
              <a:t>Learn by seeing</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4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99502"/>
              <a:buNone/>
            </a:pPr>
            <a:r>
              <a:rPr lang="en" sz="3350" b="1">
                <a:solidFill>
                  <a:schemeClr val="accent5"/>
                </a:solidFill>
              </a:rPr>
              <a:t>Visual</a:t>
            </a:r>
            <a:endParaRPr sz="5300" b="1">
              <a:solidFill>
                <a:schemeClr val="accent5"/>
              </a:solidFill>
            </a:endParaRPr>
          </a:p>
        </p:txBody>
      </p:sp>
      <p:sp>
        <p:nvSpPr>
          <p:cNvPr id="218" name="Google Shape;218;p41"/>
          <p:cNvSpPr txBox="1">
            <a:spLocks noGrp="1"/>
          </p:cNvSpPr>
          <p:nvPr>
            <p:ph type="body" idx="1"/>
          </p:nvPr>
        </p:nvSpPr>
        <p:spPr>
          <a:xfrm>
            <a:off x="373800" y="1316850"/>
            <a:ext cx="8701200" cy="3099900"/>
          </a:xfrm>
          <a:prstGeom prst="rect">
            <a:avLst/>
          </a:prstGeom>
          <a:noFill/>
          <a:ln>
            <a:noFill/>
          </a:ln>
        </p:spPr>
        <p:txBody>
          <a:bodyPr spcFirstLastPara="1" wrap="square" lIns="91425" tIns="91425" rIns="91425" bIns="91425" anchor="t" anchorCtr="0">
            <a:noAutofit/>
          </a:bodyPr>
          <a:lstStyle/>
          <a:p>
            <a:pPr marL="0" lvl="0" indent="0" algn="l" rtl="0">
              <a:lnSpc>
                <a:spcPct val="171428"/>
              </a:lnSpc>
              <a:spcBef>
                <a:spcPts val="0"/>
              </a:spcBef>
              <a:spcAft>
                <a:spcPts val="0"/>
              </a:spcAft>
              <a:buSzPts val="1800"/>
              <a:buNone/>
            </a:pPr>
            <a:r>
              <a:rPr lang="en" sz="1050" dirty="0">
                <a:latin typeface="Roboto Slab"/>
                <a:ea typeface="Roboto Slab"/>
                <a:cs typeface="Roboto Slab"/>
                <a:sym typeface="Roboto Slab"/>
              </a:rPr>
              <a:t>Process information through writing and reading, good at taking notes. </a:t>
            </a:r>
            <a:endParaRPr sz="1050" dirty="0">
              <a:latin typeface="Roboto Slab"/>
              <a:ea typeface="Roboto Slab"/>
              <a:cs typeface="Roboto Slab"/>
              <a:sym typeface="Roboto Slab"/>
            </a:endParaRPr>
          </a:p>
          <a:p>
            <a:pPr marL="0" lvl="0" indent="0" algn="l" rtl="0">
              <a:lnSpc>
                <a:spcPct val="171428"/>
              </a:lnSpc>
              <a:spcBef>
                <a:spcPts val="800"/>
              </a:spcBef>
              <a:spcAft>
                <a:spcPts val="0"/>
              </a:spcAft>
              <a:buSzPts val="1800"/>
              <a:buNone/>
            </a:pPr>
            <a:r>
              <a:rPr lang="en" sz="1050" dirty="0">
                <a:latin typeface="Roboto Slab"/>
                <a:ea typeface="Roboto Slab"/>
                <a:cs typeface="Roboto Slab"/>
                <a:sym typeface="Roboto Slab"/>
              </a:rPr>
              <a:t>Memorize by taking a mental picture and using the image to process.</a:t>
            </a:r>
            <a:endParaRPr sz="1050" dirty="0">
              <a:latin typeface="Roboto Slab"/>
              <a:ea typeface="Roboto Slab"/>
              <a:cs typeface="Roboto Slab"/>
              <a:sym typeface="Roboto Slab"/>
            </a:endParaRPr>
          </a:p>
          <a:p>
            <a:pPr marL="0" lvl="0" indent="0" algn="l" rtl="0">
              <a:lnSpc>
                <a:spcPct val="115000"/>
              </a:lnSpc>
              <a:spcBef>
                <a:spcPts val="800"/>
              </a:spcBef>
              <a:spcAft>
                <a:spcPts val="0"/>
              </a:spcAft>
              <a:buSzPts val="1800"/>
              <a:buNone/>
            </a:pPr>
            <a:r>
              <a:rPr lang="en" sz="1050" dirty="0">
                <a:latin typeface="Roboto Slab"/>
                <a:ea typeface="Roboto Slab"/>
                <a:cs typeface="Roboto Slab"/>
                <a:sym typeface="Roboto Slab"/>
              </a:rPr>
              <a:t>Tips for optimizing the visual learning experience:</a:t>
            </a:r>
            <a:endParaRPr sz="1050" dirty="0">
              <a:latin typeface="Roboto Slab"/>
              <a:ea typeface="Roboto Slab"/>
              <a:cs typeface="Roboto Slab"/>
              <a:sym typeface="Roboto Slab"/>
            </a:endParaRPr>
          </a:p>
          <a:p>
            <a:pPr marL="0" lvl="0" indent="0" algn="l" rtl="0">
              <a:lnSpc>
                <a:spcPct val="115000"/>
              </a:lnSpc>
              <a:spcBef>
                <a:spcPts val="0"/>
              </a:spcBef>
              <a:spcAft>
                <a:spcPts val="0"/>
              </a:spcAft>
              <a:buSzPts val="1800"/>
              <a:buNone/>
            </a:pP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Use attachments such as maps, itineraries, articles, and photos to process and memorize information, and be able to recall it later.</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Take notes – whether that be text, drawing, or charts. Always make sure you’re taking something with you at the end of a lesson!</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Go through notes and ask questions – then modify as needed.</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Pay attention to pauses in a lesson – great opportunities to ensure you have everything jotted down or drawn out.</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Minimize audible or visual distractions.</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Draw sketches/take notes in the margins of a page, in white space below paragraphs, or anywhere there’s room.</a:t>
            </a:r>
            <a:endParaRPr sz="1050" dirty="0">
              <a:latin typeface="Roboto Slab"/>
              <a:ea typeface="Roboto Slab"/>
              <a:cs typeface="Roboto Slab"/>
              <a:sym typeface="Roboto Slab"/>
            </a:endParaRPr>
          </a:p>
          <a:p>
            <a:pPr marL="0" lvl="0" indent="0" algn="r" rtl="0">
              <a:lnSpc>
                <a:spcPct val="171428"/>
              </a:lnSpc>
              <a:spcBef>
                <a:spcPts val="800"/>
              </a:spcBef>
              <a:spcAft>
                <a:spcPts val="0"/>
              </a:spcAft>
              <a:buSzPts val="1800"/>
              <a:buNone/>
            </a:pPr>
            <a:r>
              <a:rPr lang="en" sz="1050" dirty="0">
                <a:latin typeface="Roboto Slab"/>
                <a:ea typeface="Roboto Slab"/>
                <a:cs typeface="Roboto Slab"/>
                <a:sym typeface="Roboto Slab"/>
              </a:rPr>
              <a:t>(source: learningstylequiz.com)</a:t>
            </a:r>
            <a:endParaRPr sz="1050" dirty="0">
              <a:latin typeface="Roboto Slab"/>
              <a:ea typeface="Roboto Slab"/>
              <a:cs typeface="Roboto Slab"/>
              <a:sym typeface="Roboto Slab"/>
            </a:endParaRPr>
          </a:p>
          <a:p>
            <a:pPr marL="457200" lvl="0" indent="0" algn="l" rtl="0">
              <a:lnSpc>
                <a:spcPct val="171428"/>
              </a:lnSpc>
              <a:spcBef>
                <a:spcPts val="800"/>
              </a:spcBef>
              <a:spcAft>
                <a:spcPts val="0"/>
              </a:spcAft>
              <a:buSzPts val="1800"/>
              <a:buNone/>
            </a:pPr>
            <a:endParaRPr sz="1050" dirty="0">
              <a:latin typeface="Roboto Slab"/>
              <a:ea typeface="Roboto Slab"/>
              <a:cs typeface="Roboto Slab"/>
              <a:sym typeface="Roboto Slab"/>
            </a:endParaRPr>
          </a:p>
          <a:p>
            <a:pPr marL="0" lvl="0" indent="0" algn="l" rtl="0">
              <a:lnSpc>
                <a:spcPct val="171428"/>
              </a:lnSpc>
              <a:spcBef>
                <a:spcPts val="800"/>
              </a:spcBef>
              <a:spcAft>
                <a:spcPts val="0"/>
              </a:spcAft>
              <a:buSzPts val="1800"/>
              <a:buNone/>
            </a:pPr>
            <a:endParaRPr sz="1050" dirty="0">
              <a:solidFill>
                <a:srgbClr val="777777"/>
              </a:solidFill>
              <a:latin typeface="Roboto Slab"/>
              <a:ea typeface="Roboto Slab"/>
              <a:cs typeface="Roboto Slab"/>
              <a:sym typeface="Roboto Slab"/>
            </a:endParaRPr>
          </a:p>
          <a:p>
            <a:pPr marL="0" lvl="0" indent="0" algn="l" rtl="0">
              <a:lnSpc>
                <a:spcPct val="115000"/>
              </a:lnSpc>
              <a:spcBef>
                <a:spcPts val="800"/>
              </a:spcBef>
              <a:spcAft>
                <a:spcPts val="1200"/>
              </a:spcAft>
              <a:buSzPts val="1800"/>
              <a:buNone/>
            </a:pPr>
            <a:endParaRPr sz="2107"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8">
                                            <p:txEl>
                                              <p:pRg st="0" end="0"/>
                                            </p:txEl>
                                          </p:spTgt>
                                        </p:tgtEl>
                                        <p:attrNameLst>
                                          <p:attrName>style.visibility</p:attrName>
                                        </p:attrNameLst>
                                      </p:cBhvr>
                                      <p:to>
                                        <p:strVal val="visible"/>
                                      </p:to>
                                    </p:set>
                                    <p:animEffect transition="in" filter="fade">
                                      <p:cBhvr>
                                        <p:cTn id="7" dur="500"/>
                                        <p:tgtEl>
                                          <p:spTgt spid="2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8">
                                            <p:txEl>
                                              <p:pRg st="1" end="1"/>
                                            </p:txEl>
                                          </p:spTgt>
                                        </p:tgtEl>
                                        <p:attrNameLst>
                                          <p:attrName>style.visibility</p:attrName>
                                        </p:attrNameLst>
                                      </p:cBhvr>
                                      <p:to>
                                        <p:strVal val="visible"/>
                                      </p:to>
                                    </p:set>
                                    <p:animEffect transition="in" filter="fade">
                                      <p:cBhvr>
                                        <p:cTn id="12" dur="500"/>
                                        <p:tgtEl>
                                          <p:spTgt spid="21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8">
                                            <p:txEl>
                                              <p:pRg st="2" end="2"/>
                                            </p:txEl>
                                          </p:spTgt>
                                        </p:tgtEl>
                                        <p:attrNameLst>
                                          <p:attrName>style.visibility</p:attrName>
                                        </p:attrNameLst>
                                      </p:cBhvr>
                                      <p:to>
                                        <p:strVal val="visible"/>
                                      </p:to>
                                    </p:set>
                                    <p:animEffect transition="in" filter="fade">
                                      <p:cBhvr>
                                        <p:cTn id="17" dur="500"/>
                                        <p:tgtEl>
                                          <p:spTgt spid="21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8">
                                            <p:txEl>
                                              <p:pRg st="4" end="4"/>
                                            </p:txEl>
                                          </p:spTgt>
                                        </p:tgtEl>
                                        <p:attrNameLst>
                                          <p:attrName>style.visibility</p:attrName>
                                        </p:attrNameLst>
                                      </p:cBhvr>
                                      <p:to>
                                        <p:strVal val="visible"/>
                                      </p:to>
                                    </p:set>
                                    <p:animEffect transition="in" filter="fade">
                                      <p:cBhvr>
                                        <p:cTn id="22" dur="500"/>
                                        <p:tgtEl>
                                          <p:spTgt spid="218">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8">
                                            <p:txEl>
                                              <p:pRg st="5" end="5"/>
                                            </p:txEl>
                                          </p:spTgt>
                                        </p:tgtEl>
                                        <p:attrNameLst>
                                          <p:attrName>style.visibility</p:attrName>
                                        </p:attrNameLst>
                                      </p:cBhvr>
                                      <p:to>
                                        <p:strVal val="visible"/>
                                      </p:to>
                                    </p:set>
                                    <p:animEffect transition="in" filter="fade">
                                      <p:cBhvr>
                                        <p:cTn id="27" dur="500"/>
                                        <p:tgtEl>
                                          <p:spTgt spid="218">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18">
                                            <p:txEl>
                                              <p:pRg st="6" end="6"/>
                                            </p:txEl>
                                          </p:spTgt>
                                        </p:tgtEl>
                                        <p:attrNameLst>
                                          <p:attrName>style.visibility</p:attrName>
                                        </p:attrNameLst>
                                      </p:cBhvr>
                                      <p:to>
                                        <p:strVal val="visible"/>
                                      </p:to>
                                    </p:set>
                                    <p:animEffect transition="in" filter="fade">
                                      <p:cBhvr>
                                        <p:cTn id="32" dur="500"/>
                                        <p:tgtEl>
                                          <p:spTgt spid="218">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18">
                                            <p:txEl>
                                              <p:pRg st="7" end="7"/>
                                            </p:txEl>
                                          </p:spTgt>
                                        </p:tgtEl>
                                        <p:attrNameLst>
                                          <p:attrName>style.visibility</p:attrName>
                                        </p:attrNameLst>
                                      </p:cBhvr>
                                      <p:to>
                                        <p:strVal val="visible"/>
                                      </p:to>
                                    </p:set>
                                    <p:animEffect transition="in" filter="fade">
                                      <p:cBhvr>
                                        <p:cTn id="37" dur="500"/>
                                        <p:tgtEl>
                                          <p:spTgt spid="218">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18">
                                            <p:txEl>
                                              <p:pRg st="8" end="8"/>
                                            </p:txEl>
                                          </p:spTgt>
                                        </p:tgtEl>
                                        <p:attrNameLst>
                                          <p:attrName>style.visibility</p:attrName>
                                        </p:attrNameLst>
                                      </p:cBhvr>
                                      <p:to>
                                        <p:strVal val="visible"/>
                                      </p:to>
                                    </p:set>
                                    <p:animEffect transition="in" filter="fade">
                                      <p:cBhvr>
                                        <p:cTn id="42" dur="500"/>
                                        <p:tgtEl>
                                          <p:spTgt spid="218">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8">
                                            <p:txEl>
                                              <p:pRg st="9" end="9"/>
                                            </p:txEl>
                                          </p:spTgt>
                                        </p:tgtEl>
                                        <p:attrNameLst>
                                          <p:attrName>style.visibility</p:attrName>
                                        </p:attrNameLst>
                                      </p:cBhvr>
                                      <p:to>
                                        <p:strVal val="visible"/>
                                      </p:to>
                                    </p:set>
                                    <p:animEffect transition="in" filter="fade">
                                      <p:cBhvr>
                                        <p:cTn id="47" dur="500"/>
                                        <p:tgtEl>
                                          <p:spTgt spid="21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2"/>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rmAutofit fontScale="90000"/>
          </a:bodyPr>
          <a:lstStyle/>
          <a:p>
            <a:pPr marL="0" lvl="0" indent="0" algn="ctr" rtl="0">
              <a:lnSpc>
                <a:spcPct val="100000"/>
              </a:lnSpc>
              <a:spcBef>
                <a:spcPts val="0"/>
              </a:spcBef>
              <a:spcAft>
                <a:spcPts val="0"/>
              </a:spcAft>
              <a:buSzPct val="111111"/>
              <a:buNone/>
            </a:pPr>
            <a:r>
              <a:rPr lang="en" b="1"/>
              <a:t>Auditory</a:t>
            </a:r>
            <a:endParaRPr b="1"/>
          </a:p>
        </p:txBody>
      </p:sp>
      <p:sp>
        <p:nvSpPr>
          <p:cNvPr id="224" name="Google Shape;224;p42"/>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800"/>
              <a:buNone/>
            </a:pPr>
            <a:r>
              <a:rPr lang="en" sz="2500">
                <a:solidFill>
                  <a:schemeClr val="accent6"/>
                </a:solidFill>
                <a:latin typeface="Roboto Slab"/>
                <a:ea typeface="Roboto Slab"/>
                <a:cs typeface="Roboto Slab"/>
                <a:sym typeface="Roboto Slab"/>
              </a:rPr>
              <a:t>Learn by listening</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33EC31-8E48-4B54-01D5-03DB03694F63}"/>
              </a:ext>
            </a:extLst>
          </p:cNvPr>
          <p:cNvSpPr>
            <a:spLocks noGrp="1"/>
          </p:cNvSpPr>
          <p:nvPr>
            <p:ph type="title"/>
          </p:nvPr>
        </p:nvSpPr>
        <p:spPr>
          <a:xfrm>
            <a:off x="387900" y="458025"/>
            <a:ext cx="8368200" cy="686100"/>
          </a:xfrm>
        </p:spPr>
        <p:txBody>
          <a:bodyPr wrap="square" anchor="b">
            <a:normAutofit/>
          </a:bodyPr>
          <a:lstStyle/>
          <a:p>
            <a:r>
              <a:rPr lang="en-US" dirty="0"/>
              <a:t>How are you feeling today (visually)?</a:t>
            </a:r>
          </a:p>
        </p:txBody>
      </p:sp>
      <p:sp>
        <p:nvSpPr>
          <p:cNvPr id="4" name="Text Placeholder 3">
            <a:extLst>
              <a:ext uri="{FF2B5EF4-FFF2-40B4-BE49-F238E27FC236}">
                <a16:creationId xmlns:a16="http://schemas.microsoft.com/office/drawing/2014/main" id="{FAA37035-25F8-B1EE-347B-78792F4882FC}"/>
              </a:ext>
            </a:extLst>
          </p:cNvPr>
          <p:cNvSpPr>
            <a:spLocks noGrp="1"/>
          </p:cNvSpPr>
          <p:nvPr>
            <p:ph type="body" idx="1"/>
          </p:nvPr>
        </p:nvSpPr>
        <p:spPr>
          <a:xfrm>
            <a:off x="387900" y="1489824"/>
            <a:ext cx="8368200" cy="3078900"/>
          </a:xfrm>
        </p:spPr>
        <p:txBody>
          <a:bodyPr wrap="square" anchor="t">
            <a:normAutofit/>
          </a:bodyPr>
          <a:lstStyle/>
          <a:p>
            <a:pPr>
              <a:spcAft>
                <a:spcPts val="600"/>
              </a:spcAft>
            </a:pPr>
            <a:r>
              <a:rPr lang="en-US" dirty="0"/>
              <a:t>Find a picture that reflects some of what you’re feeling today.</a:t>
            </a:r>
          </a:p>
          <a:p>
            <a:pPr>
              <a:spcAft>
                <a:spcPts val="600"/>
              </a:spcAft>
            </a:pPr>
            <a:endParaRPr lang="en-US" dirty="0"/>
          </a:p>
          <a:p>
            <a:pPr>
              <a:spcAft>
                <a:spcPts val="600"/>
              </a:spcAft>
            </a:pPr>
            <a:r>
              <a:rPr lang="en-US" dirty="0"/>
              <a:t>Go to this link and follow the directions:</a:t>
            </a:r>
          </a:p>
          <a:p>
            <a:pPr>
              <a:spcAft>
                <a:spcPts val="600"/>
              </a:spcAft>
            </a:pPr>
            <a:endParaRPr lang="en-US" dirty="0"/>
          </a:p>
          <a:p>
            <a:pPr marL="114300" indent="0">
              <a:spcAft>
                <a:spcPts val="600"/>
              </a:spcAft>
              <a:buNone/>
            </a:pPr>
            <a:r>
              <a:rPr lang="en-US" dirty="0">
                <a:hlinkClick r:id="rId2"/>
              </a:rPr>
              <a:t>https://docs.google.com/document/d/1B0jVd1OwKPbF2GLFVX5vG9ULiQ0cuhHCuhYDwf-hYos/edit?usp=sharing</a:t>
            </a:r>
            <a:endParaRPr lang="en-US" dirty="0"/>
          </a:p>
          <a:p>
            <a:pPr>
              <a:spcAft>
                <a:spcPts val="600"/>
              </a:spcAft>
            </a:pPr>
            <a:endParaRPr lang="en-US" dirty="0"/>
          </a:p>
        </p:txBody>
      </p:sp>
    </p:spTree>
    <p:extLst>
      <p:ext uri="{BB962C8B-B14F-4D97-AF65-F5344CB8AC3E}">
        <p14:creationId xmlns:p14="http://schemas.microsoft.com/office/powerpoint/2010/main" val="31957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4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a:t>Auditory</a:t>
            </a:r>
            <a:endParaRPr/>
          </a:p>
        </p:txBody>
      </p:sp>
      <p:sp>
        <p:nvSpPr>
          <p:cNvPr id="230" name="Google Shape;230;p4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Autofit/>
          </a:bodyPr>
          <a:lstStyle/>
          <a:p>
            <a:pPr marL="0" lvl="0" indent="0" algn="l" rtl="0">
              <a:lnSpc>
                <a:spcPct val="163636"/>
              </a:lnSpc>
              <a:spcBef>
                <a:spcPts val="0"/>
              </a:spcBef>
              <a:spcAft>
                <a:spcPts val="0"/>
              </a:spcAft>
              <a:buSzPts val="1800"/>
              <a:buNone/>
            </a:pPr>
            <a:r>
              <a:rPr lang="en" sz="1050" dirty="0">
                <a:latin typeface="Roboto Slab"/>
                <a:ea typeface="Roboto Slab"/>
                <a:cs typeface="Roboto Slab"/>
                <a:sym typeface="Roboto Slab"/>
              </a:rPr>
              <a:t>Often talk out loud to themselves, helps process thoughts and ideas. </a:t>
            </a:r>
            <a:endParaRPr sz="1050" dirty="0">
              <a:latin typeface="Roboto Slab"/>
              <a:ea typeface="Roboto Slab"/>
              <a:cs typeface="Roboto Slab"/>
              <a:sym typeface="Roboto Slab"/>
            </a:endParaRPr>
          </a:p>
          <a:p>
            <a:pPr marL="0" lvl="0" indent="0" algn="l" rtl="0">
              <a:lnSpc>
                <a:spcPct val="163636"/>
              </a:lnSpc>
              <a:spcBef>
                <a:spcPts val="1500"/>
              </a:spcBef>
              <a:spcAft>
                <a:spcPts val="0"/>
              </a:spcAft>
              <a:buSzPts val="1800"/>
              <a:buNone/>
            </a:pPr>
            <a:r>
              <a:rPr lang="en" sz="1050" dirty="0">
                <a:latin typeface="Roboto Slab"/>
                <a:ea typeface="Roboto Slab"/>
                <a:cs typeface="Roboto Slab"/>
                <a:sym typeface="Roboto Slab"/>
              </a:rPr>
              <a:t>Can struggle with remembering what they read, or putting their thoughts to paper.</a:t>
            </a:r>
            <a:endParaRPr sz="1050" dirty="0">
              <a:latin typeface="Roboto Slab"/>
              <a:ea typeface="Roboto Slab"/>
              <a:cs typeface="Roboto Slab"/>
              <a:sym typeface="Roboto Slab"/>
            </a:endParaRPr>
          </a:p>
          <a:p>
            <a:pPr marL="0" lvl="0" indent="0" algn="l" rtl="0">
              <a:lnSpc>
                <a:spcPct val="163636"/>
              </a:lnSpc>
              <a:spcBef>
                <a:spcPts val="1500"/>
              </a:spcBef>
              <a:spcAft>
                <a:spcPts val="0"/>
              </a:spcAft>
              <a:buSzPts val="1800"/>
              <a:buNone/>
            </a:pPr>
            <a:r>
              <a:rPr lang="en" sz="1050" dirty="0">
                <a:latin typeface="Roboto Slab"/>
                <a:ea typeface="Roboto Slab"/>
                <a:cs typeface="Roboto Slab"/>
                <a:sym typeface="Roboto Slab"/>
              </a:rPr>
              <a:t>Tips for optimizing the auditory learning experience:</a:t>
            </a:r>
            <a:endParaRPr sz="1050" dirty="0">
              <a:latin typeface="Roboto Slab"/>
              <a:ea typeface="Roboto Slab"/>
              <a:cs typeface="Roboto Slab"/>
              <a:sym typeface="Roboto Slab"/>
            </a:endParaRPr>
          </a:p>
          <a:p>
            <a:pPr marL="457200" lvl="0" indent="-295275" algn="l" rtl="0">
              <a:lnSpc>
                <a:spcPct val="171428"/>
              </a:lnSpc>
              <a:spcBef>
                <a:spcPts val="1500"/>
              </a:spcBef>
              <a:spcAft>
                <a:spcPts val="0"/>
              </a:spcAft>
              <a:buClr>
                <a:schemeClr val="dk2"/>
              </a:buClr>
              <a:buSzPts val="1050"/>
              <a:buFont typeface="Roboto Slab"/>
              <a:buChar char="●"/>
            </a:pPr>
            <a:r>
              <a:rPr lang="en" sz="1050" dirty="0">
                <a:latin typeface="Roboto Slab"/>
                <a:ea typeface="Roboto Slab"/>
                <a:cs typeface="Roboto Slab"/>
                <a:sym typeface="Roboto Slab"/>
              </a:rPr>
              <a:t>Finish study sessions or classes with a summary, for a chance to recap. </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Listen to readings when possible (audio books, text speak programs, podcasts, etc.)</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Inclusive brainstorming and small group discussion allow ideas to spoken and written simultaneously helping to express ideas and remember them.</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Study groups and partnered work help things stick more easily. The more conversational, the better! </a:t>
            </a:r>
            <a:endParaRPr sz="1050" dirty="0">
              <a:latin typeface="Roboto Slab"/>
              <a:ea typeface="Roboto Slab"/>
              <a:cs typeface="Roboto Slab"/>
              <a:sym typeface="Roboto Slab"/>
            </a:endParaRPr>
          </a:p>
          <a:p>
            <a:pPr marL="457200" lvl="0" indent="-295275" algn="l" rtl="0">
              <a:lnSpc>
                <a:spcPct val="171428"/>
              </a:lnSpc>
              <a:spcBef>
                <a:spcPts val="0"/>
              </a:spcBef>
              <a:spcAft>
                <a:spcPts val="0"/>
              </a:spcAft>
              <a:buClr>
                <a:schemeClr val="dk2"/>
              </a:buClr>
              <a:buSzPts val="1050"/>
              <a:buFont typeface="Roboto Slab"/>
              <a:buChar char="●"/>
            </a:pPr>
            <a:r>
              <a:rPr lang="en" sz="1050" dirty="0">
                <a:latin typeface="Roboto Slab"/>
                <a:ea typeface="Roboto Slab"/>
                <a:cs typeface="Roboto Slab"/>
                <a:sym typeface="Roboto Slab"/>
              </a:rPr>
              <a:t>Talk to professors during office hours to reinforce ideas from class.</a:t>
            </a:r>
            <a:endParaRPr sz="1050" dirty="0">
              <a:latin typeface="Roboto Slab"/>
              <a:ea typeface="Roboto Slab"/>
              <a:cs typeface="Roboto Slab"/>
              <a:sym typeface="Roboto Slab"/>
            </a:endParaRPr>
          </a:p>
          <a:p>
            <a:pPr marL="0" lvl="0" indent="0" algn="r" rtl="0">
              <a:lnSpc>
                <a:spcPct val="171428"/>
              </a:lnSpc>
              <a:spcBef>
                <a:spcPts val="800"/>
              </a:spcBef>
              <a:spcAft>
                <a:spcPts val="0"/>
              </a:spcAft>
              <a:buSzPts val="1800"/>
              <a:buNone/>
            </a:pPr>
            <a:r>
              <a:rPr lang="en" sz="1050" dirty="0">
                <a:latin typeface="Roboto Slab"/>
                <a:ea typeface="Roboto Slab"/>
                <a:cs typeface="Roboto Slab"/>
                <a:sym typeface="Roboto Slab"/>
              </a:rPr>
              <a:t>(source: learningstylequiz.com)</a:t>
            </a:r>
            <a:endParaRPr sz="1050" dirty="0">
              <a:latin typeface="Roboto Slab"/>
              <a:ea typeface="Roboto Slab"/>
              <a:cs typeface="Roboto Slab"/>
              <a:sym typeface="Roboto Slab"/>
            </a:endParaRPr>
          </a:p>
          <a:p>
            <a:pPr marL="0" lvl="0" indent="0" algn="l" rtl="0">
              <a:lnSpc>
                <a:spcPct val="115000"/>
              </a:lnSpc>
              <a:spcBef>
                <a:spcPts val="800"/>
              </a:spcBef>
              <a:spcAft>
                <a:spcPts val="1200"/>
              </a:spcAft>
              <a:buSzPts val="1800"/>
              <a:buNone/>
            </a:pPr>
            <a:endParaRPr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0">
                                            <p:txEl>
                                              <p:pRg st="0" end="0"/>
                                            </p:txEl>
                                          </p:spTgt>
                                        </p:tgtEl>
                                        <p:attrNameLst>
                                          <p:attrName>style.visibility</p:attrName>
                                        </p:attrNameLst>
                                      </p:cBhvr>
                                      <p:to>
                                        <p:strVal val="visible"/>
                                      </p:to>
                                    </p:set>
                                    <p:animEffect transition="in" filter="fade">
                                      <p:cBhvr>
                                        <p:cTn id="7" dur="500"/>
                                        <p:tgtEl>
                                          <p:spTgt spid="2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0">
                                            <p:txEl>
                                              <p:pRg st="1" end="1"/>
                                            </p:txEl>
                                          </p:spTgt>
                                        </p:tgtEl>
                                        <p:attrNameLst>
                                          <p:attrName>style.visibility</p:attrName>
                                        </p:attrNameLst>
                                      </p:cBhvr>
                                      <p:to>
                                        <p:strVal val="visible"/>
                                      </p:to>
                                    </p:set>
                                    <p:animEffect transition="in" filter="fade">
                                      <p:cBhvr>
                                        <p:cTn id="12" dur="500"/>
                                        <p:tgtEl>
                                          <p:spTgt spid="23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0">
                                            <p:txEl>
                                              <p:pRg st="2" end="2"/>
                                            </p:txEl>
                                          </p:spTgt>
                                        </p:tgtEl>
                                        <p:attrNameLst>
                                          <p:attrName>style.visibility</p:attrName>
                                        </p:attrNameLst>
                                      </p:cBhvr>
                                      <p:to>
                                        <p:strVal val="visible"/>
                                      </p:to>
                                    </p:set>
                                    <p:animEffect transition="in" filter="fade">
                                      <p:cBhvr>
                                        <p:cTn id="17" dur="500"/>
                                        <p:tgtEl>
                                          <p:spTgt spid="23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0">
                                            <p:txEl>
                                              <p:pRg st="3" end="3"/>
                                            </p:txEl>
                                          </p:spTgt>
                                        </p:tgtEl>
                                        <p:attrNameLst>
                                          <p:attrName>style.visibility</p:attrName>
                                        </p:attrNameLst>
                                      </p:cBhvr>
                                      <p:to>
                                        <p:strVal val="visible"/>
                                      </p:to>
                                    </p:set>
                                    <p:animEffect transition="in" filter="fade">
                                      <p:cBhvr>
                                        <p:cTn id="22" dur="500"/>
                                        <p:tgtEl>
                                          <p:spTgt spid="23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30">
                                            <p:txEl>
                                              <p:pRg st="4" end="4"/>
                                            </p:txEl>
                                          </p:spTgt>
                                        </p:tgtEl>
                                        <p:attrNameLst>
                                          <p:attrName>style.visibility</p:attrName>
                                        </p:attrNameLst>
                                      </p:cBhvr>
                                      <p:to>
                                        <p:strVal val="visible"/>
                                      </p:to>
                                    </p:set>
                                    <p:animEffect transition="in" filter="fade">
                                      <p:cBhvr>
                                        <p:cTn id="27" dur="500"/>
                                        <p:tgtEl>
                                          <p:spTgt spid="23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30">
                                            <p:txEl>
                                              <p:pRg st="5" end="5"/>
                                            </p:txEl>
                                          </p:spTgt>
                                        </p:tgtEl>
                                        <p:attrNameLst>
                                          <p:attrName>style.visibility</p:attrName>
                                        </p:attrNameLst>
                                      </p:cBhvr>
                                      <p:to>
                                        <p:strVal val="visible"/>
                                      </p:to>
                                    </p:set>
                                    <p:animEffect transition="in" filter="fade">
                                      <p:cBhvr>
                                        <p:cTn id="32" dur="500"/>
                                        <p:tgtEl>
                                          <p:spTgt spid="23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30">
                                            <p:txEl>
                                              <p:pRg st="6" end="6"/>
                                            </p:txEl>
                                          </p:spTgt>
                                        </p:tgtEl>
                                        <p:attrNameLst>
                                          <p:attrName>style.visibility</p:attrName>
                                        </p:attrNameLst>
                                      </p:cBhvr>
                                      <p:to>
                                        <p:strVal val="visible"/>
                                      </p:to>
                                    </p:set>
                                    <p:animEffect transition="in" filter="fade">
                                      <p:cBhvr>
                                        <p:cTn id="37" dur="500"/>
                                        <p:tgtEl>
                                          <p:spTgt spid="23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30">
                                            <p:txEl>
                                              <p:pRg st="7" end="7"/>
                                            </p:txEl>
                                          </p:spTgt>
                                        </p:tgtEl>
                                        <p:attrNameLst>
                                          <p:attrName>style.visibility</p:attrName>
                                        </p:attrNameLst>
                                      </p:cBhvr>
                                      <p:to>
                                        <p:strVal val="visible"/>
                                      </p:to>
                                    </p:set>
                                    <p:animEffect transition="in" filter="fade">
                                      <p:cBhvr>
                                        <p:cTn id="42" dur="500"/>
                                        <p:tgtEl>
                                          <p:spTgt spid="23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4"/>
          <p:cNvSpPr txBox="1">
            <a:spLocks noGrp="1"/>
          </p:cNvSpPr>
          <p:nvPr>
            <p:ph type="title"/>
          </p:nvPr>
        </p:nvSpPr>
        <p:spPr>
          <a:xfrm>
            <a:off x="265500" y="0"/>
            <a:ext cx="4045200" cy="51435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800"/>
              <a:buNone/>
            </a:pPr>
            <a:r>
              <a:rPr lang="en" sz="5500" b="1">
                <a:solidFill>
                  <a:schemeClr val="accent6"/>
                </a:solidFill>
              </a:rPr>
              <a:t>BE</a:t>
            </a:r>
            <a:br>
              <a:rPr lang="en" sz="5500" b="1">
                <a:solidFill>
                  <a:schemeClr val="accent6"/>
                </a:solidFill>
              </a:rPr>
            </a:br>
            <a:r>
              <a:rPr lang="en" sz="5500" b="1">
                <a:solidFill>
                  <a:schemeClr val="accent6"/>
                </a:solidFill>
              </a:rPr>
              <a:t>OPEN</a:t>
            </a:r>
            <a:br>
              <a:rPr lang="en" sz="5500" b="1">
                <a:solidFill>
                  <a:schemeClr val="accent6"/>
                </a:solidFill>
              </a:rPr>
            </a:br>
            <a:r>
              <a:rPr lang="en" sz="5500" b="1">
                <a:solidFill>
                  <a:schemeClr val="accent6"/>
                </a:solidFill>
              </a:rPr>
              <a:t>TO</a:t>
            </a:r>
            <a:br>
              <a:rPr lang="en" sz="5500" b="1">
                <a:solidFill>
                  <a:schemeClr val="accent6"/>
                </a:solidFill>
              </a:rPr>
            </a:br>
            <a:r>
              <a:rPr lang="en" sz="5500" b="1">
                <a:solidFill>
                  <a:schemeClr val="accent6"/>
                </a:solidFill>
              </a:rPr>
              <a:t>CHANGE!</a:t>
            </a:r>
            <a:endParaRPr sz="5500" b="1">
              <a:solidFill>
                <a:schemeClr val="accent6"/>
              </a:solidFill>
            </a:endParaRPr>
          </a:p>
        </p:txBody>
      </p:sp>
      <p:sp>
        <p:nvSpPr>
          <p:cNvPr id="236" name="Google Shape;236;p4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US" b="1" dirty="0">
                <a:latin typeface="Roboto Slab"/>
                <a:ea typeface="Roboto Slab"/>
                <a:cs typeface="Roboto Slab"/>
                <a:sym typeface="Roboto Slab"/>
              </a:rPr>
              <a:t>It's a mistake to do the same thing again and again and to expect different results</a:t>
            </a:r>
          </a:p>
          <a:p>
            <a:pPr marL="0" lvl="0" indent="0" algn="l" rtl="0">
              <a:lnSpc>
                <a:spcPct val="115000"/>
              </a:lnSpc>
              <a:spcBef>
                <a:spcPts val="1200"/>
              </a:spcBef>
              <a:spcAft>
                <a:spcPts val="1200"/>
              </a:spcAft>
              <a:buSzPts val="1800"/>
              <a:buNone/>
            </a:pPr>
            <a:r>
              <a:rPr lang="en" b="1" dirty="0">
                <a:latin typeface="Roboto Slab"/>
                <a:ea typeface="Roboto Slab"/>
                <a:cs typeface="Roboto Slab"/>
                <a:sym typeface="Roboto Slab"/>
              </a:rPr>
              <a:t>If you want different results, you must do things differently.</a:t>
            </a:r>
            <a:endParaRPr b="1"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6">
                                            <p:txEl>
                                              <p:pRg st="0" end="0"/>
                                            </p:txEl>
                                          </p:spTgt>
                                        </p:tgtEl>
                                        <p:attrNameLst>
                                          <p:attrName>style.visibility</p:attrName>
                                        </p:attrNameLst>
                                      </p:cBhvr>
                                      <p:to>
                                        <p:strVal val="visible"/>
                                      </p:to>
                                    </p:set>
                                    <p:animEffect transition="in" filter="fade">
                                      <p:cBhvr>
                                        <p:cTn id="7" dur="500"/>
                                        <p:tgtEl>
                                          <p:spTgt spid="23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6">
                                            <p:txEl>
                                              <p:pRg st="1" end="1"/>
                                            </p:txEl>
                                          </p:spTgt>
                                        </p:tgtEl>
                                        <p:attrNameLst>
                                          <p:attrName>style.visibility</p:attrName>
                                        </p:attrNameLst>
                                      </p:cBhvr>
                                      <p:to>
                                        <p:strVal val="visible"/>
                                      </p:to>
                                    </p:set>
                                    <p:animEffect transition="in" filter="fade">
                                      <p:cBhvr>
                                        <p:cTn id="12" dur="500"/>
                                        <p:tgtEl>
                                          <p:spTgt spid="23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4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990"/>
              <a:buNone/>
            </a:pPr>
            <a:r>
              <a:rPr lang="en" sz="5820" b="1">
                <a:solidFill>
                  <a:schemeClr val="accent6"/>
                </a:solidFill>
              </a:rPr>
              <a:t>The Study Cycle</a:t>
            </a:r>
            <a:endParaRPr sz="5820" b="1">
              <a:solidFill>
                <a:schemeClr val="accent6"/>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6"/>
          <p:cNvSpPr/>
          <p:nvPr/>
        </p:nvSpPr>
        <p:spPr>
          <a:xfrm>
            <a:off x="1978700" y="759225"/>
            <a:ext cx="2244300" cy="2174400"/>
          </a:xfrm>
          <a:prstGeom prst="ellipse">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 name="Google Shape;247;p46"/>
          <p:cNvSpPr txBox="1"/>
          <p:nvPr/>
        </p:nvSpPr>
        <p:spPr>
          <a:xfrm>
            <a:off x="2097200" y="11846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5</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Assess</a:t>
            </a:r>
            <a:endParaRPr sz="3700" b="0" i="0" u="none" strike="noStrike" cap="none">
              <a:solidFill>
                <a:schemeClr val="dk1"/>
              </a:solidFill>
              <a:latin typeface="Impact"/>
              <a:ea typeface="Impact"/>
              <a:cs typeface="Impact"/>
              <a:sym typeface="Impact"/>
            </a:endParaRPr>
          </a:p>
        </p:txBody>
      </p:sp>
      <p:sp>
        <p:nvSpPr>
          <p:cNvPr id="248" name="Google Shape;248;p46"/>
          <p:cNvSpPr/>
          <p:nvPr/>
        </p:nvSpPr>
        <p:spPr>
          <a:xfrm>
            <a:off x="3040250" y="2933625"/>
            <a:ext cx="2244300" cy="2174400"/>
          </a:xfrm>
          <a:prstGeom prst="ellipse">
            <a:avLst/>
          </a:prstGeom>
          <a:solidFill>
            <a:srgbClr val="FF67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 name="Google Shape;249;p46"/>
          <p:cNvSpPr txBox="1"/>
          <p:nvPr/>
        </p:nvSpPr>
        <p:spPr>
          <a:xfrm>
            <a:off x="3158750" y="335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4</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Study</a:t>
            </a:r>
            <a:endParaRPr sz="3700" b="0" i="0" u="none" strike="noStrike" cap="none">
              <a:solidFill>
                <a:schemeClr val="dk1"/>
              </a:solidFill>
              <a:latin typeface="Impact"/>
              <a:ea typeface="Impact"/>
              <a:cs typeface="Impact"/>
              <a:sym typeface="Impact"/>
            </a:endParaRPr>
          </a:p>
        </p:txBody>
      </p:sp>
      <p:sp>
        <p:nvSpPr>
          <p:cNvPr id="250" name="Google Shape;250;p46"/>
          <p:cNvSpPr/>
          <p:nvPr/>
        </p:nvSpPr>
        <p:spPr>
          <a:xfrm>
            <a:off x="5673275" y="2933625"/>
            <a:ext cx="2244300" cy="2174400"/>
          </a:xfrm>
          <a:prstGeom prst="ellipse">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 name="Google Shape;251;p46"/>
          <p:cNvSpPr txBox="1"/>
          <p:nvPr/>
        </p:nvSpPr>
        <p:spPr>
          <a:xfrm>
            <a:off x="5791775" y="335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3 </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Review</a:t>
            </a:r>
            <a:endParaRPr sz="3700" b="0" i="0" u="none" strike="noStrike" cap="none">
              <a:solidFill>
                <a:schemeClr val="dk1"/>
              </a:solidFill>
              <a:latin typeface="Impact"/>
              <a:ea typeface="Impact"/>
              <a:cs typeface="Impact"/>
              <a:sym typeface="Impact"/>
            </a:endParaRPr>
          </a:p>
        </p:txBody>
      </p:sp>
      <p:sp>
        <p:nvSpPr>
          <p:cNvPr id="252" name="Google Shape;252;p46"/>
          <p:cNvSpPr/>
          <p:nvPr/>
        </p:nvSpPr>
        <p:spPr>
          <a:xfrm>
            <a:off x="6861938" y="759225"/>
            <a:ext cx="2244300" cy="2174400"/>
          </a:xfrm>
          <a:prstGeom prst="ellipse">
            <a:avLst/>
          </a:prstGeom>
          <a:solidFill>
            <a:srgbClr val="3C78D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Google Shape;253;p46"/>
          <p:cNvSpPr txBox="1"/>
          <p:nvPr/>
        </p:nvSpPr>
        <p:spPr>
          <a:xfrm>
            <a:off x="6980438" y="11846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2</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Attend</a:t>
            </a:r>
            <a:endParaRPr sz="3700" b="0" i="0" u="none" strike="noStrike" cap="none">
              <a:solidFill>
                <a:schemeClr val="dk1"/>
              </a:solidFill>
              <a:latin typeface="Impact"/>
              <a:ea typeface="Impact"/>
              <a:cs typeface="Impact"/>
              <a:sym typeface="Impact"/>
            </a:endParaRPr>
          </a:p>
        </p:txBody>
      </p:sp>
      <p:sp>
        <p:nvSpPr>
          <p:cNvPr id="254" name="Google Shape;254;p46"/>
          <p:cNvSpPr/>
          <p:nvPr/>
        </p:nvSpPr>
        <p:spPr>
          <a:xfrm>
            <a:off x="4420325" y="35475"/>
            <a:ext cx="2244300" cy="2174400"/>
          </a:xfrm>
          <a:prstGeom prst="ellipse">
            <a:avLst/>
          </a:prstGeom>
          <a:solidFill>
            <a:srgbClr val="00A55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p46"/>
          <p:cNvSpPr txBox="1"/>
          <p:nvPr/>
        </p:nvSpPr>
        <p:spPr>
          <a:xfrm>
            <a:off x="4538825" y="46087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1</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Prepare</a:t>
            </a:r>
            <a:endParaRPr sz="3700" b="0" i="0" u="none" strike="noStrike" cap="none">
              <a:solidFill>
                <a:schemeClr val="dk1"/>
              </a:solidFill>
              <a:latin typeface="Impact"/>
              <a:ea typeface="Impact"/>
              <a:cs typeface="Impact"/>
              <a:sym typeface="Impact"/>
            </a:endParaRPr>
          </a:p>
        </p:txBody>
      </p:sp>
      <p:sp>
        <p:nvSpPr>
          <p:cNvPr id="256" name="Google Shape;256;p46"/>
          <p:cNvSpPr/>
          <p:nvPr/>
        </p:nvSpPr>
        <p:spPr>
          <a:xfrm rot="2703882">
            <a:off x="6816469" y="514444"/>
            <a:ext cx="563635" cy="520572"/>
          </a:xfrm>
          <a:prstGeom prst="bentArrow">
            <a:avLst>
              <a:gd name="adj1" fmla="val 20063"/>
              <a:gd name="adj2" fmla="val 20812"/>
              <a:gd name="adj3" fmla="val 25000"/>
              <a:gd name="adj4" fmla="val 39756"/>
            </a:avLst>
          </a:prstGeom>
          <a:solidFill>
            <a:srgbClr val="00A55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A551"/>
              </a:solidFill>
              <a:latin typeface="Arial"/>
              <a:ea typeface="Arial"/>
              <a:cs typeface="Arial"/>
              <a:sym typeface="Arial"/>
            </a:endParaRPr>
          </a:p>
        </p:txBody>
      </p:sp>
      <p:sp>
        <p:nvSpPr>
          <p:cNvPr id="257" name="Google Shape;257;p46"/>
          <p:cNvSpPr/>
          <p:nvPr/>
        </p:nvSpPr>
        <p:spPr>
          <a:xfrm rot="9440275">
            <a:off x="7877975" y="3073809"/>
            <a:ext cx="563723" cy="520501"/>
          </a:xfrm>
          <a:prstGeom prst="bentArrow">
            <a:avLst>
              <a:gd name="adj1" fmla="val 20063"/>
              <a:gd name="adj2" fmla="val 20812"/>
              <a:gd name="adj3" fmla="val 25000"/>
              <a:gd name="adj4" fmla="val 39756"/>
            </a:avLst>
          </a:prstGeom>
          <a:solidFill>
            <a:srgbClr val="0088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Google Shape;258;p46"/>
          <p:cNvSpPr/>
          <p:nvPr/>
        </p:nvSpPr>
        <p:spPr>
          <a:xfrm rot="-4475704">
            <a:off x="2551184" y="3013894"/>
            <a:ext cx="563547" cy="520447"/>
          </a:xfrm>
          <a:prstGeom prst="bentArrow">
            <a:avLst>
              <a:gd name="adj1" fmla="val 20063"/>
              <a:gd name="adj2" fmla="val 20812"/>
              <a:gd name="adj3" fmla="val 25000"/>
              <a:gd name="adj4" fmla="val 39756"/>
            </a:avLst>
          </a:prstGeom>
          <a:solidFill>
            <a:srgbClr val="FF67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9" name="Google Shape;259;p46"/>
          <p:cNvSpPr/>
          <p:nvPr/>
        </p:nvSpPr>
        <p:spPr>
          <a:xfrm rot="1629899">
            <a:off x="3814462" y="497734"/>
            <a:ext cx="563788" cy="520578"/>
          </a:xfrm>
          <a:prstGeom prst="bentArrow">
            <a:avLst>
              <a:gd name="adj1" fmla="val 20063"/>
              <a:gd name="adj2" fmla="val 20812"/>
              <a:gd name="adj3" fmla="val 25000"/>
              <a:gd name="adj4" fmla="val 39756"/>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46"/>
          <p:cNvSpPr/>
          <p:nvPr/>
        </p:nvSpPr>
        <p:spPr>
          <a:xfrm rot="-8096118">
            <a:off x="5203069" y="4464194"/>
            <a:ext cx="563635" cy="520572"/>
          </a:xfrm>
          <a:prstGeom prst="bentArrow">
            <a:avLst>
              <a:gd name="adj1" fmla="val 20063"/>
              <a:gd name="adj2" fmla="val 20812"/>
              <a:gd name="adj3" fmla="val 25000"/>
              <a:gd name="adj4" fmla="val 39756"/>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1" name="Google Shape;261;p46"/>
          <p:cNvSpPr txBox="1"/>
          <p:nvPr/>
        </p:nvSpPr>
        <p:spPr>
          <a:xfrm>
            <a:off x="137075" y="51225"/>
            <a:ext cx="7344300" cy="708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400"/>
              <a:buFont typeface="Arial"/>
              <a:buNone/>
            </a:pPr>
            <a:r>
              <a:rPr lang="en" sz="3400" b="1" i="0" u="none" strike="noStrike" cap="none">
                <a:solidFill>
                  <a:schemeClr val="accent5"/>
                </a:solidFill>
                <a:latin typeface="Roboto Slab"/>
                <a:ea typeface="Roboto Slab"/>
                <a:cs typeface="Roboto Slab"/>
                <a:sym typeface="Roboto Slab"/>
              </a:rPr>
              <a:t>The Study Cycle</a:t>
            </a:r>
            <a:endParaRPr sz="3400" b="1" i="0" u="none" strike="noStrike" cap="none">
              <a:solidFill>
                <a:schemeClr val="accent5"/>
              </a:solidFill>
              <a:latin typeface="Roboto Slab"/>
              <a:ea typeface="Roboto Slab"/>
              <a:cs typeface="Roboto Slab"/>
              <a:sym typeface="Roboto Slab"/>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7"/>
          <p:cNvSpPr txBox="1">
            <a:spLocks noGrp="1"/>
          </p:cNvSpPr>
          <p:nvPr>
            <p:ph type="title"/>
          </p:nvPr>
        </p:nvSpPr>
        <p:spPr>
          <a:xfrm>
            <a:off x="311700" y="939125"/>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                            Prepare </a:t>
            </a:r>
            <a:r>
              <a:rPr lang="en" b="1" i="1">
                <a:solidFill>
                  <a:schemeClr val="accent5"/>
                </a:solidFill>
              </a:rPr>
              <a:t>Before</a:t>
            </a:r>
            <a:r>
              <a:rPr lang="en" b="1">
                <a:solidFill>
                  <a:schemeClr val="accent5"/>
                </a:solidFill>
              </a:rPr>
              <a:t> Class</a:t>
            </a:r>
            <a:endParaRPr b="1">
              <a:solidFill>
                <a:schemeClr val="accent5"/>
              </a:solidFill>
            </a:endParaRPr>
          </a:p>
        </p:txBody>
      </p:sp>
      <p:sp>
        <p:nvSpPr>
          <p:cNvPr id="267" name="Google Shape;267;p47"/>
          <p:cNvSpPr txBox="1">
            <a:spLocks noGrp="1"/>
          </p:cNvSpPr>
          <p:nvPr>
            <p:ph type="body" idx="1"/>
          </p:nvPr>
        </p:nvSpPr>
        <p:spPr>
          <a:xfrm>
            <a:off x="2334450" y="2258025"/>
            <a:ext cx="6448500" cy="23106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Font typeface="Roboto Slab"/>
              <a:buChar char="-"/>
            </a:pPr>
            <a:r>
              <a:rPr lang="en" dirty="0">
                <a:latin typeface="Roboto Slab"/>
                <a:ea typeface="Roboto Slab"/>
                <a:cs typeface="Roboto Slab"/>
                <a:sym typeface="Roboto Slab"/>
              </a:rPr>
              <a:t>Complete assigned reading </a:t>
            </a:r>
            <a:r>
              <a:rPr lang="en" i="1" dirty="0">
                <a:latin typeface="Roboto Slab"/>
                <a:ea typeface="Roboto Slab"/>
                <a:cs typeface="Roboto Slab"/>
                <a:sym typeface="Roboto Slab"/>
              </a:rPr>
              <a:t>before</a:t>
            </a:r>
            <a:r>
              <a:rPr lang="en" dirty="0">
                <a:latin typeface="Roboto Slab"/>
                <a:ea typeface="Roboto Slab"/>
                <a:cs typeface="Roboto Slab"/>
                <a:sym typeface="Roboto Slab"/>
              </a:rPr>
              <a:t> class</a:t>
            </a:r>
            <a:endParaRPr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dirty="0">
                <a:latin typeface="Roboto Slab"/>
                <a:ea typeface="Roboto Slab"/>
                <a:cs typeface="Roboto Slab"/>
                <a:sym typeface="Roboto Slab"/>
              </a:rPr>
              <a:t>Annotate readings</a:t>
            </a:r>
            <a:endParaRPr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dirty="0">
                <a:latin typeface="Roboto Slab"/>
                <a:ea typeface="Roboto Slab"/>
                <a:cs typeface="Roboto Slab"/>
                <a:sym typeface="Roboto Slab"/>
              </a:rPr>
              <a:t>Come up with questions to ask in class</a:t>
            </a:r>
            <a:endParaRPr dirty="0">
              <a:latin typeface="Roboto Slab"/>
              <a:ea typeface="Roboto Slab"/>
              <a:cs typeface="Roboto Slab"/>
              <a:sym typeface="Roboto Slab"/>
            </a:endParaRPr>
          </a:p>
        </p:txBody>
      </p:sp>
      <p:sp>
        <p:nvSpPr>
          <p:cNvPr id="268" name="Google Shape;268;p47"/>
          <p:cNvSpPr/>
          <p:nvPr/>
        </p:nvSpPr>
        <p:spPr>
          <a:xfrm>
            <a:off x="139375" y="83625"/>
            <a:ext cx="2244300" cy="2174400"/>
          </a:xfrm>
          <a:prstGeom prst="ellipse">
            <a:avLst/>
          </a:prstGeom>
          <a:solidFill>
            <a:srgbClr val="00A55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9" name="Google Shape;269;p47"/>
          <p:cNvSpPr txBox="1"/>
          <p:nvPr/>
        </p:nvSpPr>
        <p:spPr>
          <a:xfrm>
            <a:off x="257875" y="50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1</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Prepare</a:t>
            </a:r>
            <a:endParaRPr sz="3700" b="0" i="0" u="none" strike="noStrike" cap="none">
              <a:solidFill>
                <a:schemeClr val="dk1"/>
              </a:solidFill>
              <a:latin typeface="Impact"/>
              <a:ea typeface="Impact"/>
              <a:cs typeface="Impact"/>
              <a:sym typeface="Impac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7">
                                            <p:txEl>
                                              <p:pRg st="0" end="0"/>
                                            </p:txEl>
                                          </p:spTgt>
                                        </p:tgtEl>
                                        <p:attrNameLst>
                                          <p:attrName>style.visibility</p:attrName>
                                        </p:attrNameLst>
                                      </p:cBhvr>
                                      <p:to>
                                        <p:strVal val="visible"/>
                                      </p:to>
                                    </p:set>
                                    <p:animEffect transition="in" filter="fade">
                                      <p:cBhvr>
                                        <p:cTn id="7" dur="500"/>
                                        <p:tgtEl>
                                          <p:spTgt spid="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7">
                                            <p:txEl>
                                              <p:pRg st="1" end="1"/>
                                            </p:txEl>
                                          </p:spTgt>
                                        </p:tgtEl>
                                        <p:attrNameLst>
                                          <p:attrName>style.visibility</p:attrName>
                                        </p:attrNameLst>
                                      </p:cBhvr>
                                      <p:to>
                                        <p:strVal val="visible"/>
                                      </p:to>
                                    </p:set>
                                    <p:animEffect transition="in" filter="fade">
                                      <p:cBhvr>
                                        <p:cTn id="12" dur="500"/>
                                        <p:tgtEl>
                                          <p:spTgt spid="2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7">
                                            <p:txEl>
                                              <p:pRg st="2" end="2"/>
                                            </p:txEl>
                                          </p:spTgt>
                                        </p:tgtEl>
                                        <p:attrNameLst>
                                          <p:attrName>style.visibility</p:attrName>
                                        </p:attrNameLst>
                                      </p:cBhvr>
                                      <p:to>
                                        <p:strVal val="visible"/>
                                      </p:to>
                                    </p:set>
                                    <p:animEffect transition="in" filter="fade">
                                      <p:cBhvr>
                                        <p:cTn id="17" dur="500"/>
                                        <p:tgtEl>
                                          <p:spTgt spid="2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8"/>
          <p:cNvSpPr txBox="1">
            <a:spLocks noGrp="1"/>
          </p:cNvSpPr>
          <p:nvPr>
            <p:ph type="title"/>
          </p:nvPr>
        </p:nvSpPr>
        <p:spPr>
          <a:xfrm>
            <a:off x="405225" y="168700"/>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                            Annotating Readings</a:t>
            </a:r>
            <a:endParaRPr b="1">
              <a:solidFill>
                <a:schemeClr val="accent5"/>
              </a:solidFill>
            </a:endParaRPr>
          </a:p>
        </p:txBody>
      </p:sp>
      <p:sp>
        <p:nvSpPr>
          <p:cNvPr id="275" name="Google Shape;275;p48"/>
          <p:cNvSpPr/>
          <p:nvPr/>
        </p:nvSpPr>
        <p:spPr>
          <a:xfrm>
            <a:off x="139375" y="83625"/>
            <a:ext cx="2244300" cy="2174400"/>
          </a:xfrm>
          <a:prstGeom prst="ellipse">
            <a:avLst/>
          </a:prstGeom>
          <a:solidFill>
            <a:srgbClr val="93C47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6" name="Google Shape;276;p48"/>
          <p:cNvSpPr txBox="1"/>
          <p:nvPr/>
        </p:nvSpPr>
        <p:spPr>
          <a:xfrm>
            <a:off x="257875" y="50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lt1"/>
                </a:solidFill>
                <a:latin typeface="Impact"/>
                <a:ea typeface="Impact"/>
                <a:cs typeface="Impact"/>
                <a:sym typeface="Impact"/>
              </a:rPr>
              <a:t>1</a:t>
            </a:r>
            <a:endParaRPr sz="3700" b="0" i="0" u="none" strike="noStrike" cap="none">
              <a:solidFill>
                <a:schemeClr val="lt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lt1"/>
                </a:solidFill>
                <a:latin typeface="Impact"/>
                <a:ea typeface="Impact"/>
                <a:cs typeface="Impact"/>
                <a:sym typeface="Impact"/>
              </a:rPr>
              <a:t>Prepare</a:t>
            </a:r>
            <a:endParaRPr sz="3700" b="0" i="0" u="none" strike="noStrike" cap="none">
              <a:solidFill>
                <a:schemeClr val="lt1"/>
              </a:solidFill>
              <a:latin typeface="Impact"/>
              <a:ea typeface="Impact"/>
              <a:cs typeface="Impact"/>
              <a:sym typeface="Impact"/>
            </a:endParaRPr>
          </a:p>
        </p:txBody>
      </p:sp>
      <p:sp>
        <p:nvSpPr>
          <p:cNvPr id="277" name="Google Shape;277;p48"/>
          <p:cNvSpPr txBox="1"/>
          <p:nvPr/>
        </p:nvSpPr>
        <p:spPr>
          <a:xfrm>
            <a:off x="745500" y="2325300"/>
            <a:ext cx="4094100" cy="2818200"/>
          </a:xfrm>
          <a:prstGeom prst="rect">
            <a:avLst/>
          </a:prstGeom>
          <a:solidFill>
            <a:schemeClr val="lt1"/>
          </a:solidFill>
          <a:ln>
            <a:noFill/>
          </a:ln>
        </p:spPr>
        <p:txBody>
          <a:bodyPr spcFirstLastPara="1" wrap="square" lIns="91425" tIns="91425" rIns="91425" bIns="91425" anchor="t" anchorCtr="0">
            <a:spAutoFit/>
          </a:bodyPr>
          <a:lstStyle/>
          <a:p>
            <a:pPr marL="596900" marR="0" lvl="0" indent="-342900" algn="l" rtl="0">
              <a:lnSpc>
                <a:spcPct val="115000"/>
              </a:lnSpc>
              <a:spcBef>
                <a:spcPts val="1800"/>
              </a:spcBef>
              <a:spcAft>
                <a:spcPts val="0"/>
              </a:spcAft>
              <a:buClr>
                <a:schemeClr val="dk1"/>
              </a:buClr>
              <a:buSzPts val="1800"/>
              <a:buFont typeface="Roboto Slab"/>
              <a:buChar char="○"/>
            </a:pPr>
            <a:r>
              <a:rPr lang="en" sz="1900" b="0" i="0" u="none" strike="noStrike" cap="none" dirty="0">
                <a:solidFill>
                  <a:schemeClr val="dk1"/>
                </a:solidFill>
                <a:highlight>
                  <a:schemeClr val="lt1"/>
                </a:highlight>
                <a:latin typeface="Roboto Slab"/>
                <a:ea typeface="Roboto Slab"/>
                <a:cs typeface="Roboto Slab"/>
                <a:sym typeface="Roboto Slab"/>
              </a:rPr>
              <a:t>More than highlighting</a:t>
            </a:r>
            <a:endParaRPr sz="1900" b="0" i="0" u="none" strike="noStrike" cap="none" dirty="0">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dirty="0">
                <a:solidFill>
                  <a:schemeClr val="dk1"/>
                </a:solidFill>
                <a:highlight>
                  <a:schemeClr val="lt1"/>
                </a:highlight>
                <a:latin typeface="Roboto Slab"/>
                <a:ea typeface="Roboto Slab"/>
                <a:cs typeface="Roboto Slab"/>
                <a:sym typeface="Roboto Slab"/>
              </a:rPr>
              <a:t>Note key ideas</a:t>
            </a:r>
            <a:endParaRPr sz="1900" b="0" i="0" u="none" strike="noStrike" cap="none" dirty="0">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dirty="0">
                <a:solidFill>
                  <a:schemeClr val="dk1"/>
                </a:solidFill>
                <a:highlight>
                  <a:schemeClr val="lt1"/>
                </a:highlight>
                <a:latin typeface="Roboto Slab"/>
                <a:ea typeface="Roboto Slab"/>
                <a:cs typeface="Roboto Slab"/>
                <a:sym typeface="Roboto Slab"/>
              </a:rPr>
              <a:t>Mark unfamiliar words</a:t>
            </a:r>
            <a:endParaRPr sz="1900" b="0" i="0" u="none" strike="noStrike" cap="none" dirty="0">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dirty="0">
                <a:solidFill>
                  <a:schemeClr val="dk1"/>
                </a:solidFill>
                <a:highlight>
                  <a:schemeClr val="lt1"/>
                </a:highlight>
                <a:latin typeface="Roboto Slab"/>
                <a:ea typeface="Roboto Slab"/>
                <a:cs typeface="Roboto Slab"/>
                <a:sym typeface="Roboto Slab"/>
              </a:rPr>
              <a:t>Ask questions</a:t>
            </a:r>
            <a:endParaRPr sz="1900" b="0" i="0" u="none" strike="noStrike" cap="none" dirty="0">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dirty="0">
                <a:solidFill>
                  <a:schemeClr val="dk1"/>
                </a:solidFill>
                <a:highlight>
                  <a:schemeClr val="lt1"/>
                </a:highlight>
                <a:latin typeface="Roboto Slab"/>
                <a:ea typeface="Roboto Slab"/>
                <a:cs typeface="Roboto Slab"/>
                <a:sym typeface="Roboto Slab"/>
              </a:rPr>
              <a:t>Add mini-summaries</a:t>
            </a:r>
            <a:endParaRPr sz="1900" b="0" i="0" u="none" strike="noStrike" cap="none" dirty="0">
              <a:solidFill>
                <a:schemeClr val="dk1"/>
              </a:solidFill>
              <a:highlight>
                <a:schemeClr val="lt1"/>
              </a:highlight>
              <a:latin typeface="Roboto Slab"/>
              <a:ea typeface="Roboto Slab"/>
              <a:cs typeface="Roboto Slab"/>
              <a:sym typeface="Roboto Slab"/>
            </a:endParaRPr>
          </a:p>
          <a:p>
            <a:pPr marL="596900" marR="0" lvl="0" indent="-342900" algn="l" rtl="0">
              <a:lnSpc>
                <a:spcPct val="115000"/>
              </a:lnSpc>
              <a:spcBef>
                <a:spcPts val="0"/>
              </a:spcBef>
              <a:spcAft>
                <a:spcPts val="0"/>
              </a:spcAft>
              <a:buClr>
                <a:schemeClr val="dk1"/>
              </a:buClr>
              <a:buSzPts val="1800"/>
              <a:buFont typeface="Roboto Slab"/>
              <a:buChar char="○"/>
            </a:pPr>
            <a:r>
              <a:rPr lang="en" sz="1900" b="0" i="0" u="none" strike="noStrike" cap="none" dirty="0">
                <a:solidFill>
                  <a:schemeClr val="dk1"/>
                </a:solidFill>
                <a:highlight>
                  <a:schemeClr val="lt1"/>
                </a:highlight>
                <a:latin typeface="Roboto Slab"/>
                <a:ea typeface="Roboto Slab"/>
                <a:cs typeface="Roboto Slab"/>
                <a:sym typeface="Roboto Slab"/>
              </a:rPr>
              <a:t>Make your own system</a:t>
            </a:r>
            <a:endParaRPr sz="1900" b="0" i="0" u="none" strike="noStrike" cap="none" dirty="0">
              <a:solidFill>
                <a:schemeClr val="dk1"/>
              </a:solidFill>
              <a:highlight>
                <a:schemeClr val="lt1"/>
              </a:highlight>
              <a:latin typeface="Roboto Slab"/>
              <a:ea typeface="Roboto Slab"/>
              <a:cs typeface="Roboto Slab"/>
              <a:sym typeface="Roboto Slab"/>
            </a:endParaRPr>
          </a:p>
          <a:p>
            <a:pPr marL="0" marR="0" lvl="0" indent="0" algn="l" rtl="0">
              <a:lnSpc>
                <a:spcPct val="100000"/>
              </a:lnSpc>
              <a:spcBef>
                <a:spcPts val="1800"/>
              </a:spcBef>
              <a:spcAft>
                <a:spcPts val="0"/>
              </a:spcAft>
              <a:buClr>
                <a:srgbClr val="000000"/>
              </a:buClr>
              <a:buSzPts val="2500"/>
              <a:buFont typeface="Arial"/>
              <a:buNone/>
            </a:pPr>
            <a:endParaRPr sz="2500" b="0" i="0" u="none" strike="noStrike" cap="none" dirty="0">
              <a:solidFill>
                <a:schemeClr val="dk1"/>
              </a:solidFill>
              <a:latin typeface="Roboto Slab"/>
              <a:ea typeface="Roboto Slab"/>
              <a:cs typeface="Roboto Slab"/>
              <a:sym typeface="Roboto Slab"/>
            </a:endParaRPr>
          </a:p>
        </p:txBody>
      </p:sp>
      <p:pic>
        <p:nvPicPr>
          <p:cNvPr id="278" name="Google Shape;278;p48"/>
          <p:cNvPicPr preferRelativeResize="0"/>
          <p:nvPr/>
        </p:nvPicPr>
        <p:blipFill rotWithShape="1">
          <a:blip r:embed="rId3">
            <a:alphaModFix/>
          </a:blip>
          <a:srcRect l="9812"/>
          <a:stretch/>
        </p:blipFill>
        <p:spPr>
          <a:xfrm>
            <a:off x="4839600" y="902200"/>
            <a:ext cx="3801350" cy="4009600"/>
          </a:xfrm>
          <a:prstGeom prst="rect">
            <a:avLst/>
          </a:prstGeom>
          <a:noFill/>
          <a:ln w="19050" cap="flat" cmpd="sng">
            <a:solidFill>
              <a:schemeClr val="dk2"/>
            </a:solidFill>
            <a:prstDash val="solid"/>
            <a:round/>
            <a:headEnd type="none" w="sm" len="sm"/>
            <a:tailEnd type="none" w="sm" len="sm"/>
          </a:ln>
        </p:spPr>
      </p:pic>
      <p:sp>
        <p:nvSpPr>
          <p:cNvPr id="279" name="Google Shape;279;p48"/>
          <p:cNvSpPr/>
          <p:nvPr/>
        </p:nvSpPr>
        <p:spPr>
          <a:xfrm>
            <a:off x="139375" y="83625"/>
            <a:ext cx="2244300" cy="2174400"/>
          </a:xfrm>
          <a:prstGeom prst="ellipse">
            <a:avLst/>
          </a:prstGeom>
          <a:solidFill>
            <a:srgbClr val="00A55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0" name="Google Shape;280;p48"/>
          <p:cNvSpPr txBox="1"/>
          <p:nvPr/>
        </p:nvSpPr>
        <p:spPr>
          <a:xfrm>
            <a:off x="257875" y="509025"/>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1</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Prepare</a:t>
            </a:r>
            <a:endParaRPr sz="3700" b="0" i="0" u="none" strike="noStrike" cap="none">
              <a:solidFill>
                <a:schemeClr val="dk1"/>
              </a:solidFill>
              <a:latin typeface="Impact"/>
              <a:ea typeface="Impact"/>
              <a:cs typeface="Impact"/>
              <a:sym typeface="Impac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7">
                                            <p:txEl>
                                              <p:pRg st="0" end="0"/>
                                            </p:txEl>
                                          </p:spTgt>
                                        </p:tgtEl>
                                        <p:attrNameLst>
                                          <p:attrName>style.visibility</p:attrName>
                                        </p:attrNameLst>
                                      </p:cBhvr>
                                      <p:to>
                                        <p:strVal val="visible"/>
                                      </p:to>
                                    </p:set>
                                    <p:animEffect transition="in" filter="fade">
                                      <p:cBhvr>
                                        <p:cTn id="7" dur="500"/>
                                        <p:tgtEl>
                                          <p:spTgt spid="27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7">
                                            <p:txEl>
                                              <p:pRg st="1" end="1"/>
                                            </p:txEl>
                                          </p:spTgt>
                                        </p:tgtEl>
                                        <p:attrNameLst>
                                          <p:attrName>style.visibility</p:attrName>
                                        </p:attrNameLst>
                                      </p:cBhvr>
                                      <p:to>
                                        <p:strVal val="visible"/>
                                      </p:to>
                                    </p:set>
                                    <p:animEffect transition="in" filter="fade">
                                      <p:cBhvr>
                                        <p:cTn id="12" dur="500"/>
                                        <p:tgtEl>
                                          <p:spTgt spid="27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7">
                                            <p:txEl>
                                              <p:pRg st="2" end="2"/>
                                            </p:txEl>
                                          </p:spTgt>
                                        </p:tgtEl>
                                        <p:attrNameLst>
                                          <p:attrName>style.visibility</p:attrName>
                                        </p:attrNameLst>
                                      </p:cBhvr>
                                      <p:to>
                                        <p:strVal val="visible"/>
                                      </p:to>
                                    </p:set>
                                    <p:animEffect transition="in" filter="fade">
                                      <p:cBhvr>
                                        <p:cTn id="17" dur="500"/>
                                        <p:tgtEl>
                                          <p:spTgt spid="27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7">
                                            <p:txEl>
                                              <p:pRg st="3" end="3"/>
                                            </p:txEl>
                                          </p:spTgt>
                                        </p:tgtEl>
                                        <p:attrNameLst>
                                          <p:attrName>style.visibility</p:attrName>
                                        </p:attrNameLst>
                                      </p:cBhvr>
                                      <p:to>
                                        <p:strVal val="visible"/>
                                      </p:to>
                                    </p:set>
                                    <p:animEffect transition="in" filter="fade">
                                      <p:cBhvr>
                                        <p:cTn id="22" dur="500"/>
                                        <p:tgtEl>
                                          <p:spTgt spid="27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77">
                                            <p:txEl>
                                              <p:pRg st="4" end="4"/>
                                            </p:txEl>
                                          </p:spTgt>
                                        </p:tgtEl>
                                        <p:attrNameLst>
                                          <p:attrName>style.visibility</p:attrName>
                                        </p:attrNameLst>
                                      </p:cBhvr>
                                      <p:to>
                                        <p:strVal val="visible"/>
                                      </p:to>
                                    </p:set>
                                    <p:animEffect transition="in" filter="fade">
                                      <p:cBhvr>
                                        <p:cTn id="27" dur="500"/>
                                        <p:tgtEl>
                                          <p:spTgt spid="27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77">
                                            <p:txEl>
                                              <p:pRg st="5" end="5"/>
                                            </p:txEl>
                                          </p:spTgt>
                                        </p:tgtEl>
                                        <p:attrNameLst>
                                          <p:attrName>style.visibility</p:attrName>
                                        </p:attrNameLst>
                                      </p:cBhvr>
                                      <p:to>
                                        <p:strVal val="visible"/>
                                      </p:to>
                                    </p:set>
                                    <p:animEffect transition="in" filter="fade">
                                      <p:cBhvr>
                                        <p:cTn id="32" dur="500"/>
                                        <p:tgtEl>
                                          <p:spTgt spid="27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9"/>
          <p:cNvSpPr txBox="1">
            <a:spLocks noGrp="1"/>
          </p:cNvSpPr>
          <p:nvPr>
            <p:ph type="title"/>
          </p:nvPr>
        </p:nvSpPr>
        <p:spPr>
          <a:xfrm>
            <a:off x="2825950" y="797900"/>
            <a:ext cx="56028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4"/>
                </a:solidFill>
              </a:rPr>
              <a:t>Attend Class</a:t>
            </a:r>
            <a:endParaRPr b="1">
              <a:solidFill>
                <a:schemeClr val="accent4"/>
              </a:solidFill>
            </a:endParaRPr>
          </a:p>
        </p:txBody>
      </p:sp>
      <p:sp>
        <p:nvSpPr>
          <p:cNvPr id="286" name="Google Shape;286;p49"/>
          <p:cNvSpPr/>
          <p:nvPr/>
        </p:nvSpPr>
        <p:spPr>
          <a:xfrm>
            <a:off x="311688" y="372500"/>
            <a:ext cx="2244300" cy="2174400"/>
          </a:xfrm>
          <a:prstGeom prst="ellipse">
            <a:avLst/>
          </a:prstGeom>
          <a:solidFill>
            <a:srgbClr val="3C78D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7" name="Google Shape;287;p49"/>
          <p:cNvSpPr txBox="1"/>
          <p:nvPr/>
        </p:nvSpPr>
        <p:spPr>
          <a:xfrm>
            <a:off x="430188"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2</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Attend</a:t>
            </a:r>
            <a:endParaRPr sz="3700" b="0" i="0" u="none" strike="noStrike" cap="none">
              <a:solidFill>
                <a:schemeClr val="dk1"/>
              </a:solidFill>
              <a:latin typeface="Impact"/>
              <a:ea typeface="Impact"/>
              <a:cs typeface="Impact"/>
              <a:sym typeface="Impact"/>
            </a:endParaRPr>
          </a:p>
        </p:txBody>
      </p:sp>
      <p:sp>
        <p:nvSpPr>
          <p:cNvPr id="288" name="Google Shape;288;p49"/>
          <p:cNvSpPr txBox="1"/>
          <p:nvPr/>
        </p:nvSpPr>
        <p:spPr>
          <a:xfrm>
            <a:off x="2870800" y="2153100"/>
            <a:ext cx="5352900" cy="1939500"/>
          </a:xfrm>
          <a:prstGeom prst="rect">
            <a:avLst/>
          </a:prstGeom>
          <a:noFill/>
          <a:ln>
            <a:noFill/>
          </a:ln>
        </p:spPr>
        <p:txBody>
          <a:bodyPr spcFirstLastPara="1" wrap="square" lIns="91425" tIns="91425" rIns="91425" bIns="91425" anchor="t" anchorCtr="0">
            <a:spAutoFit/>
          </a:bodyPr>
          <a:lstStyle/>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dirty="0">
                <a:solidFill>
                  <a:schemeClr val="dk1"/>
                </a:solidFill>
                <a:latin typeface="Roboto Slab"/>
                <a:ea typeface="Roboto Slab"/>
                <a:cs typeface="Roboto Slab"/>
                <a:sym typeface="Roboto Slab"/>
              </a:rPr>
              <a:t>Be on time</a:t>
            </a:r>
            <a:endParaRPr sz="1900" b="0" i="0" u="none" strike="noStrike" cap="none" dirty="0">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dirty="0">
                <a:solidFill>
                  <a:schemeClr val="dk1"/>
                </a:solidFill>
                <a:latin typeface="Roboto Slab"/>
                <a:ea typeface="Roboto Slab"/>
                <a:cs typeface="Roboto Slab"/>
                <a:sym typeface="Roboto Slab"/>
              </a:rPr>
              <a:t>Choose a good seat in the classroom OR		  </a:t>
            </a:r>
            <a:r>
              <a:rPr lang="en" sz="1900" dirty="0">
                <a:solidFill>
                  <a:schemeClr val="dk1"/>
                </a:solidFill>
                <a:latin typeface="Roboto Slab"/>
                <a:ea typeface="Roboto Slab"/>
                <a:cs typeface="Roboto Slab"/>
                <a:sym typeface="Roboto Slab"/>
              </a:rPr>
              <a:t>Create a workspace at home</a:t>
            </a:r>
            <a:endParaRPr sz="1900" b="0" i="0" u="none" strike="noStrike" cap="none" dirty="0">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dirty="0">
                <a:solidFill>
                  <a:schemeClr val="dk1"/>
                </a:solidFill>
                <a:latin typeface="Roboto Slab"/>
                <a:ea typeface="Roboto Slab"/>
                <a:cs typeface="Roboto Slab"/>
                <a:sym typeface="Roboto Slab"/>
              </a:rPr>
              <a:t>Be an active learner</a:t>
            </a:r>
            <a:endParaRPr sz="1900" b="0" i="0" u="none" strike="noStrike" cap="none" dirty="0">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dirty="0">
                <a:solidFill>
                  <a:schemeClr val="dk1"/>
                </a:solidFill>
                <a:latin typeface="Roboto Slab"/>
                <a:ea typeface="Roboto Slab"/>
                <a:cs typeface="Roboto Slab"/>
                <a:sym typeface="Roboto Slab"/>
              </a:rPr>
              <a:t>Ask + answer questions</a:t>
            </a:r>
            <a:endParaRPr sz="1900" b="0" i="0" u="none" strike="noStrike" cap="none" dirty="0">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dirty="0">
                <a:solidFill>
                  <a:schemeClr val="dk1"/>
                </a:solidFill>
                <a:latin typeface="Roboto Slab"/>
                <a:ea typeface="Roboto Slab"/>
                <a:cs typeface="Roboto Slab"/>
                <a:sym typeface="Roboto Slab"/>
              </a:rPr>
              <a:t>Take notes</a:t>
            </a:r>
            <a:endParaRPr sz="1900" b="0" i="0" u="none" strike="noStrike" cap="none"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8">
                                            <p:txEl>
                                              <p:pRg st="0" end="0"/>
                                            </p:txEl>
                                          </p:spTgt>
                                        </p:tgtEl>
                                        <p:attrNameLst>
                                          <p:attrName>style.visibility</p:attrName>
                                        </p:attrNameLst>
                                      </p:cBhvr>
                                      <p:to>
                                        <p:strVal val="visible"/>
                                      </p:to>
                                    </p:set>
                                    <p:animEffect transition="in" filter="fade">
                                      <p:cBhvr>
                                        <p:cTn id="7" dur="500"/>
                                        <p:tgtEl>
                                          <p:spTgt spid="28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8">
                                            <p:txEl>
                                              <p:pRg st="1" end="1"/>
                                            </p:txEl>
                                          </p:spTgt>
                                        </p:tgtEl>
                                        <p:attrNameLst>
                                          <p:attrName>style.visibility</p:attrName>
                                        </p:attrNameLst>
                                      </p:cBhvr>
                                      <p:to>
                                        <p:strVal val="visible"/>
                                      </p:to>
                                    </p:set>
                                    <p:animEffect transition="in" filter="fade">
                                      <p:cBhvr>
                                        <p:cTn id="12" dur="500"/>
                                        <p:tgtEl>
                                          <p:spTgt spid="28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8">
                                            <p:txEl>
                                              <p:pRg st="2" end="2"/>
                                            </p:txEl>
                                          </p:spTgt>
                                        </p:tgtEl>
                                        <p:attrNameLst>
                                          <p:attrName>style.visibility</p:attrName>
                                        </p:attrNameLst>
                                      </p:cBhvr>
                                      <p:to>
                                        <p:strVal val="visible"/>
                                      </p:to>
                                    </p:set>
                                    <p:animEffect transition="in" filter="fade">
                                      <p:cBhvr>
                                        <p:cTn id="17" dur="500"/>
                                        <p:tgtEl>
                                          <p:spTgt spid="28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8">
                                            <p:txEl>
                                              <p:pRg st="3" end="3"/>
                                            </p:txEl>
                                          </p:spTgt>
                                        </p:tgtEl>
                                        <p:attrNameLst>
                                          <p:attrName>style.visibility</p:attrName>
                                        </p:attrNameLst>
                                      </p:cBhvr>
                                      <p:to>
                                        <p:strVal val="visible"/>
                                      </p:to>
                                    </p:set>
                                    <p:animEffect transition="in" filter="fade">
                                      <p:cBhvr>
                                        <p:cTn id="22" dur="500"/>
                                        <p:tgtEl>
                                          <p:spTgt spid="28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8">
                                            <p:txEl>
                                              <p:pRg st="4" end="4"/>
                                            </p:txEl>
                                          </p:spTgt>
                                        </p:tgtEl>
                                        <p:attrNameLst>
                                          <p:attrName>style.visibility</p:attrName>
                                        </p:attrNameLst>
                                      </p:cBhvr>
                                      <p:to>
                                        <p:strVal val="visible"/>
                                      </p:to>
                                    </p:set>
                                    <p:animEffect transition="in" filter="fade">
                                      <p:cBhvr>
                                        <p:cTn id="27" dur="500"/>
                                        <p:tgtEl>
                                          <p:spTgt spid="28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50"/>
          <p:cNvSpPr txBox="1">
            <a:spLocks noGrp="1"/>
          </p:cNvSpPr>
          <p:nvPr>
            <p:ph type="title"/>
          </p:nvPr>
        </p:nvSpPr>
        <p:spPr>
          <a:xfrm>
            <a:off x="2825950" y="797900"/>
            <a:ext cx="56028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4"/>
                </a:solidFill>
              </a:rPr>
              <a:t>Taking Notes</a:t>
            </a:r>
            <a:endParaRPr b="1">
              <a:solidFill>
                <a:schemeClr val="accent4"/>
              </a:solidFill>
            </a:endParaRPr>
          </a:p>
        </p:txBody>
      </p:sp>
      <p:sp>
        <p:nvSpPr>
          <p:cNvPr id="294" name="Google Shape;294;p50"/>
          <p:cNvSpPr txBox="1"/>
          <p:nvPr/>
        </p:nvSpPr>
        <p:spPr>
          <a:xfrm>
            <a:off x="2314575" y="1825800"/>
            <a:ext cx="6829500" cy="3231624"/>
          </a:xfrm>
          <a:prstGeom prst="rect">
            <a:avLst/>
          </a:prstGeom>
          <a:noFill/>
          <a:ln>
            <a:noFill/>
          </a:ln>
        </p:spPr>
        <p:txBody>
          <a:bodyPr spcFirstLastPara="1" wrap="square" lIns="91425" tIns="91425" rIns="91425" bIns="91425" anchor="t" anchorCtr="0">
            <a:spAutoFit/>
          </a:bodyPr>
          <a:lstStyle/>
          <a:p>
            <a:pPr marL="450850" indent="-342900">
              <a:buClr>
                <a:schemeClr val="dk1"/>
              </a:buClr>
              <a:buSzPts val="1900"/>
              <a:buFont typeface="Roboto Slab" panose="020B0604020202020204" charset="0"/>
              <a:buChar char="−"/>
            </a:pPr>
            <a:r>
              <a:rPr lang="en" sz="1800" b="0" i="0" u="none" strike="noStrike" cap="none" dirty="0">
                <a:solidFill>
                  <a:schemeClr val="dk1"/>
                </a:solidFill>
                <a:latin typeface="Roboto Slab"/>
                <a:ea typeface="Roboto Slab"/>
                <a:cs typeface="Roboto Slab"/>
                <a:sym typeface="Roboto Slab"/>
              </a:rPr>
              <a:t>Take notes on paper, tablet, or laptop </a:t>
            </a:r>
          </a:p>
          <a:p>
            <a:pPr marL="450850" indent="-342900">
              <a:buClr>
                <a:schemeClr val="dk1"/>
              </a:buClr>
              <a:buSzPts val="1900"/>
              <a:buFont typeface="Roboto Slab" panose="020B0604020202020204" charset="0"/>
              <a:buChar char="−"/>
            </a:pPr>
            <a:r>
              <a:rPr lang="en" sz="1800" dirty="0">
                <a:solidFill>
                  <a:schemeClr val="dk1"/>
                </a:solidFill>
                <a:latin typeface="Roboto Slab"/>
                <a:ea typeface="Roboto Slab"/>
                <a:cs typeface="Roboto Slab"/>
                <a:sym typeface="Roboto Slab"/>
              </a:rPr>
              <a:t>I</a:t>
            </a:r>
            <a:r>
              <a:rPr lang="en-US" sz="1800" b="0" i="0" u="none" strike="noStrike" cap="none" dirty="0">
                <a:solidFill>
                  <a:schemeClr val="dk1"/>
                </a:solidFill>
                <a:latin typeface="Roboto Slab"/>
                <a:ea typeface="Roboto Slab"/>
                <a:cs typeface="Roboto Slab"/>
                <a:sym typeface="Roboto Slab"/>
              </a:rPr>
              <a:t>f using a tablet or laptop, be sure to save the document with a clear title (for example: ENG1101_6.22.22) so you can locate the notes easily.</a:t>
            </a:r>
            <a:endParaRPr lang="en" sz="1800" b="0" i="0" u="none" strike="noStrike" cap="none" dirty="0">
              <a:solidFill>
                <a:schemeClr val="dk1"/>
              </a:solidFill>
              <a:latin typeface="Roboto Slab"/>
              <a:ea typeface="Roboto Slab"/>
              <a:cs typeface="Roboto Slab"/>
              <a:sym typeface="Roboto Slab"/>
            </a:endParaRPr>
          </a:p>
          <a:p>
            <a:pPr marL="450850" marR="0" lvl="0" indent="-342900" algn="l" rtl="0">
              <a:lnSpc>
                <a:spcPct val="100000"/>
              </a:lnSpc>
              <a:spcBef>
                <a:spcPts val="0"/>
              </a:spcBef>
              <a:spcAft>
                <a:spcPts val="0"/>
              </a:spcAft>
              <a:buClr>
                <a:schemeClr val="dk1"/>
              </a:buClr>
              <a:buSzPts val="1900"/>
              <a:buFont typeface="Roboto Slab" panose="020B0604020202020204" charset="0"/>
              <a:buChar char="−"/>
            </a:pPr>
            <a:r>
              <a:rPr lang="en" sz="1800" b="0" i="0" u="none" strike="noStrike" cap="none" dirty="0">
                <a:solidFill>
                  <a:schemeClr val="dk1"/>
                </a:solidFill>
                <a:latin typeface="Roboto Slab"/>
                <a:ea typeface="Roboto Slab"/>
                <a:cs typeface="Roboto Slab"/>
                <a:sym typeface="Roboto Slab"/>
              </a:rPr>
              <a:t>Do </a:t>
            </a:r>
            <a:r>
              <a:rPr lang="en" sz="1800" b="1" i="0" u="none" strike="noStrike" cap="none" dirty="0">
                <a:solidFill>
                  <a:schemeClr val="dk1"/>
                </a:solidFill>
                <a:latin typeface="Roboto Slab"/>
                <a:ea typeface="Roboto Slab"/>
                <a:cs typeface="Roboto Slab"/>
                <a:sym typeface="Roboto Slab"/>
              </a:rPr>
              <a:t>not</a:t>
            </a:r>
            <a:r>
              <a:rPr lang="en" sz="1800" b="0" i="0" u="none" strike="noStrike" cap="none" dirty="0">
                <a:solidFill>
                  <a:schemeClr val="dk1"/>
                </a:solidFill>
                <a:latin typeface="Roboto Slab"/>
                <a:ea typeface="Roboto Slab"/>
                <a:cs typeface="Roboto Slab"/>
                <a:sym typeface="Roboto Slab"/>
              </a:rPr>
              <a:t> try to write down every word the professor says</a:t>
            </a:r>
            <a:endParaRPr sz="1800" b="0" i="0" u="none" strike="noStrike" cap="none" dirty="0">
              <a:solidFill>
                <a:schemeClr val="dk1"/>
              </a:solidFill>
              <a:latin typeface="Roboto Slab"/>
              <a:ea typeface="Roboto Slab"/>
              <a:cs typeface="Roboto Slab"/>
              <a:sym typeface="Roboto Slab"/>
            </a:endParaRPr>
          </a:p>
          <a:p>
            <a:pPr marL="450850" marR="0" lvl="0" indent="-342900" algn="l" rtl="0">
              <a:lnSpc>
                <a:spcPct val="100000"/>
              </a:lnSpc>
              <a:spcBef>
                <a:spcPts val="0"/>
              </a:spcBef>
              <a:spcAft>
                <a:spcPts val="0"/>
              </a:spcAft>
              <a:buClr>
                <a:schemeClr val="dk1"/>
              </a:buClr>
              <a:buSzPts val="1900"/>
              <a:buFont typeface="Roboto Slab" panose="020B0604020202020204" charset="0"/>
              <a:buChar char="−"/>
            </a:pPr>
            <a:r>
              <a:rPr lang="en" sz="1800" b="0" i="0" u="none" strike="noStrike" cap="none" dirty="0">
                <a:solidFill>
                  <a:schemeClr val="dk1"/>
                </a:solidFill>
                <a:latin typeface="Roboto Slab"/>
                <a:ea typeface="Roboto Slab"/>
                <a:cs typeface="Roboto Slab"/>
                <a:sym typeface="Roboto Slab"/>
              </a:rPr>
              <a:t>If using paper, recreate charts and diagrams carefully</a:t>
            </a:r>
            <a:r>
              <a:rPr lang="en" sz="1800" dirty="0">
                <a:solidFill>
                  <a:schemeClr val="dk1"/>
                </a:solidFill>
                <a:latin typeface="Roboto Slab"/>
                <a:ea typeface="Roboto Slab"/>
                <a:cs typeface="Roboto Slab"/>
                <a:sym typeface="Roboto Slab"/>
              </a:rPr>
              <a:t>, u</a:t>
            </a:r>
            <a:r>
              <a:rPr lang="en" sz="1800" b="0" i="0" u="none" strike="noStrike" cap="none" dirty="0">
                <a:solidFill>
                  <a:schemeClr val="dk1"/>
                </a:solidFill>
                <a:latin typeface="Roboto Slab"/>
                <a:ea typeface="Roboto Slab"/>
                <a:cs typeface="Roboto Slab"/>
                <a:sym typeface="Roboto Slab"/>
              </a:rPr>
              <a:t>nderline/Highlight key words and phrases, leave extra spaces on the page, making it easy to go back and add missing pieces, at the top of each page, write the class and date</a:t>
            </a:r>
            <a:endParaRPr sz="1800" b="0" i="0" u="none" strike="noStrike" cap="none" dirty="0">
              <a:solidFill>
                <a:schemeClr val="dk1"/>
              </a:solidFill>
              <a:latin typeface="Roboto Slab"/>
              <a:ea typeface="Roboto Slab"/>
              <a:cs typeface="Roboto Slab"/>
              <a:sym typeface="Roboto Slab"/>
            </a:endParaRPr>
          </a:p>
          <a:p>
            <a:pPr marL="450850" marR="0" lvl="0" indent="-342900" algn="l" rtl="0">
              <a:lnSpc>
                <a:spcPct val="100000"/>
              </a:lnSpc>
              <a:spcBef>
                <a:spcPts val="0"/>
              </a:spcBef>
              <a:spcAft>
                <a:spcPts val="0"/>
              </a:spcAft>
              <a:buClr>
                <a:schemeClr val="dk1"/>
              </a:buClr>
              <a:buSzPts val="1900"/>
              <a:buFont typeface="Roboto Slab" panose="020B0604020202020204" charset="0"/>
              <a:buChar char="−"/>
            </a:pPr>
            <a:r>
              <a:rPr lang="en" sz="1800" b="0" i="0" u="none" strike="noStrike" cap="none" dirty="0">
                <a:solidFill>
                  <a:schemeClr val="dk1"/>
                </a:solidFill>
                <a:latin typeface="Roboto Slab"/>
                <a:ea typeface="Roboto Slab"/>
                <a:cs typeface="Roboto Slab"/>
                <a:sym typeface="Roboto Slab"/>
              </a:rPr>
              <a:t>The takaway? Stay organized!</a:t>
            </a:r>
            <a:endParaRPr sz="1800" b="0" i="0" u="none" strike="noStrike" cap="none" dirty="0">
              <a:solidFill>
                <a:schemeClr val="dk1"/>
              </a:solidFill>
              <a:latin typeface="Roboto Slab"/>
              <a:ea typeface="Roboto Slab"/>
              <a:cs typeface="Roboto Slab"/>
              <a:sym typeface="Roboto Slab"/>
            </a:endParaRPr>
          </a:p>
        </p:txBody>
      </p:sp>
      <p:sp>
        <p:nvSpPr>
          <p:cNvPr id="295" name="Google Shape;295;p50"/>
          <p:cNvSpPr/>
          <p:nvPr/>
        </p:nvSpPr>
        <p:spPr>
          <a:xfrm>
            <a:off x="311688" y="372500"/>
            <a:ext cx="2244300" cy="2174400"/>
          </a:xfrm>
          <a:prstGeom prst="ellipse">
            <a:avLst/>
          </a:prstGeom>
          <a:solidFill>
            <a:srgbClr val="3C78D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6" name="Google Shape;296;p50"/>
          <p:cNvSpPr txBox="1"/>
          <p:nvPr/>
        </p:nvSpPr>
        <p:spPr>
          <a:xfrm>
            <a:off x="430188"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2</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Attend</a:t>
            </a:r>
            <a:endParaRPr sz="3700" b="0" i="0" u="none" strike="noStrike" cap="none">
              <a:solidFill>
                <a:schemeClr val="dk1"/>
              </a:solidFill>
              <a:latin typeface="Impact"/>
              <a:ea typeface="Impact"/>
              <a:cs typeface="Impact"/>
              <a:sym typeface="Impac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4">
                                            <p:txEl>
                                              <p:pRg st="0" end="0"/>
                                            </p:txEl>
                                          </p:spTgt>
                                        </p:tgtEl>
                                        <p:attrNameLst>
                                          <p:attrName>style.visibility</p:attrName>
                                        </p:attrNameLst>
                                      </p:cBhvr>
                                      <p:to>
                                        <p:strVal val="visible"/>
                                      </p:to>
                                    </p:set>
                                    <p:animEffect transition="in" filter="fade">
                                      <p:cBhvr>
                                        <p:cTn id="7" dur="500"/>
                                        <p:tgtEl>
                                          <p:spTgt spid="2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4">
                                            <p:txEl>
                                              <p:pRg st="1" end="1"/>
                                            </p:txEl>
                                          </p:spTgt>
                                        </p:tgtEl>
                                        <p:attrNameLst>
                                          <p:attrName>style.visibility</p:attrName>
                                        </p:attrNameLst>
                                      </p:cBhvr>
                                      <p:to>
                                        <p:strVal val="visible"/>
                                      </p:to>
                                    </p:set>
                                    <p:animEffect transition="in" filter="fade">
                                      <p:cBhvr>
                                        <p:cTn id="12" dur="500"/>
                                        <p:tgtEl>
                                          <p:spTgt spid="29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4">
                                            <p:txEl>
                                              <p:pRg st="2" end="2"/>
                                            </p:txEl>
                                          </p:spTgt>
                                        </p:tgtEl>
                                        <p:attrNameLst>
                                          <p:attrName>style.visibility</p:attrName>
                                        </p:attrNameLst>
                                      </p:cBhvr>
                                      <p:to>
                                        <p:strVal val="visible"/>
                                      </p:to>
                                    </p:set>
                                    <p:animEffect transition="in" filter="fade">
                                      <p:cBhvr>
                                        <p:cTn id="17" dur="500"/>
                                        <p:tgtEl>
                                          <p:spTgt spid="29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94">
                                            <p:txEl>
                                              <p:pRg st="3" end="3"/>
                                            </p:txEl>
                                          </p:spTgt>
                                        </p:tgtEl>
                                        <p:attrNameLst>
                                          <p:attrName>style.visibility</p:attrName>
                                        </p:attrNameLst>
                                      </p:cBhvr>
                                      <p:to>
                                        <p:strVal val="visible"/>
                                      </p:to>
                                    </p:set>
                                    <p:animEffect transition="in" filter="fade">
                                      <p:cBhvr>
                                        <p:cTn id="22" dur="500"/>
                                        <p:tgtEl>
                                          <p:spTgt spid="29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4">
                                            <p:txEl>
                                              <p:pRg st="4" end="4"/>
                                            </p:txEl>
                                          </p:spTgt>
                                        </p:tgtEl>
                                        <p:attrNameLst>
                                          <p:attrName>style.visibility</p:attrName>
                                        </p:attrNameLst>
                                      </p:cBhvr>
                                      <p:to>
                                        <p:strVal val="visible"/>
                                      </p:to>
                                    </p:set>
                                    <p:animEffect transition="in" filter="fade">
                                      <p:cBhvr>
                                        <p:cTn id="27" dur="500"/>
                                        <p:tgtEl>
                                          <p:spTgt spid="29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51"/>
          <p:cNvSpPr txBox="1">
            <a:spLocks noGrp="1"/>
          </p:cNvSpPr>
          <p:nvPr>
            <p:ph type="title"/>
          </p:nvPr>
        </p:nvSpPr>
        <p:spPr>
          <a:xfrm>
            <a:off x="623400" y="1092950"/>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a:t>          Rev       </a:t>
            </a:r>
            <a:r>
              <a:rPr lang="en">
                <a:solidFill>
                  <a:srgbClr val="CC0000"/>
                </a:solidFill>
              </a:rPr>
              <a:t>   Review </a:t>
            </a:r>
            <a:r>
              <a:rPr lang="en" b="1" i="1">
                <a:solidFill>
                  <a:srgbClr val="CC0000"/>
                </a:solidFill>
              </a:rPr>
              <a:t>After</a:t>
            </a:r>
            <a:r>
              <a:rPr lang="en" i="1">
                <a:solidFill>
                  <a:srgbClr val="CC0000"/>
                </a:solidFill>
              </a:rPr>
              <a:t> </a:t>
            </a:r>
            <a:r>
              <a:rPr lang="en">
                <a:solidFill>
                  <a:srgbClr val="CC0000"/>
                </a:solidFill>
              </a:rPr>
              <a:t>Class</a:t>
            </a:r>
            <a:endParaRPr>
              <a:solidFill>
                <a:srgbClr val="CC0000"/>
              </a:solidFill>
            </a:endParaRPr>
          </a:p>
        </p:txBody>
      </p:sp>
      <p:sp>
        <p:nvSpPr>
          <p:cNvPr id="302" name="Google Shape;302;p51"/>
          <p:cNvSpPr/>
          <p:nvPr/>
        </p:nvSpPr>
        <p:spPr>
          <a:xfrm>
            <a:off x="311700" y="372500"/>
            <a:ext cx="2244300" cy="2174400"/>
          </a:xfrm>
          <a:prstGeom prst="ellipse">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3" name="Google Shape;303;p51"/>
          <p:cNvSpPr txBox="1"/>
          <p:nvPr/>
        </p:nvSpPr>
        <p:spPr>
          <a:xfrm>
            <a:off x="430200"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3 </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Review</a:t>
            </a:r>
            <a:endParaRPr sz="3700" b="0" i="0" u="none" strike="noStrike" cap="none">
              <a:solidFill>
                <a:schemeClr val="dk1"/>
              </a:solidFill>
              <a:latin typeface="Impact"/>
              <a:ea typeface="Impact"/>
              <a:cs typeface="Impact"/>
              <a:sym typeface="Impact"/>
            </a:endParaRPr>
          </a:p>
        </p:txBody>
      </p:sp>
      <p:sp>
        <p:nvSpPr>
          <p:cNvPr id="304" name="Google Shape;304;p51"/>
          <p:cNvSpPr txBox="1"/>
          <p:nvPr/>
        </p:nvSpPr>
        <p:spPr>
          <a:xfrm>
            <a:off x="2478225" y="2121500"/>
            <a:ext cx="6499500" cy="2524200"/>
          </a:xfrm>
          <a:prstGeom prst="rect">
            <a:avLst/>
          </a:prstGeom>
          <a:noFill/>
          <a:ln>
            <a:noFill/>
          </a:ln>
        </p:spPr>
        <p:txBody>
          <a:bodyPr spcFirstLastPara="1" wrap="square" lIns="91425" tIns="91425" rIns="91425" bIns="91425" anchor="t" anchorCtr="0">
            <a:spAutoFit/>
          </a:bodyPr>
          <a:lstStyle/>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dirty="0">
                <a:solidFill>
                  <a:schemeClr val="dk1"/>
                </a:solidFill>
                <a:latin typeface="Roboto Slab"/>
                <a:ea typeface="Roboto Slab"/>
                <a:cs typeface="Roboto Slab"/>
                <a:sym typeface="Roboto Slab"/>
              </a:rPr>
              <a:t>As soon as class ends, review your notes</a:t>
            </a:r>
            <a:endParaRPr sz="1900" b="0" i="0" u="none" strike="noStrike" cap="none" dirty="0">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dirty="0">
                <a:solidFill>
                  <a:schemeClr val="dk1"/>
                </a:solidFill>
                <a:latin typeface="Roboto Slab"/>
                <a:ea typeface="Roboto Slab"/>
                <a:cs typeface="Roboto Slab"/>
                <a:sym typeface="Roboto Slab"/>
              </a:rPr>
              <a:t>Fill in gaps and missing pieces</a:t>
            </a:r>
            <a:endParaRPr sz="1900" b="0" i="0" u="none" strike="noStrike" cap="none" dirty="0">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dirty="0">
                <a:solidFill>
                  <a:schemeClr val="dk1"/>
                </a:solidFill>
                <a:latin typeface="Roboto Slab"/>
                <a:ea typeface="Roboto Slab"/>
                <a:cs typeface="Roboto Slab"/>
                <a:sym typeface="Roboto Slab"/>
              </a:rPr>
              <a:t>Write down questions</a:t>
            </a:r>
            <a:endParaRPr sz="1900" b="0" i="0" u="none" strike="noStrike" cap="none" dirty="0">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dirty="0">
                <a:solidFill>
                  <a:schemeClr val="dk1"/>
                </a:solidFill>
                <a:latin typeface="Roboto Slab"/>
                <a:ea typeface="Roboto Slab"/>
                <a:cs typeface="Roboto Slab"/>
                <a:sym typeface="Roboto Slab"/>
              </a:rPr>
              <a:t>Mark parts that are still confusing</a:t>
            </a:r>
            <a:endParaRPr sz="1900" b="0" i="0" u="none" strike="noStrike" cap="none" dirty="0">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dirty="0">
                <a:solidFill>
                  <a:schemeClr val="dk1"/>
                </a:solidFill>
                <a:latin typeface="Roboto Slab"/>
                <a:ea typeface="Roboto Slab"/>
                <a:cs typeface="Roboto Slab"/>
                <a:sym typeface="Roboto Slab"/>
              </a:rPr>
              <a:t>Go back to readings to search for answers</a:t>
            </a:r>
            <a:endParaRPr sz="1900" b="0" i="0" u="none" strike="noStrike" cap="none" dirty="0">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dirty="0">
                <a:solidFill>
                  <a:schemeClr val="dk1"/>
                </a:solidFill>
                <a:latin typeface="Roboto Slab"/>
                <a:ea typeface="Roboto Slab"/>
                <a:cs typeface="Roboto Slab"/>
                <a:sym typeface="Roboto Slab"/>
              </a:rPr>
              <a:t>Compare notes with a classmate</a:t>
            </a:r>
            <a:endParaRPr sz="1900" b="0" i="0" u="none" strike="noStrike" cap="none" dirty="0">
              <a:solidFill>
                <a:schemeClr val="dk1"/>
              </a:solidFill>
              <a:latin typeface="Roboto Slab"/>
              <a:ea typeface="Roboto Slab"/>
              <a:cs typeface="Roboto Slab"/>
              <a:sym typeface="Roboto Slab"/>
            </a:endParaRPr>
          </a:p>
          <a:p>
            <a:pPr marL="457200" marR="0" lvl="0" indent="-349250" algn="l" rtl="0">
              <a:lnSpc>
                <a:spcPct val="100000"/>
              </a:lnSpc>
              <a:spcBef>
                <a:spcPts val="0"/>
              </a:spcBef>
              <a:spcAft>
                <a:spcPts val="0"/>
              </a:spcAft>
              <a:buClr>
                <a:schemeClr val="dk1"/>
              </a:buClr>
              <a:buSzPts val="1900"/>
              <a:buFont typeface="Roboto Slab"/>
              <a:buChar char="-"/>
            </a:pPr>
            <a:r>
              <a:rPr lang="en" sz="1900" b="0" i="0" u="none" strike="noStrike" cap="none" dirty="0">
                <a:solidFill>
                  <a:schemeClr val="dk1"/>
                </a:solidFill>
                <a:latin typeface="Roboto Slab"/>
                <a:ea typeface="Roboto Slab"/>
                <a:cs typeface="Roboto Slab"/>
                <a:sym typeface="Roboto Slab"/>
              </a:rPr>
              <a:t>Ask your professor questions, either in office hours or at beginning of next class</a:t>
            </a:r>
            <a:endParaRPr sz="1900" b="0" i="0" u="none" strike="noStrike" cap="none"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4">
                                            <p:txEl>
                                              <p:pRg st="0" end="0"/>
                                            </p:txEl>
                                          </p:spTgt>
                                        </p:tgtEl>
                                        <p:attrNameLst>
                                          <p:attrName>style.visibility</p:attrName>
                                        </p:attrNameLst>
                                      </p:cBhvr>
                                      <p:to>
                                        <p:strVal val="visible"/>
                                      </p:to>
                                    </p:set>
                                    <p:animEffect transition="in" filter="fade">
                                      <p:cBhvr>
                                        <p:cTn id="7" dur="500"/>
                                        <p:tgtEl>
                                          <p:spTgt spid="30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4">
                                            <p:txEl>
                                              <p:pRg st="1" end="1"/>
                                            </p:txEl>
                                          </p:spTgt>
                                        </p:tgtEl>
                                        <p:attrNameLst>
                                          <p:attrName>style.visibility</p:attrName>
                                        </p:attrNameLst>
                                      </p:cBhvr>
                                      <p:to>
                                        <p:strVal val="visible"/>
                                      </p:to>
                                    </p:set>
                                    <p:animEffect transition="in" filter="fade">
                                      <p:cBhvr>
                                        <p:cTn id="12" dur="500"/>
                                        <p:tgtEl>
                                          <p:spTgt spid="30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4">
                                            <p:txEl>
                                              <p:pRg st="2" end="2"/>
                                            </p:txEl>
                                          </p:spTgt>
                                        </p:tgtEl>
                                        <p:attrNameLst>
                                          <p:attrName>style.visibility</p:attrName>
                                        </p:attrNameLst>
                                      </p:cBhvr>
                                      <p:to>
                                        <p:strVal val="visible"/>
                                      </p:to>
                                    </p:set>
                                    <p:animEffect transition="in" filter="fade">
                                      <p:cBhvr>
                                        <p:cTn id="17" dur="500"/>
                                        <p:tgtEl>
                                          <p:spTgt spid="30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4">
                                            <p:txEl>
                                              <p:pRg st="3" end="3"/>
                                            </p:txEl>
                                          </p:spTgt>
                                        </p:tgtEl>
                                        <p:attrNameLst>
                                          <p:attrName>style.visibility</p:attrName>
                                        </p:attrNameLst>
                                      </p:cBhvr>
                                      <p:to>
                                        <p:strVal val="visible"/>
                                      </p:to>
                                    </p:set>
                                    <p:animEffect transition="in" filter="fade">
                                      <p:cBhvr>
                                        <p:cTn id="22" dur="500"/>
                                        <p:tgtEl>
                                          <p:spTgt spid="30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04">
                                            <p:txEl>
                                              <p:pRg st="4" end="4"/>
                                            </p:txEl>
                                          </p:spTgt>
                                        </p:tgtEl>
                                        <p:attrNameLst>
                                          <p:attrName>style.visibility</p:attrName>
                                        </p:attrNameLst>
                                      </p:cBhvr>
                                      <p:to>
                                        <p:strVal val="visible"/>
                                      </p:to>
                                    </p:set>
                                    <p:animEffect transition="in" filter="fade">
                                      <p:cBhvr>
                                        <p:cTn id="27" dur="500"/>
                                        <p:tgtEl>
                                          <p:spTgt spid="30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4">
                                            <p:txEl>
                                              <p:pRg st="5" end="5"/>
                                            </p:txEl>
                                          </p:spTgt>
                                        </p:tgtEl>
                                        <p:attrNameLst>
                                          <p:attrName>style.visibility</p:attrName>
                                        </p:attrNameLst>
                                      </p:cBhvr>
                                      <p:to>
                                        <p:strVal val="visible"/>
                                      </p:to>
                                    </p:set>
                                    <p:animEffect transition="in" filter="fade">
                                      <p:cBhvr>
                                        <p:cTn id="32" dur="500"/>
                                        <p:tgtEl>
                                          <p:spTgt spid="30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4">
                                            <p:txEl>
                                              <p:pRg st="6" end="6"/>
                                            </p:txEl>
                                          </p:spTgt>
                                        </p:tgtEl>
                                        <p:attrNameLst>
                                          <p:attrName>style.visibility</p:attrName>
                                        </p:attrNameLst>
                                      </p:cBhvr>
                                      <p:to>
                                        <p:strVal val="visible"/>
                                      </p:to>
                                    </p:set>
                                    <p:animEffect transition="in" filter="fade">
                                      <p:cBhvr>
                                        <p:cTn id="37" dur="500"/>
                                        <p:tgtEl>
                                          <p:spTgt spid="30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52"/>
          <p:cNvSpPr txBox="1">
            <a:spLocks noGrp="1"/>
          </p:cNvSpPr>
          <p:nvPr>
            <p:ph type="title"/>
          </p:nvPr>
        </p:nvSpPr>
        <p:spPr>
          <a:xfrm>
            <a:off x="311700" y="940675"/>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rgbClr val="FF6700"/>
                </a:solidFill>
              </a:rPr>
              <a:t>                              Study Every Day</a:t>
            </a:r>
            <a:endParaRPr b="1">
              <a:solidFill>
                <a:srgbClr val="FF6700"/>
              </a:solidFill>
            </a:endParaRPr>
          </a:p>
        </p:txBody>
      </p:sp>
      <p:sp>
        <p:nvSpPr>
          <p:cNvPr id="310" name="Google Shape;310;p52"/>
          <p:cNvSpPr txBox="1">
            <a:spLocks noGrp="1"/>
          </p:cNvSpPr>
          <p:nvPr>
            <p:ph type="body" idx="1"/>
          </p:nvPr>
        </p:nvSpPr>
        <p:spPr>
          <a:xfrm>
            <a:off x="2437500" y="1956875"/>
            <a:ext cx="6610500" cy="28125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Font typeface="Roboto Slab"/>
              <a:buChar char="-"/>
            </a:pPr>
            <a:r>
              <a:rPr lang="en" dirty="0">
                <a:latin typeface="Roboto Slab"/>
                <a:ea typeface="Roboto Slab"/>
                <a:cs typeface="Roboto Slab"/>
                <a:sym typeface="Roboto Slab"/>
              </a:rPr>
              <a:t>Repetition is key--even 10-15 minutes a day will make a huge difference</a:t>
            </a:r>
            <a:endParaRPr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dirty="0">
                <a:latin typeface="Roboto Slab"/>
                <a:ea typeface="Roboto Slab"/>
                <a:cs typeface="Roboto Slab"/>
                <a:sym typeface="Roboto Slab"/>
              </a:rPr>
              <a:t>Ask yourself questions about the material, such as ‘why’, ‘how’, and ‘what if…’ </a:t>
            </a:r>
            <a:endParaRPr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dirty="0">
                <a:latin typeface="Roboto Slab"/>
                <a:ea typeface="Roboto Slab"/>
                <a:cs typeface="Roboto Slab"/>
                <a:sym typeface="Roboto Slab"/>
              </a:rPr>
              <a:t>Don’t just memorize, try to understand the material</a:t>
            </a:r>
            <a:endParaRPr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dirty="0">
                <a:latin typeface="Roboto Slab"/>
                <a:ea typeface="Roboto Slab"/>
                <a:cs typeface="Roboto Slab"/>
                <a:sym typeface="Roboto Slab"/>
              </a:rPr>
              <a:t>Make connections to help you remember</a:t>
            </a:r>
            <a:endParaRPr dirty="0">
              <a:latin typeface="Roboto Slab"/>
              <a:ea typeface="Roboto Slab"/>
              <a:cs typeface="Roboto Slab"/>
              <a:sym typeface="Roboto Slab"/>
            </a:endParaRPr>
          </a:p>
        </p:txBody>
      </p:sp>
      <p:sp>
        <p:nvSpPr>
          <p:cNvPr id="311" name="Google Shape;311;p52"/>
          <p:cNvSpPr/>
          <p:nvPr/>
        </p:nvSpPr>
        <p:spPr>
          <a:xfrm>
            <a:off x="311700" y="372500"/>
            <a:ext cx="2244300" cy="2174400"/>
          </a:xfrm>
          <a:prstGeom prst="ellipse">
            <a:avLst/>
          </a:prstGeom>
          <a:solidFill>
            <a:srgbClr val="FF67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2" name="Google Shape;312;p52"/>
          <p:cNvSpPr txBox="1"/>
          <p:nvPr/>
        </p:nvSpPr>
        <p:spPr>
          <a:xfrm>
            <a:off x="430200"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4</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Study</a:t>
            </a:r>
            <a:endParaRPr sz="3700" b="0" i="0" u="none" strike="noStrike" cap="none">
              <a:solidFill>
                <a:schemeClr val="dk1"/>
              </a:solidFill>
              <a:latin typeface="Impact"/>
              <a:ea typeface="Impact"/>
              <a:cs typeface="Impact"/>
              <a:sym typeface="Impac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0">
                                            <p:txEl>
                                              <p:pRg st="0" end="0"/>
                                            </p:txEl>
                                          </p:spTgt>
                                        </p:tgtEl>
                                        <p:attrNameLst>
                                          <p:attrName>style.visibility</p:attrName>
                                        </p:attrNameLst>
                                      </p:cBhvr>
                                      <p:to>
                                        <p:strVal val="visible"/>
                                      </p:to>
                                    </p:set>
                                    <p:animEffect transition="in" filter="fade">
                                      <p:cBhvr>
                                        <p:cTn id="7" dur="500"/>
                                        <p:tgtEl>
                                          <p:spTgt spid="3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0">
                                            <p:txEl>
                                              <p:pRg st="1" end="1"/>
                                            </p:txEl>
                                          </p:spTgt>
                                        </p:tgtEl>
                                        <p:attrNameLst>
                                          <p:attrName>style.visibility</p:attrName>
                                        </p:attrNameLst>
                                      </p:cBhvr>
                                      <p:to>
                                        <p:strVal val="visible"/>
                                      </p:to>
                                    </p:set>
                                    <p:animEffect transition="in" filter="fade">
                                      <p:cBhvr>
                                        <p:cTn id="12" dur="500"/>
                                        <p:tgtEl>
                                          <p:spTgt spid="3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0">
                                            <p:txEl>
                                              <p:pRg st="2" end="2"/>
                                            </p:txEl>
                                          </p:spTgt>
                                        </p:tgtEl>
                                        <p:attrNameLst>
                                          <p:attrName>style.visibility</p:attrName>
                                        </p:attrNameLst>
                                      </p:cBhvr>
                                      <p:to>
                                        <p:strVal val="visible"/>
                                      </p:to>
                                    </p:set>
                                    <p:animEffect transition="in" filter="fade">
                                      <p:cBhvr>
                                        <p:cTn id="17" dur="500"/>
                                        <p:tgtEl>
                                          <p:spTgt spid="3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10">
                                            <p:txEl>
                                              <p:pRg st="3" end="3"/>
                                            </p:txEl>
                                          </p:spTgt>
                                        </p:tgtEl>
                                        <p:attrNameLst>
                                          <p:attrName>style.visibility</p:attrName>
                                        </p:attrNameLst>
                                      </p:cBhvr>
                                      <p:to>
                                        <p:strVal val="visible"/>
                                      </p:to>
                                    </p:set>
                                    <p:animEffect transition="in" filter="fade">
                                      <p:cBhvr>
                                        <p:cTn id="22" dur="500"/>
                                        <p:tgtEl>
                                          <p:spTgt spid="3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600" b="1"/>
              <a:t>#RiseAndGrind</a:t>
            </a:r>
            <a:endParaRPr sz="5600" b="1"/>
          </a:p>
        </p:txBody>
      </p:sp>
      <p:sp>
        <p:nvSpPr>
          <p:cNvPr id="127" name="Google Shape;127;p26"/>
          <p:cNvSpPr txBox="1"/>
          <p:nvPr/>
        </p:nvSpPr>
        <p:spPr>
          <a:xfrm>
            <a:off x="1680300" y="3089854"/>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9/16</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Jessica Penner</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6"/>
        <p:cNvGrpSpPr/>
        <p:nvPr/>
      </p:nvGrpSpPr>
      <p:grpSpPr>
        <a:xfrm>
          <a:off x="0" y="0"/>
          <a:ext cx="0" cy="0"/>
          <a:chOff x="0" y="0"/>
          <a:chExt cx="0" cy="0"/>
        </a:xfrm>
      </p:grpSpPr>
      <p:pic>
        <p:nvPicPr>
          <p:cNvPr id="317" name="Google Shape;317;p53"/>
          <p:cNvPicPr preferRelativeResize="0"/>
          <p:nvPr/>
        </p:nvPicPr>
        <p:blipFill>
          <a:blip r:embed="rId3">
            <a:alphaModFix/>
          </a:blip>
          <a:stretch>
            <a:fillRect/>
          </a:stretch>
        </p:blipFill>
        <p:spPr>
          <a:xfrm>
            <a:off x="2135425" y="58975"/>
            <a:ext cx="5008325" cy="500832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54"/>
          <p:cNvSpPr txBox="1">
            <a:spLocks noGrp="1"/>
          </p:cNvSpPr>
          <p:nvPr>
            <p:ph type="title"/>
          </p:nvPr>
        </p:nvSpPr>
        <p:spPr>
          <a:xfrm>
            <a:off x="1238725" y="910775"/>
            <a:ext cx="8520600" cy="7335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6"/>
                </a:solidFill>
              </a:rPr>
              <a:t>                   Assess Your Learning</a:t>
            </a:r>
            <a:endParaRPr b="1">
              <a:solidFill>
                <a:schemeClr val="accent6"/>
              </a:solidFill>
            </a:endParaRPr>
          </a:p>
        </p:txBody>
      </p:sp>
      <p:sp>
        <p:nvSpPr>
          <p:cNvPr id="323" name="Google Shape;323;p54"/>
          <p:cNvSpPr/>
          <p:nvPr/>
        </p:nvSpPr>
        <p:spPr>
          <a:xfrm>
            <a:off x="311700" y="372500"/>
            <a:ext cx="2244300" cy="2174400"/>
          </a:xfrm>
          <a:prstGeom prst="ellipse">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p54"/>
          <p:cNvSpPr txBox="1"/>
          <p:nvPr/>
        </p:nvSpPr>
        <p:spPr>
          <a:xfrm>
            <a:off x="430200" y="797900"/>
            <a:ext cx="2007300" cy="1323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5</a:t>
            </a:r>
            <a:endParaRPr sz="3700" b="0" i="0" u="none" strike="noStrike" cap="none">
              <a:solidFill>
                <a:schemeClr val="dk1"/>
              </a:solidFill>
              <a:latin typeface="Impact"/>
              <a:ea typeface="Impact"/>
              <a:cs typeface="Impact"/>
              <a:sym typeface="Impact"/>
            </a:endParaRPr>
          </a:p>
          <a:p>
            <a:pPr marL="0" marR="0" lvl="0" indent="0" algn="ctr" rtl="0">
              <a:lnSpc>
                <a:spcPct val="100000"/>
              </a:lnSpc>
              <a:spcBef>
                <a:spcPts val="0"/>
              </a:spcBef>
              <a:spcAft>
                <a:spcPts val="0"/>
              </a:spcAft>
              <a:buClr>
                <a:srgbClr val="000000"/>
              </a:buClr>
              <a:buSzPts val="3700"/>
              <a:buFont typeface="Arial"/>
              <a:buNone/>
            </a:pPr>
            <a:r>
              <a:rPr lang="en" sz="3700" b="0" i="0" u="none" strike="noStrike" cap="none">
                <a:solidFill>
                  <a:schemeClr val="dk1"/>
                </a:solidFill>
                <a:latin typeface="Impact"/>
                <a:ea typeface="Impact"/>
                <a:cs typeface="Impact"/>
                <a:sym typeface="Impact"/>
              </a:rPr>
              <a:t>Assess</a:t>
            </a:r>
            <a:endParaRPr sz="3700" b="0" i="0" u="none" strike="noStrike" cap="none">
              <a:solidFill>
                <a:schemeClr val="dk1"/>
              </a:solidFill>
              <a:latin typeface="Impact"/>
              <a:ea typeface="Impact"/>
              <a:cs typeface="Impact"/>
              <a:sym typeface="Impact"/>
            </a:endParaRPr>
          </a:p>
        </p:txBody>
      </p:sp>
      <p:sp>
        <p:nvSpPr>
          <p:cNvPr id="325" name="Google Shape;325;p54"/>
          <p:cNvSpPr txBox="1"/>
          <p:nvPr/>
        </p:nvSpPr>
        <p:spPr>
          <a:xfrm>
            <a:off x="2653575" y="1753475"/>
            <a:ext cx="6219000" cy="3063000"/>
          </a:xfrm>
          <a:prstGeom prst="rect">
            <a:avLst/>
          </a:prstGeom>
          <a:noFill/>
          <a:ln>
            <a:noFill/>
          </a:ln>
        </p:spPr>
        <p:txBody>
          <a:bodyPr spcFirstLastPara="1" wrap="square" lIns="91425" tIns="91425" rIns="91425" bIns="91425" anchor="t" anchorCtr="0">
            <a:spAutoFit/>
          </a:bodyPr>
          <a:lstStyle/>
          <a:p>
            <a:pPr marL="457200" marR="0" lvl="0" indent="-336550" algn="l" rtl="0">
              <a:lnSpc>
                <a:spcPct val="10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Check in with yourself weekly by asking:</a:t>
            </a:r>
            <a:endParaRPr sz="1700" b="0" i="0" u="none" strike="noStrike" cap="none" dirty="0">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How are my classes going?</a:t>
            </a:r>
            <a:endParaRPr sz="1700" b="0" i="0" u="none" strike="noStrike" cap="none" dirty="0">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Am I satisfied with my grades?</a:t>
            </a:r>
            <a:endParaRPr sz="1700" b="0" i="0" u="none" strike="noStrike" cap="none" dirty="0">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Am I sticking to my Study Cycle routine?</a:t>
            </a:r>
            <a:endParaRPr sz="1700" b="0" i="0" u="none" strike="noStrike" cap="none" dirty="0">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Do I need to make changes to my routine or methods?</a:t>
            </a:r>
            <a:endParaRPr sz="1700" b="0" i="0" u="none" strike="noStrike" cap="none" dirty="0">
              <a:solidFill>
                <a:schemeClr val="dk1"/>
              </a:solidFill>
              <a:latin typeface="Roboto Slab"/>
              <a:ea typeface="Roboto Slab"/>
              <a:cs typeface="Roboto Slab"/>
              <a:sym typeface="Roboto Slab"/>
            </a:endParaRPr>
          </a:p>
          <a:p>
            <a:pPr marL="914400" marR="0" lvl="1" indent="-336550" algn="l" rtl="0">
              <a:lnSpc>
                <a:spcPct val="10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Do I need extra help?</a:t>
            </a:r>
            <a:endParaRPr sz="1700" b="0" i="0" u="none" strike="noStrike" cap="none" dirty="0">
              <a:solidFill>
                <a:schemeClr val="dk1"/>
              </a:solidFill>
              <a:latin typeface="Roboto Slab"/>
              <a:ea typeface="Roboto Slab"/>
              <a:cs typeface="Roboto Slab"/>
              <a:sym typeface="Roboto Slab"/>
            </a:endParaRPr>
          </a:p>
          <a:p>
            <a:pPr marL="457200" marR="0" lvl="0" indent="-336550" algn="l" rtl="0">
              <a:lnSpc>
                <a:spcPct val="10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Test yourself often by asking: Do I understand this enough to teach it to someone else? (Also, try to actually teach it to someone else!)</a:t>
            </a:r>
            <a:endParaRPr sz="1700" b="0" i="0" u="none" strike="noStrike" cap="none" dirty="0">
              <a:solidFill>
                <a:schemeClr val="dk1"/>
              </a:solidFill>
              <a:latin typeface="Roboto Slab"/>
              <a:ea typeface="Roboto Slab"/>
              <a:cs typeface="Roboto Slab"/>
              <a:sym typeface="Roboto Slab"/>
            </a:endParaRPr>
          </a:p>
          <a:p>
            <a:pPr marL="457200" marR="0" lvl="0" indent="-336550" algn="l" rtl="0">
              <a:lnSpc>
                <a:spcPct val="10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Don’t get stuck or frustrated-- get help.</a:t>
            </a:r>
            <a:endParaRPr sz="1700" b="0" i="0" u="none" strike="noStrike" cap="none"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5">
                                            <p:txEl>
                                              <p:pRg st="0" end="0"/>
                                            </p:txEl>
                                          </p:spTgt>
                                        </p:tgtEl>
                                        <p:attrNameLst>
                                          <p:attrName>style.visibility</p:attrName>
                                        </p:attrNameLst>
                                      </p:cBhvr>
                                      <p:to>
                                        <p:strVal val="visible"/>
                                      </p:to>
                                    </p:set>
                                    <p:animEffect transition="in" filter="fade">
                                      <p:cBhvr>
                                        <p:cTn id="7" dur="500"/>
                                        <p:tgtEl>
                                          <p:spTgt spid="3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5">
                                            <p:txEl>
                                              <p:pRg st="1" end="1"/>
                                            </p:txEl>
                                          </p:spTgt>
                                        </p:tgtEl>
                                        <p:attrNameLst>
                                          <p:attrName>style.visibility</p:attrName>
                                        </p:attrNameLst>
                                      </p:cBhvr>
                                      <p:to>
                                        <p:strVal val="visible"/>
                                      </p:to>
                                    </p:set>
                                    <p:animEffect transition="in" filter="fade">
                                      <p:cBhvr>
                                        <p:cTn id="12" dur="500"/>
                                        <p:tgtEl>
                                          <p:spTgt spid="32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25">
                                            <p:txEl>
                                              <p:pRg st="2" end="2"/>
                                            </p:txEl>
                                          </p:spTgt>
                                        </p:tgtEl>
                                        <p:attrNameLst>
                                          <p:attrName>style.visibility</p:attrName>
                                        </p:attrNameLst>
                                      </p:cBhvr>
                                      <p:to>
                                        <p:strVal val="visible"/>
                                      </p:to>
                                    </p:set>
                                    <p:animEffect transition="in" filter="fade">
                                      <p:cBhvr>
                                        <p:cTn id="15" dur="500"/>
                                        <p:tgtEl>
                                          <p:spTgt spid="325">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25">
                                            <p:txEl>
                                              <p:pRg st="3" end="3"/>
                                            </p:txEl>
                                          </p:spTgt>
                                        </p:tgtEl>
                                        <p:attrNameLst>
                                          <p:attrName>style.visibility</p:attrName>
                                        </p:attrNameLst>
                                      </p:cBhvr>
                                      <p:to>
                                        <p:strVal val="visible"/>
                                      </p:to>
                                    </p:set>
                                    <p:animEffect transition="in" filter="fade">
                                      <p:cBhvr>
                                        <p:cTn id="18" dur="500"/>
                                        <p:tgtEl>
                                          <p:spTgt spid="325">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25">
                                            <p:txEl>
                                              <p:pRg st="4" end="4"/>
                                            </p:txEl>
                                          </p:spTgt>
                                        </p:tgtEl>
                                        <p:attrNameLst>
                                          <p:attrName>style.visibility</p:attrName>
                                        </p:attrNameLst>
                                      </p:cBhvr>
                                      <p:to>
                                        <p:strVal val="visible"/>
                                      </p:to>
                                    </p:set>
                                    <p:animEffect transition="in" filter="fade">
                                      <p:cBhvr>
                                        <p:cTn id="21" dur="500"/>
                                        <p:tgtEl>
                                          <p:spTgt spid="325">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25">
                                            <p:txEl>
                                              <p:pRg st="5" end="5"/>
                                            </p:txEl>
                                          </p:spTgt>
                                        </p:tgtEl>
                                        <p:attrNameLst>
                                          <p:attrName>style.visibility</p:attrName>
                                        </p:attrNameLst>
                                      </p:cBhvr>
                                      <p:to>
                                        <p:strVal val="visible"/>
                                      </p:to>
                                    </p:set>
                                    <p:animEffect transition="in" filter="fade">
                                      <p:cBhvr>
                                        <p:cTn id="24" dur="500"/>
                                        <p:tgtEl>
                                          <p:spTgt spid="325">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25">
                                            <p:txEl>
                                              <p:pRg st="6" end="6"/>
                                            </p:txEl>
                                          </p:spTgt>
                                        </p:tgtEl>
                                        <p:attrNameLst>
                                          <p:attrName>style.visibility</p:attrName>
                                        </p:attrNameLst>
                                      </p:cBhvr>
                                      <p:to>
                                        <p:strVal val="visible"/>
                                      </p:to>
                                    </p:set>
                                    <p:animEffect transition="in" filter="fade">
                                      <p:cBhvr>
                                        <p:cTn id="29" dur="500"/>
                                        <p:tgtEl>
                                          <p:spTgt spid="325">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25">
                                            <p:txEl>
                                              <p:pRg st="7" end="7"/>
                                            </p:txEl>
                                          </p:spTgt>
                                        </p:tgtEl>
                                        <p:attrNameLst>
                                          <p:attrName>style.visibility</p:attrName>
                                        </p:attrNameLst>
                                      </p:cBhvr>
                                      <p:to>
                                        <p:strVal val="visible"/>
                                      </p:to>
                                    </p:set>
                                    <p:animEffect transition="in" filter="fade">
                                      <p:cBhvr>
                                        <p:cTn id="34" dur="500"/>
                                        <p:tgtEl>
                                          <p:spTgt spid="32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5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Your Time, Your Success</a:t>
            </a:r>
            <a:endParaRPr b="1">
              <a:solidFill>
                <a:schemeClr val="accent5"/>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56"/>
          <p:cNvSpPr txBox="1">
            <a:spLocks noGrp="1"/>
          </p:cNvSpPr>
          <p:nvPr>
            <p:ph type="title"/>
          </p:nvPr>
        </p:nvSpPr>
        <p:spPr>
          <a:xfrm>
            <a:off x="311700" y="74750"/>
            <a:ext cx="8520600" cy="8517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sz="3600" b="1">
                <a:solidFill>
                  <a:schemeClr val="accent6"/>
                </a:solidFill>
              </a:rPr>
              <a:t>A Typical FY College Schedule</a:t>
            </a:r>
            <a:endParaRPr sz="3600" b="1">
              <a:solidFill>
                <a:schemeClr val="accent6"/>
              </a:solidFill>
            </a:endParaRPr>
          </a:p>
        </p:txBody>
      </p:sp>
      <p:sp>
        <p:nvSpPr>
          <p:cNvPr id="336" name="Google Shape;336;p56"/>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400"/>
              <a:buNone/>
            </a:pPr>
            <a:r>
              <a:rPr lang="en" b="1"/>
              <a:t>IMAGE</a:t>
            </a:r>
            <a:endParaRPr b="1"/>
          </a:p>
        </p:txBody>
      </p:sp>
      <p:sp>
        <p:nvSpPr>
          <p:cNvPr id="337" name="Google Shape;337;p56"/>
          <p:cNvSpPr txBox="1">
            <a:spLocks noGrp="1"/>
          </p:cNvSpPr>
          <p:nvPr>
            <p:ph type="body" idx="2"/>
          </p:nvPr>
        </p:nvSpPr>
        <p:spPr>
          <a:xfrm>
            <a:off x="5382725" y="1373175"/>
            <a:ext cx="3673800" cy="3099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sz="1700" dirty="0">
                <a:latin typeface="Roboto Slab"/>
                <a:ea typeface="Roboto Slab"/>
                <a:cs typeface="Roboto Slab"/>
                <a:sym typeface="Roboto Slab"/>
              </a:rPr>
              <a:t>What does this schedule look like compared to your HS schedule?</a:t>
            </a:r>
            <a:endParaRPr sz="1700" dirty="0">
              <a:latin typeface="Roboto Slab"/>
              <a:ea typeface="Roboto Slab"/>
              <a:cs typeface="Roboto Slab"/>
              <a:sym typeface="Roboto Slab"/>
            </a:endParaRPr>
          </a:p>
          <a:p>
            <a:pPr marL="0" lvl="0" indent="0" algn="l" rtl="0">
              <a:lnSpc>
                <a:spcPct val="115000"/>
              </a:lnSpc>
              <a:spcBef>
                <a:spcPts val="1200"/>
              </a:spcBef>
              <a:spcAft>
                <a:spcPts val="0"/>
              </a:spcAft>
              <a:buSzPts val="1400"/>
              <a:buNone/>
            </a:pPr>
            <a:endParaRPr sz="1700" dirty="0">
              <a:latin typeface="Roboto Slab"/>
              <a:ea typeface="Roboto Slab"/>
              <a:cs typeface="Roboto Slab"/>
              <a:sym typeface="Roboto Slab"/>
            </a:endParaRPr>
          </a:p>
          <a:p>
            <a:pPr marL="0" lvl="0" indent="0" algn="l" rtl="0">
              <a:lnSpc>
                <a:spcPct val="115000"/>
              </a:lnSpc>
              <a:spcBef>
                <a:spcPts val="1200"/>
              </a:spcBef>
              <a:spcAft>
                <a:spcPts val="1200"/>
              </a:spcAft>
              <a:buSzPts val="1400"/>
              <a:buNone/>
            </a:pPr>
            <a:r>
              <a:rPr lang="en" sz="1700" dirty="0">
                <a:latin typeface="Roboto Slab"/>
                <a:ea typeface="Roboto Slab"/>
                <a:cs typeface="Roboto Slab"/>
                <a:sym typeface="Roboto Slab"/>
              </a:rPr>
              <a:t>What assumptions might you make based on those differences?</a:t>
            </a:r>
            <a:endParaRPr sz="1700" dirty="0">
              <a:latin typeface="Roboto Slab"/>
              <a:ea typeface="Roboto Slab"/>
              <a:cs typeface="Roboto Slab"/>
              <a:sym typeface="Roboto Slab"/>
            </a:endParaRPr>
          </a:p>
        </p:txBody>
      </p:sp>
      <p:pic>
        <p:nvPicPr>
          <p:cNvPr id="338" name="Google Shape;338;p56"/>
          <p:cNvPicPr preferRelativeResize="0"/>
          <p:nvPr/>
        </p:nvPicPr>
        <p:blipFill rotWithShape="1">
          <a:blip r:embed="rId3">
            <a:alphaModFix/>
          </a:blip>
          <a:srcRect r="16534"/>
          <a:stretch/>
        </p:blipFill>
        <p:spPr>
          <a:xfrm>
            <a:off x="311700" y="1016725"/>
            <a:ext cx="4520700" cy="38127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7">
                                            <p:txEl>
                                              <p:pRg st="0" end="0"/>
                                            </p:txEl>
                                          </p:spTgt>
                                        </p:tgtEl>
                                        <p:attrNameLst>
                                          <p:attrName>style.visibility</p:attrName>
                                        </p:attrNameLst>
                                      </p:cBhvr>
                                      <p:to>
                                        <p:strVal val="visible"/>
                                      </p:to>
                                    </p:set>
                                    <p:animEffect transition="in" filter="fade">
                                      <p:cBhvr>
                                        <p:cTn id="7" dur="500"/>
                                        <p:tgtEl>
                                          <p:spTgt spid="33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7">
                                            <p:txEl>
                                              <p:pRg st="2" end="2"/>
                                            </p:txEl>
                                          </p:spTgt>
                                        </p:tgtEl>
                                        <p:attrNameLst>
                                          <p:attrName>style.visibility</p:attrName>
                                        </p:attrNameLst>
                                      </p:cBhvr>
                                      <p:to>
                                        <p:strVal val="visible"/>
                                      </p:to>
                                    </p:set>
                                    <p:animEffect transition="in" filter="fade">
                                      <p:cBhvr>
                                        <p:cTn id="12" dur="500"/>
                                        <p:tgtEl>
                                          <p:spTgt spid="33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57"/>
          <p:cNvSpPr txBox="1">
            <a:spLocks noGrp="1"/>
          </p:cNvSpPr>
          <p:nvPr>
            <p:ph type="title"/>
          </p:nvPr>
        </p:nvSpPr>
        <p:spPr>
          <a:xfrm>
            <a:off x="295400" y="1557200"/>
            <a:ext cx="4045200" cy="17892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Do you really have all that free time now??</a:t>
            </a:r>
            <a:endParaRPr b="1"/>
          </a:p>
        </p:txBody>
      </p:sp>
      <p:sp>
        <p:nvSpPr>
          <p:cNvPr id="344" name="Google Shape;344;p5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ctr" rtl="0">
              <a:lnSpc>
                <a:spcPct val="150000"/>
              </a:lnSpc>
              <a:spcBef>
                <a:spcPts val="0"/>
              </a:spcBef>
              <a:spcAft>
                <a:spcPts val="0"/>
              </a:spcAft>
              <a:buClr>
                <a:srgbClr val="000000"/>
              </a:buClr>
              <a:buSzPts val="5200"/>
              <a:buFont typeface="Arial"/>
              <a:buNone/>
            </a:pPr>
            <a:r>
              <a:rPr lang="en" sz="2100" b="1" dirty="0">
                <a:solidFill>
                  <a:schemeClr val="accent5"/>
                </a:solidFill>
                <a:latin typeface="Roboto Slab"/>
                <a:ea typeface="Roboto Slab"/>
                <a:cs typeface="Roboto Slab"/>
                <a:sym typeface="Roboto Slab"/>
              </a:rPr>
              <a:t>One of the hardest parts of college is BALANCING everything—your courses,your assignments, and the rest of your life.</a:t>
            </a:r>
            <a:endParaRPr b="1" dirty="0">
              <a:solidFill>
                <a:schemeClr val="accent5"/>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4">
                                            <p:txEl>
                                              <p:pRg st="0" end="0"/>
                                            </p:txEl>
                                          </p:spTgt>
                                        </p:tgtEl>
                                        <p:attrNameLst>
                                          <p:attrName>style.visibility</p:attrName>
                                        </p:attrNameLst>
                                      </p:cBhvr>
                                      <p:to>
                                        <p:strVal val="visible"/>
                                      </p:to>
                                    </p:set>
                                    <p:animEffect transition="in" filter="fade">
                                      <p:cBhvr>
                                        <p:cTn id="7" dur="500"/>
                                        <p:tgtEl>
                                          <p:spTgt spid="3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58"/>
          <p:cNvSpPr txBox="1">
            <a:spLocks noGrp="1"/>
          </p:cNvSpPr>
          <p:nvPr>
            <p:ph type="title"/>
          </p:nvPr>
        </p:nvSpPr>
        <p:spPr>
          <a:xfrm>
            <a:off x="523325" y="432300"/>
            <a:ext cx="8520600" cy="7335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900" b="1">
                <a:solidFill>
                  <a:schemeClr val="accent5"/>
                </a:solidFill>
              </a:rPr>
              <a:t>Question</a:t>
            </a:r>
            <a:endParaRPr sz="3900" b="1">
              <a:solidFill>
                <a:schemeClr val="accent5"/>
              </a:solidFill>
            </a:endParaRPr>
          </a:p>
        </p:txBody>
      </p:sp>
      <p:sp>
        <p:nvSpPr>
          <p:cNvPr id="350" name="Google Shape;350;p58"/>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Clr>
                <a:srgbClr val="000000"/>
              </a:buClr>
              <a:buSzPts val="5778"/>
              <a:buFont typeface="Arial"/>
              <a:buNone/>
            </a:pPr>
            <a:r>
              <a:rPr lang="en" sz="3600">
                <a:highlight>
                  <a:schemeClr val="lt1"/>
                </a:highlight>
                <a:latin typeface="Roboto Slab"/>
                <a:ea typeface="Roboto Slab"/>
                <a:cs typeface="Roboto Slab"/>
                <a:sym typeface="Roboto Slab"/>
              </a:rPr>
              <a:t>How many hours will you spend </a:t>
            </a:r>
            <a:endParaRPr sz="3600">
              <a:highlight>
                <a:schemeClr val="lt1"/>
              </a:highlight>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ts val="5778"/>
              <a:buFont typeface="Arial"/>
              <a:buNone/>
            </a:pPr>
            <a:r>
              <a:rPr lang="en" sz="3600">
                <a:highlight>
                  <a:schemeClr val="lt1"/>
                </a:highlight>
                <a:latin typeface="Roboto Slab"/>
                <a:ea typeface="Roboto Slab"/>
                <a:cs typeface="Roboto Slab"/>
                <a:sym typeface="Roboto Slab"/>
              </a:rPr>
              <a:t>in class and doing work for class in one semester?</a:t>
            </a:r>
            <a:endParaRPr>
              <a:latin typeface="Roboto Slab"/>
              <a:ea typeface="Roboto Slab"/>
              <a:cs typeface="Roboto Slab"/>
              <a:sym typeface="Roboto Slab"/>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5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400" b="1">
                <a:solidFill>
                  <a:schemeClr val="accent5"/>
                </a:solidFill>
              </a:rPr>
              <a:t>Answer:</a:t>
            </a:r>
            <a:endParaRPr sz="3400" b="1">
              <a:solidFill>
                <a:schemeClr val="accent5"/>
              </a:solidFill>
            </a:endParaRPr>
          </a:p>
        </p:txBody>
      </p:sp>
      <p:sp>
        <p:nvSpPr>
          <p:cNvPr id="356" name="Google Shape;356;p59"/>
          <p:cNvSpPr txBox="1">
            <a:spLocks noGrp="1"/>
          </p:cNvSpPr>
          <p:nvPr>
            <p:ph type="body" idx="1"/>
          </p:nvPr>
        </p:nvSpPr>
        <p:spPr>
          <a:xfrm>
            <a:off x="311700" y="1468825"/>
            <a:ext cx="8520600" cy="11028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400"/>
              <a:buNone/>
            </a:pPr>
            <a:r>
              <a:rPr lang="en" sz="3700" b="1">
                <a:solidFill>
                  <a:schemeClr val="accent6"/>
                </a:solidFill>
                <a:latin typeface="Roboto Slab"/>
                <a:ea typeface="Roboto Slab"/>
                <a:cs typeface="Roboto Slab"/>
                <a:sym typeface="Roboto Slab"/>
              </a:rPr>
              <a:t>Over 600 hours!</a:t>
            </a:r>
            <a:endParaRPr sz="3700" b="1">
              <a:solidFill>
                <a:schemeClr val="accent6"/>
              </a:solidFill>
              <a:latin typeface="Roboto Slab"/>
              <a:ea typeface="Roboto Slab"/>
              <a:cs typeface="Roboto Slab"/>
              <a:sym typeface="Roboto Slab"/>
            </a:endParaRPr>
          </a:p>
        </p:txBody>
      </p:sp>
      <p:sp>
        <p:nvSpPr>
          <p:cNvPr id="357" name="Google Shape;357;p59"/>
          <p:cNvSpPr txBox="1">
            <a:spLocks noGrp="1"/>
          </p:cNvSpPr>
          <p:nvPr>
            <p:ph type="body" idx="2"/>
          </p:nvPr>
        </p:nvSpPr>
        <p:spPr>
          <a:xfrm>
            <a:off x="1945100" y="2818575"/>
            <a:ext cx="5393400" cy="3099900"/>
          </a:xfrm>
          <a:prstGeom prst="rect">
            <a:avLst/>
          </a:prstGeom>
          <a:noFill/>
          <a:ln>
            <a:noFill/>
          </a:ln>
        </p:spPr>
        <p:txBody>
          <a:bodyPr spcFirstLastPara="1" wrap="square" lIns="91425" tIns="91425" rIns="91425" bIns="91425" anchor="t" anchorCtr="0">
            <a:normAutofit/>
          </a:bodyPr>
          <a:lstStyle/>
          <a:p>
            <a:pPr marL="0" lvl="0" indent="0" algn="ctr" rtl="0">
              <a:lnSpc>
                <a:spcPct val="150000"/>
              </a:lnSpc>
              <a:spcBef>
                <a:spcPts val="0"/>
              </a:spcBef>
              <a:spcAft>
                <a:spcPts val="0"/>
              </a:spcAft>
              <a:buClr>
                <a:srgbClr val="000000"/>
              </a:buClr>
              <a:buSzPts val="2800"/>
              <a:buFont typeface="Arial"/>
              <a:buNone/>
            </a:pPr>
            <a:r>
              <a:rPr lang="en" sz="1800" b="1">
                <a:latin typeface="Roboto Slab"/>
                <a:ea typeface="Roboto Slab"/>
                <a:cs typeface="Roboto Slab"/>
                <a:sym typeface="Roboto Slab"/>
              </a:rPr>
              <a:t>That’s a lot of hours!</a:t>
            </a:r>
            <a:endParaRPr sz="1800" b="1">
              <a:latin typeface="Roboto Slab"/>
              <a:ea typeface="Roboto Slab"/>
              <a:cs typeface="Roboto Slab"/>
              <a:sym typeface="Roboto Slab"/>
            </a:endParaRPr>
          </a:p>
          <a:p>
            <a:pPr marL="0" lvl="0" indent="0" algn="ctr" rtl="0">
              <a:lnSpc>
                <a:spcPct val="150000"/>
              </a:lnSpc>
              <a:spcBef>
                <a:spcPts val="0"/>
              </a:spcBef>
              <a:spcAft>
                <a:spcPts val="0"/>
              </a:spcAft>
              <a:buClr>
                <a:srgbClr val="000000"/>
              </a:buClr>
              <a:buSzPts val="2800"/>
              <a:buFont typeface="Arial"/>
              <a:buNone/>
            </a:pPr>
            <a:r>
              <a:rPr lang="en" sz="1800" b="1">
                <a:latin typeface="Roboto Slab"/>
                <a:ea typeface="Roboto Slab"/>
                <a:cs typeface="Roboto Slab"/>
                <a:sym typeface="Roboto Slab"/>
              </a:rPr>
              <a:t>Let’s break it down week by week.</a:t>
            </a:r>
            <a:endParaRPr b="1">
              <a:latin typeface="Roboto Slab"/>
              <a:ea typeface="Roboto Slab"/>
              <a:cs typeface="Roboto Slab"/>
              <a:sym typeface="Roboto Slab"/>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60"/>
          <p:cNvSpPr txBox="1">
            <a:spLocks noGrp="1"/>
          </p:cNvSpPr>
          <p:nvPr>
            <p:ph type="title"/>
          </p:nvPr>
        </p:nvSpPr>
        <p:spPr>
          <a:xfrm>
            <a:off x="354675" y="213700"/>
            <a:ext cx="4045200" cy="17892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800"/>
              <a:buNone/>
            </a:pPr>
            <a:r>
              <a:rPr lang="en" b="1">
                <a:solidFill>
                  <a:schemeClr val="accent5"/>
                </a:solidFill>
              </a:rPr>
              <a:t>The Breakdown</a:t>
            </a:r>
            <a:endParaRPr b="1">
              <a:solidFill>
                <a:schemeClr val="accent5"/>
              </a:solidFill>
            </a:endParaRPr>
          </a:p>
        </p:txBody>
      </p:sp>
      <p:sp>
        <p:nvSpPr>
          <p:cNvPr id="363" name="Google Shape;363;p60"/>
          <p:cNvSpPr txBox="1">
            <a:spLocks noGrp="1"/>
          </p:cNvSpPr>
          <p:nvPr>
            <p:ph type="body" idx="4294967295"/>
          </p:nvPr>
        </p:nvSpPr>
        <p:spPr>
          <a:xfrm>
            <a:off x="4638600" y="658500"/>
            <a:ext cx="4332300" cy="3826500"/>
          </a:xfrm>
          <a:prstGeom prst="rect">
            <a:avLst/>
          </a:prstGeom>
          <a:noFill/>
          <a:ln>
            <a:noFill/>
          </a:ln>
        </p:spPr>
        <p:txBody>
          <a:bodyPr spcFirstLastPara="1" wrap="square" lIns="91425" tIns="91425" rIns="91425" bIns="91425" anchor="t" anchorCtr="0">
            <a:normAutofit fontScale="92500" lnSpcReduction="10000"/>
          </a:bodyPr>
          <a:lstStyle/>
          <a:p>
            <a:pPr marL="0" lvl="0" indent="0" algn="ctr" rtl="0">
              <a:lnSpc>
                <a:spcPct val="115000"/>
              </a:lnSpc>
              <a:spcBef>
                <a:spcPts val="0"/>
              </a:spcBef>
              <a:spcAft>
                <a:spcPts val="0"/>
              </a:spcAft>
              <a:buClr>
                <a:srgbClr val="000000"/>
              </a:buClr>
              <a:buSzPct val="58805"/>
              <a:buFont typeface="Arial"/>
              <a:buNone/>
            </a:pPr>
            <a:endParaRPr sz="1820" b="1" dirty="0">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dirty="0">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dirty="0">
                <a:latin typeface="Roboto Slab"/>
                <a:ea typeface="Roboto Slab"/>
                <a:cs typeface="Roboto Slab"/>
                <a:sym typeface="Roboto Slab"/>
              </a:rPr>
              <a:t>15 credits = roughly 15 hours in class each week </a:t>
            </a:r>
            <a:endParaRPr sz="1620" b="1" dirty="0">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dirty="0">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dirty="0">
                <a:latin typeface="Roboto Slab"/>
                <a:ea typeface="Roboto Slab"/>
                <a:cs typeface="Roboto Slab"/>
                <a:sym typeface="Roboto Slab"/>
              </a:rPr>
              <a:t>for each hour in class, budget 2 hours for homework and studying</a:t>
            </a:r>
            <a:endParaRPr sz="1620" b="1" dirty="0">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dirty="0">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dirty="0">
                <a:latin typeface="Roboto Slab"/>
                <a:ea typeface="Roboto Slab"/>
                <a:cs typeface="Roboto Slab"/>
                <a:sym typeface="Roboto Slab"/>
              </a:rPr>
              <a:t>15 credits = roughly 30 hours of work outside of class each week</a:t>
            </a:r>
            <a:endParaRPr sz="1620" b="1" dirty="0">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dirty="0">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891"/>
              <a:buFont typeface="Arial"/>
              <a:buNone/>
            </a:pPr>
            <a:r>
              <a:rPr lang="en" sz="1600" b="1" dirty="0">
                <a:latin typeface="Roboto Slab"/>
                <a:ea typeface="Roboto Slab"/>
                <a:cs typeface="Roboto Slab"/>
                <a:sym typeface="Roboto Slab"/>
              </a:rPr>
              <a:t>so when taking 15 credits, you should expect to spend about 45 hours each week just on school</a:t>
            </a:r>
            <a:endParaRPr b="1" dirty="0">
              <a:latin typeface="Roboto Slab"/>
              <a:ea typeface="Roboto Slab"/>
              <a:cs typeface="Roboto Slab"/>
              <a:sym typeface="Roboto Slab"/>
            </a:endParaRPr>
          </a:p>
        </p:txBody>
      </p:sp>
      <p:sp>
        <p:nvSpPr>
          <p:cNvPr id="364" name="Google Shape;364;p60"/>
          <p:cNvSpPr txBox="1">
            <a:spLocks noGrp="1"/>
          </p:cNvSpPr>
          <p:nvPr>
            <p:ph type="subTitle" idx="1"/>
          </p:nvPr>
        </p:nvSpPr>
        <p:spPr>
          <a:xfrm>
            <a:off x="354675" y="1739650"/>
            <a:ext cx="4045200" cy="2435400"/>
          </a:xfrm>
          <a:prstGeom prst="rect">
            <a:avLst/>
          </a:prstGeom>
          <a:noFill/>
          <a:ln>
            <a:noFill/>
          </a:ln>
        </p:spPr>
        <p:txBody>
          <a:bodyPr spcFirstLastPara="1" wrap="square" lIns="91425" tIns="91425" rIns="91425" bIns="91425" anchor="t" anchorCtr="0">
            <a:normAutofit/>
          </a:bodyPr>
          <a:lstStyle/>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15 credits each semester </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many classes are 3 credits </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often, 15 credits means </a:t>
            </a:r>
            <a:endParaRPr sz="1600" b="1">
              <a:solidFill>
                <a:schemeClr val="accent6"/>
              </a:solidFill>
              <a:latin typeface="Roboto Slab"/>
              <a:ea typeface="Roboto Slab"/>
              <a:cs typeface="Roboto Slab"/>
              <a:sym typeface="Roboto Slab"/>
            </a:endParaRPr>
          </a:p>
          <a:p>
            <a:pPr marL="457200" lvl="0" indent="0" algn="l" rtl="0">
              <a:lnSpc>
                <a:spcPct val="150000"/>
              </a:lnSpc>
              <a:spcBef>
                <a:spcPts val="0"/>
              </a:spcBef>
              <a:spcAft>
                <a:spcPts val="0"/>
              </a:spcAft>
              <a:buSzPts val="2100"/>
              <a:buNone/>
            </a:pPr>
            <a:r>
              <a:rPr lang="en" sz="1600" b="1">
                <a:solidFill>
                  <a:schemeClr val="accent6"/>
                </a:solidFill>
                <a:latin typeface="Roboto Slab"/>
                <a:ea typeface="Roboto Slab"/>
                <a:cs typeface="Roboto Slab"/>
                <a:sym typeface="Roboto Slab"/>
              </a:rPr>
              <a:t>5 courses (but not always)</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1 credit = approximately 1 hour in class each week</a:t>
            </a:r>
            <a:endParaRPr sz="1600"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3">
                                            <p:txEl>
                                              <p:pRg st="2" end="2"/>
                                            </p:txEl>
                                          </p:spTgt>
                                        </p:tgtEl>
                                        <p:attrNameLst>
                                          <p:attrName>style.visibility</p:attrName>
                                        </p:attrNameLst>
                                      </p:cBhvr>
                                      <p:to>
                                        <p:strVal val="visible"/>
                                      </p:to>
                                    </p:set>
                                    <p:animEffect transition="in" filter="fade">
                                      <p:cBhvr>
                                        <p:cTn id="7" dur="500"/>
                                        <p:tgtEl>
                                          <p:spTgt spid="36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3">
                                            <p:txEl>
                                              <p:pRg st="4" end="4"/>
                                            </p:txEl>
                                          </p:spTgt>
                                        </p:tgtEl>
                                        <p:attrNameLst>
                                          <p:attrName>style.visibility</p:attrName>
                                        </p:attrNameLst>
                                      </p:cBhvr>
                                      <p:to>
                                        <p:strVal val="visible"/>
                                      </p:to>
                                    </p:set>
                                    <p:animEffect transition="in" filter="fade">
                                      <p:cBhvr>
                                        <p:cTn id="12" dur="500"/>
                                        <p:tgtEl>
                                          <p:spTgt spid="36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3">
                                            <p:txEl>
                                              <p:pRg st="6" end="6"/>
                                            </p:txEl>
                                          </p:spTgt>
                                        </p:tgtEl>
                                        <p:attrNameLst>
                                          <p:attrName>style.visibility</p:attrName>
                                        </p:attrNameLst>
                                      </p:cBhvr>
                                      <p:to>
                                        <p:strVal val="visible"/>
                                      </p:to>
                                    </p:set>
                                    <p:animEffect transition="in" filter="fade">
                                      <p:cBhvr>
                                        <p:cTn id="17" dur="500"/>
                                        <p:tgtEl>
                                          <p:spTgt spid="36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63">
                                            <p:txEl>
                                              <p:pRg st="8" end="8"/>
                                            </p:txEl>
                                          </p:spTgt>
                                        </p:tgtEl>
                                        <p:attrNameLst>
                                          <p:attrName>style.visibility</p:attrName>
                                        </p:attrNameLst>
                                      </p:cBhvr>
                                      <p:to>
                                        <p:strVal val="visible"/>
                                      </p:to>
                                    </p:set>
                                    <p:animEffect transition="in" filter="fade">
                                      <p:cBhvr>
                                        <p:cTn id="22" dur="500"/>
                                        <p:tgtEl>
                                          <p:spTgt spid="36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61"/>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800"/>
              <a:buNone/>
            </a:pPr>
            <a:r>
              <a:rPr lang="en" sz="4500" b="1">
                <a:solidFill>
                  <a:schemeClr val="accent5"/>
                </a:solidFill>
              </a:rPr>
              <a:t>Math Time!</a:t>
            </a:r>
            <a:endParaRPr sz="4500" b="1">
              <a:solidFill>
                <a:schemeClr val="accent5"/>
              </a:solidFill>
            </a:endParaRPr>
          </a:p>
        </p:txBody>
      </p:sp>
      <p:sp>
        <p:nvSpPr>
          <p:cNvPr id="370" name="Google Shape;370;p61"/>
          <p:cNvSpPr txBox="1">
            <a:spLocks noGrp="1"/>
          </p:cNvSpPr>
          <p:nvPr>
            <p:ph type="subTitle" idx="1"/>
          </p:nvPr>
        </p:nvSpPr>
        <p:spPr>
          <a:xfrm>
            <a:off x="265500" y="3166876"/>
            <a:ext cx="4045200" cy="13455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a:solidFill>
                  <a:schemeClr val="accent6"/>
                </a:solidFill>
                <a:latin typeface="Roboto Slab"/>
                <a:ea typeface="Roboto Slab"/>
                <a:cs typeface="Roboto Slab"/>
                <a:sym typeface="Roboto Slab"/>
              </a:rPr>
              <a:t>(But don’t worry, you can use your calculator for this.)</a:t>
            </a:r>
            <a:endParaRPr>
              <a:solidFill>
                <a:schemeClr val="accent6"/>
              </a:solidFill>
              <a:latin typeface="Roboto Slab"/>
              <a:ea typeface="Roboto Slab"/>
              <a:cs typeface="Roboto Slab"/>
              <a:sym typeface="Roboto Slab"/>
            </a:endParaRPr>
          </a:p>
        </p:txBody>
      </p:sp>
      <p:sp>
        <p:nvSpPr>
          <p:cNvPr id="371" name="Google Shape;371;p61"/>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b="1" dirty="0">
                <a:latin typeface="Roboto Slab"/>
                <a:ea typeface="Roboto Slab"/>
                <a:cs typeface="Roboto Slab"/>
                <a:sym typeface="Roboto Slab"/>
              </a:rPr>
              <a:t>How many hours a week do you spend doing…</a:t>
            </a:r>
            <a:endParaRPr b="1" dirty="0">
              <a:latin typeface="Roboto Slab"/>
              <a:ea typeface="Roboto Slab"/>
              <a:cs typeface="Roboto Slab"/>
              <a:sym typeface="Roboto Slab"/>
            </a:endParaRPr>
          </a:p>
          <a:p>
            <a:pPr marL="0" lvl="0" indent="0" algn="l" rtl="0">
              <a:lnSpc>
                <a:spcPct val="115000"/>
              </a:lnSpc>
              <a:spcBef>
                <a:spcPts val="1200"/>
              </a:spcBef>
              <a:spcAft>
                <a:spcPts val="0"/>
              </a:spcAft>
              <a:buSzPts val="1800"/>
              <a:buNone/>
            </a:pPr>
            <a:endParaRPr b="1" dirty="0">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sz="1500" b="1" u="sng" dirty="0">
                <a:latin typeface="Roboto Slab"/>
                <a:ea typeface="Roboto Slab"/>
                <a:cs typeface="Roboto Slab"/>
                <a:sym typeface="Roboto Slab"/>
                <a:hlinkClick r:id="rId3"/>
              </a:rPr>
              <a:t>https://fyp.citytech.cuny.edu/media/2020/06/The-Companion-online.pdf</a:t>
            </a:r>
            <a:endParaRPr sz="1400" b="1" dirty="0">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endParaRPr lang="en-US" b="1" dirty="0">
              <a:solidFill>
                <a:schemeClr val="accent6"/>
              </a:solidFill>
              <a:latin typeface="Roboto Slab"/>
              <a:ea typeface="Roboto Slab"/>
              <a:cs typeface="Roboto Slab"/>
              <a:sym typeface="Roboto Slab"/>
            </a:endParaRPr>
          </a:p>
          <a:p>
            <a:pPr marL="0" lvl="0" indent="0" algn="ctr" rtl="0">
              <a:lnSpc>
                <a:spcPct val="115000"/>
              </a:lnSpc>
              <a:spcBef>
                <a:spcPts val="1200"/>
              </a:spcBef>
              <a:spcAft>
                <a:spcPts val="1200"/>
              </a:spcAft>
              <a:buSzPts val="1800"/>
              <a:buNone/>
            </a:pPr>
            <a:r>
              <a:rPr lang="en-US" b="1" dirty="0">
                <a:solidFill>
                  <a:schemeClr val="accent6"/>
                </a:solidFill>
                <a:latin typeface="Roboto Slab"/>
                <a:ea typeface="Roboto Slab"/>
                <a:cs typeface="Roboto Slab"/>
                <a:sym typeface="Roboto Slab"/>
              </a:rPr>
              <a:t>Go to page 20!</a:t>
            </a:r>
            <a:endParaRPr b="1" dirty="0">
              <a:solidFill>
                <a:schemeClr val="accent6"/>
              </a:solidFill>
              <a:latin typeface="Roboto Slab"/>
              <a:ea typeface="Roboto Slab"/>
              <a:cs typeface="Roboto Slab"/>
              <a:sym typeface="Roboto Slab"/>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6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990"/>
              <a:buNone/>
            </a:pPr>
            <a:r>
              <a:rPr lang="en" sz="5020" b="1">
                <a:solidFill>
                  <a:schemeClr val="accent5"/>
                </a:solidFill>
              </a:rPr>
              <a:t>Be Good to Yourself!</a:t>
            </a:r>
            <a:endParaRPr sz="5020" b="1">
              <a:solidFill>
                <a:schemeClr val="accent5"/>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Creating Workspaces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Styles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The Study Cycle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Your New Schedule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Time Management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Self-Care</a:t>
            </a:r>
            <a:endParaRPr>
              <a:solidFill>
                <a:schemeClr val="accent5"/>
              </a:solidFill>
              <a:latin typeface="Roboto Slab"/>
              <a:ea typeface="Roboto Slab"/>
              <a:cs typeface="Roboto Slab"/>
              <a:sym typeface="Roboto Slab"/>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6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000"/>
              <a:buNone/>
            </a:pPr>
            <a:r>
              <a:rPr lang="en" sz="4000" b="1">
                <a:solidFill>
                  <a:schemeClr val="accent6"/>
                </a:solidFill>
              </a:rPr>
              <a:t>Two Types of Self-Care</a:t>
            </a:r>
            <a:endParaRPr sz="4000" b="1">
              <a:solidFill>
                <a:schemeClr val="accent6"/>
              </a:solidFill>
            </a:endParaRPr>
          </a:p>
        </p:txBody>
      </p:sp>
      <p:sp>
        <p:nvSpPr>
          <p:cNvPr id="387" name="Google Shape;387;p64"/>
          <p:cNvSpPr txBox="1">
            <a:spLocks noGrp="1"/>
          </p:cNvSpPr>
          <p:nvPr>
            <p:ph type="body" idx="1"/>
          </p:nvPr>
        </p:nvSpPr>
        <p:spPr>
          <a:xfrm>
            <a:off x="311700" y="1690925"/>
            <a:ext cx="3999900" cy="1089900"/>
          </a:xfrm>
          <a:prstGeom prst="rect">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0"/>
              </a:spcAft>
              <a:buSzPts val="1400"/>
              <a:buNone/>
            </a:pPr>
            <a:r>
              <a:rPr lang="en" sz="1900" b="1" u="sng">
                <a:solidFill>
                  <a:schemeClr val="accent5"/>
                </a:solidFill>
                <a:latin typeface="Roboto Slab"/>
                <a:ea typeface="Roboto Slab"/>
                <a:cs typeface="Roboto Slab"/>
                <a:sym typeface="Roboto Slab"/>
              </a:rPr>
              <a:t>INDULGE + RELAX</a:t>
            </a:r>
            <a:endParaRPr sz="1900" b="1" u="sng">
              <a:solidFill>
                <a:schemeClr val="accent5"/>
              </a:solidFill>
              <a:latin typeface="Roboto Slab"/>
              <a:ea typeface="Roboto Slab"/>
              <a:cs typeface="Roboto Slab"/>
              <a:sym typeface="Roboto Slab"/>
            </a:endParaRPr>
          </a:p>
          <a:p>
            <a:pPr marL="0" lvl="0" indent="0" algn="ctr" rtl="0">
              <a:lnSpc>
                <a:spcPct val="115000"/>
              </a:lnSpc>
              <a:spcBef>
                <a:spcPts val="1200"/>
              </a:spcBef>
              <a:spcAft>
                <a:spcPts val="1200"/>
              </a:spcAft>
              <a:buSzPts val="1400"/>
              <a:buNone/>
            </a:pPr>
            <a:r>
              <a:rPr lang="en" sz="1900">
                <a:solidFill>
                  <a:schemeClr val="accent5"/>
                </a:solidFill>
                <a:latin typeface="Roboto Slab"/>
                <a:ea typeface="Roboto Slab"/>
                <a:cs typeface="Roboto Slab"/>
                <a:sym typeface="Roboto Slab"/>
              </a:rPr>
              <a:t>Feels good right now.</a:t>
            </a:r>
            <a:endParaRPr sz="1900">
              <a:solidFill>
                <a:schemeClr val="accent5"/>
              </a:solidFill>
              <a:latin typeface="Roboto Slab"/>
              <a:ea typeface="Roboto Slab"/>
              <a:cs typeface="Roboto Slab"/>
              <a:sym typeface="Roboto Slab"/>
            </a:endParaRPr>
          </a:p>
        </p:txBody>
      </p:sp>
      <p:sp>
        <p:nvSpPr>
          <p:cNvPr id="388" name="Google Shape;388;p64"/>
          <p:cNvSpPr txBox="1">
            <a:spLocks noGrp="1"/>
          </p:cNvSpPr>
          <p:nvPr>
            <p:ph type="body" idx="2"/>
          </p:nvPr>
        </p:nvSpPr>
        <p:spPr>
          <a:xfrm>
            <a:off x="4832400" y="1690925"/>
            <a:ext cx="3999900" cy="10899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0"/>
              </a:spcAft>
              <a:buSzPts val="1400"/>
              <a:buNone/>
            </a:pPr>
            <a:r>
              <a:rPr lang="en" sz="1800" b="1" u="sng">
                <a:latin typeface="Roboto Slab"/>
                <a:ea typeface="Roboto Slab"/>
                <a:cs typeface="Roboto Slab"/>
                <a:sym typeface="Roboto Slab"/>
              </a:rPr>
              <a:t>RESPONSIBLE + RATIONAL</a:t>
            </a:r>
            <a:endParaRPr sz="1800" b="1" u="sng">
              <a:latin typeface="Roboto Slab"/>
              <a:ea typeface="Roboto Slab"/>
              <a:cs typeface="Roboto Slab"/>
              <a:sym typeface="Roboto Slab"/>
            </a:endParaRPr>
          </a:p>
          <a:p>
            <a:pPr marL="0" lvl="0" indent="0" algn="ctr" rtl="0">
              <a:lnSpc>
                <a:spcPct val="115000"/>
              </a:lnSpc>
              <a:spcBef>
                <a:spcPts val="1200"/>
              </a:spcBef>
              <a:spcAft>
                <a:spcPts val="1200"/>
              </a:spcAft>
              <a:buSzPts val="1400"/>
              <a:buNone/>
            </a:pPr>
            <a:r>
              <a:rPr lang="en" sz="1800">
                <a:latin typeface="Roboto Slab"/>
                <a:ea typeface="Roboto Slab"/>
                <a:cs typeface="Roboto Slab"/>
                <a:sym typeface="Roboto Slab"/>
              </a:rPr>
              <a:t>Your future self will thank you.</a:t>
            </a:r>
            <a:endParaRPr sz="1800">
              <a:latin typeface="Roboto Slab"/>
              <a:ea typeface="Roboto Slab"/>
              <a:cs typeface="Roboto Slab"/>
              <a:sym typeface="Roboto Slab"/>
            </a:endParaRPr>
          </a:p>
        </p:txBody>
      </p:sp>
      <p:sp>
        <p:nvSpPr>
          <p:cNvPr id="389" name="Google Shape;389;p64"/>
          <p:cNvSpPr/>
          <p:nvPr/>
        </p:nvSpPr>
        <p:spPr>
          <a:xfrm rot="2095651">
            <a:off x="3063653" y="1057014"/>
            <a:ext cx="327488" cy="521057"/>
          </a:xfrm>
          <a:prstGeom prst="downArrow">
            <a:avLst>
              <a:gd name="adj1" fmla="val 50000"/>
              <a:gd name="adj2" fmla="val 50000"/>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0" name="Google Shape;390;p64"/>
          <p:cNvSpPr/>
          <p:nvPr/>
        </p:nvSpPr>
        <p:spPr>
          <a:xfrm rot="-1989089">
            <a:off x="5390447" y="1057241"/>
            <a:ext cx="327509" cy="520637"/>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1" name="Google Shape;391;p64"/>
          <p:cNvSpPr txBox="1"/>
          <p:nvPr/>
        </p:nvSpPr>
        <p:spPr>
          <a:xfrm>
            <a:off x="25" y="3565375"/>
            <a:ext cx="9144000" cy="6465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000"/>
              <a:buFont typeface="Arial"/>
              <a:buNone/>
            </a:pPr>
            <a:r>
              <a:rPr lang="en" sz="3000" b="0" i="1" u="none" strike="noStrike" cap="none" dirty="0">
                <a:solidFill>
                  <a:schemeClr val="accent6"/>
                </a:solidFill>
                <a:latin typeface="Roboto Slab"/>
                <a:ea typeface="Roboto Slab"/>
                <a:cs typeface="Roboto Slab"/>
                <a:sym typeface="Roboto Slab"/>
              </a:rPr>
              <a:t>Both types are important and necessary!!</a:t>
            </a:r>
            <a:endParaRPr sz="3000" b="0" i="1" u="none" strike="noStrike" cap="none" dirty="0">
              <a:solidFill>
                <a:schemeClr val="accent6"/>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1">
                                            <p:txEl>
                                              <p:pRg st="0" end="0"/>
                                            </p:txEl>
                                          </p:spTgt>
                                        </p:tgtEl>
                                        <p:attrNameLst>
                                          <p:attrName>style.visibility</p:attrName>
                                        </p:attrNameLst>
                                      </p:cBhvr>
                                      <p:to>
                                        <p:strVal val="visible"/>
                                      </p:to>
                                    </p:set>
                                    <p:animEffect transition="in" filter="fade">
                                      <p:cBhvr>
                                        <p:cTn id="7" dur="500"/>
                                        <p:tgtEl>
                                          <p:spTgt spid="3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65"/>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397" name="Google Shape;397;p65"/>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Creating Workspaces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Styles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The Study Cycle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Your New Schedule</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Time Management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Self-Care</a:t>
            </a:r>
            <a:endParaRPr>
              <a:solidFill>
                <a:schemeClr val="accent5"/>
              </a:solidFill>
              <a:latin typeface="Roboto Slab"/>
              <a:ea typeface="Roboto Slab"/>
              <a:cs typeface="Roboto Slab"/>
              <a:sym typeface="Roboto Slab"/>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6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Before Session 4…</a:t>
            </a:r>
            <a:endParaRPr b="1">
              <a:solidFill>
                <a:schemeClr val="accent5"/>
              </a:solidFill>
            </a:endParaRPr>
          </a:p>
        </p:txBody>
      </p:sp>
      <p:sp>
        <p:nvSpPr>
          <p:cNvPr id="403" name="Google Shape;403;p66"/>
          <p:cNvSpPr txBox="1">
            <a:spLocks noGrp="1"/>
          </p:cNvSpPr>
          <p:nvPr>
            <p:ph type="body" idx="1"/>
          </p:nvPr>
        </p:nvSpPr>
        <p:spPr>
          <a:xfrm>
            <a:off x="387900" y="1312425"/>
            <a:ext cx="8368200" cy="3696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400" b="1">
                <a:latin typeface="Roboto Slab"/>
                <a:ea typeface="Roboto Slab"/>
                <a:cs typeface="Roboto Slab"/>
                <a:sym typeface="Roboto Slab"/>
              </a:rPr>
              <a:t>Complete Reflection on OpenLab by replying to Reflection #3 Post.</a:t>
            </a:r>
            <a:endParaRPr sz="1400" b="1">
              <a:latin typeface="Roboto Slab"/>
              <a:ea typeface="Roboto Slab"/>
              <a:cs typeface="Roboto Slab"/>
              <a:sym typeface="Roboto Slab"/>
            </a:endParaRPr>
          </a:p>
          <a:p>
            <a:pPr marL="0" lvl="0" indent="0" algn="l" rtl="0">
              <a:spcBef>
                <a:spcPts val="0"/>
              </a:spcBef>
              <a:spcAft>
                <a:spcPts val="0"/>
              </a:spcAft>
              <a:buNone/>
            </a:pPr>
            <a:endParaRPr sz="1400" b="1">
              <a:latin typeface="Roboto Slab"/>
              <a:ea typeface="Roboto Slab"/>
              <a:cs typeface="Roboto Slab"/>
              <a:sym typeface="Roboto Slab"/>
            </a:endParaRPr>
          </a:p>
          <a:p>
            <a:pPr marL="0" lvl="0" indent="0" algn="l" rtl="0">
              <a:spcBef>
                <a:spcPts val="0"/>
              </a:spcBef>
              <a:spcAft>
                <a:spcPts val="0"/>
              </a:spcAft>
              <a:buNone/>
            </a:pPr>
            <a:endParaRPr sz="1400" b="1">
              <a:latin typeface="Roboto Slab"/>
              <a:ea typeface="Roboto Slab"/>
              <a:cs typeface="Roboto Slab"/>
              <a:sym typeface="Roboto Slab"/>
            </a:endParaRPr>
          </a:p>
          <a:p>
            <a:pPr marL="457200" lvl="0" indent="0" algn="l" rtl="0">
              <a:spcBef>
                <a:spcPts val="0"/>
              </a:spcBef>
              <a:spcAft>
                <a:spcPts val="0"/>
              </a:spcAft>
              <a:buNone/>
            </a:pPr>
            <a:r>
              <a:rPr lang="en" sz="1400" b="1">
                <a:solidFill>
                  <a:schemeClr val="accent6"/>
                </a:solidFill>
                <a:latin typeface="Roboto Slab"/>
                <a:ea typeface="Roboto Slab"/>
                <a:cs typeface="Roboto Slab"/>
                <a:sym typeface="Roboto Slab"/>
              </a:rPr>
              <a:t>Reflection #3</a:t>
            </a:r>
            <a:endParaRPr sz="1400" b="1">
              <a:solidFill>
                <a:schemeClr val="accent6"/>
              </a:solidFill>
              <a:latin typeface="Roboto Slab"/>
              <a:ea typeface="Roboto Slab"/>
              <a:cs typeface="Roboto Slab"/>
              <a:sym typeface="Roboto Slab"/>
            </a:endParaRPr>
          </a:p>
          <a:p>
            <a:pPr marL="1371600" marR="182279" lvl="0" indent="0" algn="l" rtl="0">
              <a:spcBef>
                <a:spcPts val="0"/>
              </a:spcBef>
              <a:spcAft>
                <a:spcPts val="0"/>
              </a:spcAft>
              <a:buNone/>
            </a:pPr>
            <a:r>
              <a:rPr lang="en" sz="1400" i="1">
                <a:solidFill>
                  <a:schemeClr val="accent6"/>
                </a:solidFill>
                <a:latin typeface="Roboto Slab"/>
                <a:ea typeface="Roboto Slab"/>
                <a:cs typeface="Roboto Slab"/>
                <a:sym typeface="Roboto Slab"/>
              </a:rPr>
              <a:t>Our Stories </a:t>
            </a:r>
            <a:r>
              <a:rPr lang="en" sz="1400" i="1" u="sng">
                <a:solidFill>
                  <a:schemeClr val="hlink"/>
                </a:solidFill>
                <a:latin typeface="Roboto Slab"/>
                <a:ea typeface="Roboto Slab"/>
                <a:cs typeface="Roboto Slab"/>
                <a:sym typeface="Roboto Slab"/>
                <a:hlinkClick r:id="rId3"/>
              </a:rPr>
              <a:t>https://openlab.citytech.cuny.edu/fylc/writing-as-reflection/</a:t>
            </a:r>
            <a:r>
              <a:rPr lang="en" sz="1400" i="1">
                <a:solidFill>
                  <a:schemeClr val="accent6"/>
                </a:solidFill>
                <a:latin typeface="Roboto Slab"/>
                <a:ea typeface="Roboto Slab"/>
                <a:cs typeface="Roboto Slab"/>
                <a:sym typeface="Roboto Slab"/>
              </a:rPr>
              <a:t> </a:t>
            </a:r>
            <a:endParaRPr>
              <a:latin typeface="Roboto Slab"/>
              <a:ea typeface="Roboto Slab"/>
              <a:cs typeface="Roboto Slab"/>
              <a:sym typeface="Roboto Slab"/>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67"/>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600" b="1"/>
              <a:t>#RiseAndGrind</a:t>
            </a:r>
            <a:endParaRPr sz="5600" b="1"/>
          </a:p>
        </p:txBody>
      </p:sp>
      <p:sp>
        <p:nvSpPr>
          <p:cNvPr id="409" name="Google Shape;409;p67"/>
          <p:cNvSpPr txBox="1"/>
          <p:nvPr/>
        </p:nvSpPr>
        <p:spPr>
          <a:xfrm>
            <a:off x="1680300" y="3089854"/>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9/16</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Jessica Penner</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410" name="Google Shape;410;p67"/>
          <p:cNvGrpSpPr/>
          <p:nvPr/>
        </p:nvGrpSpPr>
        <p:grpSpPr>
          <a:xfrm>
            <a:off x="86851" y="4448817"/>
            <a:ext cx="1273858" cy="607271"/>
            <a:chOff x="86851" y="4297675"/>
            <a:chExt cx="1881900" cy="758425"/>
          </a:xfrm>
        </p:grpSpPr>
        <p:pic>
          <p:nvPicPr>
            <p:cNvPr id="411" name="Google Shape;411;p67"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412" name="Google Shape;412;p67"/>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ctrTitle"/>
          </p:nvPr>
        </p:nvSpPr>
        <p:spPr>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ct val="111111"/>
              <a:buNone/>
            </a:pPr>
            <a:r>
              <a:rPr lang="en" b="1" dirty="0">
                <a:solidFill>
                  <a:schemeClr val="accent5"/>
                </a:solidFill>
              </a:rPr>
              <a:t>Learning Spaces, </a:t>
            </a:r>
            <a:endParaRPr b="1" dirty="0">
              <a:solidFill>
                <a:schemeClr val="accent5"/>
              </a:solidFill>
            </a:endParaRPr>
          </a:p>
          <a:p>
            <a:pPr marL="0" lvl="0" indent="0" algn="ctr" rtl="0">
              <a:lnSpc>
                <a:spcPct val="100000"/>
              </a:lnSpc>
              <a:spcBef>
                <a:spcPts val="0"/>
              </a:spcBef>
              <a:spcAft>
                <a:spcPts val="0"/>
              </a:spcAft>
              <a:buSzPct val="111111"/>
              <a:buNone/>
            </a:pPr>
            <a:r>
              <a:rPr lang="en" b="1" dirty="0">
                <a:solidFill>
                  <a:schemeClr val="accent5"/>
                </a:solidFill>
              </a:rPr>
              <a:t>Learning Places</a:t>
            </a:r>
            <a:endParaRPr b="1" dirty="0">
              <a:solidFill>
                <a:schemeClr val="accent5"/>
              </a:solidFill>
            </a:endParaRPr>
          </a:p>
        </p:txBody>
      </p:sp>
      <p:sp>
        <p:nvSpPr>
          <p:cNvPr id="2" name="Subtitle 1">
            <a:extLst>
              <a:ext uri="{FF2B5EF4-FFF2-40B4-BE49-F238E27FC236}">
                <a16:creationId xmlns:a16="http://schemas.microsoft.com/office/drawing/2014/main" id="{780A498A-7221-E8ED-6602-B23CD8AD3C13}"/>
              </a:ext>
            </a:extLst>
          </p:cNvPr>
          <p:cNvSpPr>
            <a:spLocks noGrp="1"/>
          </p:cNvSpPr>
          <p:nvPr>
            <p:ph type="subTitle" idx="1"/>
          </p:nvPr>
        </p:nvSpPr>
        <p:spPr/>
        <p:txBody>
          <a:bodyPr>
            <a:normAutofit lnSpcReduction="10000"/>
          </a:bodyPr>
          <a:lstStyle/>
          <a:p>
            <a:r>
              <a:rPr lang="en-US" dirty="0"/>
              <a:t>Where do you usually study? </a:t>
            </a:r>
          </a:p>
          <a:p>
            <a:r>
              <a:rPr lang="en-US" dirty="0"/>
              <a:t>Do you think this is the best place?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dirty="0">
                <a:solidFill>
                  <a:schemeClr val="accent5"/>
                </a:solidFill>
              </a:rPr>
              <a:t>On City Tech Campus</a:t>
            </a:r>
            <a:endParaRPr b="1" dirty="0">
              <a:solidFill>
                <a:schemeClr val="accent5"/>
              </a:solidFill>
            </a:endParaRPr>
          </a:p>
        </p:txBody>
      </p:sp>
      <p:sp>
        <p:nvSpPr>
          <p:cNvPr id="147" name="Google Shape;147;p29"/>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457200" lvl="0" indent="-355600" algn="l" rtl="0">
              <a:lnSpc>
                <a:spcPct val="115000"/>
              </a:lnSpc>
              <a:spcBef>
                <a:spcPts val="0"/>
              </a:spcBef>
              <a:spcAft>
                <a:spcPts val="0"/>
              </a:spcAft>
              <a:buSzPts val="2000"/>
              <a:buFont typeface="Roboto Slab"/>
              <a:buChar char="-"/>
            </a:pPr>
            <a:r>
              <a:rPr lang="en" sz="2000" b="1" dirty="0">
                <a:latin typeface="Roboto Slab"/>
                <a:ea typeface="Roboto Slab"/>
                <a:cs typeface="Roboto Slab"/>
                <a:sym typeface="Roboto Slab"/>
              </a:rPr>
              <a:t>In the classroom</a:t>
            </a:r>
            <a:endParaRPr sz="2000" b="1" dirty="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dirty="0">
                <a:latin typeface="Roboto Slab"/>
                <a:ea typeface="Roboto Slab"/>
                <a:cs typeface="Roboto Slab"/>
                <a:sym typeface="Roboto Slab"/>
              </a:rPr>
              <a:t>In the lab</a:t>
            </a:r>
            <a:endParaRPr sz="2000" b="1" dirty="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dirty="0">
                <a:latin typeface="Roboto Slab"/>
                <a:ea typeface="Roboto Slab"/>
                <a:cs typeface="Roboto Slab"/>
                <a:sym typeface="Roboto Slab"/>
              </a:rPr>
              <a:t>In the library</a:t>
            </a:r>
            <a:endParaRPr sz="2000" b="1" dirty="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dirty="0">
                <a:latin typeface="Roboto Slab"/>
                <a:ea typeface="Roboto Slab"/>
                <a:cs typeface="Roboto Slab"/>
                <a:sym typeface="Roboto Slab"/>
              </a:rPr>
              <a:t>In the computer lab</a:t>
            </a:r>
            <a:endParaRPr sz="2000" b="1" dirty="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dirty="0">
                <a:latin typeface="Roboto Slab"/>
                <a:ea typeface="Roboto Slab"/>
                <a:cs typeface="Roboto Slab"/>
                <a:sym typeface="Roboto Slab"/>
              </a:rPr>
              <a:t>In other spaces</a:t>
            </a:r>
            <a:endParaRPr sz="2000" b="1" dirty="0">
              <a:latin typeface="Roboto Slab"/>
              <a:ea typeface="Roboto Slab"/>
              <a:cs typeface="Roboto Slab"/>
              <a:sym typeface="Roboto Slab"/>
            </a:endParaRPr>
          </a:p>
        </p:txBody>
      </p:sp>
      <p:sp>
        <p:nvSpPr>
          <p:cNvPr id="2" name="TextBox 1">
            <a:extLst>
              <a:ext uri="{FF2B5EF4-FFF2-40B4-BE49-F238E27FC236}">
                <a16:creationId xmlns:a16="http://schemas.microsoft.com/office/drawing/2014/main" id="{3B69FCE6-4E7A-1325-8E87-5B63568609C1}"/>
              </a:ext>
            </a:extLst>
          </p:cNvPr>
          <p:cNvSpPr txBox="1"/>
          <p:nvPr/>
        </p:nvSpPr>
        <p:spPr>
          <a:xfrm>
            <a:off x="4416878" y="2045886"/>
            <a:ext cx="3869871" cy="707886"/>
          </a:xfrm>
          <a:prstGeom prst="rect">
            <a:avLst/>
          </a:prstGeom>
          <a:noFill/>
        </p:spPr>
        <p:txBody>
          <a:bodyPr wrap="square" rtlCol="0">
            <a:spAutoFit/>
          </a:bodyPr>
          <a:lstStyle/>
          <a:p>
            <a:r>
              <a:rPr lang="en-US" sz="4000" dirty="0">
                <a:solidFill>
                  <a:schemeClr val="tx1"/>
                </a:solidFill>
              </a:rPr>
              <a:t>Pros and cons?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7">
                                            <p:txEl>
                                              <p:pRg st="0" end="0"/>
                                            </p:txEl>
                                          </p:spTgt>
                                        </p:tgtEl>
                                        <p:attrNameLst>
                                          <p:attrName>style.visibility</p:attrName>
                                        </p:attrNameLst>
                                      </p:cBhvr>
                                      <p:to>
                                        <p:strVal val="visible"/>
                                      </p:to>
                                    </p:set>
                                    <p:animEffect transition="in" filter="fade">
                                      <p:cBhvr>
                                        <p:cTn id="7" dur="500"/>
                                        <p:tgtEl>
                                          <p:spTgt spid="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7">
                                            <p:txEl>
                                              <p:pRg st="1" end="1"/>
                                            </p:txEl>
                                          </p:spTgt>
                                        </p:tgtEl>
                                        <p:attrNameLst>
                                          <p:attrName>style.visibility</p:attrName>
                                        </p:attrNameLst>
                                      </p:cBhvr>
                                      <p:to>
                                        <p:strVal val="visible"/>
                                      </p:to>
                                    </p:set>
                                    <p:animEffect transition="in" filter="fade">
                                      <p:cBhvr>
                                        <p:cTn id="12" dur="500"/>
                                        <p:tgtEl>
                                          <p:spTgt spid="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7">
                                            <p:txEl>
                                              <p:pRg st="2" end="2"/>
                                            </p:txEl>
                                          </p:spTgt>
                                        </p:tgtEl>
                                        <p:attrNameLst>
                                          <p:attrName>style.visibility</p:attrName>
                                        </p:attrNameLst>
                                      </p:cBhvr>
                                      <p:to>
                                        <p:strVal val="visible"/>
                                      </p:to>
                                    </p:set>
                                    <p:animEffect transition="in" filter="fade">
                                      <p:cBhvr>
                                        <p:cTn id="17" dur="500"/>
                                        <p:tgtEl>
                                          <p:spTgt spid="1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7">
                                            <p:txEl>
                                              <p:pRg st="3" end="3"/>
                                            </p:txEl>
                                          </p:spTgt>
                                        </p:tgtEl>
                                        <p:attrNameLst>
                                          <p:attrName>style.visibility</p:attrName>
                                        </p:attrNameLst>
                                      </p:cBhvr>
                                      <p:to>
                                        <p:strVal val="visible"/>
                                      </p:to>
                                    </p:set>
                                    <p:animEffect transition="in" filter="fade">
                                      <p:cBhvr>
                                        <p:cTn id="22" dur="500"/>
                                        <p:tgtEl>
                                          <p:spTgt spid="1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7">
                                            <p:txEl>
                                              <p:pRg st="4" end="4"/>
                                            </p:txEl>
                                          </p:spTgt>
                                        </p:tgtEl>
                                        <p:attrNameLst>
                                          <p:attrName>style.visibility</p:attrName>
                                        </p:attrNameLst>
                                      </p:cBhvr>
                                      <p:to>
                                        <p:strVal val="visible"/>
                                      </p:to>
                                    </p:set>
                                    <p:animEffect transition="in" filter="fade">
                                      <p:cBhvr>
                                        <p:cTn id="27" dur="500"/>
                                        <p:tgtEl>
                                          <p:spTgt spid="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Working Remotely</a:t>
            </a:r>
            <a:endParaRPr b="1">
              <a:solidFill>
                <a:schemeClr val="accent5"/>
              </a:solidFill>
            </a:endParaRPr>
          </a:p>
        </p:txBody>
      </p:sp>
      <p:sp>
        <p:nvSpPr>
          <p:cNvPr id="153" name="Google Shape;153;p30"/>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457200" lvl="0" indent="-361950" algn="l" rtl="0">
              <a:lnSpc>
                <a:spcPct val="115000"/>
              </a:lnSpc>
              <a:spcBef>
                <a:spcPts val="0"/>
              </a:spcBef>
              <a:spcAft>
                <a:spcPts val="0"/>
              </a:spcAft>
              <a:buSzPts val="2100"/>
              <a:buFont typeface="Roboto Slab"/>
              <a:buChar char="-"/>
            </a:pPr>
            <a:r>
              <a:rPr lang="en" sz="2100" b="1" dirty="0">
                <a:latin typeface="Roboto Slab"/>
                <a:ea typeface="Roboto Slab"/>
                <a:cs typeface="Roboto Slab"/>
                <a:sym typeface="Roboto Slab"/>
              </a:rPr>
              <a:t>In your home</a:t>
            </a:r>
            <a:endParaRPr sz="2100" b="1" dirty="0">
              <a:latin typeface="Roboto Slab"/>
              <a:ea typeface="Roboto Slab"/>
              <a:cs typeface="Roboto Slab"/>
              <a:sym typeface="Roboto Slab"/>
            </a:endParaRPr>
          </a:p>
          <a:p>
            <a:pPr marL="457200" lvl="0" indent="-361950" algn="l" rtl="0">
              <a:lnSpc>
                <a:spcPct val="115000"/>
              </a:lnSpc>
              <a:spcBef>
                <a:spcPts val="0"/>
              </a:spcBef>
              <a:spcAft>
                <a:spcPts val="0"/>
              </a:spcAft>
              <a:buSzPts val="2100"/>
              <a:buFont typeface="Roboto Slab"/>
              <a:buChar char="-"/>
            </a:pPr>
            <a:r>
              <a:rPr lang="en" sz="2100" b="1" dirty="0">
                <a:latin typeface="Roboto Slab"/>
                <a:ea typeface="Roboto Slab"/>
                <a:cs typeface="Roboto Slab"/>
                <a:sym typeface="Roboto Slab"/>
              </a:rPr>
              <a:t>In your own space</a:t>
            </a:r>
            <a:endParaRPr sz="2100" b="1" dirty="0">
              <a:latin typeface="Roboto Slab"/>
              <a:ea typeface="Roboto Slab"/>
              <a:cs typeface="Roboto Slab"/>
              <a:sym typeface="Roboto Slab"/>
            </a:endParaRPr>
          </a:p>
          <a:p>
            <a:pPr marL="457200" lvl="0" indent="-361950" algn="l" rtl="0">
              <a:lnSpc>
                <a:spcPct val="115000"/>
              </a:lnSpc>
              <a:spcBef>
                <a:spcPts val="0"/>
              </a:spcBef>
              <a:spcAft>
                <a:spcPts val="0"/>
              </a:spcAft>
              <a:buSzPts val="2100"/>
              <a:buFont typeface="Roboto Slab"/>
              <a:buChar char="-"/>
            </a:pPr>
            <a:r>
              <a:rPr lang="en" sz="2100" b="1" dirty="0">
                <a:latin typeface="Roboto Slab"/>
                <a:ea typeface="Roboto Slab"/>
                <a:cs typeface="Roboto Slab"/>
                <a:sym typeface="Roboto Slab"/>
              </a:rPr>
              <a:t>In your personal classroom</a:t>
            </a:r>
            <a:endParaRPr sz="2100" b="1" dirty="0">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endParaRPr dirty="0"/>
          </a:p>
        </p:txBody>
      </p:sp>
      <p:sp>
        <p:nvSpPr>
          <p:cNvPr id="7" name="TextBox 6">
            <a:extLst>
              <a:ext uri="{FF2B5EF4-FFF2-40B4-BE49-F238E27FC236}">
                <a16:creationId xmlns:a16="http://schemas.microsoft.com/office/drawing/2014/main" id="{FB5D0631-DAA9-B4F3-AC36-4B1DDBDFFDD7}"/>
              </a:ext>
            </a:extLst>
          </p:cNvPr>
          <p:cNvSpPr txBox="1"/>
          <p:nvPr/>
        </p:nvSpPr>
        <p:spPr>
          <a:xfrm>
            <a:off x="4743450" y="1629979"/>
            <a:ext cx="4572000"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FFFFFF"/>
                </a:solidFill>
                <a:effectLst/>
                <a:uLnTx/>
                <a:uFillTx/>
                <a:latin typeface="Arial"/>
                <a:cs typeface="Arial"/>
                <a:sym typeface="Arial"/>
              </a:rPr>
              <a:t>Pros and cons?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
                                            <p:txEl>
                                              <p:pRg st="0" end="0"/>
                                            </p:txEl>
                                          </p:spTgt>
                                        </p:tgtEl>
                                        <p:attrNameLst>
                                          <p:attrName>style.visibility</p:attrName>
                                        </p:attrNameLst>
                                      </p:cBhvr>
                                      <p:to>
                                        <p:strVal val="visible"/>
                                      </p:to>
                                    </p:set>
                                    <p:animEffect transition="in" filter="fade">
                                      <p:cBhvr>
                                        <p:cTn id="7" dur="500"/>
                                        <p:tgtEl>
                                          <p:spTgt spid="1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3">
                                            <p:txEl>
                                              <p:pRg st="1" end="1"/>
                                            </p:txEl>
                                          </p:spTgt>
                                        </p:tgtEl>
                                        <p:attrNameLst>
                                          <p:attrName>style.visibility</p:attrName>
                                        </p:attrNameLst>
                                      </p:cBhvr>
                                      <p:to>
                                        <p:strVal val="visible"/>
                                      </p:to>
                                    </p:set>
                                    <p:animEffect transition="in" filter="fade">
                                      <p:cBhvr>
                                        <p:cTn id="12" dur="500"/>
                                        <p:tgtEl>
                                          <p:spTgt spid="15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3">
                                            <p:txEl>
                                              <p:pRg st="2" end="2"/>
                                            </p:txEl>
                                          </p:spTgt>
                                        </p:tgtEl>
                                        <p:attrNameLst>
                                          <p:attrName>style.visibility</p:attrName>
                                        </p:attrNameLst>
                                      </p:cBhvr>
                                      <p:to>
                                        <p:strVal val="visible"/>
                                      </p:to>
                                    </p:set>
                                    <p:animEffect transition="in" filter="fade">
                                      <p:cBhvr>
                                        <p:cTn id="17" dur="500"/>
                                        <p:tgtEl>
                                          <p:spTgt spid="15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Create Your Own Workspace</a:t>
            </a:r>
            <a:endParaRPr b="1">
              <a:solidFill>
                <a:schemeClr val="accent5"/>
              </a:solidFill>
            </a:endParaRPr>
          </a:p>
        </p:txBody>
      </p:sp>
      <p:sp>
        <p:nvSpPr>
          <p:cNvPr id="159" name="Google Shape;159;p31"/>
          <p:cNvSpPr txBox="1">
            <a:spLocks noGrp="1"/>
          </p:cNvSpPr>
          <p:nvPr>
            <p:ph type="body" idx="1"/>
          </p:nvPr>
        </p:nvSpPr>
        <p:spPr>
          <a:xfrm>
            <a:off x="311700" y="1468825"/>
            <a:ext cx="8520600" cy="34218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SzPts val="1800"/>
              <a:buFont typeface="Roboto Slab"/>
              <a:buChar char="-"/>
            </a:pPr>
            <a:r>
              <a:rPr lang="en" sz="1800" b="1" dirty="0">
                <a:latin typeface="Roboto Slab"/>
                <a:ea typeface="Roboto Slab"/>
                <a:cs typeface="Roboto Slab"/>
                <a:sym typeface="Roboto Slab"/>
              </a:rPr>
              <a:t>Limit distractions and noise</a:t>
            </a:r>
            <a:endParaRPr sz="1800" b="1"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dirty="0">
                <a:latin typeface="Roboto Slab"/>
                <a:ea typeface="Roboto Slab"/>
                <a:cs typeface="Roboto Slab"/>
                <a:sym typeface="Roboto Slab"/>
              </a:rPr>
              <a:t>Set up computer/tablet on a desk or table, not your lap</a:t>
            </a:r>
            <a:endParaRPr sz="1800" b="1"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dirty="0">
                <a:latin typeface="Roboto Slab"/>
                <a:ea typeface="Roboto Slab"/>
                <a:cs typeface="Roboto Slab"/>
                <a:sym typeface="Roboto Slab"/>
              </a:rPr>
              <a:t>Sit in a chair, rather than a couch or bed</a:t>
            </a:r>
            <a:endParaRPr sz="1800" b="1"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dirty="0">
                <a:latin typeface="Roboto Slab"/>
                <a:ea typeface="Roboto Slab"/>
                <a:cs typeface="Roboto Slab"/>
                <a:sym typeface="Roboto Slab"/>
              </a:rPr>
              <a:t>Have a notebook and pens/pencils nearby</a:t>
            </a:r>
            <a:endParaRPr sz="1800" b="1"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dirty="0">
                <a:latin typeface="Roboto Slab"/>
                <a:ea typeface="Roboto Slab"/>
                <a:cs typeface="Roboto Slab"/>
                <a:sym typeface="Roboto Slab"/>
              </a:rPr>
              <a:t>Make sure there is plenty of light</a:t>
            </a:r>
            <a:endParaRPr sz="1800" b="1"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dirty="0">
                <a:latin typeface="Roboto Slab"/>
                <a:ea typeface="Roboto Slab"/>
                <a:cs typeface="Roboto Slab"/>
                <a:sym typeface="Roboto Slab"/>
              </a:rPr>
              <a:t>Hang a calendar or weekly schedule </a:t>
            </a:r>
            <a:endParaRPr sz="1800" b="1"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dirty="0">
                <a:latin typeface="Roboto Slab"/>
                <a:ea typeface="Roboto Slab"/>
                <a:cs typeface="Roboto Slab"/>
                <a:sym typeface="Roboto Slab"/>
              </a:rPr>
              <a:t>Post To Do list </a:t>
            </a:r>
            <a:endParaRPr sz="1800" b="1"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dirty="0">
                <a:latin typeface="Roboto Slab"/>
                <a:ea typeface="Roboto Slab"/>
                <a:cs typeface="Roboto Slab"/>
                <a:sym typeface="Roboto Slab"/>
              </a:rPr>
              <a:t>Post pictures, images, and/or motivational quotes</a:t>
            </a:r>
            <a:endParaRPr sz="1800" b="1" dirty="0">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dirty="0">
                <a:latin typeface="Roboto Slab"/>
                <a:ea typeface="Roboto Slab"/>
                <a:cs typeface="Roboto Slab"/>
                <a:sym typeface="Roboto Slab"/>
              </a:rPr>
              <a:t>Add a plant for increased oxygen</a:t>
            </a:r>
            <a:endParaRPr sz="1800" b="1" dirty="0">
              <a:latin typeface="Roboto Slab"/>
              <a:ea typeface="Roboto Slab"/>
              <a:cs typeface="Roboto Slab"/>
              <a:sym typeface="Roboto Slab"/>
            </a:endParaRPr>
          </a:p>
          <a:p>
            <a:pPr marL="457200" lvl="0" indent="0" algn="l" rtl="0">
              <a:lnSpc>
                <a:spcPct val="115000"/>
              </a:lnSpc>
              <a:spcBef>
                <a:spcPts val="1200"/>
              </a:spcBef>
              <a:spcAft>
                <a:spcPts val="1200"/>
              </a:spcAft>
              <a:buSzPts val="1400"/>
              <a:buNone/>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9">
                                            <p:txEl>
                                              <p:pRg st="0" end="0"/>
                                            </p:txEl>
                                          </p:spTgt>
                                        </p:tgtEl>
                                        <p:attrNameLst>
                                          <p:attrName>style.visibility</p:attrName>
                                        </p:attrNameLst>
                                      </p:cBhvr>
                                      <p:to>
                                        <p:strVal val="visible"/>
                                      </p:to>
                                    </p:set>
                                    <p:animEffect transition="in" filter="fade">
                                      <p:cBhvr>
                                        <p:cTn id="7" dur="500"/>
                                        <p:tgtEl>
                                          <p:spTgt spid="1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9">
                                            <p:txEl>
                                              <p:pRg st="1" end="1"/>
                                            </p:txEl>
                                          </p:spTgt>
                                        </p:tgtEl>
                                        <p:attrNameLst>
                                          <p:attrName>style.visibility</p:attrName>
                                        </p:attrNameLst>
                                      </p:cBhvr>
                                      <p:to>
                                        <p:strVal val="visible"/>
                                      </p:to>
                                    </p:set>
                                    <p:animEffect transition="in" filter="fade">
                                      <p:cBhvr>
                                        <p:cTn id="12" dur="500"/>
                                        <p:tgtEl>
                                          <p:spTgt spid="1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9">
                                            <p:txEl>
                                              <p:pRg st="2" end="2"/>
                                            </p:txEl>
                                          </p:spTgt>
                                        </p:tgtEl>
                                        <p:attrNameLst>
                                          <p:attrName>style.visibility</p:attrName>
                                        </p:attrNameLst>
                                      </p:cBhvr>
                                      <p:to>
                                        <p:strVal val="visible"/>
                                      </p:to>
                                    </p:set>
                                    <p:animEffect transition="in" filter="fade">
                                      <p:cBhvr>
                                        <p:cTn id="17" dur="500"/>
                                        <p:tgtEl>
                                          <p:spTgt spid="1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9">
                                            <p:txEl>
                                              <p:pRg st="3" end="3"/>
                                            </p:txEl>
                                          </p:spTgt>
                                        </p:tgtEl>
                                        <p:attrNameLst>
                                          <p:attrName>style.visibility</p:attrName>
                                        </p:attrNameLst>
                                      </p:cBhvr>
                                      <p:to>
                                        <p:strVal val="visible"/>
                                      </p:to>
                                    </p:set>
                                    <p:animEffect transition="in" filter="fade">
                                      <p:cBhvr>
                                        <p:cTn id="22" dur="500"/>
                                        <p:tgtEl>
                                          <p:spTgt spid="15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9">
                                            <p:txEl>
                                              <p:pRg st="4" end="4"/>
                                            </p:txEl>
                                          </p:spTgt>
                                        </p:tgtEl>
                                        <p:attrNameLst>
                                          <p:attrName>style.visibility</p:attrName>
                                        </p:attrNameLst>
                                      </p:cBhvr>
                                      <p:to>
                                        <p:strVal val="visible"/>
                                      </p:to>
                                    </p:set>
                                    <p:animEffect transition="in" filter="fade">
                                      <p:cBhvr>
                                        <p:cTn id="27" dur="500"/>
                                        <p:tgtEl>
                                          <p:spTgt spid="15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9">
                                            <p:txEl>
                                              <p:pRg st="5" end="5"/>
                                            </p:txEl>
                                          </p:spTgt>
                                        </p:tgtEl>
                                        <p:attrNameLst>
                                          <p:attrName>style.visibility</p:attrName>
                                        </p:attrNameLst>
                                      </p:cBhvr>
                                      <p:to>
                                        <p:strVal val="visible"/>
                                      </p:to>
                                    </p:set>
                                    <p:animEffect transition="in" filter="fade">
                                      <p:cBhvr>
                                        <p:cTn id="32" dur="500"/>
                                        <p:tgtEl>
                                          <p:spTgt spid="15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9">
                                            <p:txEl>
                                              <p:pRg st="6" end="6"/>
                                            </p:txEl>
                                          </p:spTgt>
                                        </p:tgtEl>
                                        <p:attrNameLst>
                                          <p:attrName>style.visibility</p:attrName>
                                        </p:attrNameLst>
                                      </p:cBhvr>
                                      <p:to>
                                        <p:strVal val="visible"/>
                                      </p:to>
                                    </p:set>
                                    <p:animEffect transition="in" filter="fade">
                                      <p:cBhvr>
                                        <p:cTn id="37" dur="500"/>
                                        <p:tgtEl>
                                          <p:spTgt spid="15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9">
                                            <p:txEl>
                                              <p:pRg st="7" end="7"/>
                                            </p:txEl>
                                          </p:spTgt>
                                        </p:tgtEl>
                                        <p:attrNameLst>
                                          <p:attrName>style.visibility</p:attrName>
                                        </p:attrNameLst>
                                      </p:cBhvr>
                                      <p:to>
                                        <p:strVal val="visible"/>
                                      </p:to>
                                    </p:set>
                                    <p:animEffect transition="in" filter="fade">
                                      <p:cBhvr>
                                        <p:cTn id="42" dur="500"/>
                                        <p:tgtEl>
                                          <p:spTgt spid="15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59">
                                            <p:txEl>
                                              <p:pRg st="8" end="8"/>
                                            </p:txEl>
                                          </p:spTgt>
                                        </p:tgtEl>
                                        <p:attrNameLst>
                                          <p:attrName>style.visibility</p:attrName>
                                        </p:attrNameLst>
                                      </p:cBhvr>
                                      <p:to>
                                        <p:strVal val="visible"/>
                                      </p:to>
                                    </p:set>
                                    <p:animEffect transition="in" filter="fade">
                                      <p:cBhvr>
                                        <p:cTn id="47" dur="500"/>
                                        <p:tgtEl>
                                          <p:spTgt spid="15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32"/>
          <p:cNvSpPr txBox="1">
            <a:spLocks noGrp="1"/>
          </p:cNvSpPr>
          <p:nvPr>
            <p:ph type="title"/>
          </p:nvPr>
        </p:nvSpPr>
        <p:spPr>
          <a:xfrm>
            <a:off x="525325" y="488625"/>
            <a:ext cx="3621600" cy="4085700"/>
          </a:xfrm>
          <a:prstGeom prst="rect">
            <a:avLst/>
          </a:prstGeom>
          <a:noFill/>
          <a:ln>
            <a:noFill/>
          </a:ln>
        </p:spPr>
        <p:txBody>
          <a:bodyPr spcFirstLastPara="1" wrap="square" lIns="91425" tIns="91425" rIns="91425" bIns="91425" anchor="ctr" anchorCtr="0">
            <a:normAutofit fontScale="90000"/>
          </a:bodyPr>
          <a:lstStyle/>
          <a:p>
            <a:pPr marL="0" lvl="0" indent="0" algn="l" rtl="0">
              <a:lnSpc>
                <a:spcPct val="100000"/>
              </a:lnSpc>
              <a:spcBef>
                <a:spcPts val="0"/>
              </a:spcBef>
              <a:spcAft>
                <a:spcPts val="0"/>
              </a:spcAft>
              <a:buSzPct val="111111"/>
              <a:buNone/>
            </a:pPr>
            <a:r>
              <a:rPr lang="en" b="1">
                <a:solidFill>
                  <a:schemeClr val="accent6"/>
                </a:solidFill>
              </a:rPr>
              <a:t>Small Group Discussions:</a:t>
            </a:r>
            <a:endParaRPr b="1">
              <a:solidFill>
                <a:schemeClr val="accent6"/>
              </a:solidFill>
            </a:endParaRPr>
          </a:p>
          <a:p>
            <a:pPr marL="0" lvl="0" indent="0" algn="r" rtl="0">
              <a:lnSpc>
                <a:spcPct val="100000"/>
              </a:lnSpc>
              <a:spcBef>
                <a:spcPts val="0"/>
              </a:spcBef>
              <a:spcAft>
                <a:spcPts val="0"/>
              </a:spcAft>
              <a:buSzPct val="125667"/>
              <a:buNone/>
            </a:pPr>
            <a:r>
              <a:rPr lang="en" sz="4244" b="1">
                <a:solidFill>
                  <a:schemeClr val="accent5"/>
                </a:solidFill>
              </a:rPr>
              <a:t>Online Learning</a:t>
            </a:r>
            <a:endParaRPr sz="4244" b="1">
              <a:solidFill>
                <a:schemeClr val="accent5"/>
              </a:solidFill>
            </a:endParaRPr>
          </a:p>
          <a:p>
            <a:pPr marL="0" lvl="0" indent="0" algn="r" rtl="0">
              <a:lnSpc>
                <a:spcPct val="100000"/>
              </a:lnSpc>
              <a:spcBef>
                <a:spcPts val="0"/>
              </a:spcBef>
              <a:spcAft>
                <a:spcPts val="0"/>
              </a:spcAft>
              <a:buSzPct val="125667"/>
              <a:buNone/>
            </a:pPr>
            <a:r>
              <a:rPr lang="en" sz="4244" b="1">
                <a:solidFill>
                  <a:schemeClr val="accent5"/>
                </a:solidFill>
              </a:rPr>
              <a:t>Challenges</a:t>
            </a:r>
            <a:endParaRPr sz="4244" b="1">
              <a:solidFill>
                <a:schemeClr val="accent5"/>
              </a:solidFill>
            </a:endParaRPr>
          </a:p>
        </p:txBody>
      </p:sp>
      <p:sp>
        <p:nvSpPr>
          <p:cNvPr id="165" name="Google Shape;165;p32"/>
          <p:cNvSpPr txBox="1"/>
          <p:nvPr/>
        </p:nvSpPr>
        <p:spPr>
          <a:xfrm>
            <a:off x="4572000" y="584500"/>
            <a:ext cx="4382400" cy="4278064"/>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dirty="0">
                <a:solidFill>
                  <a:schemeClr val="dk1"/>
                </a:solidFill>
                <a:latin typeface="Roboto Slab"/>
                <a:ea typeface="Roboto Slab"/>
                <a:cs typeface="Roboto Slab"/>
                <a:sym typeface="Roboto Slab"/>
              </a:rPr>
              <a:t>Question #1: </a:t>
            </a:r>
            <a:r>
              <a:rPr lang="en" sz="1400" b="0" i="0" u="none" strike="noStrike" cap="none" dirty="0">
                <a:solidFill>
                  <a:schemeClr val="dk1"/>
                </a:solidFill>
                <a:latin typeface="Roboto Slab"/>
                <a:ea typeface="Roboto Slab"/>
                <a:cs typeface="Roboto Slab"/>
                <a:sym typeface="Roboto Slab"/>
              </a:rPr>
              <a:t>What are some challenges you face while taking classes online/studying at home?</a:t>
            </a:r>
            <a:endParaRPr sz="1400" b="0" i="0" u="none" strike="noStrike" cap="none" dirty="0">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1" i="0" u="none" strike="noStrike" cap="none" dirty="0">
                <a:solidFill>
                  <a:schemeClr val="dk1"/>
                </a:solidFill>
                <a:latin typeface="Roboto Slab"/>
                <a:ea typeface="Roboto Slab"/>
                <a:cs typeface="Roboto Slab"/>
                <a:sym typeface="Roboto Slab"/>
              </a:rPr>
              <a:t>Question #2: </a:t>
            </a:r>
            <a:r>
              <a:rPr lang="en" sz="1400" b="0" i="0" u="none" strike="noStrike" cap="none" dirty="0">
                <a:solidFill>
                  <a:schemeClr val="dk1"/>
                </a:solidFill>
                <a:latin typeface="Roboto Slab"/>
                <a:ea typeface="Roboto Slab"/>
                <a:cs typeface="Roboto Slab"/>
                <a:sym typeface="Roboto Slab"/>
              </a:rPr>
              <a:t>What are some potential solutions for these challenges?</a:t>
            </a:r>
            <a:endParaRPr sz="1400" b="0" i="0" u="none" strike="noStrike" cap="none" dirty="0">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1" i="0" u="none" strike="noStrike" cap="none" dirty="0">
                <a:solidFill>
                  <a:schemeClr val="dk1"/>
                </a:solidFill>
                <a:latin typeface="Roboto Slab"/>
                <a:ea typeface="Roboto Slab"/>
                <a:cs typeface="Roboto Slab"/>
                <a:sym typeface="Roboto Slab"/>
              </a:rPr>
              <a:t>Directions:</a:t>
            </a:r>
            <a:endParaRPr sz="1400" b="1" i="0" u="none" strike="noStrike" cap="none" dirty="0">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dirty="0">
                <a:solidFill>
                  <a:schemeClr val="dk1"/>
                </a:solidFill>
                <a:latin typeface="Roboto Slab"/>
                <a:ea typeface="Roboto Slab"/>
                <a:cs typeface="Roboto Slab"/>
                <a:sym typeface="Roboto Slab"/>
              </a:rPr>
              <a:t>5-7 minutes to discuss questions</a:t>
            </a:r>
          </a:p>
          <a:p>
            <a:pPr marL="457200" marR="0" lvl="0" indent="-317500" algn="l" rtl="0">
              <a:lnSpc>
                <a:spcPct val="100000"/>
              </a:lnSpc>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Take a screen shot of this slide so you can remember the questions</a:t>
            </a:r>
            <a:endParaRPr sz="1400" b="0" i="0" u="none" strike="noStrike" cap="none" dirty="0">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dirty="0">
                <a:solidFill>
                  <a:schemeClr val="dk1"/>
                </a:solidFill>
                <a:latin typeface="Roboto Slab"/>
                <a:ea typeface="Roboto Slab"/>
                <a:cs typeface="Roboto Slab"/>
                <a:sym typeface="Roboto Slab"/>
              </a:rPr>
              <a:t>Assign scribe to take notes (create a Google doc) while you all discuss</a:t>
            </a:r>
            <a:endParaRPr sz="1400" b="0" i="0" u="none" strike="noStrike" cap="none" dirty="0">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dirty="0">
                <a:solidFill>
                  <a:schemeClr val="dk1"/>
                </a:solidFill>
                <a:latin typeface="Roboto Slab"/>
                <a:ea typeface="Roboto Slab"/>
                <a:cs typeface="Roboto Slab"/>
                <a:sym typeface="Roboto Slab"/>
              </a:rPr>
              <a:t>Assign reporter to share answers to question #1 with full class</a:t>
            </a:r>
            <a:endParaRPr sz="1400" b="0" i="0" u="none" strike="noStrike" cap="none" dirty="0">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dirty="0">
                <a:solidFill>
                  <a:schemeClr val="dk1"/>
                </a:solidFill>
                <a:latin typeface="Roboto Slab"/>
                <a:ea typeface="Roboto Slab"/>
                <a:cs typeface="Roboto Slab"/>
                <a:sym typeface="Roboto Slab"/>
              </a:rPr>
              <a:t>Assign reporter to share answers to question #2 with full class</a:t>
            </a:r>
            <a:endParaRPr sz="1400" b="0" i="0" u="none" strike="noStrike" cap="none" dirty="0">
              <a:solidFill>
                <a:schemeClr val="dk1"/>
              </a:solidFill>
              <a:latin typeface="Roboto Slab"/>
              <a:ea typeface="Roboto Slab"/>
              <a:cs typeface="Roboto Slab"/>
              <a:sym typeface="Roboto Slab"/>
            </a:endParaRPr>
          </a:p>
          <a:p>
            <a:pPr marL="457200" marR="0" lvl="0" indent="-317500" algn="l" rtl="0">
              <a:lnSpc>
                <a:spcPct val="100000"/>
              </a:lnSpc>
              <a:spcBef>
                <a:spcPts val="0"/>
              </a:spcBef>
              <a:spcAft>
                <a:spcPts val="0"/>
              </a:spcAft>
              <a:buClr>
                <a:schemeClr val="dk1"/>
              </a:buClr>
              <a:buSzPts val="1400"/>
              <a:buFont typeface="Roboto Slab"/>
              <a:buChar char="-"/>
            </a:pPr>
            <a:r>
              <a:rPr lang="en" sz="1400" b="0" i="0" u="none" strike="noStrike" cap="none" dirty="0">
                <a:solidFill>
                  <a:schemeClr val="dk1"/>
                </a:solidFill>
                <a:latin typeface="Roboto Slab"/>
                <a:ea typeface="Roboto Slab"/>
                <a:cs typeface="Roboto Slab"/>
                <a:sym typeface="Roboto Slab"/>
              </a:rPr>
              <a:t>We will come back as group to discuss-- be prepared!</a:t>
            </a:r>
            <a:endParaRPr sz="1400" b="0" i="0" u="none" strike="noStrike" cap="none"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5">
                                            <p:txEl>
                                              <p:pRg st="5" end="5"/>
                                            </p:txEl>
                                          </p:spTgt>
                                        </p:tgtEl>
                                        <p:attrNameLst>
                                          <p:attrName>style.visibility</p:attrName>
                                        </p:attrNameLst>
                                      </p:cBhvr>
                                      <p:to>
                                        <p:strVal val="visible"/>
                                      </p:to>
                                    </p:set>
                                    <p:animEffect transition="in" filter="fade">
                                      <p:cBhvr>
                                        <p:cTn id="7" dur="500"/>
                                        <p:tgtEl>
                                          <p:spTgt spid="165">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5">
                                            <p:txEl>
                                              <p:pRg st="6" end="6"/>
                                            </p:txEl>
                                          </p:spTgt>
                                        </p:tgtEl>
                                        <p:attrNameLst>
                                          <p:attrName>style.visibility</p:attrName>
                                        </p:attrNameLst>
                                      </p:cBhvr>
                                      <p:to>
                                        <p:strVal val="visible"/>
                                      </p:to>
                                    </p:set>
                                    <p:animEffect transition="in" filter="fade">
                                      <p:cBhvr>
                                        <p:cTn id="10" dur="500"/>
                                        <p:tgtEl>
                                          <p:spTgt spid="165">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5">
                                            <p:txEl>
                                              <p:pRg st="7" end="7"/>
                                            </p:txEl>
                                          </p:spTgt>
                                        </p:tgtEl>
                                        <p:attrNameLst>
                                          <p:attrName>style.visibility</p:attrName>
                                        </p:attrNameLst>
                                      </p:cBhvr>
                                      <p:to>
                                        <p:strVal val="visible"/>
                                      </p:to>
                                    </p:set>
                                    <p:animEffect transition="in" filter="fade">
                                      <p:cBhvr>
                                        <p:cTn id="13" dur="500"/>
                                        <p:tgtEl>
                                          <p:spTgt spid="165">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65">
                                            <p:txEl>
                                              <p:pRg st="8" end="8"/>
                                            </p:txEl>
                                          </p:spTgt>
                                        </p:tgtEl>
                                        <p:attrNameLst>
                                          <p:attrName>style.visibility</p:attrName>
                                        </p:attrNameLst>
                                      </p:cBhvr>
                                      <p:to>
                                        <p:strVal val="visible"/>
                                      </p:to>
                                    </p:set>
                                    <p:animEffect transition="in" filter="fade">
                                      <p:cBhvr>
                                        <p:cTn id="16" dur="500"/>
                                        <p:tgtEl>
                                          <p:spTgt spid="165">
                                            <p:txEl>
                                              <p:pRg st="8" end="8"/>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65">
                                            <p:txEl>
                                              <p:pRg st="9" end="9"/>
                                            </p:txEl>
                                          </p:spTgt>
                                        </p:tgtEl>
                                        <p:attrNameLst>
                                          <p:attrName>style.visibility</p:attrName>
                                        </p:attrNameLst>
                                      </p:cBhvr>
                                      <p:to>
                                        <p:strVal val="visible"/>
                                      </p:to>
                                    </p:set>
                                    <p:animEffect transition="in" filter="fade">
                                      <p:cBhvr>
                                        <p:cTn id="19" dur="500"/>
                                        <p:tgtEl>
                                          <p:spTgt spid="165">
                                            <p:txEl>
                                              <p:pRg st="9" end="9"/>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165">
                                            <p:txEl>
                                              <p:pRg st="10" end="10"/>
                                            </p:txEl>
                                          </p:spTgt>
                                        </p:tgtEl>
                                        <p:attrNameLst>
                                          <p:attrName>style.visibility</p:attrName>
                                        </p:attrNameLst>
                                      </p:cBhvr>
                                      <p:to>
                                        <p:strVal val="visible"/>
                                      </p:to>
                                    </p:set>
                                    <p:animEffect transition="in" filter="fade">
                                      <p:cBhvr>
                                        <p:cTn id="22" dur="500"/>
                                        <p:tgtEl>
                                          <p:spTgt spid="165">
                                            <p:txEl>
                                              <p:pRg st="10" end="1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65">
                                            <p:txEl>
                                              <p:pRg st="11" end="11"/>
                                            </p:txEl>
                                          </p:spTgt>
                                        </p:tgtEl>
                                        <p:attrNameLst>
                                          <p:attrName>style.visibility</p:attrName>
                                        </p:attrNameLst>
                                      </p:cBhvr>
                                      <p:to>
                                        <p:strVal val="visible"/>
                                      </p:to>
                                    </p:set>
                                    <p:animEffect transition="in" filter="fade">
                                      <p:cBhvr>
                                        <p:cTn id="25" dur="500"/>
                                        <p:tgtEl>
                                          <p:spTgt spid="16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2478</Words>
  <Application>Microsoft Office PowerPoint</Application>
  <PresentationFormat>On-screen Show (16:9)</PresentationFormat>
  <Paragraphs>321</Paragraphs>
  <Slides>43</Slides>
  <Notes>42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43</vt:i4>
      </vt:variant>
    </vt:vector>
  </HeadingPairs>
  <TitlesOfParts>
    <vt:vector size="49" baseType="lpstr">
      <vt:lpstr>Arial</vt:lpstr>
      <vt:lpstr>Roboto Slab</vt:lpstr>
      <vt:lpstr>Roboto</vt:lpstr>
      <vt:lpstr>Impact</vt:lpstr>
      <vt:lpstr>Marina</vt:lpstr>
      <vt:lpstr>Marina</vt:lpstr>
      <vt:lpstr>City Tech 101</vt:lpstr>
      <vt:lpstr>How are you feeling today (visually)?</vt:lpstr>
      <vt:lpstr>#RiseAndGrind</vt:lpstr>
      <vt:lpstr>Today’s Topics</vt:lpstr>
      <vt:lpstr>Learning Spaces,  Learning Places</vt:lpstr>
      <vt:lpstr>On City Tech Campus</vt:lpstr>
      <vt:lpstr>Working Remotely</vt:lpstr>
      <vt:lpstr>Create Your Own Workspace</vt:lpstr>
      <vt:lpstr>Small Group Discussions: Online Learning Challenges</vt:lpstr>
      <vt:lpstr>Learning Styles</vt:lpstr>
      <vt:lpstr>Increased Personal Responsibility</vt:lpstr>
      <vt:lpstr>How do you…?</vt:lpstr>
      <vt:lpstr>Learning Style Quiz</vt:lpstr>
      <vt:lpstr>Learning Style Quiz</vt:lpstr>
      <vt:lpstr>Kinesthetic</vt:lpstr>
      <vt:lpstr>Kinesthetic</vt:lpstr>
      <vt:lpstr>Visual</vt:lpstr>
      <vt:lpstr>Visual</vt:lpstr>
      <vt:lpstr>Auditory</vt:lpstr>
      <vt:lpstr>Auditory</vt:lpstr>
      <vt:lpstr>BE OPEN TO CHANGE!</vt:lpstr>
      <vt:lpstr>The Study Cycle</vt:lpstr>
      <vt:lpstr>PowerPoint Presentation</vt:lpstr>
      <vt:lpstr>                            Prepare Before Class</vt:lpstr>
      <vt:lpstr>                            Annotating Readings</vt:lpstr>
      <vt:lpstr>Attend Class</vt:lpstr>
      <vt:lpstr>Taking Notes</vt:lpstr>
      <vt:lpstr>          Rev          Review After Class</vt:lpstr>
      <vt:lpstr>                              Study Every Day</vt:lpstr>
      <vt:lpstr>PowerPoint Presentation</vt:lpstr>
      <vt:lpstr>                   Assess Your Learning</vt:lpstr>
      <vt:lpstr>Your Time, Your Success</vt:lpstr>
      <vt:lpstr>A Typical FY College Schedule</vt:lpstr>
      <vt:lpstr>Do you really have all that free time now??</vt:lpstr>
      <vt:lpstr>Question</vt:lpstr>
      <vt:lpstr>Answer:</vt:lpstr>
      <vt:lpstr>The Breakdown</vt:lpstr>
      <vt:lpstr>Math Time!</vt:lpstr>
      <vt:lpstr>Be Good to Yourself!</vt:lpstr>
      <vt:lpstr>Two Types of Self-Care</vt:lpstr>
      <vt:lpstr>Today’s Topics</vt:lpstr>
      <vt:lpstr>Before Session 4…</vt:lpstr>
      <vt:lpstr>#RiseAndGrind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Penner</dc:creator>
  <cp:lastModifiedBy>Tom Smith</cp:lastModifiedBy>
  <cp:revision>1</cp:revision>
  <dcterms:modified xsi:type="dcterms:W3CDTF">2022-09-15T17:09:52Z</dcterms:modified>
</cp:coreProperties>
</file>