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17"/>
  </p:notesMasterIdLst>
  <p:handoutMasterIdLst>
    <p:handoutMasterId r:id="rId18"/>
  </p:handoutMasterIdLst>
  <p:sldIdLst>
    <p:sldId id="256" r:id="rId2"/>
    <p:sldId id="297" r:id="rId3"/>
    <p:sldId id="262" r:id="rId4"/>
    <p:sldId id="301" r:id="rId5"/>
    <p:sldId id="304" r:id="rId6"/>
    <p:sldId id="305" r:id="rId7"/>
    <p:sldId id="306" r:id="rId8"/>
    <p:sldId id="307" r:id="rId9"/>
    <p:sldId id="294" r:id="rId10"/>
    <p:sldId id="300" r:id="rId11"/>
    <p:sldId id="302" r:id="rId12"/>
    <p:sldId id="298" r:id="rId13"/>
    <p:sldId id="317" r:id="rId14"/>
    <p:sldId id="318" r:id="rId15"/>
    <p:sldId id="319" r:id="rId1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96" autoAdjust="0"/>
    <p:restoredTop sz="91541" autoAdjust="0"/>
  </p:normalViewPr>
  <p:slideViewPr>
    <p:cSldViewPr>
      <p:cViewPr varScale="1">
        <p:scale>
          <a:sx n="75" d="100"/>
          <a:sy n="75" d="100"/>
        </p:scale>
        <p:origin x="1565" y="53"/>
      </p:cViewPr>
      <p:guideLst>
        <p:guide orient="horz" pos="2160"/>
        <p:guide pos="2880"/>
      </p:guideLst>
    </p:cSldViewPr>
  </p:slideViewPr>
  <p:outlineViewPr>
    <p:cViewPr>
      <p:scale>
        <a:sx n="33" d="100"/>
        <a:sy n="33" d="100"/>
      </p:scale>
      <p:origin x="0" y="194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dirty="0"/>
              <a:t>Grapes Planted in NZ by </a:t>
            </a:r>
            <a:r>
              <a:rPr lang="en-US" dirty="0" err="1"/>
              <a:t>Tonne</a:t>
            </a:r>
            <a:r>
              <a:rPr lang="en-US" dirty="0"/>
              <a:t>,</a:t>
            </a:r>
            <a:r>
              <a:rPr lang="en-US" baseline="0" dirty="0"/>
              <a:t> 2016</a:t>
            </a:r>
            <a:endParaRPr lang="en-US" dirty="0"/>
          </a:p>
        </c:rich>
      </c:tx>
      <c:layout>
        <c:manualLayout>
          <c:xMode val="edge"/>
          <c:yMode val="edge"/>
          <c:x val="6.5402145384000895E-2"/>
          <c:y val="0.80722891566265065"/>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1-F617-4DF8-BE33-08E795774A30}"/>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3-F617-4DF8-BE33-08E795774A30}"/>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5-F617-4DF8-BE33-08E795774A30}"/>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7-F617-4DF8-BE33-08E795774A30}"/>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9-F617-4DF8-BE33-08E795774A30}"/>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B-F617-4DF8-BE33-08E795774A30}"/>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D-F617-4DF8-BE33-08E795774A30}"/>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F-F617-4DF8-BE33-08E795774A30}"/>
              </c:ext>
            </c:extLst>
          </c:dPt>
          <c:dLbls>
            <c:dLbl>
              <c:idx val="1"/>
              <c:layout>
                <c:manualLayout>
                  <c:x val="-5.5555555555555809E-3"/>
                  <c:y val="4.6296296296296294E-2"/>
                </c:manualLayout>
              </c:layout>
              <c:tx>
                <c:rich>
                  <a:bodyPr/>
                  <a:lstStyle/>
                  <a:p>
                    <a:fld id="{B1E526C2-8613-4CD0-8DEA-C284DABBEB4D}" type="CATEGORYNAME">
                      <a:rPr lang="en-US"/>
                      <a:pPr/>
                      <a:t>[CATEGORY NAME]</a:t>
                    </a:fld>
                    <a:r>
                      <a:rPr lang="en-US" baseline="0"/>
                      <a:t>
</a:t>
                    </a:r>
                    <a:fld id="{C59CE37D-FB4A-4419-944C-DD37635567AB}"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F617-4DF8-BE33-08E795774A30}"/>
                </c:ext>
              </c:extLst>
            </c:dLbl>
            <c:dLbl>
              <c:idx val="2"/>
              <c:layout>
                <c:manualLayout>
                  <c:x val="-8.3333333333333332E-3"/>
                  <c:y val="4.1666666666666664E-2"/>
                </c:manualLayout>
              </c:layout>
              <c:tx>
                <c:rich>
                  <a:bodyPr/>
                  <a:lstStyle/>
                  <a:p>
                    <a:fld id="{F35923A5-7F42-4B92-A8C6-3C3977736CFE}" type="CATEGORYNAME">
                      <a:rPr lang="en-US"/>
                      <a:pPr/>
                      <a:t>[CATEGORY NAME]</a:t>
                    </a:fld>
                    <a:r>
                      <a:rPr lang="en-US"/>
                      <a:t> </a:t>
                    </a:r>
                    <a:fld id="{DF9A6C30-FB67-4516-9033-35ED30EDFDCF}" type="PERCENTAGE">
                      <a:rPr lang="en-US" baseline="0"/>
                      <a:pPr/>
                      <a:t>[PERCENTAGE]</a:t>
                    </a:fld>
                    <a:endParaRPr lang="en-US"/>
                  </a:p>
                </c:rich>
              </c:tx>
              <c:dLblPos val="bestFit"/>
              <c:showLegendKey val="0"/>
              <c:showVal val="0"/>
              <c:showCatName val="1"/>
              <c:showSerName val="0"/>
              <c:showPercent val="1"/>
              <c:showBubbleSize val="0"/>
              <c:extLst>
                <c:ext xmlns:c15="http://schemas.microsoft.com/office/drawing/2012/chart" uri="{CE6537A1-D6FC-4f65-9D91-7224C49458BB}">
                  <c15:layout>
                    <c:manualLayout>
                      <c:w val="0.17855555555555555"/>
                      <c:h val="0.11560185185185186"/>
                    </c:manualLayout>
                  </c15:layout>
                  <c15:dlblFieldTable/>
                  <c15:showDataLabelsRange val="0"/>
                </c:ext>
                <c:ext xmlns:c16="http://schemas.microsoft.com/office/drawing/2014/chart" uri="{C3380CC4-5D6E-409C-BE32-E72D297353CC}">
                  <c16:uniqueId val="{00000005-F617-4DF8-BE33-08E795774A30}"/>
                </c:ext>
              </c:extLst>
            </c:dLbl>
            <c:dLbl>
              <c:idx val="3"/>
              <c:layout>
                <c:manualLayout>
                  <c:x val="-2.4999999999999974E-2"/>
                  <c:y val="4.1666666666666664E-2"/>
                </c:manualLayout>
              </c:layout>
              <c:tx>
                <c:rich>
                  <a:bodyPr rot="0" spcFirstLastPara="1" vertOverflow="ellipsis" vert="horz" wrap="square" lIns="38100" tIns="19050" rIns="38100" bIns="19050" anchor="ctr" anchorCtr="1">
                    <a:noAutofit/>
                  </a:bodyPr>
                  <a:lstStyle/>
                  <a:p>
                    <a:pPr>
                      <a:defRPr sz="2000" b="0" i="0" u="none" strike="noStrike" kern="1200" baseline="0">
                        <a:solidFill>
                          <a:schemeClr val="lt1">
                            <a:lumMod val="85000"/>
                          </a:schemeClr>
                        </a:solidFill>
                        <a:latin typeface="+mn-lt"/>
                        <a:ea typeface="+mn-ea"/>
                        <a:cs typeface="+mn-cs"/>
                      </a:defRPr>
                    </a:pPr>
                    <a:fld id="{767D7EBD-9B21-43A3-B1B8-AB82BE900FA2}" type="CATEGORYNAME">
                      <a:rPr lang="en-US" sz="2000"/>
                      <a:pPr>
                        <a:defRPr sz="2000"/>
                      </a:pPr>
                      <a:t>[CATEGORY NAME]</a:t>
                    </a:fld>
                    <a:r>
                      <a:rPr lang="en-US" sz="2000" baseline="0"/>
                      <a:t> </a:t>
                    </a:r>
                    <a:fld id="{2E24C1D4-98C5-4639-B06E-10D57DF9883E}" type="PERCENTAGE">
                      <a:rPr lang="en-US" sz="2000" baseline="0"/>
                      <a:pPr>
                        <a:defRPr sz="2000"/>
                      </a:pPr>
                      <a:t>[PERCENTAGE]</a:t>
                    </a:fld>
                    <a:endParaRPr lang="en-US" sz="2000" baseline="0"/>
                  </a:p>
                </c:rich>
              </c:tx>
              <c:spPr>
                <a:noFill/>
                <a:ln>
                  <a:noFill/>
                </a:ln>
                <a:effectLst/>
              </c:spPr>
              <c:txPr>
                <a:bodyPr rot="0" spcFirstLastPara="1" vertOverflow="ellipsis" vert="horz" wrap="square" lIns="38100" tIns="19050" rIns="38100" bIns="19050" anchor="ctr" anchorCtr="1">
                  <a:noAutofit/>
                </a:bodyPr>
                <a:lstStyle/>
                <a:p>
                  <a:pPr>
                    <a:defRPr sz="2000" b="0" i="0" u="none" strike="noStrike" kern="1200" baseline="0">
                      <a:solidFill>
                        <a:schemeClr val="lt1">
                          <a:lumMod val="8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18416666666666667"/>
                      <c:h val="8.3194444444444446E-2"/>
                    </c:manualLayout>
                  </c15:layout>
                  <c15:dlblFieldTable/>
                  <c15:showDataLabelsRange val="0"/>
                </c:ext>
                <c:ext xmlns:c16="http://schemas.microsoft.com/office/drawing/2014/chart" uri="{C3380CC4-5D6E-409C-BE32-E72D297353CC}">
                  <c16:uniqueId val="{00000007-F617-4DF8-BE33-08E795774A30}"/>
                </c:ext>
              </c:extLst>
            </c:dLbl>
            <c:dLbl>
              <c:idx val="4"/>
              <c:layout>
                <c:manualLayout>
                  <c:x val="-0.13055555555555556"/>
                  <c:y val="-1.3888706620005855E-2"/>
                </c:manualLayout>
              </c:layout>
              <c:tx>
                <c:rich>
                  <a:bodyPr rot="0" spcFirstLastPara="1" vertOverflow="ellipsis" vert="horz" wrap="square" lIns="38100" tIns="19050" rIns="38100" bIns="19050" anchor="ctr" anchorCtr="1">
                    <a:noAutofit/>
                  </a:bodyPr>
                  <a:lstStyle/>
                  <a:p>
                    <a:pPr>
                      <a:defRPr sz="2000" b="0" i="0" u="none" strike="noStrike" kern="1200" baseline="0">
                        <a:solidFill>
                          <a:schemeClr val="lt1">
                            <a:lumMod val="85000"/>
                          </a:schemeClr>
                        </a:solidFill>
                        <a:latin typeface="+mn-lt"/>
                        <a:ea typeface="+mn-ea"/>
                        <a:cs typeface="+mn-cs"/>
                      </a:defRPr>
                    </a:pPr>
                    <a:fld id="{DFE8314D-F3B3-44F8-97BD-7322C9531E0F}" type="CATEGORYNAME">
                      <a:rPr lang="en-US" sz="2000"/>
                      <a:pPr>
                        <a:defRPr sz="2000"/>
                      </a:pPr>
                      <a:t>[CATEGORY NAME]</a:t>
                    </a:fld>
                    <a:r>
                      <a:rPr lang="en-US" sz="2000" baseline="0"/>
                      <a:t> </a:t>
                    </a:r>
                    <a:fld id="{BA66D463-FD08-495F-B550-76C407920B04}" type="PERCENTAGE">
                      <a:rPr lang="en-US" sz="2000" baseline="0"/>
                      <a:pPr>
                        <a:defRPr sz="2000"/>
                      </a:pPr>
                      <a:t>[PERCENTAGE]</a:t>
                    </a:fld>
                    <a:endParaRPr lang="en-US" sz="2000" baseline="0"/>
                  </a:p>
                </c:rich>
              </c:tx>
              <c:spPr>
                <a:noFill/>
                <a:ln>
                  <a:noFill/>
                </a:ln>
                <a:effectLst/>
              </c:spPr>
              <c:txPr>
                <a:bodyPr rot="0" spcFirstLastPara="1" vertOverflow="ellipsis" vert="horz" wrap="square" lIns="38100" tIns="19050" rIns="38100" bIns="19050" anchor="ctr" anchorCtr="1">
                  <a:noAutofit/>
                </a:bodyPr>
                <a:lstStyle/>
                <a:p>
                  <a:pPr>
                    <a:defRPr sz="2000" b="0" i="0" u="none" strike="noStrike" kern="1200" baseline="0">
                      <a:solidFill>
                        <a:schemeClr val="lt1">
                          <a:lumMod val="8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2123600174978128"/>
                      <c:h val="0.10634259259259257"/>
                    </c:manualLayout>
                  </c15:layout>
                  <c15:dlblFieldTable/>
                  <c15:showDataLabelsRange val="0"/>
                </c:ext>
                <c:ext xmlns:c16="http://schemas.microsoft.com/office/drawing/2014/chart" uri="{C3380CC4-5D6E-409C-BE32-E72D297353CC}">
                  <c16:uniqueId val="{00000009-F617-4DF8-BE33-08E795774A30}"/>
                </c:ext>
              </c:extLst>
            </c:dLbl>
            <c:dLbl>
              <c:idx val="5"/>
              <c:tx>
                <c:rich>
                  <a:bodyPr/>
                  <a:lstStyle/>
                  <a:p>
                    <a:fld id="{3A509405-F800-4C12-8C83-40B00F6B065A}" type="CATEGORYNAME">
                      <a:rPr lang="en-US"/>
                      <a:pPr/>
                      <a:t>[CATEGORY NAME]</a:t>
                    </a:fld>
                    <a:r>
                      <a:rPr lang="en-US" baseline="0"/>
                      <a:t> </a:t>
                    </a:r>
                    <a:fld id="{1BB45147-3A94-47A3-856B-C76A299BDAD1}" type="PERCENTAGE">
                      <a:rPr lang="en-US" baseline="0"/>
                      <a:pPr/>
                      <a:t>[PERCENTAGE]</a:t>
                    </a:fld>
                    <a:endParaRPr lang="en-US" baseline="0"/>
                  </a:p>
                </c:rich>
              </c:tx>
              <c:dLblPos val="outEnd"/>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F617-4DF8-BE33-08E795774A30}"/>
                </c:ext>
              </c:extLst>
            </c:dLbl>
            <c:dLbl>
              <c:idx val="7"/>
              <c:layout>
                <c:manualLayout>
                  <c:x val="0.13472222222222224"/>
                  <c:y val="0"/>
                </c:manualLayout>
              </c:layout>
              <c:tx>
                <c:rich>
                  <a:bodyPr/>
                  <a:lstStyle/>
                  <a:p>
                    <a:fld id="{22789367-FE2E-4D17-8944-B513B9AB829D}" type="CATEGORYNAME">
                      <a:rPr lang="en-US"/>
                      <a:pPr/>
                      <a:t>[CATEGORY NAME]</a:t>
                    </a:fld>
                    <a:r>
                      <a:rPr lang="en-US"/>
                      <a:t> </a:t>
                    </a:r>
                    <a:fld id="{342F31CD-1915-4693-BE86-E7B370D3DEF2}" type="PERCENTAGE">
                      <a:rPr lang="en-US" baseline="0"/>
                      <a:pPr/>
                      <a:t>[PERCENTAGE]</a:t>
                    </a:fld>
                    <a:endParaRPr lang="en-US"/>
                  </a:p>
                </c:rich>
              </c:tx>
              <c:dLblPos val="bestFit"/>
              <c:showLegendKey val="0"/>
              <c:showVal val="0"/>
              <c:showCatName val="1"/>
              <c:showSerName val="0"/>
              <c:showPercent val="1"/>
              <c:showBubbleSize val="0"/>
              <c:extLst>
                <c:ext xmlns:c15="http://schemas.microsoft.com/office/drawing/2012/chart" uri="{CE6537A1-D6FC-4f65-9D91-7224C49458BB}">
                  <c15:layout>
                    <c:manualLayout>
                      <c:w val="0.16326399825021873"/>
                      <c:h val="0.11560185185185186"/>
                    </c:manualLayout>
                  </c15:layout>
                  <c15:dlblFieldTable/>
                  <c15:showDataLabelsRange val="0"/>
                </c:ext>
                <c:ext xmlns:c16="http://schemas.microsoft.com/office/drawing/2014/chart" uri="{C3380CC4-5D6E-409C-BE32-E72D297353CC}">
                  <c16:uniqueId val="{0000000F-F617-4DF8-BE33-08E795774A3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lt1">
                        <a:lumMod val="8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Sheet1!$B$3:$B$10</c:f>
              <c:strCache>
                <c:ptCount val="8"/>
                <c:pt idx="0">
                  <c:v>sauvignon blanc</c:v>
                </c:pt>
                <c:pt idx="1">
                  <c:v>chardonnay</c:v>
                </c:pt>
                <c:pt idx="2">
                  <c:v>pinot gris</c:v>
                </c:pt>
                <c:pt idx="3">
                  <c:v>riesling</c:v>
                </c:pt>
                <c:pt idx="4">
                  <c:v>gewurztraminer</c:v>
                </c:pt>
                <c:pt idx="5">
                  <c:v>pinot noir</c:v>
                </c:pt>
                <c:pt idx="6">
                  <c:v>Cab/Merlot</c:v>
                </c:pt>
                <c:pt idx="7">
                  <c:v>syrah</c:v>
                </c:pt>
              </c:strCache>
            </c:strRef>
          </c:cat>
          <c:val>
            <c:numRef>
              <c:f>Sheet1!$C$3:$C$10</c:f>
              <c:numCache>
                <c:formatCode>General</c:formatCode>
                <c:ptCount val="8"/>
                <c:pt idx="0">
                  <c:v>304</c:v>
                </c:pt>
                <c:pt idx="1">
                  <c:v>29</c:v>
                </c:pt>
                <c:pt idx="2">
                  <c:v>25</c:v>
                </c:pt>
                <c:pt idx="3">
                  <c:v>6</c:v>
                </c:pt>
                <c:pt idx="4">
                  <c:v>2</c:v>
                </c:pt>
                <c:pt idx="5">
                  <c:v>36</c:v>
                </c:pt>
                <c:pt idx="6">
                  <c:v>11</c:v>
                </c:pt>
                <c:pt idx="7">
                  <c:v>2.2000000000000002</c:v>
                </c:pt>
              </c:numCache>
            </c:numRef>
          </c:val>
          <c:extLst>
            <c:ext xmlns:c16="http://schemas.microsoft.com/office/drawing/2014/chart" uri="{C3380CC4-5D6E-409C-BE32-E72D297353CC}">
              <c16:uniqueId val="{00000010-F617-4DF8-BE33-08E795774A30}"/>
            </c:ext>
          </c:extLst>
        </c:ser>
        <c:dLbls>
          <c:dLblPos val="outEnd"/>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lt1">
                  <a:lumMod val="85000"/>
                </a:schemeClr>
              </a:solidFill>
              <a:latin typeface="+mn-lt"/>
              <a:ea typeface="+mn-ea"/>
              <a:cs typeface="+mn-cs"/>
            </a:defRPr>
          </a:pPr>
          <a:endParaRPr lang="en-US"/>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577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578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578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89C0243-E91A-4A04-9E7F-FD74373C6940}"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38658E1-FA79-48E6-8C40-F6CB6561610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a:p>
        </p:txBody>
      </p:sp>
      <p:sp>
        <p:nvSpPr>
          <p:cNvPr id="37892" name="Slide Number Placeholder 3"/>
          <p:cNvSpPr>
            <a:spLocks noGrp="1"/>
          </p:cNvSpPr>
          <p:nvPr>
            <p:ph type="sldNum" sz="quarter" idx="5"/>
          </p:nvPr>
        </p:nvSpPr>
        <p:spPr>
          <a:noFill/>
        </p:spPr>
        <p:txBody>
          <a:bodyPr/>
          <a:lstStyle/>
          <a:p>
            <a:fld id="{B5AA794F-FE4D-41E1-8B99-299DA28AB8D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296880FC-5ED0-42C5-8F66-F1D5777D494C}" type="slidenum">
              <a:rPr lang="en-US" smtClean="0"/>
              <a:pPr/>
              <a:t>3</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dirty="0"/>
              <a:t>Videos http://www.nzwine.com/media-centre/video/</a:t>
            </a:r>
          </a:p>
          <a:p>
            <a:pPr eaLnBrk="1" hangingPunct="1"/>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Climate is a major factor in defining regional styles.</a:t>
            </a:r>
          </a:p>
          <a:p>
            <a:r>
              <a:rPr lang="en-US" b="1" dirty="0"/>
              <a:t>Northern</a:t>
            </a:r>
            <a:r>
              <a:rPr lang="en-US" dirty="0"/>
              <a:t>: warmer, milder growing conditions result in riper and richer styles, with melon, nectarine and other </a:t>
            </a:r>
            <a:r>
              <a:rPr lang="en-US" dirty="0" err="1"/>
              <a:t>stonefruit</a:t>
            </a:r>
            <a:r>
              <a:rPr lang="en-US" dirty="0"/>
              <a:t> </a:t>
            </a:r>
            <a:r>
              <a:rPr lang="en-US" dirty="0" err="1"/>
              <a:t>flavours</a:t>
            </a:r>
            <a:r>
              <a:rPr lang="en-US" dirty="0"/>
              <a:t>.</a:t>
            </a:r>
          </a:p>
          <a:p>
            <a:r>
              <a:rPr lang="en-US" b="1" dirty="0"/>
              <a:t>Southern:</a:t>
            </a:r>
            <a:r>
              <a:rPr lang="en-US" dirty="0"/>
              <a:t> longer, cooler growing conditions that promote stronger, more vibrant fruit </a:t>
            </a:r>
            <a:r>
              <a:rPr lang="en-US" dirty="0" err="1"/>
              <a:t>flavours</a:t>
            </a:r>
            <a:r>
              <a:rPr lang="en-US" dirty="0"/>
              <a:t> and higher acidity levels.</a:t>
            </a:r>
          </a:p>
          <a:p>
            <a:r>
              <a:rPr lang="en-US" dirty="0"/>
              <a:t>The resulting wines are more pungent, and crisper, with passionfruit and other tropical fruit </a:t>
            </a:r>
            <a:r>
              <a:rPr lang="en-US" dirty="0" err="1"/>
              <a:t>flavours</a:t>
            </a:r>
            <a:r>
              <a:rPr lang="en-US" dirty="0"/>
              <a:t>, red pepper (capsicum) and gooseberry characters.</a:t>
            </a:r>
          </a:p>
          <a:p>
            <a:endParaRPr lang="en-US" dirty="0"/>
          </a:p>
        </p:txBody>
      </p:sp>
      <p:sp>
        <p:nvSpPr>
          <p:cNvPr id="4" name="Slide Number Placeholder 3"/>
          <p:cNvSpPr>
            <a:spLocks noGrp="1"/>
          </p:cNvSpPr>
          <p:nvPr>
            <p:ph type="sldNum" sz="quarter" idx="10"/>
          </p:nvPr>
        </p:nvSpPr>
        <p:spPr/>
        <p:txBody>
          <a:bodyPr/>
          <a:lstStyle/>
          <a:p>
            <a:pPr>
              <a:defRPr/>
            </a:pPr>
            <a:fld id="{538658E1-FA79-48E6-8C40-F6CB6561610E}" type="slidenum">
              <a:rPr lang="en-US" smtClean="0"/>
              <a:pPr>
                <a:defRPr/>
              </a:pPr>
              <a:t>5</a:t>
            </a:fld>
            <a:endParaRPr lang="en-US" dirty="0"/>
          </a:p>
        </p:txBody>
      </p:sp>
    </p:spTree>
    <p:extLst>
      <p:ext uri="{BB962C8B-B14F-4D97-AF65-F5344CB8AC3E}">
        <p14:creationId xmlns:p14="http://schemas.microsoft.com/office/powerpoint/2010/main" val="1907943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a:t>Click to edit Master title style</a:t>
            </a:r>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7C8B87CF-9E6B-45C4-BFB2-C668455DF74B}"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601BADB-B5F2-49FE-84E8-9AA04858270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77720FB-9DEF-441E-95B3-789ACF49437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7"/>
          <p:cNvSpPr>
            <a:spLocks noGrp="1"/>
          </p:cNvSpPr>
          <p:nvPr>
            <p:ph sz="quarter" idx="1"/>
          </p:nvPr>
        </p:nvSpPr>
        <p:spPr>
          <a:xfrm>
            <a:off x="457200" y="1219200"/>
            <a:ext cx="82296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6012A75-47ED-42CF-BF3F-6CFCB0B01E0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a:t>Click to edit Master title style</a:t>
            </a:r>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808629C5-1388-40E5-9FEF-E76EA44D1C4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a:t>Click to edit Master title style</a:t>
            </a:r>
          </a:p>
        </p:txBody>
      </p:sp>
      <p:sp>
        <p:nvSpPr>
          <p:cNvPr id="9" name="Content Placeholder 8"/>
          <p:cNvSpPr>
            <a:spLocks noGrp="1"/>
          </p:cNvSpPr>
          <p:nvPr>
            <p:ph sz="quarter" idx="1"/>
          </p:nvPr>
        </p:nvSpPr>
        <p:spPr>
          <a:xfrm>
            <a:off x="457200" y="1219200"/>
            <a:ext cx="4041648"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632198" y="1216152"/>
            <a:ext cx="4041648"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20E14AC-A108-474B-97D3-4617C6162DE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a:t>Click to edit Master title style</a:t>
            </a:r>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648200" y="2133600"/>
            <a:ext cx="40386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E09F437E-08B6-4CE2-A8E2-994448D7A74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228600"/>
            <a:ext cx="8229600" cy="914400"/>
          </a:xfrm>
        </p:spPr>
        <p:txBody>
          <a:bodyPr/>
          <a:lstStyle/>
          <a:p>
            <a:r>
              <a:rPr lang="en-US"/>
              <a:t>Click to edit Master title style</a:t>
            </a:r>
          </a:p>
        </p:txBody>
      </p:sp>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297FB1C2-3386-4299-9826-EE6565D2E5B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1535027D-84A1-41B8-9B3E-B6275F6B765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dirty="0"/>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a:t>Click to edit Master title style</a:t>
            </a:r>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979C0542-9CD9-46E1-8E4A-D768128A09E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a:t>Click to edit Master title style</a:t>
            </a:r>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a:t>Click to edit Master text styles</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BD7D0B52-FA62-43FB-9C96-EF3CB07F608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CBCBCB"/>
            </a:gs>
            <a:gs pos="30000">
              <a:srgbClr val="E7E7E7"/>
            </a:gs>
            <a:gs pos="100000">
              <a:srgbClr val="FFFFFF"/>
            </a:gs>
          </a:gsLst>
          <a:lin ang="16200000" scaled="1"/>
        </a:gradFill>
        <a:effectLst/>
      </p:bgPr>
    </p:bg>
    <p:spTree>
      <p:nvGrpSpPr>
        <p:cNvPr id="1" name=""/>
        <p:cNvGrpSpPr/>
        <p:nvPr/>
      </p:nvGrpSpPr>
      <p:grpSpPr>
        <a:xfrm>
          <a:off x="0" y="0"/>
          <a:ext cx="0" cy="0"/>
          <a:chOff x="0" y="0"/>
          <a:chExt cx="0" cy="0"/>
        </a:xfrm>
      </p:grpSpPr>
      <p:sp>
        <p:nvSpPr>
          <p:cNvPr id="614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614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latinLnBrk="0" hangingPunct="1">
              <a:defRPr kumimoji="0" sz="1400">
                <a:solidFill>
                  <a:schemeClr val="tx2"/>
                </a:solidFill>
              </a:defRPr>
            </a:lvl1pPr>
          </a:lstStyle>
          <a:p>
            <a:pPr>
              <a:defRPr/>
            </a:pPr>
            <a:fld id="{B535F070-5D6B-435E-B0B8-A4A779D94562}" type="slidenum">
              <a:rPr lang="en-US"/>
              <a:pPr>
                <a:defRPr/>
              </a:pPr>
              <a:t>‹#›</a:t>
            </a:fld>
            <a:endParaRPr lang="en-US"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3863" r:id="rId1"/>
    <p:sldLayoutId id="2147483859" r:id="rId2"/>
    <p:sldLayoutId id="2147483864" r:id="rId3"/>
    <p:sldLayoutId id="2147483860" r:id="rId4"/>
    <p:sldLayoutId id="2147483861" r:id="rId5"/>
    <p:sldLayoutId id="2147483865" r:id="rId6"/>
    <p:sldLayoutId id="2147483866" r:id="rId7"/>
    <p:sldLayoutId id="2147483867" r:id="rId8"/>
    <p:sldLayoutId id="2147483868" r:id="rId9"/>
    <p:sldLayoutId id="2147483862" r:id="rId10"/>
    <p:sldLayoutId id="2147483869"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zwine.com/media/12951/vineyard-register-2019_online.pdf"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nzwine.com/en/our-regions/central-otago/"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nzwine.com/en/our-regions/central-otag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nzwine.com/media/12951/vineyard-register-2019_online.pdf"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ww.nzwine.com/en/our-winestyles/sauvignon-blanc/"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hyperlink" Target="https://grapecollective.com/articles/fun-facts-about-new-zealand-wine" TargetMode="Externa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ctrTitle"/>
          </p:nvPr>
        </p:nvSpPr>
        <p:spPr>
          <a:xfrm>
            <a:off x="228600" y="889000"/>
            <a:ext cx="7924800" cy="2133600"/>
          </a:xfrm>
        </p:spPr>
        <p:txBody>
          <a:bodyPr/>
          <a:lstStyle/>
          <a:p>
            <a:pPr eaLnBrk="1" hangingPunct="1"/>
            <a:r>
              <a:rPr lang="en-US" dirty="0"/>
              <a:t>Wines of the Southern Hemisphere:</a:t>
            </a:r>
            <a:br>
              <a:rPr lang="en-US" dirty="0"/>
            </a:br>
            <a:r>
              <a:rPr lang="en-US" dirty="0"/>
              <a:t>Australia, New Zealand &amp; South Africa</a:t>
            </a:r>
            <a:br>
              <a:rPr lang="en-US" dirty="0"/>
            </a:br>
            <a:br>
              <a:rPr lang="en-US" dirty="0"/>
            </a:br>
            <a:r>
              <a:rPr lang="en-US" sz="2400" dirty="0"/>
              <a:t>New York City College of Technology, CUNY</a:t>
            </a:r>
            <a:br>
              <a:rPr lang="en-US" sz="2400" dirty="0"/>
            </a:br>
            <a:r>
              <a:rPr lang="en-US" sz="2400" dirty="0"/>
              <a:t>Spring 2020</a:t>
            </a:r>
            <a:endParaRPr lang="en-US" dirty="0"/>
          </a:p>
        </p:txBody>
      </p:sp>
      <p:sp>
        <p:nvSpPr>
          <p:cNvPr id="4099" name="Rectangle 3"/>
          <p:cNvSpPr>
            <a:spLocks noGrp="1" noChangeArrowheads="1"/>
          </p:cNvSpPr>
          <p:nvPr>
            <p:ph type="subTitle" idx="1"/>
          </p:nvPr>
        </p:nvSpPr>
        <p:spPr/>
        <p:txBody>
          <a:bodyPr>
            <a:noAutofit/>
          </a:bodyPr>
          <a:lstStyle/>
          <a:p>
            <a:pPr eaLnBrk="1" fontAlgn="auto" hangingPunct="1">
              <a:spcAft>
                <a:spcPts val="0"/>
              </a:spcAft>
              <a:buFont typeface="Wingdings 3"/>
              <a:buNone/>
              <a:defRPr/>
            </a:pPr>
            <a:r>
              <a:rPr lang="en-US" sz="2800" dirty="0"/>
              <a:t>Prof. Karen </a:t>
            </a:r>
            <a:r>
              <a:rPr lang="en-US" sz="2800" dirty="0" err="1"/>
              <a:t>Goodlad</a:t>
            </a:r>
            <a:r>
              <a:rPr lang="en-US" sz="2800" dirty="0"/>
              <a:t>, CSW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3750" t="24075" r="24583" b="18148"/>
          <a:stretch/>
        </p:blipFill>
        <p:spPr>
          <a:xfrm>
            <a:off x="0" y="762000"/>
            <a:ext cx="9327662" cy="5867400"/>
          </a:xfrm>
          <a:prstGeom prst="rect">
            <a:avLst/>
          </a:prstGeom>
        </p:spPr>
      </p:pic>
      <p:sp>
        <p:nvSpPr>
          <p:cNvPr id="5" name="TextBox 4"/>
          <p:cNvSpPr txBox="1"/>
          <p:nvPr/>
        </p:nvSpPr>
        <p:spPr>
          <a:xfrm>
            <a:off x="152400" y="6551972"/>
            <a:ext cx="5638800" cy="276999"/>
          </a:xfrm>
          <a:prstGeom prst="rect">
            <a:avLst/>
          </a:prstGeom>
          <a:noFill/>
        </p:spPr>
        <p:txBody>
          <a:bodyPr wrap="square" rtlCol="0">
            <a:spAutoFit/>
          </a:bodyPr>
          <a:lstStyle/>
          <a:p>
            <a:r>
              <a:rPr lang="en-US" sz="1200" dirty="0">
                <a:hlinkClick r:id="rId3"/>
              </a:rPr>
              <a:t>https://www.nzwine.com/media/12951/vineyard-register-2019_online.pdf</a:t>
            </a:r>
            <a:endParaRPr lang="en-US"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p>
            <a:r>
              <a:rPr lang="en-US" dirty="0"/>
              <a:t>Marlborough,</a:t>
            </a:r>
            <a:r>
              <a:rPr lang="en-US" baseline="0" dirty="0"/>
              <a:t> Plenty of Wine “Grows” There</a:t>
            </a:r>
            <a:endParaRPr lang="en-US" dirty="0"/>
          </a:p>
        </p:txBody>
      </p:sp>
      <p:sp>
        <p:nvSpPr>
          <p:cNvPr id="5" name="Content Placeholder 4"/>
          <p:cNvSpPr>
            <a:spLocks noGrp="1"/>
          </p:cNvSpPr>
          <p:nvPr>
            <p:ph sz="quarter" idx="1"/>
          </p:nvPr>
        </p:nvSpPr>
        <p:spPr>
          <a:xfrm>
            <a:off x="457200" y="1219200"/>
            <a:ext cx="8458200" cy="5334000"/>
          </a:xfrm>
        </p:spPr>
        <p:txBody>
          <a:bodyPr/>
          <a:lstStyle/>
          <a:p>
            <a:r>
              <a:rPr lang="en-US" dirty="0"/>
              <a:t>66.4% of Total Wine Grape Acreage</a:t>
            </a:r>
          </a:p>
          <a:p>
            <a:r>
              <a:rPr lang="en-US" dirty="0"/>
              <a:t>First Planted in 1973</a:t>
            </a:r>
          </a:p>
          <a:p>
            <a:r>
              <a:rPr lang="en-US" dirty="0"/>
              <a:t>Topography</a:t>
            </a:r>
          </a:p>
          <a:p>
            <a:pPr lvl="1"/>
            <a:r>
              <a:rPr lang="en-US" dirty="0"/>
              <a:t>Planted mostly on plains</a:t>
            </a:r>
          </a:p>
          <a:p>
            <a:pPr lvl="1"/>
            <a:r>
              <a:rPr lang="en-US" dirty="0"/>
              <a:t>Protected, </a:t>
            </a:r>
            <a:r>
              <a:rPr lang="en-US" dirty="0" err="1"/>
              <a:t>Kaikoura</a:t>
            </a:r>
            <a:r>
              <a:rPr lang="en-US" dirty="0"/>
              <a:t> Range (Cold Southerly Winds)</a:t>
            </a:r>
          </a:p>
          <a:p>
            <a:pPr lvl="1"/>
            <a:r>
              <a:rPr lang="en-US" dirty="0"/>
              <a:t>Protected, North Island (North Easterly Winds)</a:t>
            </a:r>
          </a:p>
          <a:p>
            <a:pPr marL="0" indent="0">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Marlborough Climate</a:t>
            </a:r>
          </a:p>
        </p:txBody>
      </p:sp>
      <p:sp>
        <p:nvSpPr>
          <p:cNvPr id="3" name="Content Placeholder 2"/>
          <p:cNvSpPr>
            <a:spLocks noGrp="1"/>
          </p:cNvSpPr>
          <p:nvPr>
            <p:ph sz="quarter" idx="1"/>
          </p:nvPr>
        </p:nvSpPr>
        <p:spPr>
          <a:xfrm>
            <a:off x="228600" y="1219200"/>
            <a:ext cx="8686800" cy="4937760"/>
          </a:xfrm>
        </p:spPr>
        <p:txBody>
          <a:bodyPr/>
          <a:lstStyle/>
          <a:p>
            <a:endParaRPr lang="en-US" sz="2000" dirty="0"/>
          </a:p>
          <a:p>
            <a:r>
              <a:rPr lang="en-US" sz="2300" dirty="0"/>
              <a:t>Plenty of sunshine, moderate temperatures and strong diurnal variation are the keys to Marlborough’s piercing fruit intensity, strong varietal expression, and acid retention over long ripening periods.</a:t>
            </a:r>
          </a:p>
          <a:p>
            <a:r>
              <a:rPr lang="en-US" sz="2300" dirty="0"/>
              <a:t>The eastern coastal aspect bestows cooling sea breezes and protective mountains, providing relief from extreme rain and wind. Long Indian summers occasionally dice with drought but more often allow a wide range of styles to flourish.</a:t>
            </a:r>
          </a:p>
          <a:p>
            <a:endParaRPr 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Marlborough Soil </a:t>
            </a:r>
          </a:p>
        </p:txBody>
      </p:sp>
      <p:sp>
        <p:nvSpPr>
          <p:cNvPr id="3" name="Content Placeholder 2"/>
          <p:cNvSpPr>
            <a:spLocks noGrp="1"/>
          </p:cNvSpPr>
          <p:nvPr>
            <p:ph sz="quarter" idx="1"/>
          </p:nvPr>
        </p:nvSpPr>
        <p:spPr/>
        <p:txBody>
          <a:bodyPr/>
          <a:lstStyle/>
          <a:p>
            <a:endParaRPr lang="en-US" sz="2000" dirty="0"/>
          </a:p>
          <a:p>
            <a:r>
              <a:rPr lang="en-US" sz="2300" dirty="0"/>
              <a:t>Ones of the keys to Marlborough’s success is its ancient, glacial, free-draining soil. The extensive braided river systems deposited a threaded legacy of stony sandy loam over very deep, stony gravels. </a:t>
            </a:r>
            <a:r>
              <a:rPr lang="en-US" sz="2300" dirty="0" err="1"/>
              <a:t>Rapaura</a:t>
            </a:r>
            <a:r>
              <a:rPr lang="en-US" sz="2300" dirty="0"/>
              <a:t> is stoniest; the lower Wairau has more loam and thus higher water retention. Clay is prevalent in the southern valleys, assisting Pinot Noir. While the Awatere is more fragmented, with gravelly silt-loams and wind-blown loess.</a:t>
            </a:r>
          </a:p>
          <a:p>
            <a:endParaRPr lang="en-US" dirty="0"/>
          </a:p>
        </p:txBody>
      </p:sp>
    </p:spTree>
    <p:extLst>
      <p:ext uri="{BB962C8B-B14F-4D97-AF65-F5344CB8AC3E}">
        <p14:creationId xmlns:p14="http://schemas.microsoft.com/office/powerpoint/2010/main" val="3826755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30AEC-292D-4730-B0F4-D007A8911362}"/>
              </a:ext>
            </a:extLst>
          </p:cNvPr>
          <p:cNvSpPr>
            <a:spLocks noGrp="1"/>
          </p:cNvSpPr>
          <p:nvPr>
            <p:ph type="title"/>
          </p:nvPr>
        </p:nvSpPr>
        <p:spPr/>
        <p:txBody>
          <a:bodyPr/>
          <a:lstStyle/>
          <a:p>
            <a:r>
              <a:rPr lang="en-US" dirty="0"/>
              <a:t>Central Otago Climate</a:t>
            </a:r>
          </a:p>
        </p:txBody>
      </p:sp>
      <p:sp>
        <p:nvSpPr>
          <p:cNvPr id="3" name="Content Placeholder 2">
            <a:extLst>
              <a:ext uri="{FF2B5EF4-FFF2-40B4-BE49-F238E27FC236}">
                <a16:creationId xmlns:a16="http://schemas.microsoft.com/office/drawing/2014/main" id="{6E1C657F-11F7-42E7-9799-722E0A1A4E4D}"/>
              </a:ext>
            </a:extLst>
          </p:cNvPr>
          <p:cNvSpPr>
            <a:spLocks noGrp="1"/>
          </p:cNvSpPr>
          <p:nvPr>
            <p:ph sz="quarter" idx="1"/>
          </p:nvPr>
        </p:nvSpPr>
        <p:spPr/>
        <p:txBody>
          <a:bodyPr/>
          <a:lstStyle/>
          <a:p>
            <a:r>
              <a:rPr lang="en-US" dirty="0"/>
              <a:t>This is the world’s southernmost wine region and the country’s highest. In this semi-continental climate, frosts are accepted and planned for but site selection is key. High sunshine hours and short, hot summers provide an idyllic, at times brutal, landscape for vines. The dry autumns and overall low humidity are significant assets, helping to coax both amazing purity and complexity.</a:t>
            </a:r>
          </a:p>
          <a:p>
            <a:endParaRPr lang="en-US" dirty="0"/>
          </a:p>
        </p:txBody>
      </p:sp>
      <p:sp>
        <p:nvSpPr>
          <p:cNvPr id="4" name="TextBox 3">
            <a:extLst>
              <a:ext uri="{FF2B5EF4-FFF2-40B4-BE49-F238E27FC236}">
                <a16:creationId xmlns:a16="http://schemas.microsoft.com/office/drawing/2014/main" id="{84E83723-B171-4B75-9ACA-21F1F7415E66}"/>
              </a:ext>
            </a:extLst>
          </p:cNvPr>
          <p:cNvSpPr txBox="1"/>
          <p:nvPr/>
        </p:nvSpPr>
        <p:spPr>
          <a:xfrm>
            <a:off x="838200" y="6400800"/>
            <a:ext cx="4363720" cy="276999"/>
          </a:xfrm>
          <a:prstGeom prst="rect">
            <a:avLst/>
          </a:prstGeom>
          <a:noFill/>
        </p:spPr>
        <p:txBody>
          <a:bodyPr wrap="square" rtlCol="0">
            <a:spAutoFit/>
          </a:bodyPr>
          <a:lstStyle/>
          <a:p>
            <a:r>
              <a:rPr lang="en-US" sz="1200" dirty="0"/>
              <a:t>From: </a:t>
            </a:r>
            <a:r>
              <a:rPr lang="en-US" sz="1200" dirty="0">
                <a:hlinkClick r:id="rId2"/>
              </a:rPr>
              <a:t>https://www.nzwine.com/en/our-regions/central-otago/</a:t>
            </a:r>
            <a:r>
              <a:rPr lang="en-US" sz="1200" dirty="0"/>
              <a:t> </a:t>
            </a:r>
          </a:p>
        </p:txBody>
      </p:sp>
    </p:spTree>
    <p:extLst>
      <p:ext uri="{BB962C8B-B14F-4D97-AF65-F5344CB8AC3E}">
        <p14:creationId xmlns:p14="http://schemas.microsoft.com/office/powerpoint/2010/main" val="3782678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1A2CB-B00E-4650-8C02-769CCBF8DD2E}"/>
              </a:ext>
            </a:extLst>
          </p:cNvPr>
          <p:cNvSpPr>
            <a:spLocks noGrp="1"/>
          </p:cNvSpPr>
          <p:nvPr>
            <p:ph type="title"/>
          </p:nvPr>
        </p:nvSpPr>
        <p:spPr/>
        <p:txBody>
          <a:bodyPr/>
          <a:lstStyle/>
          <a:p>
            <a:r>
              <a:rPr lang="en-US" dirty="0"/>
              <a:t>Central Otago Soil</a:t>
            </a:r>
          </a:p>
        </p:txBody>
      </p:sp>
      <p:sp>
        <p:nvSpPr>
          <p:cNvPr id="3" name="Content Placeholder 2">
            <a:extLst>
              <a:ext uri="{FF2B5EF4-FFF2-40B4-BE49-F238E27FC236}">
                <a16:creationId xmlns:a16="http://schemas.microsoft.com/office/drawing/2014/main" id="{7D08978E-1B64-4F2E-AFD9-EB418DFB550A}"/>
              </a:ext>
            </a:extLst>
          </p:cNvPr>
          <p:cNvSpPr>
            <a:spLocks noGrp="1"/>
          </p:cNvSpPr>
          <p:nvPr>
            <p:ph sz="quarter" idx="1"/>
          </p:nvPr>
        </p:nvSpPr>
        <p:spPr/>
        <p:txBody>
          <a:bodyPr/>
          <a:lstStyle/>
          <a:p>
            <a:r>
              <a:rPr lang="en-US" sz="2000" dirty="0"/>
              <a:t>Central Otago soils comprise of moderately old, windblown loess (silt) formed over successive ice ages by glaciers grinding schist rock into a fine flour. Layers of loess, at various depths, are interspersed with river gravels and sandy soils formed by water erosion. Soils are free draining, even when heavy in texture.  </a:t>
            </a:r>
            <a:br>
              <a:rPr lang="en-US" sz="2000" dirty="0"/>
            </a:br>
            <a:br>
              <a:rPr lang="en-US" sz="2000" dirty="0"/>
            </a:br>
            <a:r>
              <a:rPr lang="en-US" sz="2000" dirty="0"/>
              <a:t>Low rainfall keeps reduced leaching, maintaining a good level of minerality present, but low levels of organic matter. The result is soil low in </a:t>
            </a:r>
            <a:r>
              <a:rPr lang="en-US" sz="2000" dirty="0" err="1"/>
              <a:t>vigour</a:t>
            </a:r>
            <a:r>
              <a:rPr lang="en-US" sz="2000" dirty="0"/>
              <a:t> and high in mineral richness, where irrigation can be employed to control vine stress and </a:t>
            </a:r>
            <a:r>
              <a:rPr lang="en-US" sz="2000" dirty="0" err="1"/>
              <a:t>optimise</a:t>
            </a:r>
            <a:r>
              <a:rPr lang="en-US" sz="2000" dirty="0"/>
              <a:t> fruit quality. </a:t>
            </a:r>
            <a:br>
              <a:rPr lang="en-US" sz="2000" dirty="0"/>
            </a:br>
            <a:br>
              <a:rPr lang="en-US" sz="2000" dirty="0"/>
            </a:br>
            <a:r>
              <a:rPr lang="en-US" sz="2000" dirty="0"/>
              <a:t>All of these attributes have combined to result in Central Otago standing on the world stage as a unique winegrowing terroir, from which premium quality boutique wines are made.</a:t>
            </a:r>
          </a:p>
          <a:p>
            <a:endParaRPr lang="en-US" sz="2000" dirty="0"/>
          </a:p>
        </p:txBody>
      </p:sp>
      <p:sp>
        <p:nvSpPr>
          <p:cNvPr id="4" name="TextBox 3">
            <a:extLst>
              <a:ext uri="{FF2B5EF4-FFF2-40B4-BE49-F238E27FC236}">
                <a16:creationId xmlns:a16="http://schemas.microsoft.com/office/drawing/2014/main" id="{5253C8E1-EAC4-4969-863D-B687D3F7E1E5}"/>
              </a:ext>
            </a:extLst>
          </p:cNvPr>
          <p:cNvSpPr txBox="1"/>
          <p:nvPr/>
        </p:nvSpPr>
        <p:spPr>
          <a:xfrm>
            <a:off x="838200" y="6400800"/>
            <a:ext cx="4363720" cy="276999"/>
          </a:xfrm>
          <a:prstGeom prst="rect">
            <a:avLst/>
          </a:prstGeom>
          <a:noFill/>
        </p:spPr>
        <p:txBody>
          <a:bodyPr wrap="square" rtlCol="0">
            <a:spAutoFit/>
          </a:bodyPr>
          <a:lstStyle/>
          <a:p>
            <a:r>
              <a:rPr lang="en-US" sz="1200" dirty="0"/>
              <a:t>From: </a:t>
            </a:r>
            <a:r>
              <a:rPr lang="en-US" sz="1200" dirty="0">
                <a:hlinkClick r:id="rId2"/>
              </a:rPr>
              <a:t>https://www.nzwine.com/en/our-regions/central-otago/</a:t>
            </a:r>
            <a:r>
              <a:rPr lang="en-US" sz="1200" dirty="0"/>
              <a:t> </a:t>
            </a:r>
          </a:p>
        </p:txBody>
      </p:sp>
    </p:spTree>
    <p:extLst>
      <p:ext uri="{BB962C8B-B14F-4D97-AF65-F5344CB8AC3E}">
        <p14:creationId xmlns:p14="http://schemas.microsoft.com/office/powerpoint/2010/main" val="2600202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 Schedule</a:t>
            </a:r>
          </a:p>
        </p:txBody>
      </p:sp>
      <p:sp>
        <p:nvSpPr>
          <p:cNvPr id="3" name="Content Placeholder 2"/>
          <p:cNvSpPr>
            <a:spLocks noGrp="1"/>
          </p:cNvSpPr>
          <p:nvPr>
            <p:ph sz="quarter" idx="1"/>
          </p:nvPr>
        </p:nvSpPr>
        <p:spPr>
          <a:xfrm>
            <a:off x="457200" y="1219200"/>
            <a:ext cx="8458200" cy="4937760"/>
          </a:xfrm>
        </p:spPr>
        <p:txBody>
          <a:bodyPr/>
          <a:lstStyle/>
          <a:p>
            <a:r>
              <a:rPr lang="en-US" dirty="0"/>
              <a:t>Return and Review Quiz</a:t>
            </a:r>
          </a:p>
          <a:p>
            <a:r>
              <a:rPr lang="en-US" dirty="0"/>
              <a:t>Review of Retail Shop Assignment</a:t>
            </a:r>
          </a:p>
          <a:p>
            <a:r>
              <a:rPr lang="en-US" dirty="0"/>
              <a:t>Lecture Objectives, New Zealand, Australia &amp; South Africa</a:t>
            </a:r>
          </a:p>
          <a:p>
            <a:pPr lvl="1"/>
            <a:r>
              <a:rPr lang="en-US" sz="2400" dirty="0"/>
              <a:t>Identify fermented beverages </a:t>
            </a:r>
          </a:p>
          <a:p>
            <a:pPr lvl="1"/>
            <a:r>
              <a:rPr lang="en-US" sz="2400" dirty="0"/>
              <a:t>Discuss wine making methods using industry terminology </a:t>
            </a:r>
          </a:p>
          <a:p>
            <a:pPr lvl="1"/>
            <a:r>
              <a:rPr lang="en-US" sz="2400" dirty="0"/>
              <a:t>Explain the factors that affect the taste of fermented beverages</a:t>
            </a:r>
          </a:p>
          <a:p>
            <a:pPr lvl="1"/>
            <a:r>
              <a:rPr lang="en-US" sz="2400" dirty="0"/>
              <a:t>Identify geographical regions of NZ,  AU,  &amp; SA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5" descr="http://www.nzwine.com/assets/resized/sm/upload/y3/vq/s9/3k/WRV_155_NZ_PERNOD-RICARD-0-548-365-365-ffffff.jpg"/>
          <p:cNvPicPr>
            <a:picLocks noChangeAspect="1" noChangeArrowheads="1"/>
          </p:cNvPicPr>
          <p:nvPr/>
        </p:nvPicPr>
        <p:blipFill>
          <a:blip r:embed="rId3" cstate="print"/>
          <a:srcRect t="7377" b="18033"/>
          <a:stretch>
            <a:fillRect/>
          </a:stretch>
        </p:blipFill>
        <p:spPr bwMode="auto">
          <a:xfrm>
            <a:off x="-1" y="-28074"/>
            <a:ext cx="9169049" cy="6934200"/>
          </a:xfrm>
          <a:prstGeom prst="rect">
            <a:avLst/>
          </a:prstGeom>
          <a:ln w="190500" cap="sq">
            <a:no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1507" name="AutoShape 2"/>
          <p:cNvSpPr>
            <a:spLocks noGrp="1" noChangeArrowheads="1"/>
          </p:cNvSpPr>
          <p:nvPr>
            <p:ph type="title"/>
          </p:nvPr>
        </p:nvSpPr>
        <p:spPr>
          <a:xfrm>
            <a:off x="0" y="152400"/>
            <a:ext cx="9296400" cy="990600"/>
          </a:xfrm>
        </p:spPr>
        <p:txBody>
          <a:bodyPr/>
          <a:lstStyle/>
          <a:p>
            <a:pPr algn="ctr" eaLnBrk="1" hangingPunct="1"/>
            <a:r>
              <a:rPr lang="en-US" sz="5400" dirty="0">
                <a:solidFill>
                  <a:schemeClr val="bg1"/>
                </a:solidFill>
              </a:rPr>
              <a:t>Wines of New Zealand</a:t>
            </a:r>
          </a:p>
        </p:txBody>
      </p:sp>
      <p:sp>
        <p:nvSpPr>
          <p:cNvPr id="21508" name="Rectangle 3"/>
          <p:cNvSpPr>
            <a:spLocks noGrp="1" noChangeArrowheads="1"/>
          </p:cNvSpPr>
          <p:nvPr>
            <p:ph sz="quarter" idx="1"/>
          </p:nvPr>
        </p:nvSpPr>
        <p:spPr>
          <a:xfrm>
            <a:off x="228600" y="1143000"/>
            <a:ext cx="8763000" cy="4527550"/>
          </a:xfrm>
        </p:spPr>
        <p:txBody>
          <a:bodyPr/>
          <a:lstStyle/>
          <a:p>
            <a:pPr eaLnBrk="1" hangingPunct="1"/>
            <a:r>
              <a:rPr lang="en-US" sz="3200" dirty="0">
                <a:solidFill>
                  <a:schemeClr val="bg1"/>
                </a:solidFill>
              </a:rPr>
              <a:t>History:</a:t>
            </a:r>
          </a:p>
          <a:p>
            <a:pPr lvl="1" eaLnBrk="1" hangingPunct="1"/>
            <a:r>
              <a:rPr lang="en-US" sz="3200" dirty="0">
                <a:solidFill>
                  <a:schemeClr val="bg1"/>
                </a:solidFill>
              </a:rPr>
              <a:t>Little Wine Consumption</a:t>
            </a:r>
          </a:p>
          <a:p>
            <a:pPr lvl="1" eaLnBrk="1" hangingPunct="1"/>
            <a:r>
              <a:rPr lang="en-US" sz="3200" dirty="0">
                <a:solidFill>
                  <a:schemeClr val="bg1"/>
                </a:solidFill>
              </a:rPr>
              <a:t>Early 1900’s Prohibition + </a:t>
            </a:r>
            <a:r>
              <a:rPr lang="en-US" sz="3200" dirty="0" err="1">
                <a:solidFill>
                  <a:schemeClr val="bg1"/>
                </a:solidFill>
              </a:rPr>
              <a:t>Phylloxera</a:t>
            </a:r>
            <a:endParaRPr lang="en-US" sz="3200" dirty="0">
              <a:solidFill>
                <a:schemeClr val="bg1"/>
              </a:solidFill>
            </a:endParaRPr>
          </a:p>
          <a:p>
            <a:pPr lvl="1" eaLnBrk="1" hangingPunct="1"/>
            <a:r>
              <a:rPr lang="en-US" sz="3200" spc="-100" dirty="0">
                <a:solidFill>
                  <a:schemeClr val="bg1"/>
                </a:solidFill>
              </a:rPr>
              <a:t>Restaurants Could Not Sell Wine Until the Late ’70s </a:t>
            </a:r>
          </a:p>
          <a:p>
            <a:pPr eaLnBrk="1" hangingPunct="1"/>
            <a:r>
              <a:rPr lang="en-US" sz="3200" dirty="0">
                <a:solidFill>
                  <a:schemeClr val="bg1"/>
                </a:solidFill>
              </a:rPr>
              <a:t>Today:</a:t>
            </a:r>
          </a:p>
          <a:p>
            <a:pPr lvl="1" eaLnBrk="1" hangingPunct="1"/>
            <a:r>
              <a:rPr lang="en-US" sz="3200" dirty="0">
                <a:solidFill>
                  <a:schemeClr val="bg1"/>
                </a:solidFill>
              </a:rPr>
              <a:t>High Quality Wine/Intense Competition</a:t>
            </a:r>
          </a:p>
          <a:p>
            <a:pPr lvl="1" eaLnBrk="1" hangingPunct="1"/>
            <a:r>
              <a:rPr lang="en-US" sz="3200" dirty="0">
                <a:solidFill>
                  <a:schemeClr val="bg1"/>
                </a:solidFill>
              </a:rPr>
              <a:t>33</a:t>
            </a:r>
            <a:r>
              <a:rPr lang="en-US" sz="3200" baseline="30000" dirty="0">
                <a:solidFill>
                  <a:schemeClr val="bg1"/>
                </a:solidFill>
              </a:rPr>
              <a:t>rd</a:t>
            </a:r>
            <a:r>
              <a:rPr lang="en-US" sz="3200" dirty="0">
                <a:solidFill>
                  <a:schemeClr val="bg1"/>
                </a:solidFill>
              </a:rPr>
              <a:t> Largest Wine Producer/Export 20%</a:t>
            </a:r>
          </a:p>
          <a:p>
            <a:pPr lvl="1" eaLnBrk="1" hangingPunct="1"/>
            <a:r>
              <a:rPr lang="en-US" sz="3200" dirty="0">
                <a:solidFill>
                  <a:schemeClr val="bg1"/>
                </a:solidFill>
              </a:rPr>
              <a:t>Labels are Regulated </a:t>
            </a:r>
          </a:p>
          <a:p>
            <a:pPr lvl="2" eaLnBrk="1" hangingPunct="1"/>
            <a:r>
              <a:rPr lang="en-US" sz="2900" dirty="0">
                <a:solidFill>
                  <a:schemeClr val="bg1"/>
                </a:solidFill>
              </a:rPr>
              <a:t>Represent 85% of Regions, Varietal and Vintage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l="22500" t="8518" r="23750" b="11482"/>
          <a:stretch/>
        </p:blipFill>
        <p:spPr>
          <a:xfrm>
            <a:off x="419100" y="0"/>
            <a:ext cx="8191500" cy="6858000"/>
          </a:xfrm>
          <a:prstGeom prst="rect">
            <a:avLst/>
          </a:prstGeom>
        </p:spPr>
      </p:pic>
      <p:sp>
        <p:nvSpPr>
          <p:cNvPr id="9" name="TextBox 8"/>
          <p:cNvSpPr txBox="1"/>
          <p:nvPr/>
        </p:nvSpPr>
        <p:spPr>
          <a:xfrm>
            <a:off x="152400" y="6551972"/>
            <a:ext cx="5638800" cy="276999"/>
          </a:xfrm>
          <a:prstGeom prst="rect">
            <a:avLst/>
          </a:prstGeom>
          <a:noFill/>
        </p:spPr>
        <p:txBody>
          <a:bodyPr wrap="square" rtlCol="0">
            <a:spAutoFit/>
          </a:bodyPr>
          <a:lstStyle/>
          <a:p>
            <a:r>
              <a:rPr lang="en-US" sz="1200" dirty="0">
                <a:hlinkClick r:id="rId3"/>
              </a:rPr>
              <a:t>https://www.nzwine.com/media/12951/vineyard-register-2019_online.pdf</a:t>
            </a:r>
            <a:endParaRPr lang="en-US"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69" y="28135"/>
            <a:ext cx="7726092" cy="6829865"/>
          </a:xfrm>
          <a:prstGeom prst="rect">
            <a:avLst/>
          </a:prstGeom>
        </p:spPr>
      </p:pic>
      <p:sp>
        <p:nvSpPr>
          <p:cNvPr id="3" name="TextBox 2"/>
          <p:cNvSpPr txBox="1"/>
          <p:nvPr/>
        </p:nvSpPr>
        <p:spPr>
          <a:xfrm>
            <a:off x="4267200" y="6443004"/>
            <a:ext cx="6705600" cy="261610"/>
          </a:xfrm>
          <a:prstGeom prst="rect">
            <a:avLst/>
          </a:prstGeom>
          <a:noFill/>
        </p:spPr>
        <p:txBody>
          <a:bodyPr wrap="square" rtlCol="0">
            <a:spAutoFit/>
          </a:bodyPr>
          <a:lstStyle/>
          <a:p>
            <a:r>
              <a:rPr lang="en-US" sz="1050" dirty="0">
                <a:hlinkClick r:id="rId4"/>
              </a:rPr>
              <a:t>Source: https://www.nzwine.com/en/our-winestyles/sauvignon-blanc/</a:t>
            </a:r>
            <a:r>
              <a:rPr lang="en-US" sz="1050" dirty="0"/>
              <a:t> </a:t>
            </a:r>
          </a:p>
        </p:txBody>
      </p:sp>
      <p:sp>
        <p:nvSpPr>
          <p:cNvPr id="4" name="Rectangle 3"/>
          <p:cNvSpPr/>
          <p:nvPr/>
        </p:nvSpPr>
        <p:spPr>
          <a:xfrm>
            <a:off x="1676400" y="762000"/>
            <a:ext cx="6629400" cy="369332"/>
          </a:xfrm>
          <a:prstGeom prst="rect">
            <a:avLst/>
          </a:prstGeom>
        </p:spPr>
        <p:txBody>
          <a:bodyPr wrap="square">
            <a:spAutoFit/>
          </a:bodyPr>
          <a:lstStyle/>
          <a:p>
            <a:r>
              <a:rPr lang="en-US" dirty="0"/>
              <a:t>Varietal plantings of Sauvignon Blanc in New Zealand</a:t>
            </a:r>
          </a:p>
        </p:txBody>
      </p:sp>
    </p:spTree>
    <p:extLst>
      <p:ext uri="{BB962C8B-B14F-4D97-AF65-F5344CB8AC3E}">
        <p14:creationId xmlns:p14="http://schemas.microsoft.com/office/powerpoint/2010/main" val="2429612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9639" y="152400"/>
            <a:ext cx="7754761" cy="6700114"/>
          </a:xfrm>
          <a:prstGeom prst="rect">
            <a:avLst/>
          </a:prstGeom>
        </p:spPr>
      </p:pic>
      <p:sp>
        <p:nvSpPr>
          <p:cNvPr id="3" name="Rectangle 2"/>
          <p:cNvSpPr/>
          <p:nvPr/>
        </p:nvSpPr>
        <p:spPr>
          <a:xfrm>
            <a:off x="1752600" y="914400"/>
            <a:ext cx="5943600" cy="369332"/>
          </a:xfrm>
          <a:prstGeom prst="rect">
            <a:avLst/>
          </a:prstGeom>
        </p:spPr>
        <p:txBody>
          <a:bodyPr wrap="square">
            <a:spAutoFit/>
          </a:bodyPr>
          <a:lstStyle/>
          <a:p>
            <a:r>
              <a:rPr lang="en-US" dirty="0"/>
              <a:t>Regional plantings of Riesling in New Zealand</a:t>
            </a:r>
          </a:p>
        </p:txBody>
      </p:sp>
    </p:spTree>
    <p:extLst>
      <p:ext uri="{BB962C8B-B14F-4D97-AF65-F5344CB8AC3E}">
        <p14:creationId xmlns:p14="http://schemas.microsoft.com/office/powerpoint/2010/main" val="4137029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76200"/>
            <a:ext cx="7620000" cy="6766560"/>
          </a:xfrm>
          <a:prstGeom prst="rect">
            <a:avLst/>
          </a:prstGeom>
        </p:spPr>
      </p:pic>
      <p:sp>
        <p:nvSpPr>
          <p:cNvPr id="3" name="Rectangle 2"/>
          <p:cNvSpPr/>
          <p:nvPr/>
        </p:nvSpPr>
        <p:spPr>
          <a:xfrm>
            <a:off x="1905000" y="762000"/>
            <a:ext cx="5638800" cy="369332"/>
          </a:xfrm>
          <a:prstGeom prst="rect">
            <a:avLst/>
          </a:prstGeom>
        </p:spPr>
        <p:txBody>
          <a:bodyPr wrap="square">
            <a:spAutoFit/>
          </a:bodyPr>
          <a:lstStyle/>
          <a:p>
            <a:r>
              <a:rPr lang="en-US" dirty="0"/>
              <a:t>Regional plantings of Pinot Noir in New Zealand</a:t>
            </a:r>
          </a:p>
        </p:txBody>
      </p:sp>
    </p:spTree>
    <p:extLst>
      <p:ext uri="{BB962C8B-B14F-4D97-AF65-F5344CB8AC3E}">
        <p14:creationId xmlns:p14="http://schemas.microsoft.com/office/powerpoint/2010/main" val="1350426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graphicFrame>
        <p:nvGraphicFramePr>
          <p:cNvPr id="4" name="Chart 3"/>
          <p:cNvGraphicFramePr>
            <a:graphicFrameLocks/>
          </p:cNvGraphicFramePr>
          <p:nvPr>
            <p:extLst>
              <p:ext uri="{D42A27DB-BD31-4B8C-83A1-F6EECF244321}">
                <p14:modId xmlns:p14="http://schemas.microsoft.com/office/powerpoint/2010/main" val="2319317933"/>
              </p:ext>
            </p:extLst>
          </p:nvPr>
        </p:nvGraphicFramePr>
        <p:xfrm>
          <a:off x="190500" y="381000"/>
          <a:ext cx="8763000" cy="6324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85657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fontScale="90000"/>
          </a:bodyPr>
          <a:lstStyle/>
          <a:p>
            <a:pPr eaLnBrk="1" fontAlgn="auto" hangingPunct="1">
              <a:spcAft>
                <a:spcPts val="0"/>
              </a:spcAft>
              <a:defRPr/>
            </a:pPr>
            <a:r>
              <a:rPr lang="en-US" dirty="0"/>
              <a:t>New Zealand Grape Varieties 2000-2009</a:t>
            </a:r>
          </a:p>
        </p:txBody>
      </p:sp>
      <p:graphicFrame>
        <p:nvGraphicFramePr>
          <p:cNvPr id="3074" name="Content Placeholder 3"/>
          <p:cNvGraphicFramePr>
            <a:graphicFrameLocks noGrp="1"/>
          </p:cNvGraphicFramePr>
          <p:nvPr>
            <p:ph sz="quarter" idx="1"/>
            <p:extLst>
              <p:ext uri="{D42A27DB-BD31-4B8C-83A1-F6EECF244321}">
                <p14:modId xmlns:p14="http://schemas.microsoft.com/office/powerpoint/2010/main" val="4206257817"/>
              </p:ext>
            </p:extLst>
          </p:nvPr>
        </p:nvGraphicFramePr>
        <p:xfrm>
          <a:off x="-50800" y="914400"/>
          <a:ext cx="9245600" cy="5511800"/>
        </p:xfrm>
        <a:graphic>
          <a:graphicData uri="http://schemas.openxmlformats.org/presentationml/2006/ole">
            <mc:AlternateContent xmlns:mc="http://schemas.openxmlformats.org/markup-compatibility/2006">
              <mc:Choice xmlns:v="urn:schemas-microsoft-com:vml" Requires="v">
                <p:oleObj spid="_x0000_s3098" r:id="rId3" imgW="9242337" imgH="5511262" progId="Excel.Sheet.8">
                  <p:embed/>
                </p:oleObj>
              </mc:Choice>
              <mc:Fallback>
                <p:oleObj r:id="rId3" imgW="9242337" imgH="5511262" progId="Excel.Sheet.8">
                  <p:embed/>
                  <p:pic>
                    <p:nvPicPr>
                      <p:cNvPr id="0"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00" y="914400"/>
                        <a:ext cx="9245600" cy="551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6" name="TextBox 4"/>
          <p:cNvSpPr txBox="1">
            <a:spLocks noChangeArrowheads="1"/>
          </p:cNvSpPr>
          <p:nvPr/>
        </p:nvSpPr>
        <p:spPr bwMode="auto">
          <a:xfrm>
            <a:off x="609600" y="6324600"/>
            <a:ext cx="7848600" cy="461665"/>
          </a:xfrm>
          <a:prstGeom prst="rect">
            <a:avLst/>
          </a:prstGeom>
          <a:noFill/>
          <a:ln w="9525">
            <a:noFill/>
            <a:miter lim="800000"/>
            <a:headEnd/>
            <a:tailEnd/>
          </a:ln>
        </p:spPr>
        <p:txBody>
          <a:bodyPr wrap="square">
            <a:spAutoFit/>
          </a:bodyPr>
          <a:lstStyle/>
          <a:p>
            <a:r>
              <a:rPr lang="en-US" sz="1200" dirty="0"/>
              <a:t>Source: Wine of NZ Annual Report 2012	</a:t>
            </a:r>
          </a:p>
          <a:p>
            <a:r>
              <a:rPr lang="en-US" sz="1200" dirty="0"/>
              <a:t>The First Sauvignon Banc: in NZ: </a:t>
            </a:r>
            <a:r>
              <a:rPr lang="en-US" sz="1200" dirty="0">
                <a:hlinkClick r:id="rId5"/>
              </a:rPr>
              <a:t>https://grapecollective.com/articles/fun-facts-about-new-zealand-wine</a:t>
            </a:r>
            <a:r>
              <a:rPr lang="en-US" sz="1200" dirty="0"/>
              <a:t>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3422</TotalTime>
  <Words>803</Words>
  <Application>Microsoft Office PowerPoint</Application>
  <PresentationFormat>On-screen Show (4:3)</PresentationFormat>
  <Paragraphs>64</Paragraphs>
  <Slides>15</Slides>
  <Notes>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Bookman Old Style</vt:lpstr>
      <vt:lpstr>Gill Sans MT</vt:lpstr>
      <vt:lpstr>Wingdings</vt:lpstr>
      <vt:lpstr>Wingdings 3</vt:lpstr>
      <vt:lpstr>Origin</vt:lpstr>
      <vt:lpstr>Microsoft Excel 97-2003 Worksheet</vt:lpstr>
      <vt:lpstr>Wines of the Southern Hemisphere: Australia, New Zealand &amp; South Africa  New York City College of Technology, CUNY Spring 2020</vt:lpstr>
      <vt:lpstr>Class Schedule</vt:lpstr>
      <vt:lpstr>Wines of New Zealand</vt:lpstr>
      <vt:lpstr>PowerPoint Presentation</vt:lpstr>
      <vt:lpstr>PowerPoint Presentation</vt:lpstr>
      <vt:lpstr>PowerPoint Presentation</vt:lpstr>
      <vt:lpstr>PowerPoint Presentation</vt:lpstr>
      <vt:lpstr>PowerPoint Presentation</vt:lpstr>
      <vt:lpstr>New Zealand Grape Varieties 2000-2009</vt:lpstr>
      <vt:lpstr>PowerPoint Presentation</vt:lpstr>
      <vt:lpstr>Marlborough, Plenty of Wine “Grows” There</vt:lpstr>
      <vt:lpstr>Marlborough Climate</vt:lpstr>
      <vt:lpstr>Marlborough Soil </vt:lpstr>
      <vt:lpstr>Central Otago Climate</vt:lpstr>
      <vt:lpstr>Central Otago Soil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Wines of the “New World”: Greece, Austria, Australia, New Zealand &amp; South Africa</dc:title>
  <dc:creator>Goodlads</dc:creator>
  <cp:lastModifiedBy>Karen Goodlad</cp:lastModifiedBy>
  <cp:revision>152</cp:revision>
  <dcterms:created xsi:type="dcterms:W3CDTF">2006-11-22T15:49:04Z</dcterms:created>
  <dcterms:modified xsi:type="dcterms:W3CDTF">2020-04-29T15:10:30Z</dcterms:modified>
</cp:coreProperties>
</file>