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media/audio4.wav" ContentType="audio/x-wav"/>
  <Override PartName="/ppt/media/audio5.wav" ContentType="audio/x-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  <p:sldMasterId id="2147483732" r:id="rId2"/>
    <p:sldMasterId id="2147483744" r:id="rId3"/>
    <p:sldMasterId id="2147483756" r:id="rId4"/>
    <p:sldMasterId id="2147483768" r:id="rId5"/>
    <p:sldMasterId id="2147483780" r:id="rId6"/>
    <p:sldMasterId id="2147483792" r:id="rId7"/>
  </p:sldMasterIdLst>
  <p:notesMasterIdLst>
    <p:notesMasterId r:id="rId23"/>
  </p:notesMasterIdLst>
  <p:sldIdLst>
    <p:sldId id="256" r:id="rId8"/>
    <p:sldId id="257" r:id="rId9"/>
    <p:sldId id="258" r:id="rId10"/>
    <p:sldId id="260" r:id="rId11"/>
    <p:sldId id="266" r:id="rId12"/>
    <p:sldId id="259" r:id="rId13"/>
    <p:sldId id="264" r:id="rId14"/>
    <p:sldId id="267" r:id="rId15"/>
    <p:sldId id="261" r:id="rId16"/>
    <p:sldId id="262" r:id="rId17"/>
    <p:sldId id="263" r:id="rId18"/>
    <p:sldId id="265" r:id="rId19"/>
    <p:sldId id="270" r:id="rId20"/>
    <p:sldId id="269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 autoAdjust="0"/>
    <p:restoredTop sz="97627" autoAdjust="0"/>
  </p:normalViewPr>
  <p:slideViewPr>
    <p:cSldViewPr>
      <p:cViewPr varScale="1">
        <p:scale>
          <a:sx n="119" d="100"/>
          <a:sy n="119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29F11B-3D32-4637-A827-42DB53B8C42C}" type="doc">
      <dgm:prSet loTypeId="urn:microsoft.com/office/officeart/2005/8/layout/vList2" loCatId="list" qsTypeId="urn:microsoft.com/office/officeart/2005/8/quickstyle/3d1" qsCatId="3D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0EA37D94-59AD-461B-A6CB-46916691AB5F}">
      <dgm:prSet/>
      <dgm:spPr/>
      <dgm:t>
        <a:bodyPr/>
        <a:lstStyle/>
        <a:p>
          <a:pPr rtl="0"/>
          <a:r>
            <a:rPr lang="en-US" baseline="0" dirty="0" smtClean="0"/>
            <a:t>More Rules to remember when evaluating the sources.</a:t>
          </a:r>
          <a:endParaRPr lang="en-US" dirty="0"/>
        </a:p>
      </dgm:t>
    </dgm:pt>
    <dgm:pt modelId="{EAECDE61-BB5B-47F2-811B-A99B65BFF403}" type="parTrans" cxnId="{1A24394C-3EAD-4615-8B68-D18A248D99AF}">
      <dgm:prSet/>
      <dgm:spPr/>
      <dgm:t>
        <a:bodyPr/>
        <a:lstStyle/>
        <a:p>
          <a:endParaRPr lang="en-US"/>
        </a:p>
      </dgm:t>
    </dgm:pt>
    <dgm:pt modelId="{FA5D5CB8-349F-41B7-8BAC-26A8DFEEE19D}" type="sibTrans" cxnId="{1A24394C-3EAD-4615-8B68-D18A248D99AF}">
      <dgm:prSet/>
      <dgm:spPr/>
      <dgm:t>
        <a:bodyPr/>
        <a:lstStyle/>
        <a:p>
          <a:endParaRPr lang="en-US"/>
        </a:p>
      </dgm:t>
    </dgm:pt>
    <dgm:pt modelId="{5CF220E7-2972-4FB4-95E6-84B448B4C399}" type="pres">
      <dgm:prSet presAssocID="{6529F11B-3D32-4637-A827-42DB53B8C4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369C95-9F49-49F0-B22B-ABF116A900F0}" type="pres">
      <dgm:prSet presAssocID="{0EA37D94-59AD-461B-A6CB-46916691AB5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C139B6-A9A6-48C3-9F24-F307F61C4ADC}" type="presOf" srcId="{6529F11B-3D32-4637-A827-42DB53B8C42C}" destId="{5CF220E7-2972-4FB4-95E6-84B448B4C399}" srcOrd="0" destOrd="0" presId="urn:microsoft.com/office/officeart/2005/8/layout/vList2"/>
    <dgm:cxn modelId="{5DDB6DAE-F157-4951-8B03-AA19CDCF861A}" type="presOf" srcId="{0EA37D94-59AD-461B-A6CB-46916691AB5F}" destId="{F7369C95-9F49-49F0-B22B-ABF116A900F0}" srcOrd="0" destOrd="0" presId="urn:microsoft.com/office/officeart/2005/8/layout/vList2"/>
    <dgm:cxn modelId="{1A24394C-3EAD-4615-8B68-D18A248D99AF}" srcId="{6529F11B-3D32-4637-A827-42DB53B8C42C}" destId="{0EA37D94-59AD-461B-A6CB-46916691AB5F}" srcOrd="0" destOrd="0" parTransId="{EAECDE61-BB5B-47F2-811B-A99B65BFF403}" sibTransId="{FA5D5CB8-349F-41B7-8BAC-26A8DFEEE19D}"/>
    <dgm:cxn modelId="{98BFF57C-A8BF-4267-8513-E3BB947BEAD3}" type="presParOf" srcId="{5CF220E7-2972-4FB4-95E6-84B448B4C399}" destId="{F7369C95-9F49-49F0-B22B-ABF116A900F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369C95-9F49-49F0-B22B-ABF116A900F0}">
      <dsp:nvSpPr>
        <dsp:cNvPr id="0" name=""/>
        <dsp:cNvSpPr/>
      </dsp:nvSpPr>
      <dsp:spPr>
        <a:xfrm>
          <a:off x="0" y="202799"/>
          <a:ext cx="8229600" cy="585000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4">
                <a:shade val="50000"/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4">
                <a:shade val="50000"/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baseline="0" dirty="0" smtClean="0"/>
            <a:t>More Rules to remember when evaluating the sources.</a:t>
          </a:r>
          <a:endParaRPr lang="en-US" sz="2500" kern="1200" dirty="0"/>
        </a:p>
      </dsp:txBody>
      <dsp:txXfrm>
        <a:off x="28557" y="231356"/>
        <a:ext cx="8172486" cy="527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42451-12C0-4901-B056-AEA707049FC4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89DC4-AADB-4EBC-9FEB-D2123FE05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73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Magazines: Certain </a:t>
            </a:r>
            <a:r>
              <a:rPr lang="en-US" dirty="0" err="1" smtClean="0"/>
              <a:t>mags</a:t>
            </a:r>
            <a:r>
              <a:rPr lang="en-US" dirty="0" smtClean="0"/>
              <a:t>. Are treated like newspapers</a:t>
            </a:r>
            <a:r>
              <a:rPr lang="en-US" baseline="0" dirty="0" smtClean="0"/>
              <a:t> sometimes. Although good for timely sources </a:t>
            </a:r>
            <a:r>
              <a:rPr lang="en-US" dirty="0" smtClean="0"/>
              <a:t>but they are not researched at the professional level</a:t>
            </a:r>
          </a:p>
          <a:p>
            <a:r>
              <a:rPr lang="en-US" dirty="0" smtClean="0"/>
              <a:t>Journals: specialized </a:t>
            </a:r>
            <a:r>
              <a:rPr lang="en-US" dirty="0" err="1" smtClean="0"/>
              <a:t>mags</a:t>
            </a:r>
            <a:r>
              <a:rPr lang="en-US" dirty="0" smtClean="0"/>
              <a:t> written for</a:t>
            </a:r>
            <a:r>
              <a:rPr lang="en-US" baseline="0" dirty="0" smtClean="0"/>
              <a:t> and by professionals. A great source because they are often peer-reviewed by other experts in the field giving it major credibility.</a:t>
            </a:r>
          </a:p>
          <a:p>
            <a:r>
              <a:rPr lang="en-US" baseline="0" dirty="0" smtClean="0"/>
              <a:t>Newspapers: Good for current events; sometimes maybe your only source.</a:t>
            </a:r>
          </a:p>
          <a:p>
            <a:r>
              <a:rPr lang="en-US" baseline="0" dirty="0" smtClean="0"/>
              <a:t>Books: what would now be classified as old technology. Provides in-depth studies on 1 subject or sometimes multiple.</a:t>
            </a:r>
          </a:p>
          <a:p>
            <a:r>
              <a:rPr lang="en-US" baseline="0" dirty="0" smtClean="0"/>
              <a:t>eBook: Same as a book but downloaded onto devices.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89DC4-AADB-4EBC-9FEB-D2123FE050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156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89DC4-AADB-4EBC-9FEB-D2123FE050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8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10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C02ADBC-2226-42C3-B13B-8202B4C95932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D0FC4BC-6734-44C9-A03D-C02AAF28F9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hmo.org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audio" Target="../media/audio5.wav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audio" Target="../media/audio2.wav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0.xml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5.wav"/><Relationship Id="rId3" Type="http://schemas.openxmlformats.org/officeDocument/2006/relationships/image" Target="../media/image13.png"/><Relationship Id="rId7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6.wav"/><Relationship Id="rId5" Type="http://schemas.openxmlformats.org/officeDocument/2006/relationships/slide" Target="slide10.xml"/><Relationship Id="rId10" Type="http://schemas.openxmlformats.org/officeDocument/2006/relationships/slide" Target="slide7.xml"/><Relationship Id="rId4" Type="http://schemas.microsoft.com/office/2007/relationships/hdphoto" Target="../media/hdphoto1.wdp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1.wdp"/><Relationship Id="rId7" Type="http://schemas.openxmlformats.org/officeDocument/2006/relationships/audio" Target="../media/audio5.wav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audio" Target="../media/audio4.wav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90600" y="1752600"/>
            <a:ext cx="7772400" cy="18288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C.R.A.A.P 1.0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066800" y="3733800"/>
            <a:ext cx="77724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</a:rPr>
              <a:t>Freshman Edition</a:t>
            </a:r>
            <a:endParaRPr lang="en-US" b="1" dirty="0">
              <a:solidFill>
                <a:srgbClr val="FFC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38200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038600" y="5655206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</a:t>
            </a:r>
            <a:r>
              <a:rPr lang="en-US" dirty="0" err="1"/>
              <a:t>Elfatih</a:t>
            </a:r>
            <a:r>
              <a:rPr lang="en-US" dirty="0"/>
              <a:t> and Steeve</a:t>
            </a:r>
          </a:p>
        </p:txBody>
      </p:sp>
    </p:spTree>
    <p:extLst>
      <p:ext uri="{BB962C8B-B14F-4D97-AF65-F5344CB8AC3E}">
        <p14:creationId xmlns:p14="http://schemas.microsoft.com/office/powerpoint/2010/main" val="6631231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sldjump">
              <a:snd r:embed="rId3" name="breeze.wav"/>
            </a:hlinkClick>
          </p:cNvPr>
          <p:cNvSpPr txBox="1"/>
          <p:nvPr/>
        </p:nvSpPr>
        <p:spPr>
          <a:xfrm>
            <a:off x="2209800" y="1600199"/>
            <a:ext cx="4800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905"/>
                <a:solidFill>
                  <a:schemeClr val="bg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>
                  <a:snd r:embed="rId3" name="breeze.wav"/>
                </a:hlinkClick>
              </a:rPr>
              <a:t>NO.</a:t>
            </a:r>
          </a:p>
          <a:p>
            <a:r>
              <a:rPr lang="en-US" sz="2800" b="1" dirty="0" smtClean="0">
                <a:ln w="1905"/>
                <a:solidFill>
                  <a:schemeClr val="bg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>
                  <a:snd r:embed="rId3" name="breeze.wav"/>
                </a:hlinkClick>
              </a:rPr>
              <a:t>Remember this was a Science </a:t>
            </a:r>
            <a:r>
              <a:rPr lang="en-US" sz="2800" b="1" u="sng" dirty="0" smtClean="0">
                <a:ln w="1905"/>
                <a:solidFill>
                  <a:schemeClr val="bg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>
                  <a:snd r:embed="rId3" name="breeze.wav"/>
                </a:hlinkClick>
              </a:rPr>
              <a:t>Fiction</a:t>
            </a:r>
            <a:r>
              <a:rPr lang="en-US" sz="2800" b="1" dirty="0" smtClean="0">
                <a:ln w="1905"/>
                <a:solidFill>
                  <a:schemeClr val="bg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>
                  <a:snd r:embed="rId3" name="breeze.wav"/>
                </a:hlinkClick>
              </a:rPr>
              <a:t> movie, the fiction part means liberties were taken when it came to the science part.</a:t>
            </a:r>
            <a:endParaRPr lang="en-US" sz="2800" b="1" dirty="0">
              <a:ln w="1905"/>
              <a:solidFill>
                <a:schemeClr val="bg1">
                  <a:lumMod val="75000"/>
                  <a:lumOff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399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0" r="3102"/>
          <a:stretch/>
        </p:blipFill>
        <p:spPr>
          <a:xfrm>
            <a:off x="184929" y="76200"/>
            <a:ext cx="5245324" cy="672035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TextBox 2"/>
          <p:cNvSpPr txBox="1"/>
          <p:nvPr/>
        </p:nvSpPr>
        <p:spPr>
          <a:xfrm>
            <a:off x="5562600" y="76199"/>
            <a:ext cx="3429000" cy="258532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Level 2</a:t>
            </a:r>
          </a:p>
          <a:p>
            <a:endParaRPr lang="en-US" dirty="0"/>
          </a:p>
          <a:p>
            <a:r>
              <a:rPr lang="en-US" dirty="0" smtClean="0"/>
              <a:t>Investigate this web source on </a:t>
            </a:r>
            <a:r>
              <a:rPr lang="en-US" dirty="0" err="1" smtClean="0"/>
              <a:t>Dihydrogen</a:t>
            </a:r>
            <a:r>
              <a:rPr lang="en-US" dirty="0" smtClean="0"/>
              <a:t> Monoxide.</a:t>
            </a:r>
          </a:p>
          <a:p>
            <a:r>
              <a:rPr lang="en-US" dirty="0" smtClean="0"/>
              <a:t>Feel free to go to the webpage for a better look:</a:t>
            </a:r>
          </a:p>
          <a:p>
            <a:r>
              <a:rPr lang="en-US" dirty="0" smtClean="0">
                <a:hlinkClick r:id="rId3"/>
              </a:rPr>
              <a:t>DHMO.ORG</a:t>
            </a:r>
            <a:r>
              <a:rPr lang="en-US" dirty="0" smtClean="0"/>
              <a:t> (remember to apply the CRAAP test as you are investigating.)</a:t>
            </a:r>
            <a:endParaRPr lang="en-US" dirty="0"/>
          </a:p>
        </p:txBody>
      </p:sp>
      <p:sp>
        <p:nvSpPr>
          <p:cNvPr id="4" name="Oval 3">
            <a:hlinkClick r:id="rId4" action="ppaction://hlinksldjump">
              <a:snd r:embed="rId5" name="click.wav"/>
            </a:hlinkClick>
          </p:cNvPr>
          <p:cNvSpPr/>
          <p:nvPr/>
        </p:nvSpPr>
        <p:spPr>
          <a:xfrm>
            <a:off x="5943600" y="5638800"/>
            <a:ext cx="1828800" cy="685800"/>
          </a:xfrm>
          <a:prstGeom prst="ellipse">
            <a:avLst/>
          </a:prstGeom>
          <a:solidFill>
            <a:schemeClr val="accent1">
              <a:lumMod val="75000"/>
            </a:schemeClr>
          </a:solidFill>
          <a:effectLst>
            <a:glow>
              <a:schemeClr val="accent1"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  <a:reflection blurRad="1270000" stA="45000" endPos="87000" dist="1270000" dir="5400000" sy="-100000" algn="bl" rotWithShape="0"/>
          </a:effectLst>
          <a:scene3d>
            <a:camera prst="orthographicFront"/>
            <a:lightRig rig="threePt" dir="t"/>
          </a:scene3d>
          <a:sp3d extrusionH="69850">
            <a:bevelT w="120650" h="165100"/>
            <a:bevelB w="44450" h="120650"/>
            <a:extrusionClr>
              <a:srgbClr val="FFFF00"/>
            </a:extrusion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Fact Checker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Down Arrow Callout 4"/>
          <p:cNvSpPr/>
          <p:nvPr/>
        </p:nvSpPr>
        <p:spPr>
          <a:xfrm>
            <a:off x="6134100" y="4038600"/>
            <a:ext cx="1447800" cy="1524000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If you are stumped hit the fact checker button for some clues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391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10200" y="381000"/>
            <a:ext cx="3429000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</a:rPr>
              <a:t>Level 2</a:t>
            </a:r>
          </a:p>
          <a:p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C000"/>
              </a:solidFill>
            </a:endParaRPr>
          </a:p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</a:rPr>
              <a:t>After your investigation, how trustworthy did you find the webpage to be?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6"/>
          <a:stretch/>
        </p:blipFill>
        <p:spPr>
          <a:xfrm>
            <a:off x="338889" y="360947"/>
            <a:ext cx="3623511" cy="261085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114800" y="381000"/>
            <a:ext cx="304800" cy="228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89" y="2863516"/>
            <a:ext cx="2982829" cy="247850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026569" y="2971800"/>
            <a:ext cx="304800" cy="228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5626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2"/>
                </a:solidFill>
              </a:rPr>
              <a:t>Dihydrogen</a:t>
            </a:r>
            <a:r>
              <a:rPr lang="en-US" b="1" dirty="0" smtClean="0">
                <a:solidFill>
                  <a:schemeClr val="bg2"/>
                </a:solidFill>
              </a:rPr>
              <a:t> Monoxide is H</a:t>
            </a:r>
            <a:r>
              <a:rPr lang="en-US" sz="1000" b="1" dirty="0" smtClean="0">
                <a:solidFill>
                  <a:schemeClr val="bg2"/>
                </a:solidFill>
              </a:rPr>
              <a:t>2</a:t>
            </a:r>
            <a:r>
              <a:rPr lang="en-US" b="1" dirty="0" smtClean="0">
                <a:solidFill>
                  <a:schemeClr val="bg2"/>
                </a:solidFill>
              </a:rPr>
              <a:t>0 (Water)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4" name="Oval 3">
            <a:hlinkClick r:id="rId4" action="ppaction://hlinksldjump">
              <a:snd r:embed="rId5" name="push.wav"/>
            </a:hlinkClick>
          </p:cNvPr>
          <p:cNvSpPr/>
          <p:nvPr/>
        </p:nvSpPr>
        <p:spPr>
          <a:xfrm>
            <a:off x="5562600" y="2362200"/>
            <a:ext cx="381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hlinkClick r:id="rId6" action="ppaction://hlinksldjump">
              <a:snd r:embed="rId7" name="applause.wav"/>
            </a:hlinkClick>
          </p:cNvPr>
          <p:cNvSpPr/>
          <p:nvPr/>
        </p:nvSpPr>
        <p:spPr>
          <a:xfrm>
            <a:off x="5562600" y="3146576"/>
            <a:ext cx="381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19800" y="2373868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Very trustworthy.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64179" y="308609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Not trustworthy.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86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1752600" y="838200"/>
            <a:ext cx="6248400" cy="28623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Are You Sure?</a:t>
            </a:r>
          </a:p>
          <a:p>
            <a:r>
              <a:rPr lang="en-US" sz="3600" dirty="0" smtClean="0"/>
              <a:t>Take another Look at the webpage and the clues that were provided for you.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8162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" action="ppaction://hlinkshowjump?jump=nextslide"/>
          </p:cNvPr>
          <p:cNvSpPr txBox="1"/>
          <p:nvPr/>
        </p:nvSpPr>
        <p:spPr>
          <a:xfrm>
            <a:off x="685800" y="533400"/>
            <a:ext cx="8001000" cy="317009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C000"/>
                </a:solidFill>
              </a:rPr>
              <a:t>Good job with your evaluation!!!</a:t>
            </a:r>
          </a:p>
          <a:p>
            <a:pPr algn="ctr"/>
            <a:r>
              <a:rPr lang="en-US" sz="4000" dirty="0" smtClean="0">
                <a:solidFill>
                  <a:srgbClr val="FFC000"/>
                </a:solidFill>
              </a:rPr>
              <a:t>The DHMO web page is a hoax web site that was created by Tom Way To tell people about the </a:t>
            </a:r>
            <a:r>
              <a:rPr lang="en-US" sz="4000" dirty="0" smtClean="0">
                <a:solidFill>
                  <a:srgbClr val="FFC000"/>
                </a:solidFill>
              </a:rPr>
              <a:t>“su</a:t>
            </a:r>
            <a:r>
              <a:rPr lang="en-US" sz="4000" dirty="0" smtClean="0">
                <a:solidFill>
                  <a:srgbClr val="FFC000"/>
                </a:solidFill>
              </a:rPr>
              <a:t>pposed </a:t>
            </a:r>
            <a:r>
              <a:rPr lang="en-US" sz="4000" dirty="0" smtClean="0">
                <a:solidFill>
                  <a:srgbClr val="FFC000"/>
                </a:solidFill>
              </a:rPr>
              <a:t>dangers </a:t>
            </a:r>
            <a:r>
              <a:rPr lang="en-US" sz="4000" dirty="0" smtClean="0">
                <a:solidFill>
                  <a:srgbClr val="FFC000"/>
                </a:solidFill>
              </a:rPr>
              <a:t>of </a:t>
            </a:r>
            <a:r>
              <a:rPr lang="en-US" sz="4000" dirty="0" err="1" smtClean="0">
                <a:solidFill>
                  <a:srgbClr val="FFC000"/>
                </a:solidFill>
              </a:rPr>
              <a:t>Dihydrogen</a:t>
            </a:r>
            <a:r>
              <a:rPr lang="en-US" sz="4000" dirty="0" smtClean="0">
                <a:solidFill>
                  <a:srgbClr val="FFC000"/>
                </a:solidFill>
              </a:rPr>
              <a:t> Monoxide”.</a:t>
            </a:r>
            <a:endParaRPr lang="en-US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74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499724"/>
            <a:ext cx="7543800" cy="25853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Thank you for playing this demo, the actual game is still under development.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3"/>
          <a:stretch/>
        </p:blipFill>
        <p:spPr>
          <a:xfrm>
            <a:off x="4572000" y="593558"/>
            <a:ext cx="3429000" cy="283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53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Things To Keep in Mind When Evaluating Sources in the Game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>
                <a:schemeClr val="bg2">
                  <a:lumMod val="25000"/>
                </a:schemeClr>
              </a:buClr>
            </a:pPr>
            <a:r>
              <a:rPr lang="en-US" sz="3600" u="sng" dirty="0" smtClean="0"/>
              <a:t>C</a:t>
            </a:r>
            <a:r>
              <a:rPr lang="en-US" dirty="0" smtClean="0"/>
              <a:t>urrency: most recent information.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en-US" sz="3600" u="sng" dirty="0" smtClean="0"/>
              <a:t>R</a:t>
            </a:r>
            <a:r>
              <a:rPr lang="en-US" dirty="0" smtClean="0"/>
              <a:t>elevancy: does it relate to your topic.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en-US" sz="3600" u="sng" dirty="0" smtClean="0"/>
              <a:t>A</a:t>
            </a:r>
            <a:r>
              <a:rPr lang="en-US" dirty="0" smtClean="0"/>
              <a:t>uthority: who is responsible for writing it? Are they qualified?</a:t>
            </a:r>
            <a:endParaRPr lang="en-US" dirty="0"/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en-US" sz="3600" u="sng" dirty="0" smtClean="0"/>
              <a:t>A</a:t>
            </a:r>
            <a:r>
              <a:rPr lang="en-US" dirty="0"/>
              <a:t>ccuracy</a:t>
            </a:r>
            <a:r>
              <a:rPr lang="en-US" dirty="0" smtClean="0"/>
              <a:t>: judge the "reliability</a:t>
            </a:r>
            <a:r>
              <a:rPr lang="en-US" dirty="0"/>
              <a:t>, truthfulness, and correctness of the informational content."</a:t>
            </a:r>
            <a:endParaRPr lang="en-US" dirty="0" smtClean="0"/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en-US" sz="3600" u="sng" dirty="0" smtClean="0"/>
              <a:t>P</a:t>
            </a:r>
            <a:r>
              <a:rPr lang="en-US" dirty="0" smtClean="0"/>
              <a:t>urpose: why was this work created? Entertainment or to educate.</a:t>
            </a:r>
          </a:p>
          <a:p>
            <a:pPr marL="0" indent="0">
              <a:buClr>
                <a:schemeClr val="bg2">
                  <a:lumMod val="25000"/>
                </a:schemeClr>
              </a:buClr>
              <a:buNone/>
            </a:pPr>
            <a:endParaRPr lang="en-US" sz="1000" dirty="0"/>
          </a:p>
          <a:p>
            <a:pPr marL="0" indent="0">
              <a:buClr>
                <a:schemeClr val="bg2">
                  <a:lumMod val="25000"/>
                </a:schemeClr>
              </a:buClr>
              <a:buNone/>
            </a:pPr>
            <a:endParaRPr lang="en-US" sz="10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04800" y="6324600"/>
            <a:ext cx="6477000" cy="36576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Evaluating Information Sources. Ed. Old Dominion. September 2013. Web. 11 May 2015. &lt;www.lib.odu.edu&gt;.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0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80471267"/>
              </p:ext>
            </p:extLst>
          </p:nvPr>
        </p:nvGraphicFramePr>
        <p:xfrm>
          <a:off x="457200" y="533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b="1" dirty="0" smtClean="0"/>
              <a:t>You Must remember the importance of differentiating between non-fiction and fiction or fact and opinion when evaluating sources.</a:t>
            </a:r>
          </a:p>
          <a:p>
            <a:pPr>
              <a:lnSpc>
                <a:spcPct val="200000"/>
              </a:lnSpc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b="1" dirty="0"/>
              <a:t>Websites that End </a:t>
            </a:r>
            <a:r>
              <a:rPr lang="en-US" b="1" dirty="0" smtClean="0"/>
              <a:t>with: </a:t>
            </a:r>
            <a:r>
              <a:rPr lang="en-US" b="1" dirty="0" err="1" smtClean="0"/>
              <a:t>edu</a:t>
            </a:r>
            <a:r>
              <a:rPr lang="en-US" b="1" dirty="0" smtClean="0"/>
              <a:t>, </a:t>
            </a:r>
            <a:r>
              <a:rPr lang="en-US" b="1" dirty="0" err="1" smtClean="0"/>
              <a:t>gov</a:t>
            </a:r>
            <a:r>
              <a:rPr lang="en-US" b="1" dirty="0" smtClean="0"/>
              <a:t>, us, </a:t>
            </a:r>
            <a:r>
              <a:rPr lang="en-US" b="1" dirty="0" err="1" smtClean="0"/>
              <a:t>uk</a:t>
            </a:r>
            <a:r>
              <a:rPr lang="en-US" b="1" dirty="0" smtClean="0"/>
              <a:t> and usually org are often trustworthy but you should still rely on your own judgment.</a:t>
            </a:r>
            <a:endParaRPr lang="en-US" b="1" dirty="0"/>
          </a:p>
          <a:p>
            <a:pPr>
              <a:buFont typeface="Wingdings" panose="05000000000000000000" pitchFamily="2" charset="2"/>
              <a:buChar char="q"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0978436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781" y="457746"/>
            <a:ext cx="5147219" cy="213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88413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When evaluating a web Page think of the image below.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10781" y="3124200"/>
            <a:ext cx="65950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Author: Always consider who wrote/published the page and why?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Website: what organization is behind the site? ex: </a:t>
            </a:r>
            <a:r>
              <a:rPr lang="en-US" dirty="0" err="1" smtClean="0"/>
              <a:t>edu</a:t>
            </a:r>
            <a:r>
              <a:rPr lang="en-US" dirty="0" smtClean="0"/>
              <a:t> or </a:t>
            </a:r>
            <a:r>
              <a:rPr lang="en-US" dirty="0" err="1" smtClean="0"/>
              <a:t>gov</a:t>
            </a:r>
            <a:endParaRPr lang="en-US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You: only you can judge the relevance of the site or its accuracy.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08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Alternate Process 2">
            <a:hlinkClick r:id="" action="ppaction://hlinkshowjump?jump=nextslide">
              <a:snd r:embed="rId3" name="push.wav"/>
            </a:hlinkClick>
          </p:cNvPr>
          <p:cNvSpPr/>
          <p:nvPr/>
        </p:nvSpPr>
        <p:spPr>
          <a:xfrm>
            <a:off x="3657600" y="2967335"/>
            <a:ext cx="1905000" cy="923330"/>
          </a:xfrm>
          <a:prstGeom prst="flowChartAlternateProcess">
            <a:avLst/>
          </a:prstGeom>
          <a:effectLst>
            <a:glow rad="101600">
              <a:srgbClr val="92D050">
                <a:alpha val="60000"/>
              </a:srgbClr>
            </a:glow>
            <a:outerShdw blurRad="114300" dist="114300" dir="5400000" rotWithShape="0">
              <a:srgbClr val="000000">
                <a:alpha val="70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Click r:id="" action="ppaction://hlinkshowjump?jump=nextslide">
              <a:snd r:embed="rId4" name="click.wav"/>
            </a:hlinkClick>
          </p:cNvPr>
          <p:cNvSpPr/>
          <p:nvPr/>
        </p:nvSpPr>
        <p:spPr>
          <a:xfrm>
            <a:off x="3729461" y="2967335"/>
            <a:ext cx="16850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Start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232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063" b="73828" l="1693" r="99349">
                        <a14:foregroundMark x1="18620" y1="31641" x2="43620" y2="31934"/>
                        <a14:foregroundMark x1="17188" y1="37695" x2="34896" y2="37598"/>
                        <a14:foregroundMark x1="17318" y1="28027" x2="37240" y2="27344"/>
                        <a14:foregroundMark x1="66797" y1="50098" x2="95052" y2="50000"/>
                        <a14:foregroundMark x1="3125" y1="71777" x2="96615" y2="72070"/>
                        <a14:foregroundMark x1="6380" y1="72363" x2="99349" y2="70605"/>
                        <a14:foregroundMark x1="98438" y1="62500" x2="98568" y2="37305"/>
                        <a14:foregroundMark x1="3516" y1="69824" x2="3516" y2="69824"/>
                        <a14:foregroundMark x1="2995" y1="71289" x2="2995" y2="71289"/>
                        <a14:foregroundMark x1="3385" y1="69922" x2="2344" y2="69824"/>
                        <a14:foregroundMark x1="3125" y1="71973" x2="3125" y2="71973"/>
                        <a14:foregroundMark x1="81771" y1="72461" x2="93880" y2="72070"/>
                        <a14:foregroundMark x1="84505" y1="73828" x2="96094" y2="724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969" b="25425"/>
          <a:stretch/>
        </p:blipFill>
        <p:spPr>
          <a:xfrm>
            <a:off x="320040" y="377190"/>
            <a:ext cx="4343400" cy="3741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5" name="TextBox 4"/>
          <p:cNvSpPr txBox="1"/>
          <p:nvPr/>
        </p:nvSpPr>
        <p:spPr>
          <a:xfrm>
            <a:off x="5835202" y="113437"/>
            <a:ext cx="2895600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LEVEL 1</a:t>
            </a:r>
          </a:p>
          <a:p>
            <a:endParaRPr lang="en-US" dirty="0" smtClean="0"/>
          </a:p>
          <a:p>
            <a:r>
              <a:rPr lang="en-US" dirty="0" smtClean="0"/>
              <a:t>Would this be a Good Source for a research paper on the evidence of evolution?</a:t>
            </a:r>
            <a:endParaRPr lang="en-US" dirty="0"/>
          </a:p>
        </p:txBody>
      </p:sp>
      <p:sp>
        <p:nvSpPr>
          <p:cNvPr id="6" name="Oval 5">
            <a:hlinkClick r:id="rId5" action="ppaction://hlinksldjump">
              <a:snd r:embed="rId6" name="bomb.wav"/>
            </a:hlinkClick>
          </p:cNvPr>
          <p:cNvSpPr/>
          <p:nvPr/>
        </p:nvSpPr>
        <p:spPr>
          <a:xfrm>
            <a:off x="6039642" y="222504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Click r:id="rId7" action="ppaction://hlinksldjump">
              <a:snd r:embed="rId8" name="applause.wav"/>
            </a:hlinkClick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96940" y="3118378"/>
            <a:ext cx="347502" cy="2743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20049" y="215467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66858" y="3070884"/>
            <a:ext cx="49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" y="4267200"/>
            <a:ext cx="4556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Rise of the Planet of the apes 2011 – Science Fiction Film.</a:t>
            </a:r>
            <a:endParaRPr lang="en-US" sz="1200" dirty="0"/>
          </a:p>
        </p:txBody>
      </p:sp>
      <p:sp>
        <p:nvSpPr>
          <p:cNvPr id="2" name="Rounded Rectangle 1">
            <a:hlinkClick r:id="rId10" action="ppaction://hlinksldjump">
              <a:snd r:embed="rId11" name="chimes.wav"/>
            </a:hlinkClick>
          </p:cNvPr>
          <p:cNvSpPr/>
          <p:nvPr/>
        </p:nvSpPr>
        <p:spPr>
          <a:xfrm>
            <a:off x="6170691" y="4343400"/>
            <a:ext cx="1982709" cy="53340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HINT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Up Arrow Callout 2"/>
          <p:cNvSpPr/>
          <p:nvPr/>
        </p:nvSpPr>
        <p:spPr>
          <a:xfrm>
            <a:off x="6144337" y="4953000"/>
            <a:ext cx="2009063" cy="1371600"/>
          </a:xfrm>
          <a:prstGeom prst="up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Once pressed a timer will begin.</a:t>
            </a:r>
            <a:endParaRPr lang="en-US" b="1" dirty="0"/>
          </a:p>
        </p:txBody>
      </p:sp>
      <p:sp>
        <p:nvSpPr>
          <p:cNvPr id="8" name="Left Arrow 7"/>
          <p:cNvSpPr/>
          <p:nvPr/>
        </p:nvSpPr>
        <p:spPr>
          <a:xfrm>
            <a:off x="4876800" y="990600"/>
            <a:ext cx="914400" cy="76200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3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063" b="73828" l="1693" r="99349">
                        <a14:foregroundMark x1="18620" y1="31641" x2="43620" y2="31934"/>
                        <a14:foregroundMark x1="17188" y1="37695" x2="34896" y2="37598"/>
                        <a14:foregroundMark x1="17318" y1="28027" x2="37240" y2="27344"/>
                        <a14:foregroundMark x1="66797" y1="50098" x2="95052" y2="50000"/>
                        <a14:foregroundMark x1="3125" y1="71777" x2="96615" y2="72070"/>
                        <a14:foregroundMark x1="6380" y1="72363" x2="99349" y2="70605"/>
                        <a14:foregroundMark x1="98438" y1="62500" x2="98568" y2="37305"/>
                        <a14:foregroundMark x1="3516" y1="69824" x2="3516" y2="69824"/>
                        <a14:foregroundMark x1="2995" y1="71289" x2="2995" y2="71289"/>
                        <a14:foregroundMark x1="3385" y1="69922" x2="2344" y2="69824"/>
                        <a14:foregroundMark x1="3125" y1="71973" x2="3125" y2="71973"/>
                        <a14:foregroundMark x1="81771" y1="72461" x2="93880" y2="72070"/>
                        <a14:foregroundMark x1="84505" y1="73828" x2="96094" y2="724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969" b="25425"/>
          <a:stretch/>
        </p:blipFill>
        <p:spPr>
          <a:xfrm>
            <a:off x="320040" y="377190"/>
            <a:ext cx="4343400" cy="3741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5" name="TextBox 4"/>
          <p:cNvSpPr txBox="1"/>
          <p:nvPr/>
        </p:nvSpPr>
        <p:spPr>
          <a:xfrm>
            <a:off x="5867400" y="533400"/>
            <a:ext cx="2895600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LEVEL 1</a:t>
            </a:r>
          </a:p>
          <a:p>
            <a:endParaRPr lang="en-US" dirty="0" smtClean="0"/>
          </a:p>
          <a:p>
            <a:r>
              <a:rPr lang="en-US" dirty="0" smtClean="0"/>
              <a:t>Would this be a Good Source for a research paper on evolution?</a:t>
            </a:r>
            <a:endParaRPr lang="en-US" dirty="0"/>
          </a:p>
        </p:txBody>
      </p:sp>
      <p:sp>
        <p:nvSpPr>
          <p:cNvPr id="6" name="Oval 5">
            <a:hlinkClick r:id="rId4" action="ppaction://hlinksldjump">
              <a:snd r:embed="rId5" name="bomb.wav"/>
            </a:hlinkClick>
          </p:cNvPr>
          <p:cNvSpPr/>
          <p:nvPr/>
        </p:nvSpPr>
        <p:spPr>
          <a:xfrm>
            <a:off x="6039642" y="222504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Click r:id="rId6" action="ppaction://hlinksldjump">
              <a:snd r:embed="rId7" name="applause.wav"/>
            </a:hlinkClick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96940" y="3118378"/>
            <a:ext cx="347502" cy="2743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20049" y="215467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66858" y="3070884"/>
            <a:ext cx="49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" y="4267200"/>
            <a:ext cx="4556760" cy="83099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Rise of the Planet of the apes 2011 – </a:t>
            </a:r>
            <a:r>
              <a:rPr lang="en-US" sz="2400" dirty="0" smtClean="0"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Science Fiction Film</a:t>
            </a:r>
            <a:r>
              <a:rPr lang="en-US" sz="2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en-US" sz="24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87516" y="5562600"/>
            <a:ext cx="4419600" cy="8776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463716" y="5620434"/>
            <a:ext cx="4267200" cy="762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3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10"/>
    </mc:Choice>
    <mc:Fallback xmlns="">
      <p:transition advClick="0" advTm="1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990600"/>
            <a:ext cx="5486400" cy="9233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No!!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seem to have run out of time.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Click the button below to try again.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Oval 2">
            <a:hlinkClick r:id="rId2" action="ppaction://hlinksldjump">
              <a:snd r:embed="rId3" name="push.wav"/>
            </a:hlinkClick>
          </p:cNvPr>
          <p:cNvSpPr/>
          <p:nvPr/>
        </p:nvSpPr>
        <p:spPr>
          <a:xfrm>
            <a:off x="3962400" y="3048000"/>
            <a:ext cx="1371600" cy="685800"/>
          </a:xfrm>
          <a:prstGeom prst="ellipse">
            <a:avLst/>
          </a:prstGeom>
          <a:scene3d>
            <a:camera prst="perspectiveRelaxedModerately"/>
            <a:lightRig rig="contrasting" dir="t">
              <a:rot lat="0" lon="0" rev="12000000"/>
            </a:lightRig>
          </a:scene3d>
          <a:sp3d prstMaterial="powder">
            <a:bevelT h="50800"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25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1447800"/>
            <a:ext cx="4267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accent3"/>
                  </a:solidFill>
                </a:ln>
                <a:solidFill>
                  <a:schemeClr val="accent3"/>
                </a:solidFill>
                <a:hlinkClick r:id="rId2" action="ppaction://hlinksldjump"/>
              </a:rPr>
              <a:t>Good Job!!!!</a:t>
            </a:r>
          </a:p>
          <a:p>
            <a:endParaRPr lang="en-US" sz="3200" dirty="0" smtClean="0">
              <a:ln w="12700">
                <a:solidFill>
                  <a:schemeClr val="accent3"/>
                </a:solidFill>
              </a:ln>
              <a:solidFill>
                <a:schemeClr val="accent3"/>
              </a:solidFill>
              <a:hlinkClick r:id="rId2" action="ppaction://hlinksldjump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200" dirty="0" smtClean="0">
                <a:ln w="12700">
                  <a:solidFill>
                    <a:schemeClr val="accent3"/>
                  </a:solidFill>
                </a:ln>
                <a:solidFill>
                  <a:schemeClr val="accent3"/>
                </a:solidFill>
                <a:hlinkClick r:id="rId2" action="ppaction://hlinksldjump"/>
              </a:rPr>
              <a:t>All Though it was a good movie, the Rise of the Planet of the Apes would not serve as a good source for a Paper on evolution.</a:t>
            </a:r>
            <a:endParaRPr lang="en-US" sz="3200" dirty="0">
              <a:ln w="12700">
                <a:solidFill>
                  <a:schemeClr val="accent3"/>
                </a:solidFill>
              </a:ln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87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larity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1874</TotalTime>
  <Words>602</Words>
  <Application>Microsoft Office PowerPoint</Application>
  <PresentationFormat>On-screen Show (4:3)</PresentationFormat>
  <Paragraphs>68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Aspect</vt:lpstr>
      <vt:lpstr>Civic</vt:lpstr>
      <vt:lpstr>Clarity</vt:lpstr>
      <vt:lpstr>Elemental</vt:lpstr>
      <vt:lpstr>Metro</vt:lpstr>
      <vt:lpstr>Pushpin</vt:lpstr>
      <vt:lpstr>1_Aspect</vt:lpstr>
      <vt:lpstr>C.R.A.A.P 1.0</vt:lpstr>
      <vt:lpstr>Things To Keep in Mind When Evaluating Sources in the Game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Evaluation 1.0</dc:title>
  <dc:creator>Optimus</dc:creator>
  <cp:lastModifiedBy>Optimus</cp:lastModifiedBy>
  <cp:revision>79</cp:revision>
  <dcterms:created xsi:type="dcterms:W3CDTF">2015-05-13T01:20:47Z</dcterms:created>
  <dcterms:modified xsi:type="dcterms:W3CDTF">2015-05-19T01:46:46Z</dcterms:modified>
</cp:coreProperties>
</file>