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77" r:id="rId3"/>
    <p:sldId id="284" r:id="rId4"/>
    <p:sldId id="285" r:id="rId5"/>
    <p:sldId id="286" r:id="rId6"/>
    <p:sldId id="287" r:id="rId7"/>
    <p:sldId id="280" r:id="rId8"/>
    <p:sldId id="273" r:id="rId9"/>
    <p:sldId id="288" r:id="rId10"/>
    <p:sldId id="269" r:id="rId11"/>
    <p:sldId id="258" r:id="rId12"/>
    <p:sldId id="289" r:id="rId13"/>
    <p:sldId id="292" r:id="rId14"/>
    <p:sldId id="290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381" autoAdjust="0"/>
  </p:normalViewPr>
  <p:slideViewPr>
    <p:cSldViewPr>
      <p:cViewPr varScale="1">
        <p:scale>
          <a:sx n="53" d="100"/>
          <a:sy n="53" d="100"/>
        </p:scale>
        <p:origin x="-18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20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ED874A2B-031F-4912-84BC-ED397519D265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0A4249EB-75DD-41F6-BC59-18A39DEBEF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3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49F4F7-2DEC-4271-A2B4-C8F893ABFE5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970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Guide to envelope</a:t>
            </a:r>
            <a:r>
              <a:rPr lang="en-US" baseline="0" dirty="0" smtClean="0"/>
              <a:t> styles, sizes, enclosure sizes on </a:t>
            </a:r>
            <a:r>
              <a:rPr lang="en-US" baseline="0" dirty="0" err="1" smtClean="0"/>
              <a:t>pgs</a:t>
            </a:r>
            <a:r>
              <a:rPr lang="en-US" baseline="0" dirty="0" smtClean="0"/>
              <a:t> 16-19</a:t>
            </a:r>
          </a:p>
          <a:p>
            <a:r>
              <a:rPr lang="en-US" baseline="0" dirty="0" smtClean="0"/>
              <a:t>Samples in back pocket along with checklist</a:t>
            </a:r>
          </a:p>
          <a:p>
            <a:r>
              <a:rPr lang="en-US" baseline="0" dirty="0" smtClean="0"/>
              <a:t>Envelopes are so important to getting mail opened – the most expensive direct mail piece is the one that doesn’t get opened!</a:t>
            </a:r>
          </a:p>
          <a:p>
            <a:r>
              <a:rPr lang="en-US" baseline="0" dirty="0" smtClean="0"/>
              <a:t>Dish Network example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500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Paper</a:t>
            </a:r>
            <a:r>
              <a:rPr lang="en-US" baseline="0" dirty="0" smtClean="0"/>
              <a:t> knowledge is key to accomplishing the goals you set forth as you design and produce print work.  The more you know, the better </a:t>
            </a:r>
            <a:r>
              <a:rPr lang="en-US" baseline="0" dirty="0" err="1" smtClean="0"/>
              <a:t>decsions</a:t>
            </a:r>
            <a:r>
              <a:rPr lang="en-US" baseline="0" dirty="0" smtClean="0"/>
              <a:t> you can make…and the more you can convince those who don’t know print but keep pushing back on the budget why your recommendations should be taken seriously.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E820A-E8A3-4A44-B8CF-CF787A9B9E4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20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4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r>
              <a:rPr lang="en-US" baseline="0" dirty="0" smtClean="0"/>
              <a:t> for our audience’s attention</a:t>
            </a:r>
          </a:p>
          <a:p>
            <a:r>
              <a:rPr lang="en-US" baseline="0" dirty="0" smtClean="0"/>
              <a:t>Need something with staying power</a:t>
            </a:r>
          </a:p>
          <a:p>
            <a:r>
              <a:rPr lang="en-US" baseline="0" dirty="0" smtClean="0"/>
              <a:t>Slow people down, activate their senses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86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we are going to print, we should do it well.</a:t>
            </a:r>
          </a:p>
          <a:p>
            <a:endParaRPr lang="en-US" dirty="0" smtClean="0"/>
          </a:p>
          <a:p>
            <a:r>
              <a:rPr lang="en-US" dirty="0" err="1" smtClean="0"/>
              <a:t>Pg</a:t>
            </a:r>
            <a:r>
              <a:rPr lang="en-US" dirty="0" smtClean="0"/>
              <a:t>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3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  <a:r>
              <a:rPr lang="en-US" baseline="0" dirty="0" smtClean="0"/>
              <a:t> card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Emobodied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cognition</a:t>
            </a:r>
          </a:p>
          <a:p>
            <a:r>
              <a:rPr lang="en-US" baseline="0" dirty="0" smtClean="0"/>
              <a:t>If materials are communicating, we need them to communicate the right thing.</a:t>
            </a:r>
          </a:p>
          <a:p>
            <a:r>
              <a:rPr lang="en-US" baseline="0" dirty="0" smtClean="0"/>
              <a:t>Materials should be considered at the time of design, the same time font is being considered, </a:t>
            </a:r>
            <a:r>
              <a:rPr lang="en-US" baseline="0" dirty="0" err="1" smtClean="0"/>
              <a:t>bc</a:t>
            </a:r>
            <a:r>
              <a:rPr lang="en-US" baseline="0" dirty="0" smtClean="0"/>
              <a:t> they communicate just as much as words.</a:t>
            </a:r>
          </a:p>
          <a:p>
            <a:r>
              <a:rPr lang="en-US" baseline="0" dirty="0" smtClean="0"/>
              <a:t>You should be well versed in paper to make sure you get the end result you’re looking for.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52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20EA9-A753-4E07-8574-2BE9D57AB1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124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Formation related to quality – best in higher end</a:t>
            </a:r>
            <a:r>
              <a:rPr lang="en-US" baseline="0" dirty="0" smtClean="0"/>
              <a:t> papers</a:t>
            </a:r>
          </a:p>
          <a:p>
            <a:r>
              <a:rPr lang="en-US" baseline="0" dirty="0" smtClean="0"/>
              <a:t>Opacity – lots of text? Heavy ink coverage?</a:t>
            </a:r>
          </a:p>
          <a:p>
            <a:r>
              <a:rPr lang="en-US" baseline="0" dirty="0" smtClean="0"/>
              <a:t>Brightness</a:t>
            </a:r>
          </a:p>
          <a:p>
            <a:r>
              <a:rPr lang="en-US" baseline="0" dirty="0" smtClean="0"/>
              <a:t>Finish – Coated - Makers, next slide</a:t>
            </a:r>
          </a:p>
          <a:p>
            <a:r>
              <a:rPr lang="en-US" baseline="0" dirty="0" smtClean="0"/>
              <a:t>Side to side consistency – Planning artwork layout, ex. Textured/embossed papers</a:t>
            </a:r>
          </a:p>
          <a:p>
            <a:r>
              <a:rPr lang="en-US" baseline="0" dirty="0" smtClean="0"/>
              <a:t>Printability – related to all of the above factors, </a:t>
            </a:r>
            <a:r>
              <a:rPr lang="en-US" baseline="0" dirty="0" err="1" smtClean="0"/>
              <a:t>assocaited</a:t>
            </a:r>
            <a:r>
              <a:rPr lang="en-US" baseline="0" dirty="0" smtClean="0"/>
              <a:t> with price</a:t>
            </a:r>
          </a:p>
          <a:p>
            <a:r>
              <a:rPr lang="en-US" baseline="0" dirty="0" smtClean="0"/>
              <a:t>Environmental qualities – FSC, Recycled, </a:t>
            </a:r>
            <a:r>
              <a:rPr lang="en-US" baseline="0" dirty="0" err="1" smtClean="0"/>
              <a:t>Windpower</a:t>
            </a:r>
            <a:r>
              <a:rPr lang="en-US" baseline="0" dirty="0" smtClean="0"/>
              <a:t>, Carbon neutral; consider the project (i.e. sustainability report)</a:t>
            </a:r>
          </a:p>
          <a:p>
            <a:r>
              <a:rPr lang="en-US" baseline="0" dirty="0" smtClean="0"/>
              <a:t>Paper permanence – archival qualities, cotton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09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Once you’ve decided general paper type, we need to consider weight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731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swatchbooks</a:t>
            </a:r>
            <a:r>
              <a:rPr lang="en-US" baseline="0" dirty="0" smtClean="0"/>
              <a:t> are different, but they all include similar info.  </a:t>
            </a:r>
          </a:p>
          <a:p>
            <a:r>
              <a:rPr lang="en-US" baseline="0" dirty="0" smtClean="0"/>
              <a:t>Key specification info – color/brightness, finish, basis weights, opacity, recycled content/enviro info, sample pieces</a:t>
            </a:r>
          </a:p>
          <a:p>
            <a:r>
              <a:rPr lang="en-US" baseline="0" dirty="0" smtClean="0"/>
              <a:t>Explain our </a:t>
            </a:r>
            <a:r>
              <a:rPr lang="en-US" baseline="0" dirty="0" err="1" smtClean="0"/>
              <a:t>swatchbook</a:t>
            </a:r>
            <a:endParaRPr lang="en-US" baseline="0" dirty="0" smtClean="0"/>
          </a:p>
          <a:p>
            <a:r>
              <a:rPr lang="en-US" baseline="0" dirty="0" smtClean="0"/>
              <a:t>Consider print process – offset, digital, foil stamping, embossing, engraving, letterpress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249EB-75DD-41F6-BC59-18A39DEBEF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92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43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7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50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852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3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74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8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2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4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30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A7854-591F-40ED-A780-97C011A61FD7}" type="datetimeFigureOut">
              <a:rPr lang="en-US" smtClean="0"/>
              <a:t>10/13/2016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02C20-1E49-4DA9-964A-7B2DE5968A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66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hawkconnects.com/marketing-page/cultureofcraft" TargetMode="External"/><Relationship Id="rId2" Type="http://schemas.openxmlformats.org/officeDocument/2006/relationships/hyperlink" Target="https://www.mohawkconnects.com/referral/newsletter?type=promotions&amp;items=76-702621602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eltandwire.com/" TargetMode="External"/><Relationship Id="rId4" Type="http://schemas.openxmlformats.org/officeDocument/2006/relationships/hyperlink" Target="http://www.mohawkconnect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meo.com/67919457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1242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FF0000"/>
                </a:solidFill>
                <a:latin typeface="Calibri" panose="020F0502020204030204" pitchFamily="34" charset="0"/>
              </a:rPr>
              <a:t>Elevating Your Print from Good to Great</a:t>
            </a:r>
            <a:endParaRPr lang="en-US" sz="7200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22133"/>
            <a:ext cx="3429000" cy="290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1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Weight – pgs</a:t>
            </a:r>
            <a:r>
              <a:rPr lang="en-US" dirty="0" smtClean="0"/>
              <a:t>. 16-17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Caliper</a:t>
            </a:r>
          </a:p>
          <a:p>
            <a:r>
              <a:rPr lang="en-US" dirty="0" smtClean="0"/>
              <a:t>M Weight</a:t>
            </a:r>
          </a:p>
          <a:p>
            <a:r>
              <a:rPr lang="en-US" dirty="0" smtClean="0"/>
              <a:t>Basis Weight</a:t>
            </a:r>
          </a:p>
          <a:p>
            <a:pPr lvl="1"/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Cover</a:t>
            </a:r>
          </a:p>
          <a:p>
            <a:r>
              <a:rPr lang="en-US" dirty="0" smtClean="0"/>
              <a:t>GSM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67400"/>
            <a:ext cx="990600" cy="8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0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TACTILE EXPERIENCE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6096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Paper Specification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67400"/>
            <a:ext cx="990600" cy="8383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7" y="2133600"/>
            <a:ext cx="5902325" cy="393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000" y="1255931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Using </a:t>
            </a:r>
            <a:r>
              <a:rPr lang="en-US" sz="3200" dirty="0" err="1" smtClean="0"/>
              <a:t>Swatchbooks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598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 the envelope!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" y="1353962"/>
            <a:ext cx="8888506" cy="550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92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lace wallpaper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30156"/>
            <a:ext cx="5638799" cy="563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spect="1"/>
          </p:cNvSpPr>
          <p:nvPr/>
        </p:nvSpPr>
        <p:spPr>
          <a:xfrm>
            <a:off x="1981200" y="2109300"/>
            <a:ext cx="4648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000" dirty="0" smtClean="0">
                <a:latin typeface="Century" panose="02040604050505020304" pitchFamily="18" charset="0"/>
              </a:rPr>
              <a:t>Choose the paper which will adequately tell your story… Use a paper which will tell a story of cheapness ~ if that is your story… But if your story is one of quality, do not overlook the subtle force of suggestion in the choice of a paper to match it.</a:t>
            </a:r>
          </a:p>
          <a:p>
            <a:pPr algn="just">
              <a:spcAft>
                <a:spcPts val="1200"/>
              </a:spcAft>
            </a:pPr>
            <a:endParaRPr lang="en-US" sz="1600" dirty="0" smtClean="0">
              <a:latin typeface="Century" panose="02040604050505020304" pitchFamily="18" charset="0"/>
            </a:endParaRPr>
          </a:p>
          <a:p>
            <a:pPr algn="ctr"/>
            <a:r>
              <a:rPr lang="en-US" sz="2800" dirty="0" smtClean="0">
                <a:latin typeface="Century" panose="02040604050505020304" pitchFamily="18" charset="0"/>
              </a:rPr>
              <a:t>STRATHMORE</a:t>
            </a:r>
          </a:p>
          <a:p>
            <a:pPr algn="ctr"/>
            <a:r>
              <a:rPr lang="en-US" sz="1200" dirty="0" err="1" smtClean="0">
                <a:latin typeface="Century" panose="02040604050505020304" pitchFamily="18" charset="0"/>
              </a:rPr>
              <a:t>Mittineague</a:t>
            </a:r>
            <a:r>
              <a:rPr lang="en-US" sz="1200" dirty="0" smtClean="0">
                <a:latin typeface="Century" panose="02040604050505020304" pitchFamily="18" charset="0"/>
              </a:rPr>
              <a:t>, Massachusetts</a:t>
            </a:r>
          </a:p>
          <a:p>
            <a:pPr algn="ctr"/>
            <a:endParaRPr lang="en-US" sz="1200" dirty="0" smtClean="0">
              <a:latin typeface="Franklin Gothic Demi" panose="020B0703020102020204" pitchFamily="34" charset="0"/>
            </a:endParaRPr>
          </a:p>
        </p:txBody>
      </p:sp>
      <p:pic>
        <p:nvPicPr>
          <p:cNvPr id="1026" name="Picture 2" descr="C:\Users\sowderh\AppData\Local\Microsoft\Windows\Temporary Internet Files\Content.IE5\9INU0NYJ\15213-illustration-of-a-bird-perched-on-a-branch-pv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1066800"/>
            <a:ext cx="1171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5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815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F497D"/>
                </a:solidFill>
                <a:ea typeface="Calibri"/>
                <a:cs typeface="Times New Roman"/>
              </a:rPr>
              <a:t>Field Guide </a:t>
            </a:r>
            <a:r>
              <a:rPr lang="en-US" sz="2400" dirty="0" smtClean="0">
                <a:solidFill>
                  <a:srgbClr val="1F497D"/>
                </a:solidFill>
                <a:ea typeface="Calibri"/>
                <a:cs typeface="Times New Roman"/>
              </a:rPr>
              <a:t>- </a:t>
            </a:r>
            <a:r>
              <a:rPr lang="en-US" sz="2400" u="sng" dirty="0" smtClean="0">
                <a:solidFill>
                  <a:srgbClr val="1F497D"/>
                </a:solidFill>
                <a:ea typeface="Calibri"/>
                <a:cs typeface="Times New Roman"/>
                <a:hlinkClick r:id="rId2"/>
              </a:rPr>
              <a:t>https</a:t>
            </a:r>
            <a:r>
              <a:rPr lang="en-US" sz="2400" u="sng" dirty="0">
                <a:solidFill>
                  <a:srgbClr val="1F497D"/>
                </a:solidFill>
                <a:ea typeface="Calibri"/>
                <a:cs typeface="Times New Roman"/>
                <a:hlinkClick r:id="rId2"/>
              </a:rPr>
              <a:t>://</a:t>
            </a:r>
            <a:r>
              <a:rPr lang="en-US" sz="2400" u="sng" dirty="0" smtClean="0">
                <a:solidFill>
                  <a:srgbClr val="1F497D"/>
                </a:solidFill>
                <a:ea typeface="Calibri"/>
                <a:cs typeface="Times New Roman"/>
                <a:hlinkClick r:id="rId2"/>
              </a:rPr>
              <a:t>www.mohawkconnects.com/referral/newsletter?type=promotions&amp;items=76-702621602</a:t>
            </a:r>
            <a:endParaRPr lang="en-US" sz="2400" u="sng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F497D"/>
                </a:solidFill>
                <a:ea typeface="Calibri"/>
                <a:cs typeface="Times New Roman"/>
              </a:rPr>
              <a:t>Maker Quarterly </a:t>
            </a:r>
            <a:r>
              <a:rPr lang="en-US" sz="2400" dirty="0" smtClean="0">
                <a:solidFill>
                  <a:srgbClr val="1F497D"/>
                </a:solidFill>
                <a:ea typeface="Calibri"/>
                <a:cs typeface="Times New Roman"/>
              </a:rPr>
              <a:t>- </a:t>
            </a:r>
            <a:r>
              <a:rPr lang="en-US" sz="2400" u="sng" dirty="0">
                <a:solidFill>
                  <a:srgbClr val="0000FF"/>
                </a:solidFill>
                <a:latin typeface="Arial"/>
                <a:ea typeface="Calibri"/>
                <a:hlinkClick r:id="rId3"/>
              </a:rPr>
              <a:t>https://</a:t>
            </a:r>
            <a:r>
              <a:rPr lang="en-US" sz="2400" u="sng" dirty="0" smtClean="0">
                <a:solidFill>
                  <a:srgbClr val="0000FF"/>
                </a:solidFill>
                <a:latin typeface="Arial"/>
                <a:ea typeface="Calibri"/>
                <a:hlinkClick r:id="rId3"/>
              </a:rPr>
              <a:t>www.mohawkconnects.com/marketing-page/cultureofcraft</a:t>
            </a:r>
            <a:endParaRPr lang="en-US" sz="2400" u="sng" dirty="0" smtClean="0">
              <a:solidFill>
                <a:srgbClr val="0000FF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</a:rPr>
              <a:t>Product info </a:t>
            </a:r>
            <a:r>
              <a:rPr lang="en-US" sz="2400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</a:rPr>
              <a:t>– </a:t>
            </a:r>
            <a:r>
              <a:rPr lang="en-US" sz="2400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  <a:hlinkClick r:id="rId4"/>
              </a:rPr>
              <a:t>www.mohawkconnects.com</a:t>
            </a:r>
            <a:endParaRPr lang="en-US" sz="2400" dirty="0" smtClean="0">
              <a:solidFill>
                <a:srgbClr val="0000FF"/>
              </a:solidFill>
              <a:latin typeface="Arial"/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</a:rPr>
              <a:t>Inspiration</a:t>
            </a:r>
            <a:r>
              <a:rPr lang="en-US" sz="2400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Arial"/>
                <a:ea typeface="Calibri"/>
                <a:cs typeface="Times New Roman"/>
                <a:hlinkClick r:id="rId5"/>
              </a:rPr>
              <a:t>www.feltandwire.com</a:t>
            </a:r>
            <a:endParaRPr lang="en-US" sz="2400" dirty="0" smtClean="0">
              <a:solidFill>
                <a:srgbClr val="0000FF"/>
              </a:solidFill>
              <a:latin typeface="Arial"/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0621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.vimeocdn.com/video/440014766_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67400"/>
            <a:ext cx="990600" cy="8383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" y="5917255"/>
            <a:ext cx="2971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vimeo.com/67919457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1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Print?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>
                <a:latin typeface="Calibri" panose="020F0502020204030204" pitchFamily="34" charset="0"/>
              </a:rPr>
              <a:t>Print is vital and relevant in the Digital age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Growing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From inform to inform + inspire/motivate/connect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Not either/or but both/and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A differentiated component in a multi channel world</a:t>
            </a:r>
          </a:p>
          <a:p>
            <a:r>
              <a:rPr lang="en-US" sz="2800" b="1" dirty="0">
                <a:latin typeface="Calibri" panose="020F0502020204030204" pitchFamily="34" charset="0"/>
              </a:rPr>
              <a:t>How to inspire/motivate/connect with print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CAWP inspires no one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Our papers are uniquely suited to print’s new role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9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for a moment…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endParaRPr lang="en-US" i="1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8532"/>
            <a:ext cx="7010400" cy="52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70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sowderh\Dropbox\Camera Uploads\2016-09-11 17.59.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7167240" cy="537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256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76400"/>
            <a:ext cx="6172125" cy="4117689"/>
          </a:xfrm>
        </p:spPr>
      </p:pic>
    </p:spTree>
    <p:extLst>
      <p:ext uri="{BB962C8B-B14F-4D97-AF65-F5344CB8AC3E}">
        <p14:creationId xmlns:p14="http://schemas.microsoft.com/office/powerpoint/2010/main" val="38519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533400" y="1524000"/>
            <a:ext cx="8229600" cy="4419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Coated $</a:t>
            </a:r>
          </a:p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Offset and Opaque $-$$</a:t>
            </a:r>
          </a:p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Text and Cover $$-$$$</a:t>
            </a:r>
          </a:p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Writing $$$</a:t>
            </a:r>
          </a:p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Specialty $$$-$$$$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67400"/>
            <a:ext cx="990600" cy="838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3048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Types of Paper – pgs. 5-11</a:t>
            </a:r>
          </a:p>
        </p:txBody>
      </p:sp>
    </p:spTree>
    <p:extLst>
      <p:ext uri="{BB962C8B-B14F-4D97-AF65-F5344CB8AC3E}">
        <p14:creationId xmlns:p14="http://schemas.microsoft.com/office/powerpoint/2010/main" val="40735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Paper Traits – pgs. 14-15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Formation</a:t>
            </a:r>
          </a:p>
          <a:p>
            <a:r>
              <a:rPr lang="en-US" dirty="0" smtClean="0"/>
              <a:t>Opacity</a:t>
            </a:r>
          </a:p>
          <a:p>
            <a:r>
              <a:rPr lang="en-US" dirty="0" smtClean="0"/>
              <a:t>Brightness/Color</a:t>
            </a:r>
          </a:p>
          <a:p>
            <a:r>
              <a:rPr lang="en-US" dirty="0" smtClean="0"/>
              <a:t>Finish/Smoothness</a:t>
            </a:r>
          </a:p>
          <a:p>
            <a:pPr lvl="1"/>
            <a:r>
              <a:rPr lang="en-US" dirty="0" smtClean="0"/>
              <a:t>Coated – Gloss, Dull/Silk/Satin, Matte</a:t>
            </a:r>
          </a:p>
          <a:p>
            <a:pPr lvl="1"/>
            <a:r>
              <a:rPr lang="en-US" dirty="0" smtClean="0"/>
              <a:t>Uncoated – wide variety</a:t>
            </a:r>
          </a:p>
          <a:p>
            <a:r>
              <a:rPr lang="en-US" dirty="0" smtClean="0"/>
              <a:t>Side-to-side Consistency</a:t>
            </a:r>
          </a:p>
          <a:p>
            <a:r>
              <a:rPr lang="en-US" dirty="0" smtClean="0"/>
              <a:t>Printability</a:t>
            </a:r>
          </a:p>
          <a:p>
            <a:r>
              <a:rPr lang="en-US" dirty="0" smtClean="0"/>
              <a:t>Environmental Qualities</a:t>
            </a:r>
          </a:p>
          <a:p>
            <a:r>
              <a:rPr lang="en-US" dirty="0" smtClean="0"/>
              <a:t>Paper Permanence</a:t>
            </a:r>
          </a:p>
          <a:p>
            <a:r>
              <a:rPr lang="en-US" dirty="0" smtClean="0"/>
              <a:t>Weight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67400"/>
            <a:ext cx="990600" cy="8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</a:t>
            </a:r>
            <a:endParaRPr lang="en-US" dirty="0"/>
          </a:p>
        </p:txBody>
      </p:sp>
      <p:pic>
        <p:nvPicPr>
          <p:cNvPr id="4" name="Picture 2" descr="C:\Users\sowderh\Dropbox\Camera Uploads\2016-09-11 18.00.2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0" b="4712"/>
          <a:stretch/>
        </p:blipFill>
        <p:spPr bwMode="auto">
          <a:xfrm>
            <a:off x="2438400" y="1447800"/>
            <a:ext cx="4333009" cy="517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61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575</Words>
  <Application>Microsoft Office PowerPoint</Application>
  <PresentationFormat>On-screen Show (4:3)</PresentationFormat>
  <Paragraphs>95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Why Print?</vt:lpstr>
      <vt:lpstr>Consider for a moment…</vt:lpstr>
      <vt:lpstr>PowerPoint Presentation</vt:lpstr>
      <vt:lpstr>The Basics</vt:lpstr>
      <vt:lpstr>PowerPoint Presentation</vt:lpstr>
      <vt:lpstr>Paper Traits – pgs. 14-15</vt:lpstr>
      <vt:lpstr>Texture</vt:lpstr>
      <vt:lpstr>Paper Weight – pgs. 16-17</vt:lpstr>
      <vt:lpstr>THE TACTILE EXPERIENCE</vt:lpstr>
      <vt:lpstr>Don’t forget the envelope!</vt:lpstr>
      <vt:lpstr>PowerPoint Presentation</vt:lpstr>
      <vt:lpstr>Reference tools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Stevens, Melissa</dc:creator>
  <cp:lastModifiedBy>Arnold, Sarah</cp:lastModifiedBy>
  <cp:revision>40</cp:revision>
  <cp:lastPrinted>2015-09-21T13:56:17Z</cp:lastPrinted>
  <dcterms:created xsi:type="dcterms:W3CDTF">2015-09-06T14:46:27Z</dcterms:created>
  <dcterms:modified xsi:type="dcterms:W3CDTF">2016-10-13T16:58:20Z</dcterms:modified>
</cp:coreProperties>
</file>