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5"/>
  </p:sldMasterIdLst>
  <p:notesMasterIdLst>
    <p:notesMasterId r:id="rId42"/>
  </p:notesMasterIdLst>
  <p:sldIdLst>
    <p:sldId id="256" r:id="rId6"/>
    <p:sldId id="273" r:id="rId7"/>
    <p:sldId id="275" r:id="rId8"/>
    <p:sldId id="276" r:id="rId9"/>
    <p:sldId id="277" r:id="rId10"/>
    <p:sldId id="279" r:id="rId11"/>
    <p:sldId id="280" r:id="rId12"/>
    <p:sldId id="257" r:id="rId13"/>
    <p:sldId id="258" r:id="rId14"/>
    <p:sldId id="259" r:id="rId15"/>
    <p:sldId id="260" r:id="rId16"/>
    <p:sldId id="261" r:id="rId17"/>
    <p:sldId id="281" r:id="rId18"/>
    <p:sldId id="282" r:id="rId19"/>
    <p:sldId id="283" r:id="rId20"/>
    <p:sldId id="284" r:id="rId21"/>
    <p:sldId id="285" r:id="rId22"/>
    <p:sldId id="286" r:id="rId23"/>
    <p:sldId id="287" r:id="rId24"/>
    <p:sldId id="293" r:id="rId25"/>
    <p:sldId id="289" r:id="rId26"/>
    <p:sldId id="290" r:id="rId27"/>
    <p:sldId id="291" r:id="rId28"/>
    <p:sldId id="262" r:id="rId29"/>
    <p:sldId id="294" r:id="rId30"/>
    <p:sldId id="296" r:id="rId31"/>
    <p:sldId id="297" r:id="rId32"/>
    <p:sldId id="298" r:id="rId33"/>
    <p:sldId id="263" r:id="rId34"/>
    <p:sldId id="295" r:id="rId35"/>
    <p:sldId id="299" r:id="rId36"/>
    <p:sldId id="264" r:id="rId37"/>
    <p:sldId id="265" r:id="rId38"/>
    <p:sldId id="266" r:id="rId39"/>
    <p:sldId id="267" r:id="rId40"/>
    <p:sldId id="292" r:id="rId41"/>
  </p:sldIdLst>
  <p:sldSz cx="9144000" cy="6858000" type="screen4x3"/>
  <p:notesSz cx="6858000" cy="9144000"/>
  <p:defaultTextStyle>
    <a:defPPr>
      <a:defRPr lang="en-US"/>
    </a:defPPr>
    <a:lvl1pPr algn="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355800"/>
    <a:srgbClr val="7DD7FF"/>
    <a:srgbClr val="FF9966"/>
    <a:srgbClr val="FF6600"/>
    <a:srgbClr val="57D3FF"/>
    <a:srgbClr val="1D94AD"/>
    <a:srgbClr val="0033CC"/>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14" autoAdjust="0"/>
  </p:normalViewPr>
  <p:slideViewPr>
    <p:cSldViewPr>
      <p:cViewPr>
        <p:scale>
          <a:sx n="70" d="100"/>
          <a:sy n="70" d="100"/>
        </p:scale>
        <p:origin x="-5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2007_Workbook2.xlsx"/></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42"/>
  <c:chart>
    <c:title>
      <c:tx>
        <c:rich>
          <a:bodyPr/>
          <a:lstStyle/>
          <a:p>
            <a:pPr>
              <a:defRPr/>
            </a:pPr>
            <a:r>
              <a:rPr lang="en-US"/>
              <a:t>Ethnic Groups</a:t>
            </a:r>
          </a:p>
        </c:rich>
      </c:tx>
      <c:layout/>
    </c:title>
    <c:plotArea>
      <c:layout/>
      <c:pieChart>
        <c:varyColors val="1"/>
        <c:ser>
          <c:idx val="0"/>
          <c:order val="0"/>
          <c:tx>
            <c:strRef>
              <c:f>Sheet1!$B$1</c:f>
              <c:strCache>
                <c:ptCount val="1"/>
                <c:pt idx="0">
                  <c:v>Ethnic Groups</c:v>
                </c:pt>
              </c:strCache>
            </c:strRef>
          </c:tx>
          <c:cat>
            <c:strRef>
              <c:f>Sheet1!$A$2:$A$6</c:f>
              <c:strCache>
                <c:ptCount val="5"/>
                <c:pt idx="0">
                  <c:v>Caucasian</c:v>
                </c:pt>
                <c:pt idx="1">
                  <c:v>African American </c:v>
                </c:pt>
                <c:pt idx="2">
                  <c:v>American Indians</c:v>
                </c:pt>
                <c:pt idx="3">
                  <c:v>Asian</c:v>
                </c:pt>
                <c:pt idx="4">
                  <c:v>Hispanics</c:v>
                </c:pt>
              </c:strCache>
            </c:strRef>
          </c:cat>
          <c:val>
            <c:numRef>
              <c:f>Sheet1!$B$2:$B$6</c:f>
              <c:numCache>
                <c:formatCode>General</c:formatCode>
                <c:ptCount val="5"/>
                <c:pt idx="0" formatCode="#,##0">
                  <c:v>39769</c:v>
                </c:pt>
                <c:pt idx="1">
                  <c:v>2655</c:v>
                </c:pt>
                <c:pt idx="2">
                  <c:v>101</c:v>
                </c:pt>
                <c:pt idx="3" formatCode="#,##0">
                  <c:v>6153</c:v>
                </c:pt>
                <c:pt idx="4" formatCode="#,##0">
                  <c:v>4034</c:v>
                </c:pt>
              </c:numCache>
            </c:numRef>
          </c:val>
        </c:ser>
        <c:firstSliceAng val="0"/>
      </c:pieChart>
      <c:spPr>
        <a:effectLst>
          <a:glow rad="228600">
            <a:schemeClr val="accent2">
              <a:satMod val="175000"/>
              <a:alpha val="40000"/>
            </a:schemeClr>
          </a:glow>
          <a:innerShdw blurRad="63500" dist="50800" dir="18900000">
            <a:prstClr val="black">
              <a:alpha val="50000"/>
            </a:prstClr>
          </a:innerShdw>
        </a:effectLst>
      </c:spPr>
    </c:plotArea>
    <c:legend>
      <c:legendPos val="r"/>
      <c:layout/>
    </c:legend>
    <c:plotVisOnly val="1"/>
  </c:chart>
  <c:spPr>
    <a:effectLst>
      <a:glow rad="228600">
        <a:schemeClr val="accent5">
          <a:satMod val="175000"/>
          <a:alpha val="40000"/>
        </a:schemeClr>
      </a:glow>
    </a:effectLst>
  </c:spPr>
  <c:txPr>
    <a:bodyPr/>
    <a:lstStyle/>
    <a:p>
      <a:pPr>
        <a:defRPr sz="1800" b="1" cap="none" spc="5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6"/>
  <c:chart>
    <c:title>
      <c:tx>
        <c:rich>
          <a:bodyPr/>
          <a:lstStyle/>
          <a:p>
            <a:pPr>
              <a:defRPr/>
            </a:pPr>
            <a:r>
              <a:rPr lang="en-US" dirty="0" smtClean="0">
                <a:solidFill>
                  <a:srgbClr val="003366"/>
                </a:solidFill>
              </a:rPr>
              <a:t>Employment of Residents</a:t>
            </a:r>
            <a:endParaRPr lang="en-US" dirty="0">
              <a:solidFill>
                <a:srgbClr val="003366"/>
              </a:solidFill>
            </a:endParaRPr>
          </a:p>
        </c:rich>
      </c:tx>
      <c:layout/>
    </c:title>
    <c:plotArea>
      <c:layout/>
      <c:pieChart>
        <c:varyColors val="1"/>
        <c:ser>
          <c:idx val="0"/>
          <c:order val="0"/>
          <c:tx>
            <c:strRef>
              <c:f>Sheet1!$B$1</c:f>
              <c:strCache>
                <c:ptCount val="1"/>
                <c:pt idx="0">
                  <c:v>Residents</c:v>
                </c:pt>
              </c:strCache>
            </c:strRef>
          </c:tx>
          <c:spPr>
            <a:effectLst>
              <a:glow rad="228600">
                <a:schemeClr val="accent1">
                  <a:satMod val="175000"/>
                  <a:alpha val="40000"/>
                </a:schemeClr>
              </a:glow>
            </a:effectLst>
          </c:spPr>
          <c:cat>
            <c:strRef>
              <c:f>Sheet1!$A$2:$A$5</c:f>
              <c:strCache>
                <c:ptCount val="4"/>
                <c:pt idx="0">
                  <c:v>Retail</c:v>
                </c:pt>
                <c:pt idx="1">
                  <c:v>Information Industry</c:v>
                </c:pt>
                <c:pt idx="2">
                  <c:v>education, health, social services sector, </c:v>
                </c:pt>
                <c:pt idx="3">
                  <c:v>Other </c:v>
                </c:pt>
              </c:strCache>
            </c:strRef>
          </c:cat>
          <c:val>
            <c:numRef>
              <c:f>Sheet1!$B$2:$B$5</c:f>
              <c:numCache>
                <c:formatCode>#,##0</c:formatCode>
                <c:ptCount val="4"/>
                <c:pt idx="0">
                  <c:v>2370</c:v>
                </c:pt>
                <c:pt idx="1">
                  <c:v>3669</c:v>
                </c:pt>
                <c:pt idx="2">
                  <c:v>5137</c:v>
                </c:pt>
                <c:pt idx="3">
                  <c:v>1390</c:v>
                </c:pt>
              </c:numCache>
            </c:numRef>
          </c:val>
        </c:ser>
        <c:ser>
          <c:idx val="1"/>
          <c:order val="1"/>
          <c:tx>
            <c:strRef>
              <c:f>Sheet1!$C$1</c:f>
              <c:strCache>
                <c:ptCount val="1"/>
                <c:pt idx="0">
                  <c:v>Column2</c:v>
                </c:pt>
              </c:strCache>
            </c:strRef>
          </c:tx>
          <c:cat>
            <c:strRef>
              <c:f>Sheet1!$A$2:$A$5</c:f>
              <c:strCache>
                <c:ptCount val="4"/>
                <c:pt idx="0">
                  <c:v>Retail</c:v>
                </c:pt>
                <c:pt idx="1">
                  <c:v>Information Industry</c:v>
                </c:pt>
                <c:pt idx="2">
                  <c:v>education, health, social services sector, </c:v>
                </c:pt>
                <c:pt idx="3">
                  <c:v>Other </c:v>
                </c:pt>
              </c:strCache>
            </c:strRef>
          </c:cat>
          <c:val>
            <c:numRef>
              <c:f>Sheet1!$C$2:$C$5</c:f>
              <c:numCache>
                <c:formatCode>General</c:formatCode>
                <c:ptCount val="4"/>
              </c:numCache>
            </c:numRef>
          </c:val>
        </c:ser>
        <c:ser>
          <c:idx val="2"/>
          <c:order val="2"/>
          <c:tx>
            <c:strRef>
              <c:f>Sheet1!$D$1</c:f>
              <c:strCache>
                <c:ptCount val="1"/>
                <c:pt idx="0">
                  <c:v>Column1</c:v>
                </c:pt>
              </c:strCache>
            </c:strRef>
          </c:tx>
          <c:cat>
            <c:strRef>
              <c:f>Sheet1!$A$2:$A$5</c:f>
              <c:strCache>
                <c:ptCount val="4"/>
                <c:pt idx="0">
                  <c:v>Retail</c:v>
                </c:pt>
                <c:pt idx="1">
                  <c:v>Information Industry</c:v>
                </c:pt>
                <c:pt idx="2">
                  <c:v>education, health, social services sector, </c:v>
                </c:pt>
                <c:pt idx="3">
                  <c:v>Other </c:v>
                </c:pt>
              </c:strCache>
            </c:strRef>
          </c:cat>
          <c:val>
            <c:numRef>
              <c:f>Sheet1!$D$2:$D$5</c:f>
              <c:numCache>
                <c:formatCode>General</c:formatCode>
                <c:ptCount val="4"/>
              </c:numCache>
            </c:numRef>
          </c:val>
        </c:ser>
        <c:firstSliceAng val="0"/>
      </c:pieChart>
    </c:plotArea>
    <c:legend>
      <c:legendPos val="r"/>
      <c:legendEntry>
        <c:idx val="0"/>
        <c:txPr>
          <a:bodyPr/>
          <a:lstStyle/>
          <a:p>
            <a:pPr>
              <a:defRPr baseline="0">
                <a:solidFill>
                  <a:srgbClr val="003366"/>
                </a:solidFill>
              </a:defRPr>
            </a:pPr>
            <a:endParaRPr lang="en-US"/>
          </a:p>
        </c:txPr>
      </c:legendEntry>
      <c:legendEntry>
        <c:idx val="1"/>
        <c:txPr>
          <a:bodyPr/>
          <a:lstStyle/>
          <a:p>
            <a:pPr>
              <a:defRPr baseline="0">
                <a:solidFill>
                  <a:srgbClr val="003366"/>
                </a:solidFill>
              </a:defRPr>
            </a:pPr>
            <a:endParaRPr lang="en-US"/>
          </a:p>
        </c:txPr>
      </c:legendEntry>
      <c:legendEntry>
        <c:idx val="2"/>
        <c:txPr>
          <a:bodyPr/>
          <a:lstStyle/>
          <a:p>
            <a:pPr>
              <a:defRPr baseline="0">
                <a:solidFill>
                  <a:srgbClr val="003366"/>
                </a:solidFill>
              </a:defRPr>
            </a:pPr>
            <a:endParaRPr lang="en-US"/>
          </a:p>
        </c:txPr>
      </c:legendEntry>
      <c:legendEntry>
        <c:idx val="3"/>
        <c:txPr>
          <a:bodyPr/>
          <a:lstStyle/>
          <a:p>
            <a:pPr>
              <a:defRPr baseline="0">
                <a:solidFill>
                  <a:srgbClr val="003366"/>
                </a:solidFill>
              </a:defRPr>
            </a:pPr>
            <a:endParaRPr lang="en-US"/>
          </a:p>
        </c:txPr>
      </c:legendEntry>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96B489-9D3A-4BF9-896A-3FD4BFC3C769}" type="datetimeFigureOut">
              <a:rPr lang="en-US" smtClean="0"/>
              <a:pPr/>
              <a:t>12/1/2013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02C07-E50F-48CF-9302-7896B5E232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B02C07-E50F-48CF-9302-7896B5E2323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78530" name="Rectangle 2"/>
          <p:cNvSpPr>
            <a:spLocks noGrp="1" noChangeArrowheads="1"/>
          </p:cNvSpPr>
          <p:nvPr>
            <p:ph type="ctrTitle"/>
          </p:nvPr>
        </p:nvSpPr>
        <p:spPr>
          <a:xfrm>
            <a:off x="1676400" y="2895600"/>
            <a:ext cx="7391400" cy="914400"/>
          </a:xfrm>
        </p:spPr>
        <p:txBody>
          <a:bodyPr anchor="b"/>
          <a:lstStyle>
            <a:lvl1pPr algn="r">
              <a:defRPr/>
            </a:lvl1pPr>
          </a:lstStyle>
          <a:p>
            <a:r>
              <a:rPr lang="en-US" smtClean="0"/>
              <a:t>Click to edit Master title style</a:t>
            </a:r>
            <a:endParaRPr lang="en-US"/>
          </a:p>
        </p:txBody>
      </p:sp>
      <p:sp>
        <p:nvSpPr>
          <p:cNvPr id="278531" name="Rectangle 3"/>
          <p:cNvSpPr>
            <a:spLocks noGrp="1" noChangeArrowheads="1"/>
          </p:cNvSpPr>
          <p:nvPr>
            <p:ph type="subTitle" idx="1"/>
          </p:nvPr>
        </p:nvSpPr>
        <p:spPr>
          <a:xfrm>
            <a:off x="1676400" y="3733800"/>
            <a:ext cx="7391400" cy="749300"/>
          </a:xfrm>
        </p:spPr>
        <p:txBody>
          <a:bodyPr/>
          <a:lstStyle>
            <a:lvl1pPr marL="0" indent="0" algn="r">
              <a:buFont typeface="Wingdings" pitchFamily="2" charset="2"/>
              <a:buNone/>
              <a:defRPr/>
            </a:lvl1pPr>
          </a:lstStyle>
          <a:p>
            <a:r>
              <a:rPr lang="en-US" smtClean="0"/>
              <a:t>Click to edit Master subtitle style</a:t>
            </a:r>
            <a:endParaRPr lang="en-US"/>
          </a:p>
        </p:txBody>
      </p:sp>
      <p:sp>
        <p:nvSpPr>
          <p:cNvPr id="4" name="Rectangle 4"/>
          <p:cNvSpPr>
            <a:spLocks noGrp="1" noChangeArrowheads="1"/>
          </p:cNvSpPr>
          <p:nvPr>
            <p:ph type="dt" sz="quarter" idx="10"/>
          </p:nvPr>
        </p:nvSpPr>
        <p:spPr/>
        <p:txBody>
          <a:bodyPr/>
          <a:lstStyle>
            <a:lvl1pPr>
              <a:defRPr smtClean="0"/>
            </a:lvl1pPr>
          </a:lstStyle>
          <a:p>
            <a:pPr>
              <a:defRPr/>
            </a:pPr>
            <a:endParaRPr lang="en-US"/>
          </a:p>
        </p:txBody>
      </p:sp>
      <p:sp>
        <p:nvSpPr>
          <p:cNvPr id="5" name="Rectangle 5"/>
          <p:cNvSpPr>
            <a:spLocks noGrp="1" noChangeArrowheads="1"/>
          </p:cNvSpPr>
          <p:nvPr>
            <p:ph type="ftr" sz="quarter" idx="11"/>
          </p:nvPr>
        </p:nvSpPr>
        <p:spPr/>
        <p:txBody>
          <a:bodyPr/>
          <a:lstStyle>
            <a:lvl1pPr>
              <a:defRPr smtClean="0"/>
            </a:lvl1pPr>
          </a:lstStyle>
          <a:p>
            <a:pPr>
              <a:defRPr/>
            </a:pPr>
            <a:endParaRPr lang="en-US"/>
          </a:p>
        </p:txBody>
      </p:sp>
      <p:sp>
        <p:nvSpPr>
          <p:cNvPr id="6" name="Rectangle 6"/>
          <p:cNvSpPr>
            <a:spLocks noGrp="1" noChangeArrowheads="1"/>
          </p:cNvSpPr>
          <p:nvPr>
            <p:ph type="sldNum" sz="quarter" idx="12"/>
          </p:nvPr>
        </p:nvSpPr>
        <p:spPr/>
        <p:txBody>
          <a:bodyPr/>
          <a:lstStyle>
            <a:lvl1pPr>
              <a:defRPr smtClean="0"/>
            </a:lvl1pPr>
          </a:lstStyle>
          <a:p>
            <a:pPr>
              <a:defRPr/>
            </a:pPr>
            <a:fld id="{81096A55-5E61-42DA-A7B7-7375F44234C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3BE7674E-06C5-49EE-8C4D-D9FA32638A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52400"/>
            <a:ext cx="18478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19200" y="152400"/>
            <a:ext cx="53911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EEFBAC3F-FAF6-4879-A27E-AE859958689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D982F803-6C1B-4E3D-ABF9-BE97810975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2102B172-2687-425B-AF39-788588442E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676400"/>
            <a:ext cx="3619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7B162352-BADA-4B17-9DEE-B74110CD8E3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27DD3E21-C6F2-4064-9B10-DBEF4ECD4DF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E4A46581-6699-4B17-BBAD-28EFF84844D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2F712395-0167-416A-A151-B68F81CC30C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8378472C-4E64-4F52-983F-F89CB92532F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4B80D587-51F5-4AEF-87ED-4DCABD63E27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bwMode="auto">
          <a:xfrm>
            <a:off x="1219200" y="152400"/>
            <a:ext cx="7391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77507" name="Rectangle 3"/>
          <p:cNvSpPr>
            <a:spLocks noGrp="1" noChangeArrowheads="1"/>
          </p:cNvSpPr>
          <p:nvPr>
            <p:ph type="body" idx="1"/>
          </p:nvPr>
        </p:nvSpPr>
        <p:spPr bwMode="auto">
          <a:xfrm>
            <a:off x="1219200" y="1676400"/>
            <a:ext cx="7391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7511" name="Rectangle 7"/>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smtClean="0"/>
            </a:lvl1pPr>
          </a:lstStyle>
          <a:p>
            <a:pPr>
              <a:defRPr/>
            </a:pPr>
            <a:endParaRPr lang="en-US"/>
          </a:p>
        </p:txBody>
      </p:sp>
      <p:sp>
        <p:nvSpPr>
          <p:cNvPr id="277512" name="Rectangle 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277513" name="Rectangle 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fld id="{8E235F9A-6F84-4991-B25D-3C411E931AD8}"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78"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2pPr>
      <a:lvl3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3pPr>
      <a:lvl4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4pPr>
      <a:lvl5pPr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5pPr>
      <a:lvl6pPr marL="4572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6pPr>
      <a:lvl7pPr marL="9144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7pPr>
      <a:lvl8pPr marL="13716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8pPr>
      <a:lvl9pPr marL="1828800" algn="ctr" rtl="0" eaLnBrk="1" fontAlgn="base" hangingPunct="1">
        <a:spcBef>
          <a:spcPct val="0"/>
        </a:spcBef>
        <a:spcAft>
          <a:spcPct val="0"/>
        </a:spcAft>
        <a:defRPr kumimoji="1" sz="4400">
          <a:solidFill>
            <a:schemeClr val="tx2"/>
          </a:solidFill>
          <a:effectLst>
            <a:outerShdw blurRad="38100" dist="38100" dir="2700000" algn="tl">
              <a:srgbClr val="C0C0C0"/>
            </a:outerShdw>
          </a:effectLst>
          <a:latin typeface="Tahom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n"/>
        <a:defRPr kumimoji="1" sz="3200">
          <a:solidFill>
            <a:schemeClr val="tx1"/>
          </a:solidFill>
          <a:effectLst>
            <a:outerShdw blurRad="38100" dist="38100" dir="2700000" algn="tl">
              <a:srgbClr val="C0C0C0"/>
            </a:outerShdw>
          </a:effectLst>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n"/>
        <a:defRPr kumimoji="1" sz="2800">
          <a:solidFill>
            <a:schemeClr val="tx1"/>
          </a:solidFill>
          <a:effectLst>
            <a:outerShdw blurRad="38100" dist="38100" dir="2700000" algn="tl">
              <a:srgbClr val="C0C0C0"/>
            </a:outerShdw>
          </a:effectLst>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n"/>
        <a:defRPr kumimoji="1" sz="2400">
          <a:solidFill>
            <a:schemeClr val="tx1"/>
          </a:solidFill>
          <a:effectLst>
            <a:outerShdw blurRad="38100" dist="38100" dir="2700000" algn="tl">
              <a:srgbClr val="C0C0C0"/>
            </a:outerShdw>
          </a:effectLst>
          <a:latin typeface="+mn-lt"/>
        </a:defRPr>
      </a:lvl3pPr>
      <a:lvl4pPr marL="15621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4pPr>
      <a:lvl5pPr marL="19812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5pPr>
      <a:lvl6pPr marL="24384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6pPr>
      <a:lvl7pPr marL="28956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7pPr>
      <a:lvl8pPr marL="33528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8pPr>
      <a:lvl9pPr marL="3810000" indent="-228600" algn="l" rtl="0" eaLnBrk="1" fontAlgn="base" hangingPunct="1">
        <a:spcBef>
          <a:spcPct val="20000"/>
        </a:spcBef>
        <a:spcAft>
          <a:spcPct val="0"/>
        </a:spcAft>
        <a:buClr>
          <a:schemeClr val="accent1"/>
        </a:buClr>
        <a:buSzPct val="75000"/>
        <a:buFont typeface="Wingdings" pitchFamily="2" charset="2"/>
        <a:buChar char="n"/>
        <a:defRPr kumimoji="1"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chart" Target="../charts/chart1.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51.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52.jpeg"/><Relationship Id="rId1" Type="http://schemas.openxmlformats.org/officeDocument/2006/relationships/slideLayout" Target="../slideLayouts/slideLayout4.xml"/><Relationship Id="rId4" Type="http://schemas.openxmlformats.org/officeDocument/2006/relationships/image" Target="../media/image53.jpeg"/></Relationships>
</file>

<file path=ppt/slides/_rels/slide36.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gif"/><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ctrTitle"/>
          </p:nvPr>
        </p:nvSpPr>
        <p:spPr>
          <a:xfrm>
            <a:off x="1828800" y="2895600"/>
            <a:ext cx="7315200" cy="1752600"/>
          </a:xfrm>
        </p:spPr>
        <p:txBody>
          <a:bodyPr/>
          <a:lstStyle/>
          <a:p>
            <a:pPr>
              <a:defRPr/>
            </a:pPr>
            <a:r>
              <a:rPr lang="en-US" sz="4800" b="1" dirty="0" smtClean="0">
                <a:solidFill>
                  <a:srgbClr val="355800"/>
                </a:solidFill>
              </a:rPr>
              <a:t/>
            </a:r>
            <a:br>
              <a:rPr lang="en-US" sz="4800" b="1" dirty="0" smtClean="0">
                <a:solidFill>
                  <a:srgbClr val="355800"/>
                </a:solidFill>
              </a:rPr>
            </a:br>
            <a:r>
              <a:rPr lang="en-US" sz="4000" b="1" dirty="0" smtClean="0">
                <a:solidFill>
                  <a:srgbClr val="FF0000"/>
                </a:solidFill>
              </a:rPr>
              <a:t>Community Health Nursing: Flu Vaccination Fair</a:t>
            </a:r>
            <a:endParaRPr lang="en-US" sz="4000" dirty="0" smtClean="0">
              <a:solidFill>
                <a:srgbClr val="FF0000"/>
              </a:solidFill>
              <a:latin typeface="Bookman Old Style" pitchFamily="18" charset="0"/>
            </a:endParaRPr>
          </a:p>
        </p:txBody>
      </p:sp>
      <p:sp>
        <p:nvSpPr>
          <p:cNvPr id="281603" name="Rectangle 3"/>
          <p:cNvSpPr>
            <a:spLocks noGrp="1" noChangeArrowheads="1"/>
          </p:cNvSpPr>
          <p:nvPr>
            <p:ph type="subTitle" idx="1"/>
          </p:nvPr>
        </p:nvSpPr>
        <p:spPr>
          <a:xfrm>
            <a:off x="0" y="5181600"/>
            <a:ext cx="7391400" cy="1676400"/>
          </a:xfrm>
        </p:spPr>
        <p:txBody>
          <a:bodyPr/>
          <a:lstStyle/>
          <a:p>
            <a:pPr algn="l">
              <a:defRPr/>
            </a:pPr>
            <a:endParaRPr lang="en-US" sz="2000" dirty="0" smtClean="0">
              <a:solidFill>
                <a:srgbClr val="00B0F0"/>
              </a:solidFill>
              <a:latin typeface="Arial" pitchFamily="34" charset="0"/>
              <a:cs typeface="Arial" pitchFamily="34" charset="0"/>
            </a:endParaRPr>
          </a:p>
          <a:p>
            <a:pPr algn="l">
              <a:defRPr/>
            </a:pPr>
            <a:endParaRPr lang="en-US" sz="2000" dirty="0" smtClean="0">
              <a:solidFill>
                <a:srgbClr val="00B0F0"/>
              </a:solidFill>
              <a:latin typeface="Arial" pitchFamily="34" charset="0"/>
              <a:cs typeface="Arial" pitchFamily="34" charset="0"/>
            </a:endParaRPr>
          </a:p>
        </p:txBody>
      </p:sp>
      <p:sp>
        <p:nvSpPr>
          <p:cNvPr id="15" name="Rectangle 14"/>
          <p:cNvSpPr/>
          <p:nvPr/>
        </p:nvSpPr>
        <p:spPr>
          <a:xfrm rot="20199313">
            <a:off x="174215" y="742148"/>
            <a:ext cx="3936477" cy="923330"/>
          </a:xfrm>
          <a:prstGeom prst="rect">
            <a:avLst/>
          </a:prstGeom>
          <a:noFill/>
        </p:spPr>
        <p:txBody>
          <a:bodyPr>
            <a:spAutoFit/>
          </a:bodyPr>
          <a:lstStyle/>
          <a:p>
            <a:pPr algn="l">
              <a:defRPr/>
            </a:pPr>
            <a:r>
              <a:rPr lang="en-U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Brush Script MT" pitchFamily="66" charset="0"/>
              </a:rPr>
              <a:t>Welcome to</a:t>
            </a:r>
            <a:endParaRPr lang="en-U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11" name="Rectangle 10"/>
          <p:cNvSpPr/>
          <p:nvPr/>
        </p:nvSpPr>
        <p:spPr>
          <a:xfrm>
            <a:off x="0" y="5842337"/>
            <a:ext cx="8763000" cy="1015663"/>
          </a:xfrm>
          <a:prstGeom prst="rect">
            <a:avLst/>
          </a:prstGeom>
        </p:spPr>
        <p:txBody>
          <a:bodyPr wrap="square">
            <a:spAutoFit/>
          </a:bodyPr>
          <a:lstStyle/>
          <a:p>
            <a:pPr algn="l">
              <a:buNone/>
            </a:pPr>
            <a:r>
              <a:rPr lang="en-US" sz="2000" dirty="0" smtClean="0">
                <a:solidFill>
                  <a:srgbClr val="003366"/>
                </a:solidFill>
                <a:latin typeface="Bookman Old Style" pitchFamily="18" charset="0"/>
              </a:rPr>
              <a:t>By: Sabrina </a:t>
            </a:r>
            <a:r>
              <a:rPr lang="en-US" sz="2000" dirty="0" err="1" smtClean="0">
                <a:solidFill>
                  <a:srgbClr val="003366"/>
                </a:solidFill>
                <a:latin typeface="Bookman Old Style" pitchFamily="18" charset="0"/>
              </a:rPr>
              <a:t>Azeez</a:t>
            </a:r>
            <a:r>
              <a:rPr lang="en-US" sz="2000" dirty="0" smtClean="0">
                <a:solidFill>
                  <a:srgbClr val="003366"/>
                </a:solidFill>
                <a:latin typeface="Bookman Old Style" pitchFamily="18" charset="0"/>
              </a:rPr>
              <a:t>, Michelle </a:t>
            </a:r>
            <a:r>
              <a:rPr lang="en-US" sz="2000" dirty="0" err="1" smtClean="0">
                <a:solidFill>
                  <a:srgbClr val="003366"/>
                </a:solidFill>
                <a:latin typeface="Bookman Old Style" pitchFamily="18" charset="0"/>
              </a:rPr>
              <a:t>Bazil</a:t>
            </a:r>
            <a:r>
              <a:rPr lang="en-US" sz="2000" dirty="0" smtClean="0">
                <a:solidFill>
                  <a:srgbClr val="003366"/>
                </a:solidFill>
                <a:latin typeface="Bookman Old Style" pitchFamily="18" charset="0"/>
              </a:rPr>
              <a:t>, Christina Ming, Alison Miller, Tina Mahler, Sonia Preston-Campbell, Juliet Coombs-</a:t>
            </a:r>
            <a:r>
              <a:rPr lang="en-US" sz="2000" dirty="0" err="1" smtClean="0">
                <a:solidFill>
                  <a:srgbClr val="003366"/>
                </a:solidFill>
                <a:latin typeface="Bookman Old Style" pitchFamily="18" charset="0"/>
              </a:rPr>
              <a:t>Puranda</a:t>
            </a:r>
            <a:r>
              <a:rPr lang="en-US" sz="2000" dirty="0" smtClean="0">
                <a:solidFill>
                  <a:srgbClr val="003366"/>
                </a:solidFill>
                <a:latin typeface="Bookman Old Style" pitchFamily="18" charset="0"/>
              </a:rPr>
              <a:t>, </a:t>
            </a:r>
            <a:r>
              <a:rPr lang="en-US" sz="2000" dirty="0" err="1" smtClean="0">
                <a:solidFill>
                  <a:srgbClr val="003366"/>
                </a:solidFill>
                <a:latin typeface="Bookman Old Style" pitchFamily="18" charset="0"/>
              </a:rPr>
              <a:t>Tashiba</a:t>
            </a:r>
            <a:r>
              <a:rPr lang="en-US" sz="2000" dirty="0" smtClean="0">
                <a:solidFill>
                  <a:srgbClr val="003366"/>
                </a:solidFill>
                <a:latin typeface="Bookman Old Style" pitchFamily="18" charset="0"/>
              </a:rPr>
              <a:t>  Thomas &amp; </a:t>
            </a:r>
            <a:r>
              <a:rPr lang="en-US" sz="2000" dirty="0" err="1" smtClean="0">
                <a:solidFill>
                  <a:srgbClr val="003366"/>
                </a:solidFill>
                <a:latin typeface="Bookman Old Style" pitchFamily="18" charset="0"/>
              </a:rPr>
              <a:t>Shayna</a:t>
            </a:r>
            <a:r>
              <a:rPr lang="en-US" sz="2000" dirty="0" smtClean="0">
                <a:solidFill>
                  <a:srgbClr val="003366"/>
                </a:solidFill>
                <a:latin typeface="Bookman Old Style" pitchFamily="18" charset="0"/>
              </a:rPr>
              <a:t> John. </a:t>
            </a:r>
            <a:endParaRPr lang="en-US" sz="2000" dirty="0" smtClean="0">
              <a:solidFill>
                <a:srgbClr val="003366"/>
              </a:solidFill>
              <a:latin typeface="Bookman Old Style" pitchFamily="18" charset="0"/>
            </a:endParaRPr>
          </a:p>
        </p:txBody>
      </p:sp>
      <p:pic>
        <p:nvPicPr>
          <p:cNvPr id="12" name="Picture 4" descr="http://www.nwahomepage.com/media/lib/188/9/c/c/9cc65958-31c1-482e-8d39-a42404293742/Story.jpg"/>
          <p:cNvPicPr>
            <a:picLocks noChangeAspect="1" noChangeArrowheads="1"/>
          </p:cNvPicPr>
          <p:nvPr/>
        </p:nvPicPr>
        <p:blipFill>
          <a:blip r:embed="rId2" cstate="print"/>
          <a:stretch>
            <a:fillRect/>
          </a:stretch>
        </p:blipFill>
        <p:spPr bwMode="auto">
          <a:xfrm>
            <a:off x="0" y="0"/>
            <a:ext cx="9144000" cy="2895600"/>
          </a:xfrm>
          <a:prstGeom prst="rect">
            <a:avLst/>
          </a:prstGeom>
          <a:ln>
            <a:noFill/>
          </a:ln>
          <a:effectLst>
            <a:softEdge rad="112500"/>
          </a:effectLst>
        </p:spPr>
      </p:pic>
      <p:pic>
        <p:nvPicPr>
          <p:cNvPr id="34820" name="Picture 4" descr="http://www.liphookandlisssurgery.co.uk/wp-content/uploads/2013/09/Website-image.jpg"/>
          <p:cNvPicPr>
            <a:picLocks noChangeAspect="1" noChangeArrowheads="1"/>
          </p:cNvPicPr>
          <p:nvPr/>
        </p:nvPicPr>
        <p:blipFill>
          <a:blip r:embed="rId3" cstate="print"/>
          <a:stretch>
            <a:fillRect/>
          </a:stretch>
        </p:blipFill>
        <p:spPr bwMode="auto">
          <a:xfrm>
            <a:off x="0" y="2895600"/>
            <a:ext cx="2127738" cy="2133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4822" name="Picture 6" descr="http://www.michigan.gov/images/mdch/Web_Banner_247507_7.jpg"/>
          <p:cNvPicPr>
            <a:picLocks noChangeAspect="1" noChangeArrowheads="1"/>
          </p:cNvPicPr>
          <p:nvPr/>
        </p:nvPicPr>
        <p:blipFill>
          <a:blip r:embed="rId4" cstate="print"/>
          <a:srcRect/>
          <a:stretch>
            <a:fillRect/>
          </a:stretch>
        </p:blipFill>
        <p:spPr bwMode="auto">
          <a:xfrm>
            <a:off x="0" y="0"/>
            <a:ext cx="9144000" cy="2819400"/>
          </a:xfrm>
          <a:prstGeom prst="rect">
            <a:avLst/>
          </a:prstGeom>
          <a:noFill/>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sz="3200" b="1" dirty="0">
              <a:solidFill>
                <a:srgbClr val="FF0000"/>
              </a:solidFill>
              <a:effectLst/>
              <a:latin typeface="Bookman Old Style" pitchFamily="18" charset="0"/>
            </a:endParaRPr>
          </a:p>
        </p:txBody>
      </p:sp>
      <p:pic>
        <p:nvPicPr>
          <p:cNvPr id="15" name="Content Placeholder 14" descr="images2.jpg"/>
          <p:cNvPicPr>
            <a:picLocks noGrp="1" noChangeAspect="1"/>
          </p:cNvPicPr>
          <p:nvPr>
            <p:ph idx="4294967295"/>
          </p:nvPr>
        </p:nvPicPr>
        <p:blipFill>
          <a:blip r:embed="rId2" cstate="print"/>
          <a:stretch>
            <a:fillRect/>
          </a:stretch>
        </p:blipFill>
        <p:spPr>
          <a:xfrm>
            <a:off x="5562600" y="2590800"/>
            <a:ext cx="3328988" cy="35909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Text Placeholder 5"/>
          <p:cNvSpPr>
            <a:spLocks noGrp="1"/>
          </p:cNvSpPr>
          <p:nvPr>
            <p:ph type="body" sz="half" idx="4294967295"/>
          </p:nvPr>
        </p:nvSpPr>
        <p:spPr>
          <a:xfrm>
            <a:off x="0" y="1435100"/>
            <a:ext cx="3008313" cy="4691063"/>
          </a:xfrm>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13" name="Content Placeholder 5" descr="index.jpg"/>
          <p:cNvPicPr>
            <a:picLocks noGrp="1" noChangeAspect="1"/>
          </p:cNvPicPr>
          <p:nvPr>
            <p:ph sz="half" idx="2"/>
          </p:nvPr>
        </p:nvPicPr>
        <p:blipFill>
          <a:blip r:embed="rId3" cstate="print"/>
          <a:stretch>
            <a:fillRect/>
          </a:stretch>
        </p:blipFill>
        <p:spPr>
          <a:xfrm>
            <a:off x="0" y="0"/>
            <a:ext cx="914400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Rectangle 13"/>
          <p:cNvSpPr/>
          <p:nvPr/>
        </p:nvSpPr>
        <p:spPr>
          <a:xfrm>
            <a:off x="0" y="2286000"/>
            <a:ext cx="5257800" cy="4278094"/>
          </a:xfrm>
          <a:prstGeom prst="rect">
            <a:avLst/>
          </a:prstGeom>
        </p:spPr>
        <p:txBody>
          <a:bodyPr wrap="square">
            <a:spAutoFit/>
          </a:bodyPr>
          <a:lstStyle/>
          <a:p>
            <a:pPr algn="l"/>
            <a:r>
              <a:rPr lang="en-US" sz="1600" b="1" dirty="0" smtClean="0">
                <a:solidFill>
                  <a:srgbClr val="003366"/>
                </a:solidFill>
              </a:rPr>
              <a:t>2. Demographics</a:t>
            </a:r>
            <a:endParaRPr lang="en-US" sz="1600" dirty="0" smtClean="0">
              <a:solidFill>
                <a:srgbClr val="003366"/>
              </a:solidFill>
            </a:endParaRPr>
          </a:p>
          <a:p>
            <a:pPr algn="l"/>
            <a:r>
              <a:rPr lang="en-US" sz="1600" dirty="0" smtClean="0">
                <a:solidFill>
                  <a:srgbClr val="003366"/>
                </a:solidFill>
              </a:rPr>
              <a:t>- Bellevue Hospital Center serves patients from many different race and ethnic backgrounds. Within its primary service area it provides service to 40% Caucasian, 38.1% Hispanics, 21% Blacks, 15% Asians and 22.55 of people from other races. (Pressman and Bohlen, 2013)</a:t>
            </a:r>
          </a:p>
          <a:p>
            <a:pPr algn="l"/>
            <a:r>
              <a:rPr lang="en-US" sz="1600" dirty="0" smtClean="0">
                <a:solidFill>
                  <a:srgbClr val="003366"/>
                </a:solidFill>
              </a:rPr>
              <a:t>- It is projected that by 2018 the Caucasian and Asian population will increase steadily, while the African American and Hispanic population, which had been declining will continue its downward trend. (Pressman and Bohlen, 2013)</a:t>
            </a:r>
          </a:p>
          <a:p>
            <a:pPr algn="l"/>
            <a:r>
              <a:rPr lang="en-US" sz="1600" dirty="0" smtClean="0">
                <a:solidFill>
                  <a:srgbClr val="003366"/>
                </a:solidFill>
              </a:rPr>
              <a:t>- According to the Bellevue 2013 community health needs assessment and implementation strategy (Pressman and Bohlen, 2013), the Bellevue community has eight priority needs that need to be addressed to better the health of the community. These eight needs are: mental illness, diabetes, hypertension, substance abuse, health literacy, cancer, obesity and HIV/AIDS/STDs</a:t>
            </a:r>
            <a:endParaRPr lang="en-US" sz="1600" dirty="0">
              <a:solidFill>
                <a:srgbClr val="0033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sz="4000" b="1" dirty="0">
              <a:solidFill>
                <a:srgbClr val="FF0000"/>
              </a:solidFill>
              <a:effectLst/>
              <a:latin typeface="Bookman Old Style" pitchFamily="18" charset="0"/>
            </a:endParaRPr>
          </a:p>
        </p:txBody>
      </p:sp>
      <p:sp>
        <p:nvSpPr>
          <p:cNvPr id="6" name="Content Placeholder 5"/>
          <p:cNvSpPr>
            <a:spLocks noGrp="1"/>
          </p:cNvSpPr>
          <p:nvPr>
            <p:ph idx="1"/>
          </p:nvPr>
        </p:nvSpPr>
        <p:spPr>
          <a:xfrm>
            <a:off x="1219200" y="1676400"/>
            <a:ext cx="7391400" cy="5181600"/>
          </a:xfrm>
        </p:spPr>
        <p:txBody>
          <a:bodyPr/>
          <a:lstStyle/>
          <a:p>
            <a:pPr>
              <a:buNone/>
            </a:pPr>
            <a:endParaRPr lang="en-US" sz="1200" dirty="0" smtClean="0"/>
          </a:p>
          <a:p>
            <a:pPr>
              <a:buNone/>
            </a:pPr>
            <a:endParaRPr lang="en-US" sz="1200" dirty="0" smtClean="0"/>
          </a:p>
          <a:p>
            <a:pPr>
              <a:buNone/>
            </a:pPr>
            <a:endParaRPr lang="en-US" sz="1200" dirty="0"/>
          </a:p>
        </p:txBody>
      </p:sp>
      <p:pic>
        <p:nvPicPr>
          <p:cNvPr id="4" name="Picture 3" descr="index.jpg"/>
          <p:cNvPicPr>
            <a:picLocks noChangeAspect="1"/>
          </p:cNvPicPr>
          <p:nvPr/>
        </p:nvPicPr>
        <p:blipFill>
          <a:blip r:embed="rId2" cstate="print"/>
          <a:stretch>
            <a:fillRect/>
          </a:stretch>
        </p:blipFill>
        <p:spPr>
          <a:xfrm>
            <a:off x="0" y="152400"/>
            <a:ext cx="9144000" cy="1981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Rectangle 8"/>
          <p:cNvSpPr/>
          <p:nvPr/>
        </p:nvSpPr>
        <p:spPr>
          <a:xfrm>
            <a:off x="0" y="2133600"/>
            <a:ext cx="9144000" cy="4185761"/>
          </a:xfrm>
          <a:prstGeom prst="rect">
            <a:avLst/>
          </a:prstGeom>
        </p:spPr>
        <p:txBody>
          <a:bodyPr wrap="square">
            <a:spAutoFit/>
          </a:bodyPr>
          <a:lstStyle/>
          <a:p>
            <a:pPr lvl="0" algn="l"/>
            <a:r>
              <a:rPr lang="en-US" sz="1400" b="1" dirty="0" smtClean="0">
                <a:solidFill>
                  <a:srgbClr val="003366"/>
                </a:solidFill>
              </a:rPr>
              <a:t>3. Environmental concerns</a:t>
            </a:r>
            <a:endParaRPr lang="en-US" sz="1400" dirty="0" smtClean="0">
              <a:solidFill>
                <a:srgbClr val="003366"/>
              </a:solidFill>
            </a:endParaRPr>
          </a:p>
          <a:p>
            <a:pPr lvl="0" algn="l"/>
            <a:r>
              <a:rPr lang="en-US" sz="1400" dirty="0" smtClean="0">
                <a:solidFill>
                  <a:srgbClr val="003366"/>
                </a:solidFill>
              </a:rPr>
              <a:t>- Social/ economic concerns: about 15% of the Bellevue service community population is living twice below the poverty line (</a:t>
            </a:r>
            <a:r>
              <a:rPr lang="en-US" sz="1400" dirty="0" err="1" smtClean="0">
                <a:solidFill>
                  <a:srgbClr val="003366"/>
                </a:solidFill>
              </a:rPr>
              <a:t>N.a</a:t>
            </a:r>
            <a:r>
              <a:rPr lang="en-US" sz="1400" dirty="0" smtClean="0">
                <a:solidFill>
                  <a:srgbClr val="003366"/>
                </a:solidFill>
              </a:rPr>
              <a:t>, 2013). This can affect community health.</a:t>
            </a:r>
          </a:p>
          <a:p>
            <a:pPr lvl="0" algn="l"/>
            <a:r>
              <a:rPr lang="en-US" sz="1400" dirty="0" smtClean="0">
                <a:solidFill>
                  <a:srgbClr val="003366"/>
                </a:solidFill>
              </a:rPr>
              <a:t>Living in poverty can contribute to poor health. It can increase resident’s chances of obesity, hypertension, and substance abuse and can also contribute to a lower level of health literacy understanding.  </a:t>
            </a:r>
          </a:p>
          <a:p>
            <a:pPr lvl="0" algn="l"/>
            <a:r>
              <a:rPr lang="en-US" sz="1400" dirty="0" smtClean="0">
                <a:solidFill>
                  <a:srgbClr val="003366"/>
                </a:solidFill>
              </a:rPr>
              <a:t>- Studies have shown that “the highest rates of obesity occur among population groups with the highest poverty rates” (</a:t>
            </a:r>
            <a:r>
              <a:rPr lang="en-US" sz="1400" dirty="0" err="1" smtClean="0">
                <a:solidFill>
                  <a:srgbClr val="003366"/>
                </a:solidFill>
              </a:rPr>
              <a:t>Drewnowski</a:t>
            </a:r>
            <a:r>
              <a:rPr lang="en-US" sz="1400" dirty="0" smtClean="0">
                <a:solidFill>
                  <a:srgbClr val="003366"/>
                </a:solidFill>
              </a:rPr>
              <a:t> and Specter, 2004). This is often because they are not privileged to buy the healthy foods that they need because healthy foods cost more. </a:t>
            </a:r>
          </a:p>
          <a:p>
            <a:pPr lvl="0" algn="l"/>
            <a:r>
              <a:rPr lang="en-US" sz="1400" dirty="0" smtClean="0">
                <a:solidFill>
                  <a:srgbClr val="003366"/>
                </a:solidFill>
              </a:rPr>
              <a:t>- Obese patients have a higher risk for cardiovascular disease, diabetes, and cancer. (</a:t>
            </a:r>
            <a:r>
              <a:rPr lang="en-US" sz="1400" dirty="0" err="1" smtClean="0">
                <a:solidFill>
                  <a:srgbClr val="003366"/>
                </a:solidFill>
              </a:rPr>
              <a:t>N.a</a:t>
            </a:r>
            <a:r>
              <a:rPr lang="en-US" sz="1400" dirty="0" smtClean="0">
                <a:solidFill>
                  <a:srgbClr val="003366"/>
                </a:solidFill>
              </a:rPr>
              <a:t>., 2013)</a:t>
            </a:r>
          </a:p>
          <a:p>
            <a:pPr lvl="0" algn="l"/>
            <a:r>
              <a:rPr lang="en-US" sz="1400" dirty="0" smtClean="0">
                <a:solidFill>
                  <a:srgbClr val="003366"/>
                </a:solidFill>
              </a:rPr>
              <a:t>- Obese patients also have an increased likelihood of depression and social/economic problems. (</a:t>
            </a:r>
            <a:r>
              <a:rPr lang="en-US" sz="1400" dirty="0" err="1" smtClean="0">
                <a:solidFill>
                  <a:srgbClr val="003366"/>
                </a:solidFill>
              </a:rPr>
              <a:t>N.a</a:t>
            </a:r>
            <a:r>
              <a:rPr lang="en-US" sz="1400" dirty="0" smtClean="0">
                <a:solidFill>
                  <a:srgbClr val="003366"/>
                </a:solidFill>
              </a:rPr>
              <a:t>., 2013)</a:t>
            </a:r>
          </a:p>
          <a:p>
            <a:pPr lvl="0" algn="l"/>
            <a:r>
              <a:rPr lang="en-US" sz="1400" dirty="0" smtClean="0">
                <a:solidFill>
                  <a:srgbClr val="003366"/>
                </a:solidFill>
              </a:rPr>
              <a:t>- Unhealthy eating and obesity can then lead to diabetes and hypertension.</a:t>
            </a:r>
          </a:p>
          <a:p>
            <a:pPr lvl="0" algn="l"/>
            <a:r>
              <a:rPr lang="en-US" sz="1400" dirty="0" smtClean="0">
                <a:solidFill>
                  <a:srgbClr val="003366"/>
                </a:solidFill>
              </a:rPr>
              <a:t>- According to the 2013 Bellevue community health needs assessment and implementation strategy, 1,524 patient have a diagnosis of diabetes. This number represents 6% of the adult population in Bellevue who actively engage with a primary care provider. According to the assessment (2013) four out of every five patients visited the ED within the year and 2.5 of every five patients had an inpatient admission. (Pressman and Bohlen, 2013)</a:t>
            </a:r>
          </a:p>
          <a:p>
            <a:pPr lvl="0" algn="l"/>
            <a:r>
              <a:rPr lang="en-US" sz="1400" dirty="0" smtClean="0">
                <a:solidFill>
                  <a:srgbClr val="003366"/>
                </a:solidFill>
              </a:rPr>
              <a:t>- The assessment shows that as of 2012, 41% of patients in the Bellevue care community have a diagnosis of hypertension. Uncontrolled hypertension can lead to heart disease and stroke. (Pressman and Bohlen, 2013)</a:t>
            </a:r>
          </a:p>
          <a:p>
            <a:pPr lvl="0" algn="l"/>
            <a:r>
              <a:rPr lang="en-US" sz="1400" dirty="0" smtClean="0">
                <a:solidFill>
                  <a:srgbClr val="003366"/>
                </a:solidFill>
              </a:rPr>
              <a:t>According to the environmental Public Health and Sustainability Tracking Portal (2013), 54.1% of adults 65 years and older were hospitalized for heart attacks.</a:t>
            </a:r>
            <a:endParaRPr lang="en-US" sz="1400" dirty="0">
              <a:solidFill>
                <a:srgbClr val="003366"/>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050"/>
            <a:ext cx="8305800" cy="1162050"/>
          </a:xfrm>
        </p:spPr>
        <p:txBody>
          <a:bodyPr/>
          <a:lstStyle/>
          <a:p>
            <a:endParaRPr lang="en-US" sz="2800" dirty="0">
              <a:solidFill>
                <a:srgbClr val="FF0000"/>
              </a:solidFill>
              <a:effectLst/>
              <a:latin typeface="Bookman Old Style" pitchFamily="18" charset="0"/>
            </a:endParaRPr>
          </a:p>
        </p:txBody>
      </p:sp>
      <p:sp>
        <p:nvSpPr>
          <p:cNvPr id="6" name="Text Placeholder 5"/>
          <p:cNvSpPr>
            <a:spLocks noGrp="1"/>
          </p:cNvSpPr>
          <p:nvPr>
            <p:ph type="body" sz="half" idx="2"/>
          </p:nvPr>
        </p:nvSpPr>
        <p:spPr>
          <a:xfrm>
            <a:off x="0" y="1905000"/>
            <a:ext cx="4191000" cy="4724400"/>
          </a:xfrm>
        </p:spPr>
        <p:txBody>
          <a:bodyPr/>
          <a:lstStyle/>
          <a:p>
            <a:r>
              <a:rPr lang="en-US" sz="1800" b="1" dirty="0" smtClean="0">
                <a:solidFill>
                  <a:srgbClr val="003366"/>
                </a:solidFill>
              </a:rPr>
              <a:t>4. Public services</a:t>
            </a:r>
          </a:p>
          <a:p>
            <a:r>
              <a:rPr lang="en-US" sz="1800" dirty="0" smtClean="0">
                <a:solidFill>
                  <a:srgbClr val="003366"/>
                </a:solidFill>
              </a:rPr>
              <a:t>- The Health Professions Library which is located at 425 E25th. It is the closest library to the hospital. Members of the community can go there to help increase their health literacy level.</a:t>
            </a:r>
          </a:p>
          <a:p>
            <a:r>
              <a:rPr lang="en-US" sz="1800" dirty="0" smtClean="0">
                <a:solidFill>
                  <a:srgbClr val="003366"/>
                </a:solidFill>
              </a:rPr>
              <a:t>-  Community centers are within access to the public, to help aid in health promotional behaviors. The two closest community centers in the Bellevue area are The Three Jewels Outreach Center and the 14</a:t>
            </a:r>
            <a:r>
              <a:rPr lang="en-US" sz="1800" baseline="30000" dirty="0" smtClean="0">
                <a:solidFill>
                  <a:srgbClr val="003366"/>
                </a:solidFill>
              </a:rPr>
              <a:t>th</a:t>
            </a:r>
            <a:r>
              <a:rPr lang="en-US" sz="1800" dirty="0" smtClean="0">
                <a:solidFill>
                  <a:srgbClr val="003366"/>
                </a:solidFill>
              </a:rPr>
              <a:t> street </a:t>
            </a:r>
            <a:r>
              <a:rPr lang="en-US" sz="1800" dirty="0" smtClean="0">
                <a:solidFill>
                  <a:srgbClr val="003366"/>
                </a:solidFill>
              </a:rPr>
              <a:t>Y.</a:t>
            </a:r>
            <a:endParaRPr lang="en-US" sz="1800" dirty="0" smtClean="0">
              <a:solidFill>
                <a:srgbClr val="003366"/>
              </a:solidFill>
            </a:endParaRPr>
          </a:p>
          <a:p>
            <a:endParaRPr lang="en-US" sz="2000" dirty="0">
              <a:latin typeface="Bookman Old Style" pitchFamily="18" charset="0"/>
            </a:endParaRPr>
          </a:p>
        </p:txBody>
      </p:sp>
      <p:pic>
        <p:nvPicPr>
          <p:cNvPr id="11" name="Picture 10" descr="index.jpg"/>
          <p:cNvPicPr>
            <a:picLocks noChangeAspect="1"/>
          </p:cNvPicPr>
          <p:nvPr/>
        </p:nvPicPr>
        <p:blipFill>
          <a:blip r:embed="rId2" cstate="print"/>
          <a:stretch>
            <a:fillRect/>
          </a:stretch>
        </p:blipFill>
        <p:spPr>
          <a:xfrm>
            <a:off x="0" y="0"/>
            <a:ext cx="9144000" cy="1676400"/>
          </a:xfrm>
          <a:prstGeom prst="rect">
            <a:avLst/>
          </a:prstGeom>
        </p:spPr>
      </p:pic>
      <p:sp>
        <p:nvSpPr>
          <p:cNvPr id="13" name="Rectangle 12"/>
          <p:cNvSpPr/>
          <p:nvPr/>
        </p:nvSpPr>
        <p:spPr>
          <a:xfrm>
            <a:off x="4419600" y="1752600"/>
            <a:ext cx="4572000" cy="4524315"/>
          </a:xfrm>
          <a:prstGeom prst="rect">
            <a:avLst/>
          </a:prstGeom>
        </p:spPr>
        <p:txBody>
          <a:bodyPr wrap="square">
            <a:spAutoFit/>
          </a:bodyPr>
          <a:lstStyle/>
          <a:p>
            <a:pPr algn="l"/>
            <a:r>
              <a:rPr lang="en-US" sz="1600" b="1"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5. Aesthetics</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 community surrounding Bellevue hospital is beautified by a wide array of restaurants and cafes. Restaurants offering all types of cuisine such as Greek, Indian, Mexican, African and Asians.</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There are a few parks around the area also. The two closest parks are the Bellevue South Park and the Vincent F. Albano Jr. Playground.</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There’&gt; s also the Asser Levy Recreation Center and the Asser Levy outdoor pool. Anyone in the community is welcome to sign up for a membership at the center and the pool.</a:t>
            </a:r>
          </a:p>
          <a:p>
            <a:pPr algn="l"/>
            <a:r>
              <a:rPr lang="en-US" sz="16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Member in the community can visit the recreation center and participate in individual or group work. Exercise can help reduce obesity, which can in turn help lower the risk for hypertension and diabetes.</a:t>
            </a:r>
            <a:endParaRPr lang="en-US" sz="1600" dirty="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p:txBody>
      </p:sp>
      <p:pic>
        <p:nvPicPr>
          <p:cNvPr id="18" name="Content Placeholder 17" descr="community5.jpg"/>
          <p:cNvPicPr>
            <a:picLocks noGrp="1" noChangeAspect="1"/>
          </p:cNvPicPr>
          <p:nvPr>
            <p:ph idx="1"/>
          </p:nvPr>
        </p:nvPicPr>
        <p:blipFill>
          <a:blip r:embed="rId3" cstate="print"/>
          <a:stretch>
            <a:fillRect/>
          </a:stretch>
        </p:blipFill>
        <p:spPr>
          <a:xfrm>
            <a:off x="0" y="5419434"/>
            <a:ext cx="4191000" cy="143856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b="1" dirty="0">
              <a:solidFill>
                <a:srgbClr val="FF0000"/>
              </a:solidFill>
              <a:effectLst/>
              <a:latin typeface="Bookman Old Style" pitchFamily="18" charset="0"/>
            </a:endParaRPr>
          </a:p>
        </p:txBody>
      </p:sp>
      <p:pic>
        <p:nvPicPr>
          <p:cNvPr id="9" name="Content Placeholder 8" descr="index.jpg"/>
          <p:cNvPicPr>
            <a:picLocks noGrp="1" noChangeAspect="1"/>
          </p:cNvPicPr>
          <p:nvPr>
            <p:ph sz="half" idx="1"/>
          </p:nvPr>
        </p:nvPicPr>
        <p:blipFill>
          <a:blip r:embed="rId2" cstate="print"/>
          <a:stretch>
            <a:fillRect/>
          </a:stretch>
        </p:blipFill>
        <p:spPr>
          <a:xfrm>
            <a:off x="0" y="0"/>
            <a:ext cx="9144000" cy="1676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p:cNvSpPr/>
          <p:nvPr/>
        </p:nvSpPr>
        <p:spPr>
          <a:xfrm>
            <a:off x="304800" y="1905000"/>
            <a:ext cx="5105400" cy="4832092"/>
          </a:xfrm>
          <a:prstGeom prst="rect">
            <a:avLst/>
          </a:prstGeom>
        </p:spPr>
        <p:txBody>
          <a:bodyPr wrap="square">
            <a:spAutoFit/>
          </a:bodyPr>
          <a:lstStyle/>
          <a:p>
            <a:pPr algn="l"/>
            <a:r>
              <a:rPr lang="en-US" sz="1400" b="1" dirty="0" smtClean="0">
                <a:solidFill>
                  <a:srgbClr val="003366"/>
                </a:solidFill>
                <a:latin typeface="Tahoma" pitchFamily="34" charset="0"/>
                <a:ea typeface="Tahoma" pitchFamily="34" charset="0"/>
                <a:cs typeface="Tahoma" pitchFamily="34" charset="0"/>
              </a:rPr>
              <a:t>6. Health-related facility</a:t>
            </a:r>
            <a:endParaRPr lang="en-US" sz="1400" dirty="0" smtClean="0">
              <a:solidFill>
                <a:srgbClr val="003366"/>
              </a:solidFill>
              <a:latin typeface="Tahoma" pitchFamily="34" charset="0"/>
              <a:ea typeface="Tahoma" pitchFamily="34" charset="0"/>
              <a:cs typeface="Tahoma" pitchFamily="34" charset="0"/>
            </a:endParaRPr>
          </a:p>
          <a:p>
            <a:pPr algn="l"/>
            <a:r>
              <a:rPr lang="en-US" sz="1400" dirty="0" smtClean="0">
                <a:solidFill>
                  <a:srgbClr val="003366"/>
                </a:solidFill>
                <a:latin typeface="Tahoma" pitchFamily="34" charset="0"/>
                <a:ea typeface="Tahoma" pitchFamily="34" charset="0"/>
                <a:cs typeface="Tahoma" pitchFamily="34" charset="0"/>
              </a:rPr>
              <a:t>- There are many health care facilities in and around Bellevue Hospital. Within Bellevue Hospital they offer outpatient clinic service for many disease treatments. A few of these clinics are: the substance abuse clinics, mental health clinic, diabetic clinic, oncology clinic, medical weight management clinic and the HIV/Virology clinic.</a:t>
            </a:r>
          </a:p>
          <a:p>
            <a:pPr algn="l"/>
            <a:r>
              <a:rPr lang="en-US" sz="1400" dirty="0" smtClean="0">
                <a:solidFill>
                  <a:srgbClr val="003366"/>
                </a:solidFill>
                <a:latin typeface="Tahoma" pitchFamily="34" charset="0"/>
                <a:ea typeface="Tahoma" pitchFamily="34" charset="0"/>
                <a:cs typeface="Tahoma" pitchFamily="34" charset="0"/>
              </a:rPr>
              <a:t>- There are many other health facilities that are located around the Bellevue Hospital Center community.</a:t>
            </a:r>
          </a:p>
          <a:p>
            <a:pPr algn="l"/>
            <a:r>
              <a:rPr lang="en-US" sz="1400" dirty="0" smtClean="0">
                <a:solidFill>
                  <a:srgbClr val="003366"/>
                </a:solidFill>
                <a:latin typeface="Tahoma" pitchFamily="34" charset="0"/>
                <a:ea typeface="Tahoma" pitchFamily="34" charset="0"/>
                <a:cs typeface="Tahoma" pitchFamily="34" charset="0"/>
              </a:rPr>
              <a:t>•There’s </a:t>
            </a:r>
            <a:r>
              <a:rPr lang="en-US" sz="1400" dirty="0" smtClean="0">
                <a:solidFill>
                  <a:srgbClr val="003366"/>
                </a:solidFill>
                <a:latin typeface="Tahoma" pitchFamily="34" charset="0"/>
                <a:ea typeface="Tahoma" pitchFamily="34" charset="0"/>
                <a:cs typeface="Tahoma" pitchFamily="34" charset="0"/>
              </a:rPr>
              <a:t>the NYU Clinical Cancer Center that is located 160 E 34</a:t>
            </a:r>
            <a:r>
              <a:rPr lang="en-US" sz="1400" baseline="30000" dirty="0" smtClean="0">
                <a:solidFill>
                  <a:srgbClr val="003366"/>
                </a:solidFill>
                <a:latin typeface="Tahoma" pitchFamily="34" charset="0"/>
                <a:ea typeface="Tahoma" pitchFamily="34" charset="0"/>
                <a:cs typeface="Tahoma" pitchFamily="34" charset="0"/>
              </a:rPr>
              <a:t>th</a:t>
            </a:r>
            <a:r>
              <a:rPr lang="en-US" sz="1400" dirty="0" smtClean="0">
                <a:solidFill>
                  <a:srgbClr val="003366"/>
                </a:solidFill>
                <a:latin typeface="Tahoma" pitchFamily="34" charset="0"/>
                <a:ea typeface="Tahoma" pitchFamily="34" charset="0"/>
                <a:cs typeface="Tahoma" pitchFamily="34" charset="0"/>
              </a:rPr>
              <a:t> St New York, NY 10016</a:t>
            </a:r>
          </a:p>
          <a:p>
            <a:pPr algn="l"/>
            <a:r>
              <a:rPr lang="en-US" sz="1400" dirty="0" smtClean="0">
                <a:solidFill>
                  <a:srgbClr val="003366"/>
                </a:solidFill>
                <a:latin typeface="Tahoma" pitchFamily="34" charset="0"/>
                <a:ea typeface="Tahoma" pitchFamily="34" charset="0"/>
                <a:cs typeface="Tahoma" pitchFamily="34" charset="0"/>
              </a:rPr>
              <a:t>•Diabetic </a:t>
            </a:r>
            <a:r>
              <a:rPr lang="en-US" sz="1400" dirty="0" smtClean="0">
                <a:solidFill>
                  <a:srgbClr val="003366"/>
                </a:solidFill>
                <a:latin typeface="Tahoma" pitchFamily="34" charset="0"/>
                <a:ea typeface="Tahoma" pitchFamily="34" charset="0"/>
                <a:cs typeface="Tahoma" pitchFamily="34" charset="0"/>
              </a:rPr>
              <a:t>Eye Center located at 30 Park Ave, New York, NY</a:t>
            </a:r>
          </a:p>
          <a:p>
            <a:pPr algn="l"/>
            <a:r>
              <a:rPr lang="en-US" sz="1400" dirty="0" smtClean="0">
                <a:solidFill>
                  <a:srgbClr val="003366"/>
                </a:solidFill>
                <a:latin typeface="Tahoma" pitchFamily="34" charset="0"/>
                <a:ea typeface="Tahoma" pitchFamily="34" charset="0"/>
                <a:cs typeface="Tahoma" pitchFamily="34" charset="0"/>
              </a:rPr>
              <a:t>•The </a:t>
            </a:r>
            <a:r>
              <a:rPr lang="en-US" sz="1400" dirty="0" smtClean="0">
                <a:solidFill>
                  <a:srgbClr val="003366"/>
                </a:solidFill>
                <a:latin typeface="Tahoma" pitchFamily="34" charset="0"/>
                <a:ea typeface="Tahoma" pitchFamily="34" charset="0"/>
                <a:cs typeface="Tahoma" pitchFamily="34" charset="0"/>
              </a:rPr>
              <a:t>New York University Medical Center located at 400 East 34th street New York, NY</a:t>
            </a:r>
          </a:p>
          <a:p>
            <a:pPr algn="l"/>
            <a:r>
              <a:rPr lang="en-US" sz="1400" dirty="0" smtClean="0">
                <a:solidFill>
                  <a:srgbClr val="003366"/>
                </a:solidFill>
                <a:latin typeface="Tahoma" pitchFamily="34" charset="0"/>
                <a:ea typeface="Tahoma" pitchFamily="34" charset="0"/>
                <a:cs typeface="Tahoma" pitchFamily="34" charset="0"/>
              </a:rPr>
              <a:t>•The </a:t>
            </a:r>
            <a:r>
              <a:rPr lang="en-US" sz="1400" dirty="0" smtClean="0">
                <a:solidFill>
                  <a:srgbClr val="003366"/>
                </a:solidFill>
                <a:latin typeface="Tahoma" pitchFamily="34" charset="0"/>
                <a:ea typeface="Tahoma" pitchFamily="34" charset="0"/>
                <a:cs typeface="Tahoma" pitchFamily="34" charset="0"/>
              </a:rPr>
              <a:t>Aaron Diamond Aids Research Center located at 455 1</a:t>
            </a:r>
            <a:r>
              <a:rPr lang="en-US" sz="1400" baseline="30000" dirty="0" smtClean="0">
                <a:solidFill>
                  <a:srgbClr val="003366"/>
                </a:solidFill>
                <a:latin typeface="Tahoma" pitchFamily="34" charset="0"/>
                <a:ea typeface="Tahoma" pitchFamily="34" charset="0"/>
                <a:cs typeface="Tahoma" pitchFamily="34" charset="0"/>
              </a:rPr>
              <a:t>st</a:t>
            </a:r>
            <a:r>
              <a:rPr lang="en-US" sz="1400" dirty="0" smtClean="0">
                <a:solidFill>
                  <a:srgbClr val="003366"/>
                </a:solidFill>
                <a:latin typeface="Tahoma" pitchFamily="34" charset="0"/>
                <a:ea typeface="Tahoma" pitchFamily="34" charset="0"/>
                <a:cs typeface="Tahoma" pitchFamily="34" charset="0"/>
              </a:rPr>
              <a:t> Ave New York, NY</a:t>
            </a:r>
          </a:p>
          <a:p>
            <a:pPr algn="l"/>
            <a:r>
              <a:rPr lang="en-US" sz="1400" dirty="0" smtClean="0">
                <a:solidFill>
                  <a:srgbClr val="003366"/>
                </a:solidFill>
                <a:latin typeface="Tahoma" pitchFamily="34" charset="0"/>
                <a:ea typeface="Tahoma" pitchFamily="34" charset="0"/>
                <a:cs typeface="Tahoma" pitchFamily="34" charset="0"/>
              </a:rPr>
              <a:t>- There are also many pharmacies in the area that residents can go to fill their prescriptions and to also find out more about their medications. A few of the pharmacies around the area are: Rite Aid, CVS, Duane Reade and a few other small neighborhood brands such as </a:t>
            </a:r>
            <a:r>
              <a:rPr lang="en-US" sz="1400" dirty="0" err="1" smtClean="0">
                <a:solidFill>
                  <a:srgbClr val="003366"/>
                </a:solidFill>
                <a:latin typeface="Tahoma" pitchFamily="34" charset="0"/>
                <a:ea typeface="Tahoma" pitchFamily="34" charset="0"/>
                <a:cs typeface="Tahoma" pitchFamily="34" charset="0"/>
              </a:rPr>
              <a:t>Prohealth</a:t>
            </a:r>
            <a:r>
              <a:rPr lang="en-US" sz="1400" dirty="0" smtClean="0">
                <a:solidFill>
                  <a:srgbClr val="003366"/>
                </a:solidFill>
                <a:latin typeface="Tahoma" pitchFamily="34" charset="0"/>
                <a:ea typeface="Tahoma" pitchFamily="34" charset="0"/>
                <a:cs typeface="Tahoma" pitchFamily="34" charset="0"/>
              </a:rPr>
              <a:t> Pharmacy and </a:t>
            </a:r>
            <a:r>
              <a:rPr lang="en-US" sz="1400" dirty="0" err="1" smtClean="0">
                <a:solidFill>
                  <a:srgbClr val="003366"/>
                </a:solidFill>
                <a:latin typeface="Tahoma" pitchFamily="34" charset="0"/>
                <a:ea typeface="Tahoma" pitchFamily="34" charset="0"/>
                <a:cs typeface="Tahoma" pitchFamily="34" charset="0"/>
              </a:rPr>
              <a:t>Halpern</a:t>
            </a:r>
            <a:r>
              <a:rPr lang="en-US" sz="1400" dirty="0" smtClean="0">
                <a:solidFill>
                  <a:srgbClr val="003366"/>
                </a:solidFill>
                <a:latin typeface="Tahoma" pitchFamily="34" charset="0"/>
                <a:ea typeface="Tahoma" pitchFamily="34" charset="0"/>
                <a:cs typeface="Tahoma" pitchFamily="34" charset="0"/>
              </a:rPr>
              <a:t> Pharmacy.</a:t>
            </a:r>
            <a:endParaRPr lang="en-US" sz="1400" dirty="0">
              <a:solidFill>
                <a:srgbClr val="003366"/>
              </a:solidFill>
              <a:latin typeface="Tahoma" pitchFamily="34" charset="0"/>
              <a:ea typeface="Tahoma" pitchFamily="34" charset="0"/>
              <a:cs typeface="Tahoma" pitchFamily="34" charset="0"/>
            </a:endParaRPr>
          </a:p>
        </p:txBody>
      </p:sp>
      <p:pic>
        <p:nvPicPr>
          <p:cNvPr id="13" name="Content Placeholder 12" descr="images4.jpg"/>
          <p:cNvPicPr>
            <a:picLocks noGrp="1" noChangeAspect="1"/>
          </p:cNvPicPr>
          <p:nvPr>
            <p:ph sz="half" idx="2"/>
          </p:nvPr>
        </p:nvPicPr>
        <p:blipFill>
          <a:blip r:embed="rId3" cstate="print"/>
          <a:stretch>
            <a:fillRect/>
          </a:stretch>
        </p:blipFill>
        <p:spPr>
          <a:xfrm>
            <a:off x="5867400" y="1828800"/>
            <a:ext cx="2590800" cy="2114550"/>
          </a:xfrm>
          <a:prstGeom prst="ellipse">
            <a:avLst/>
          </a:prstGeom>
          <a:ln>
            <a:noFill/>
          </a:ln>
          <a:effectLst>
            <a:softEdge rad="112500"/>
          </a:effectLst>
        </p:spPr>
      </p:pic>
      <p:pic>
        <p:nvPicPr>
          <p:cNvPr id="14" name="Picture 13" descr="cvs-2013.jpg"/>
          <p:cNvPicPr>
            <a:picLocks noChangeAspect="1"/>
          </p:cNvPicPr>
          <p:nvPr/>
        </p:nvPicPr>
        <p:blipFill>
          <a:blip r:embed="rId4" cstate="print"/>
          <a:stretch>
            <a:fillRect/>
          </a:stretch>
        </p:blipFill>
        <p:spPr>
          <a:xfrm>
            <a:off x="5943600" y="4038600"/>
            <a:ext cx="2514600" cy="25146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5" name="Content Placeholder 4"/>
          <p:cNvSpPr>
            <a:spLocks noGrp="1"/>
          </p:cNvSpPr>
          <p:nvPr>
            <p:ph sz="half" idx="4294967295"/>
          </p:nvPr>
        </p:nvSpPr>
        <p:spPr>
          <a:xfrm>
            <a:off x="0" y="1676400"/>
            <a:ext cx="9144000" cy="4724400"/>
          </a:xfrm>
        </p:spPr>
        <p:txBody>
          <a:bodyPr/>
          <a:lstStyle/>
          <a:p>
            <a:r>
              <a:rPr lang="en-US" sz="1400" dirty="0" smtClean="0">
                <a:solidFill>
                  <a:srgbClr val="003366"/>
                </a:solidFill>
              </a:rPr>
              <a:t>As </a:t>
            </a:r>
            <a:r>
              <a:rPr lang="en-US" sz="1400" dirty="0" smtClean="0">
                <a:solidFill>
                  <a:srgbClr val="003366"/>
                </a:solidFill>
              </a:rPr>
              <a:t>a case manager managing care of patients in the community with hypertension, diabetes, health literacy and obesity would realize that there would be greater outcomes when community centers are utilize to promote disease prevention and management teaching. Also an incorporation of exercise programs and nutritional </a:t>
            </a:r>
            <a:r>
              <a:rPr lang="en-US" sz="1400" dirty="0" err="1" smtClean="0">
                <a:solidFill>
                  <a:srgbClr val="003366"/>
                </a:solidFill>
              </a:rPr>
              <a:t>counselling</a:t>
            </a:r>
            <a:r>
              <a:rPr lang="en-US" sz="1400" dirty="0" smtClean="0">
                <a:solidFill>
                  <a:srgbClr val="003366"/>
                </a:solidFill>
              </a:rPr>
              <a:t> within the community.</a:t>
            </a:r>
          </a:p>
          <a:p>
            <a:r>
              <a:rPr lang="en-US" sz="1400" dirty="0" smtClean="0">
                <a:solidFill>
                  <a:srgbClr val="003366"/>
                </a:solidFill>
              </a:rPr>
              <a:t>For </a:t>
            </a:r>
            <a:r>
              <a:rPr lang="en-US" sz="1400" dirty="0" smtClean="0">
                <a:solidFill>
                  <a:srgbClr val="003366"/>
                </a:solidFill>
              </a:rPr>
              <a:t>substance abuse, mentally ill, cancer and HIV/AIDS/STD patients offering more support programs outside the hospital setting would be helpful.</a:t>
            </a:r>
          </a:p>
          <a:p>
            <a:pPr>
              <a:buNone/>
            </a:pPr>
            <a:r>
              <a:rPr lang="en-US" dirty="0" smtClean="0"/>
              <a:t> </a:t>
            </a:r>
            <a:r>
              <a:rPr lang="en-US" sz="1600" b="1" i="1" u="sng" dirty="0" smtClean="0">
                <a:solidFill>
                  <a:srgbClr val="003366"/>
                </a:solidFill>
              </a:rPr>
              <a:t>Mental Illness</a:t>
            </a:r>
            <a:r>
              <a:rPr lang="en-US" sz="1600" b="1" dirty="0" smtClean="0">
                <a:solidFill>
                  <a:srgbClr val="003366"/>
                </a:solidFill>
              </a:rPr>
              <a:t>: identifying patients is key to treatment. Integrate primary care and mental health services and improve access to outpatient services.</a:t>
            </a:r>
          </a:p>
          <a:p>
            <a:r>
              <a:rPr lang="en-US" sz="1400" dirty="0" smtClean="0">
                <a:solidFill>
                  <a:srgbClr val="003366"/>
                </a:solidFill>
              </a:rPr>
              <a:t>Screen parents/caregivers to provide supportive services, if needed.</a:t>
            </a:r>
          </a:p>
          <a:p>
            <a:r>
              <a:rPr lang="en-US" sz="1400" dirty="0" smtClean="0">
                <a:solidFill>
                  <a:srgbClr val="003366"/>
                </a:solidFill>
              </a:rPr>
              <a:t>Integrate more behavioral health practitioners within the primary care setting in order to provide a one-step model of care for those in need.</a:t>
            </a:r>
          </a:p>
          <a:p>
            <a:r>
              <a:rPr lang="en-US" sz="1400" dirty="0" smtClean="0">
                <a:solidFill>
                  <a:srgbClr val="003366"/>
                </a:solidFill>
              </a:rPr>
              <a:t>There is currently 25,805 patients in the Bellevue Hospital Center (BHC) primary care population. Out of those patients 608 per 1000 had emergency visits and 242 had admissions. By implementing these strategies BHC hope to decrease these numbers by 5 percent.</a:t>
            </a:r>
          </a:p>
          <a:p>
            <a:r>
              <a:rPr lang="en-US" sz="1400" dirty="0" smtClean="0">
                <a:solidFill>
                  <a:srgbClr val="003366"/>
                </a:solidFill>
              </a:rPr>
              <a:t>(Pressman and Bohlen, 2013)</a:t>
            </a:r>
          </a:p>
          <a:p>
            <a:pPr>
              <a:buNone/>
            </a:pPr>
            <a:endParaRPr lang="en-US" dirty="0" smtClean="0"/>
          </a:p>
          <a:p>
            <a:pPr marL="68580" indent="0">
              <a:buNone/>
            </a:pPr>
            <a:r>
              <a:rPr lang="en-US" dirty="0" smtClean="0"/>
              <a:t>    </a:t>
            </a:r>
          </a:p>
          <a:p>
            <a:endParaRPr lang="en-US" dirty="0" smtClean="0">
              <a:latin typeface="Bookman Old Style" pitchFamily="18" charset="0"/>
            </a:endParaRPr>
          </a:p>
          <a:p>
            <a:pPr marL="68580" indent="0">
              <a:buNone/>
            </a:pPr>
            <a:endParaRPr lang="en-US" dirty="0" smtClean="0">
              <a:latin typeface="Bookman Old Style" pitchFamily="18" charset="0"/>
            </a:endParaRPr>
          </a:p>
          <a:p>
            <a:endParaRPr lang="en-US" dirty="0" smtClean="0">
              <a:latin typeface="Bookman Old Style" pitchFamily="18" charset="0"/>
            </a:endParaRPr>
          </a:p>
          <a:p>
            <a:endParaRPr lang="en-US" dirty="0"/>
          </a:p>
        </p:txBody>
      </p:sp>
      <p:pic>
        <p:nvPicPr>
          <p:cNvPr id="7" name="Picture 6" descr="image_gallery.jpg"/>
          <p:cNvPicPr>
            <a:picLocks noChangeAspect="1"/>
          </p:cNvPicPr>
          <p:nvPr/>
        </p:nvPicPr>
        <p:blipFill>
          <a:blip r:embed="rId2" cstate="print"/>
          <a:stretch>
            <a:fillRect/>
          </a:stretch>
        </p:blipFill>
        <p:spPr>
          <a:xfrm>
            <a:off x="6934200" y="5181600"/>
            <a:ext cx="1984248" cy="1502664"/>
          </a:xfrm>
          <a:prstGeom prst="rect">
            <a:avLst/>
          </a:prstGeom>
          <a:ln>
            <a:noFill/>
          </a:ln>
          <a:effectLst>
            <a:softEdge rad="112500"/>
          </a:effectLst>
        </p:spPr>
      </p:pic>
      <p:pic>
        <p:nvPicPr>
          <p:cNvPr id="8" name="Picture 7" descr="images5.jpg"/>
          <p:cNvPicPr>
            <a:picLocks noChangeAspect="1"/>
          </p:cNvPicPr>
          <p:nvPr/>
        </p:nvPicPr>
        <p:blipFill>
          <a:blip r:embed="rId3" cstate="print"/>
          <a:stretch>
            <a:fillRect/>
          </a:stretch>
        </p:blipFill>
        <p:spPr>
          <a:xfrm>
            <a:off x="2819400" y="5314950"/>
            <a:ext cx="2952750" cy="15430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4" name="Content Placeholder 3"/>
          <p:cNvSpPr>
            <a:spLocks noGrp="1"/>
          </p:cNvSpPr>
          <p:nvPr>
            <p:ph sz="half" idx="1"/>
          </p:nvPr>
        </p:nvSpPr>
        <p:spPr>
          <a:xfrm>
            <a:off x="0" y="1676400"/>
            <a:ext cx="4838700" cy="4953000"/>
          </a:xfrm>
        </p:spPr>
        <p:txBody>
          <a:bodyPr/>
          <a:lstStyle/>
          <a:p>
            <a:r>
              <a:rPr lang="en-US" sz="1400" dirty="0" smtClean="0"/>
              <a:t> </a:t>
            </a:r>
            <a:r>
              <a:rPr lang="en-US" sz="1400" b="1" i="1" u="sng" dirty="0" smtClean="0">
                <a:solidFill>
                  <a:srgbClr val="003366"/>
                </a:solidFill>
              </a:rPr>
              <a:t>Diabetes</a:t>
            </a:r>
            <a:r>
              <a:rPr lang="en-US" sz="1400" b="1" dirty="0" smtClean="0">
                <a:solidFill>
                  <a:srgbClr val="003366"/>
                </a:solidFill>
              </a:rPr>
              <a:t>: Bellevue hospital participates in the diabetes chronic disease collaborative. All patients with a diagnosis of diabetes are entered into the chronic disease registry to facilitate measuring compliance with care and outcome.</a:t>
            </a:r>
          </a:p>
          <a:p>
            <a:r>
              <a:rPr lang="en-US" sz="1400" dirty="0" smtClean="0">
                <a:solidFill>
                  <a:srgbClr val="003366"/>
                </a:solidFill>
              </a:rPr>
              <a:t>Each patient have an individual care plan to fit their specific needs.</a:t>
            </a:r>
          </a:p>
          <a:p>
            <a:r>
              <a:rPr lang="en-US" sz="1400" dirty="0" smtClean="0">
                <a:solidFill>
                  <a:srgbClr val="003366"/>
                </a:solidFill>
              </a:rPr>
              <a:t>“ At risk” patients are set up with care coordination and/or care management. At risk patients are patients who have poor compliance, have more than one ED visit within one year period and/or one or more admissions during that same period and as those who have more than one socioeconomic factor such as homelessness.</a:t>
            </a:r>
          </a:p>
          <a:p>
            <a:r>
              <a:rPr lang="en-US" sz="1400" dirty="0" smtClean="0">
                <a:solidFill>
                  <a:srgbClr val="003366"/>
                </a:solidFill>
              </a:rPr>
              <a:t>There are 1,524 patients with a diagnosis of diabetes registered in the diabetes chronic disease registry. This number represents 6% of BHC adult patient population. By implementing these strategies it is expected that there should be a 10% improvement in ED visits and admission because of diabetic complications.</a:t>
            </a:r>
          </a:p>
          <a:p>
            <a:r>
              <a:rPr lang="en-US" sz="1400" dirty="0" smtClean="0">
                <a:solidFill>
                  <a:srgbClr val="003366"/>
                </a:solidFill>
              </a:rPr>
              <a:t>(Pressman and Bohlen, 2013)</a:t>
            </a:r>
          </a:p>
          <a:p>
            <a:endParaRPr lang="en-US" dirty="0"/>
          </a:p>
        </p:txBody>
      </p:sp>
      <p:sp>
        <p:nvSpPr>
          <p:cNvPr id="8" name="Content Placeholder 7"/>
          <p:cNvSpPr>
            <a:spLocks noGrp="1"/>
          </p:cNvSpPr>
          <p:nvPr>
            <p:ph sz="half" idx="2"/>
          </p:nvPr>
        </p:nvSpPr>
        <p:spPr/>
        <p:txBody>
          <a:bodyPr/>
          <a:lstStyle/>
          <a:p>
            <a:r>
              <a:rPr lang="en-US" sz="1400" dirty="0" smtClean="0">
                <a:solidFill>
                  <a:srgbClr val="003366"/>
                </a:solidFill>
              </a:rPr>
              <a:t> </a:t>
            </a:r>
            <a:r>
              <a:rPr lang="en-US" sz="1400" b="1" i="1" u="sng" dirty="0" smtClean="0">
                <a:solidFill>
                  <a:srgbClr val="003366"/>
                </a:solidFill>
              </a:rPr>
              <a:t>Hypertensions</a:t>
            </a:r>
            <a:r>
              <a:rPr lang="en-US" sz="1400" b="1" dirty="0" smtClean="0">
                <a:solidFill>
                  <a:srgbClr val="003366"/>
                </a:solidFill>
              </a:rPr>
              <a:t>: Bellevue Hospital Center (BHC) is connecting patients to primary care providers to help promote the continuity of care/disease management.</a:t>
            </a:r>
          </a:p>
          <a:p>
            <a:r>
              <a:rPr lang="en-US" sz="1400" dirty="0" smtClean="0">
                <a:solidFill>
                  <a:srgbClr val="003366"/>
                </a:solidFill>
              </a:rPr>
              <a:t>Extend access to HTN management services such as regular blood pressure checks, counseling on diet and exercise and medication management.</a:t>
            </a:r>
          </a:p>
          <a:p>
            <a:r>
              <a:rPr lang="en-US" sz="1400" dirty="0" smtClean="0">
                <a:solidFill>
                  <a:srgbClr val="003366"/>
                </a:solidFill>
              </a:rPr>
              <a:t>Work with dietitians to develop culturally appropriate diets for patients. Group classes will be offered targeting topics such as healthy cooking and stress management.  </a:t>
            </a:r>
          </a:p>
          <a:p>
            <a:r>
              <a:rPr lang="en-US" sz="1400" dirty="0" smtClean="0">
                <a:solidFill>
                  <a:srgbClr val="003366"/>
                </a:solidFill>
              </a:rPr>
              <a:t>In the BHC there are currently 41% of patients in the adult primary care that have a diagnosis of HTN. By implementing these strategies, there is an expectation that 64% of these patients will have control of their blood pressure.</a:t>
            </a:r>
          </a:p>
          <a:p>
            <a:r>
              <a:rPr lang="en-US" sz="1400" dirty="0" smtClean="0">
                <a:solidFill>
                  <a:srgbClr val="003366"/>
                </a:solidFill>
              </a:rPr>
              <a:t>(Pressman and Bohlen, 2013)</a:t>
            </a:r>
          </a:p>
          <a:p>
            <a:endParaRPr lang="en-US" dirty="0"/>
          </a:p>
        </p:txBody>
      </p:sp>
      <p:pic>
        <p:nvPicPr>
          <p:cNvPr id="9" name="Picture 8" descr="index2.jpg"/>
          <p:cNvPicPr>
            <a:picLocks noChangeAspect="1"/>
          </p:cNvPicPr>
          <p:nvPr/>
        </p:nvPicPr>
        <p:blipFill>
          <a:blip r:embed="rId2" cstate="print"/>
          <a:stretch>
            <a:fillRect/>
          </a:stretch>
        </p:blipFill>
        <p:spPr>
          <a:xfrm>
            <a:off x="-152400" y="0"/>
            <a:ext cx="2381250" cy="1524000"/>
          </a:xfrm>
          <a:prstGeom prst="rect">
            <a:avLst/>
          </a:prstGeom>
          <a:ln>
            <a:noFill/>
          </a:ln>
          <a:effectLst>
            <a:softEdge rad="112500"/>
          </a:effectLst>
        </p:spPr>
      </p:pic>
      <p:pic>
        <p:nvPicPr>
          <p:cNvPr id="10" name="Picture 9" descr="hypertension-cross-word-cloud-22526510.jpg"/>
          <p:cNvPicPr>
            <a:picLocks noChangeAspect="1"/>
          </p:cNvPicPr>
          <p:nvPr/>
        </p:nvPicPr>
        <p:blipFill>
          <a:blip r:embed="rId3" cstate="print"/>
          <a:stretch>
            <a:fillRect/>
          </a:stretch>
        </p:blipFill>
        <p:spPr>
          <a:xfrm>
            <a:off x="7565728" y="0"/>
            <a:ext cx="1578272" cy="168753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3" name="Content Placeholder 2"/>
          <p:cNvSpPr>
            <a:spLocks noGrp="1"/>
          </p:cNvSpPr>
          <p:nvPr>
            <p:ph sz="half" idx="1"/>
          </p:nvPr>
        </p:nvSpPr>
        <p:spPr>
          <a:xfrm>
            <a:off x="0" y="1676400"/>
            <a:ext cx="4838700" cy="4724400"/>
          </a:xfrm>
        </p:spPr>
        <p:txBody>
          <a:bodyPr/>
          <a:lstStyle/>
          <a:p>
            <a:r>
              <a:rPr lang="en-US" sz="1600" b="1" i="1" u="sng" dirty="0" smtClean="0">
                <a:solidFill>
                  <a:srgbClr val="003366"/>
                </a:solidFill>
              </a:rPr>
              <a:t>Substance abuse</a:t>
            </a:r>
            <a:r>
              <a:rPr lang="en-US" sz="1600" b="1" dirty="0" smtClean="0">
                <a:solidFill>
                  <a:srgbClr val="003366"/>
                </a:solidFill>
              </a:rPr>
              <a:t>: Bellevue Hospital Center (BHC) participates in New York State’s Health Home program (HH). This programs enrolls “high </a:t>
            </a:r>
            <a:r>
              <a:rPr lang="en-US" sz="1600" b="1" dirty="0" err="1" smtClean="0">
                <a:solidFill>
                  <a:srgbClr val="003366"/>
                </a:solidFill>
              </a:rPr>
              <a:t>Utilizers</a:t>
            </a:r>
            <a:r>
              <a:rPr lang="en-US" sz="1600" b="1" dirty="0" smtClean="0">
                <a:solidFill>
                  <a:srgbClr val="003366"/>
                </a:solidFill>
              </a:rPr>
              <a:t>” of emergency and inpatient services. Substance abuse patients are one of the groups that are considered “high </a:t>
            </a:r>
            <a:r>
              <a:rPr lang="en-US" sz="1600" b="1" dirty="0" err="1" smtClean="0">
                <a:solidFill>
                  <a:srgbClr val="003366"/>
                </a:solidFill>
              </a:rPr>
              <a:t>utilizers</a:t>
            </a:r>
            <a:r>
              <a:rPr lang="en-US" sz="1600" b="1" dirty="0" smtClean="0">
                <a:solidFill>
                  <a:srgbClr val="003366"/>
                </a:solidFill>
              </a:rPr>
              <a:t>”.</a:t>
            </a:r>
          </a:p>
          <a:p>
            <a:r>
              <a:rPr lang="en-US" sz="1600" dirty="0" smtClean="0">
                <a:solidFill>
                  <a:srgbClr val="003366"/>
                </a:solidFill>
              </a:rPr>
              <a:t>Patients in this program will receive care management, care coordination, primary care, substance and mental health services.</a:t>
            </a:r>
          </a:p>
          <a:p>
            <a:r>
              <a:rPr lang="en-US" sz="1600" dirty="0" smtClean="0">
                <a:solidFill>
                  <a:srgbClr val="003366"/>
                </a:solidFill>
              </a:rPr>
              <a:t>Each patient receives a care plan that is actively managed by their care team.</a:t>
            </a:r>
          </a:p>
          <a:p>
            <a:r>
              <a:rPr lang="en-US" sz="1600" dirty="0" smtClean="0">
                <a:solidFill>
                  <a:srgbClr val="003366"/>
                </a:solidFill>
              </a:rPr>
              <a:t>(Pressman and Bohlen, 2013)</a:t>
            </a:r>
          </a:p>
          <a:p>
            <a:endParaRPr lang="en-US" dirty="0">
              <a:solidFill>
                <a:srgbClr val="003366"/>
              </a:solidFill>
              <a:latin typeface="Bookman Old Style" pitchFamily="18" charset="0"/>
            </a:endParaRPr>
          </a:p>
        </p:txBody>
      </p:sp>
      <p:sp>
        <p:nvSpPr>
          <p:cNvPr id="6" name="Content Placeholder 5"/>
          <p:cNvSpPr>
            <a:spLocks noGrp="1"/>
          </p:cNvSpPr>
          <p:nvPr>
            <p:ph sz="half" idx="2"/>
          </p:nvPr>
        </p:nvSpPr>
        <p:spPr>
          <a:xfrm>
            <a:off x="4876800" y="1676400"/>
            <a:ext cx="4267200" cy="4724400"/>
          </a:xfrm>
        </p:spPr>
        <p:txBody>
          <a:bodyPr/>
          <a:lstStyle/>
          <a:p>
            <a:r>
              <a:rPr lang="en-US" sz="1600" b="1" i="1" u="sng" dirty="0" smtClean="0">
                <a:solidFill>
                  <a:srgbClr val="003366"/>
                </a:solidFill>
              </a:rPr>
              <a:t>Health literacy</a:t>
            </a:r>
            <a:r>
              <a:rPr lang="en-US" sz="1600" b="1" dirty="0" smtClean="0">
                <a:solidFill>
                  <a:srgbClr val="003366"/>
                </a:solidFill>
              </a:rPr>
              <a:t>: Bellevue Hospital Center (BHC) uses the </a:t>
            </a:r>
            <a:r>
              <a:rPr lang="en-US" sz="1600" b="1" dirty="0" err="1" smtClean="0">
                <a:solidFill>
                  <a:srgbClr val="003366"/>
                </a:solidFill>
              </a:rPr>
              <a:t>HealthPix</a:t>
            </a:r>
            <a:r>
              <a:rPr lang="en-US" sz="1600" b="1" dirty="0" smtClean="0">
                <a:solidFill>
                  <a:srgbClr val="003366"/>
                </a:solidFill>
              </a:rPr>
              <a:t> graphical display, developed by Dr. </a:t>
            </a:r>
            <a:r>
              <a:rPr lang="en-US" sz="1600" b="1" dirty="0" err="1" smtClean="0">
                <a:solidFill>
                  <a:srgbClr val="003366"/>
                </a:solidFill>
              </a:rPr>
              <a:t>Shonna</a:t>
            </a:r>
            <a:r>
              <a:rPr lang="en-US" sz="1600" b="1" dirty="0" smtClean="0">
                <a:solidFill>
                  <a:srgbClr val="003366"/>
                </a:solidFill>
              </a:rPr>
              <a:t> Yin from the Department of Pediatrics, to teach parents how to administer medications to their children. The goal is to use the </a:t>
            </a:r>
            <a:r>
              <a:rPr lang="en-US" sz="1600" b="1" dirty="0" err="1" smtClean="0">
                <a:solidFill>
                  <a:srgbClr val="003366"/>
                </a:solidFill>
              </a:rPr>
              <a:t>HealthPix</a:t>
            </a:r>
            <a:r>
              <a:rPr lang="en-US" sz="1600" b="1" dirty="0" smtClean="0">
                <a:solidFill>
                  <a:srgbClr val="003366"/>
                </a:solidFill>
              </a:rPr>
              <a:t> model to explain other literatures such as diet, exercise and medication management for adults. Using this model can be very instrumental when conducting discharge teaching.</a:t>
            </a:r>
          </a:p>
          <a:p>
            <a:r>
              <a:rPr lang="en-US" sz="1600" dirty="0" smtClean="0">
                <a:solidFill>
                  <a:srgbClr val="003366"/>
                </a:solidFill>
              </a:rPr>
              <a:t>As of 2013 BHC has begun using </a:t>
            </a:r>
            <a:r>
              <a:rPr lang="en-US" sz="1600" dirty="0" err="1" smtClean="0">
                <a:solidFill>
                  <a:srgbClr val="003366"/>
                </a:solidFill>
              </a:rPr>
              <a:t>iPads</a:t>
            </a:r>
            <a:r>
              <a:rPr lang="en-US" sz="1600" dirty="0" smtClean="0">
                <a:solidFill>
                  <a:srgbClr val="003366"/>
                </a:solidFill>
              </a:rPr>
              <a:t> in the clinic setting to conduct surveys on the effectiveness of patient teaching understanding. Results show that 88% of participants replied “always”. The goal is to raise that number to 95%.</a:t>
            </a:r>
          </a:p>
          <a:p>
            <a:r>
              <a:rPr lang="en-US" sz="1600" dirty="0" smtClean="0">
                <a:solidFill>
                  <a:srgbClr val="003366"/>
                </a:solidFill>
              </a:rPr>
              <a:t>(Pressman and Bohlen, 2013)</a:t>
            </a:r>
          </a:p>
          <a:p>
            <a:endParaRPr lang="en-US" dirty="0"/>
          </a:p>
        </p:txBody>
      </p:sp>
      <p:pic>
        <p:nvPicPr>
          <p:cNvPr id="8" name="Picture 7" descr="header-sub-abuse.png"/>
          <p:cNvPicPr>
            <a:picLocks noChangeAspect="1"/>
          </p:cNvPicPr>
          <p:nvPr/>
        </p:nvPicPr>
        <p:blipFill>
          <a:blip r:embed="rId2" cstate="print"/>
          <a:stretch>
            <a:fillRect/>
          </a:stretch>
        </p:blipFill>
        <p:spPr>
          <a:xfrm>
            <a:off x="0" y="5308172"/>
            <a:ext cx="1971675" cy="1549828"/>
          </a:xfrm>
          <a:prstGeom prst="rect">
            <a:avLst/>
          </a:prstGeom>
        </p:spPr>
      </p:pic>
      <p:pic>
        <p:nvPicPr>
          <p:cNvPr id="9" name="Picture 8" descr="images6.jpg"/>
          <p:cNvPicPr>
            <a:picLocks noChangeAspect="1"/>
          </p:cNvPicPr>
          <p:nvPr/>
        </p:nvPicPr>
        <p:blipFill>
          <a:blip r:embed="rId3" cstate="print"/>
          <a:stretch>
            <a:fillRect/>
          </a:stretch>
        </p:blipFill>
        <p:spPr>
          <a:xfrm>
            <a:off x="2895600" y="5257800"/>
            <a:ext cx="2379099" cy="12500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sz="4000" b="1" dirty="0">
              <a:solidFill>
                <a:srgbClr val="FF0000"/>
              </a:solidFill>
              <a:effectLst/>
              <a:latin typeface="Bookman Old Style" pitchFamily="18" charset="0"/>
            </a:endParaRPr>
          </a:p>
        </p:txBody>
      </p:sp>
      <p:sp>
        <p:nvSpPr>
          <p:cNvPr id="4" name="Rectangle 3"/>
          <p:cNvSpPr/>
          <p:nvPr/>
        </p:nvSpPr>
        <p:spPr>
          <a:xfrm>
            <a:off x="0" y="1828800"/>
            <a:ext cx="4572000" cy="4154984"/>
          </a:xfrm>
          <a:prstGeom prst="rect">
            <a:avLst/>
          </a:prstGeom>
        </p:spPr>
        <p:txBody>
          <a:bodyPr>
            <a:spAutoFit/>
          </a:bodyPr>
          <a:lstStyle/>
          <a:p>
            <a:pPr algn="l"/>
            <a:r>
              <a:rPr lang="en-US" b="1" i="1" u="sng" dirty="0" smtClean="0">
                <a:solidFill>
                  <a:srgbClr val="003366"/>
                </a:solidFill>
                <a:latin typeface="Tahoma" pitchFamily="34" charset="0"/>
                <a:ea typeface="Tahoma" pitchFamily="34" charset="0"/>
                <a:cs typeface="Tahoma" pitchFamily="34" charset="0"/>
              </a:rPr>
              <a:t>Cancer</a:t>
            </a:r>
            <a:r>
              <a:rPr lang="en-US" b="1" dirty="0" smtClean="0">
                <a:solidFill>
                  <a:srgbClr val="003366"/>
                </a:solidFill>
                <a:latin typeface="Tahoma" pitchFamily="34" charset="0"/>
                <a:ea typeface="Tahoma" pitchFamily="34" charset="0"/>
                <a:cs typeface="Tahoma" pitchFamily="34" charset="0"/>
              </a:rPr>
              <a:t>: BHC is having primary care providers screen patients for lifestyle habits that are known to put patients at an increased risk for developing cancer.</a:t>
            </a:r>
          </a:p>
          <a:p>
            <a:pPr algn="l"/>
            <a:r>
              <a:rPr lang="en-US" dirty="0" smtClean="0">
                <a:solidFill>
                  <a:srgbClr val="003366"/>
                </a:solidFill>
                <a:latin typeface="Tahoma" pitchFamily="34" charset="0"/>
                <a:ea typeface="Tahoma" pitchFamily="34" charset="0"/>
                <a:cs typeface="Tahoma" pitchFamily="34" charset="0"/>
              </a:rPr>
              <a:t>BHC is hoping to increase and expand cancer screening and treatment services into the community setting.</a:t>
            </a:r>
          </a:p>
          <a:p>
            <a:pPr algn="l"/>
            <a:r>
              <a:rPr lang="en-US" dirty="0" smtClean="0">
                <a:solidFill>
                  <a:srgbClr val="003366"/>
                </a:solidFill>
                <a:latin typeface="Tahoma" pitchFamily="34" charset="0"/>
                <a:ea typeface="Tahoma" pitchFamily="34" charset="0"/>
                <a:cs typeface="Tahoma" pitchFamily="34" charset="0"/>
              </a:rPr>
              <a:t>(Pressman and Bohlen, 2013)</a:t>
            </a:r>
            <a:endParaRPr lang="en-US" dirty="0">
              <a:solidFill>
                <a:srgbClr val="003366"/>
              </a:solidFill>
              <a:latin typeface="Tahoma" pitchFamily="34" charset="0"/>
              <a:ea typeface="Tahoma" pitchFamily="34" charset="0"/>
              <a:cs typeface="Tahoma" pitchFamily="34" charset="0"/>
            </a:endParaRPr>
          </a:p>
        </p:txBody>
      </p:sp>
      <p:sp>
        <p:nvSpPr>
          <p:cNvPr id="5" name="Rectangle 4"/>
          <p:cNvSpPr/>
          <p:nvPr/>
        </p:nvSpPr>
        <p:spPr>
          <a:xfrm>
            <a:off x="4648200" y="1676400"/>
            <a:ext cx="4343400" cy="4708981"/>
          </a:xfrm>
          <a:prstGeom prst="rect">
            <a:avLst/>
          </a:prstGeom>
        </p:spPr>
        <p:txBody>
          <a:bodyPr wrap="square">
            <a:spAutoFit/>
          </a:bodyPr>
          <a:lstStyle/>
          <a:p>
            <a:pPr algn="l"/>
            <a:r>
              <a:rPr lang="en-US" sz="2000" b="1" i="1" u="sng" dirty="0" smtClean="0">
                <a:solidFill>
                  <a:srgbClr val="003366"/>
                </a:solidFill>
                <a:latin typeface="Tahoma" pitchFamily="34" charset="0"/>
                <a:ea typeface="Tahoma" pitchFamily="34" charset="0"/>
                <a:cs typeface="Tahoma" pitchFamily="34" charset="0"/>
              </a:rPr>
              <a:t>Obesity</a:t>
            </a:r>
            <a:r>
              <a:rPr lang="en-US" sz="2000" b="1" dirty="0" smtClean="0">
                <a:solidFill>
                  <a:srgbClr val="003366"/>
                </a:solidFill>
                <a:latin typeface="Tahoma" pitchFamily="34" charset="0"/>
                <a:ea typeface="Tahoma" pitchFamily="34" charset="0"/>
                <a:cs typeface="Tahoma" pitchFamily="34" charset="0"/>
              </a:rPr>
              <a:t>: BHC is tackling the obesity epidemic by utilizing primary care and specialty care services. They are including intensive medical treatment, evidence-based diet programs and psychological counseling to identify psychosocial risk factors.</a:t>
            </a:r>
          </a:p>
          <a:p>
            <a:pPr algn="l"/>
            <a:r>
              <a:rPr lang="en-US" sz="2000" dirty="0" smtClean="0">
                <a:solidFill>
                  <a:srgbClr val="003366"/>
                </a:solidFill>
                <a:latin typeface="Tahoma" pitchFamily="34" charset="0"/>
                <a:ea typeface="Tahoma" pitchFamily="34" charset="0"/>
                <a:cs typeface="Tahoma" pitchFamily="34" charset="0"/>
              </a:rPr>
              <a:t>The BHC Nutrition and Fitness Program (BENUFIT) is being utilized to provide comprehensive evaluation and treatment for patients through weight management programs.</a:t>
            </a:r>
          </a:p>
          <a:p>
            <a:pPr algn="l"/>
            <a:r>
              <a:rPr lang="en-US" sz="2000" dirty="0" smtClean="0">
                <a:solidFill>
                  <a:srgbClr val="003366"/>
                </a:solidFill>
                <a:latin typeface="Tahoma" pitchFamily="34" charset="0"/>
                <a:ea typeface="Tahoma" pitchFamily="34" charset="0"/>
                <a:cs typeface="Tahoma" pitchFamily="34" charset="0"/>
              </a:rPr>
              <a:t>(Pressman and Bohlen, 2013)</a:t>
            </a:r>
            <a:endParaRPr lang="en-US" sz="2000" dirty="0">
              <a:solidFill>
                <a:srgbClr val="003366"/>
              </a:solidFill>
              <a:latin typeface="Tahoma" pitchFamily="34" charset="0"/>
              <a:ea typeface="Tahoma" pitchFamily="34" charset="0"/>
              <a:cs typeface="Tahoma" pitchFamily="34" charset="0"/>
            </a:endParaRPr>
          </a:p>
        </p:txBody>
      </p:sp>
      <p:pic>
        <p:nvPicPr>
          <p:cNvPr id="7" name="Picture 6" descr="oral cancer.png"/>
          <p:cNvPicPr>
            <a:picLocks noChangeAspect="1"/>
          </p:cNvPicPr>
          <p:nvPr/>
        </p:nvPicPr>
        <p:blipFill>
          <a:blip r:embed="rId2" cstate="print"/>
          <a:stretch>
            <a:fillRect/>
          </a:stretch>
        </p:blipFill>
        <p:spPr>
          <a:xfrm>
            <a:off x="-32890" y="0"/>
            <a:ext cx="2318890" cy="1676400"/>
          </a:xfrm>
          <a:prstGeom prst="rect">
            <a:avLst/>
          </a:prstGeom>
          <a:ln>
            <a:noFill/>
          </a:ln>
          <a:effectLst>
            <a:softEdge rad="112500"/>
          </a:effectLst>
        </p:spPr>
      </p:pic>
      <p:pic>
        <p:nvPicPr>
          <p:cNvPr id="8" name="Picture 7" descr="images7.jpg"/>
          <p:cNvPicPr>
            <a:picLocks noChangeAspect="1"/>
          </p:cNvPicPr>
          <p:nvPr/>
        </p:nvPicPr>
        <p:blipFill>
          <a:blip r:embed="rId3" cstate="print"/>
          <a:stretch>
            <a:fillRect/>
          </a:stretch>
        </p:blipFill>
        <p:spPr>
          <a:xfrm>
            <a:off x="7315200" y="838200"/>
            <a:ext cx="1600199" cy="91071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219200"/>
          </a:xfrm>
        </p:spPr>
        <p:txBody>
          <a:bodyPr/>
          <a:lstStyle/>
          <a:p>
            <a:r>
              <a:rPr lang="en-US" b="1" dirty="0" smtClean="0">
                <a:solidFill>
                  <a:srgbClr val="FF0000"/>
                </a:solidFill>
                <a:effectLst>
                  <a:outerShdw blurRad="38100" dist="38100" dir="2700000" algn="tl">
                    <a:srgbClr val="000000">
                      <a:alpha val="43137"/>
                    </a:srgbClr>
                  </a:outerShdw>
                </a:effectLst>
                <a:latin typeface="Bookman Old Style" pitchFamily="18" charset="0"/>
              </a:rPr>
              <a:t>Care Management Techniques</a:t>
            </a:r>
            <a:endParaRPr lang="en-US" b="1" dirty="0">
              <a:solidFill>
                <a:srgbClr val="FF0000"/>
              </a:solidFill>
              <a:effectLst/>
              <a:latin typeface="Bookman Old Style" pitchFamily="18" charset="0"/>
            </a:endParaRPr>
          </a:p>
        </p:txBody>
      </p:sp>
      <p:sp>
        <p:nvSpPr>
          <p:cNvPr id="4" name="Rectangle 3"/>
          <p:cNvSpPr/>
          <p:nvPr/>
        </p:nvSpPr>
        <p:spPr>
          <a:xfrm>
            <a:off x="304800" y="1676400"/>
            <a:ext cx="4572000" cy="5262979"/>
          </a:xfrm>
          <a:prstGeom prst="rect">
            <a:avLst/>
          </a:prstGeom>
        </p:spPr>
        <p:txBody>
          <a:bodyPr wrap="square">
            <a:spAutoFit/>
          </a:bodyPr>
          <a:lstStyle/>
          <a:p>
            <a:pPr algn="l"/>
            <a:r>
              <a:rPr lang="en-US" b="1" i="1" u="sng" dirty="0" smtClean="0">
                <a:solidFill>
                  <a:srgbClr val="003366"/>
                </a:solidFill>
                <a:latin typeface="Tahoma" pitchFamily="34" charset="0"/>
                <a:ea typeface="Tahoma" pitchFamily="34" charset="0"/>
                <a:cs typeface="Tahoma" pitchFamily="34" charset="0"/>
              </a:rPr>
              <a:t>HIV/AIDS/STDs</a:t>
            </a:r>
            <a:r>
              <a:rPr lang="en-US" b="1" dirty="0" smtClean="0">
                <a:solidFill>
                  <a:srgbClr val="003366"/>
                </a:solidFill>
                <a:latin typeface="Tahoma" pitchFamily="34" charset="0"/>
                <a:ea typeface="Tahoma" pitchFamily="34" charset="0"/>
                <a:cs typeface="Tahoma" pitchFamily="34" charset="0"/>
              </a:rPr>
              <a:t>: BHC is working to be a “one-step shopping” service for persons with HIV/AIDS.</a:t>
            </a:r>
          </a:p>
          <a:p>
            <a:pPr algn="l">
              <a:buFont typeface="Arial" pitchFamily="34" charset="0"/>
              <a:buChar char="•"/>
            </a:pPr>
            <a:r>
              <a:rPr lang="en-US" dirty="0" smtClean="0">
                <a:solidFill>
                  <a:srgbClr val="003366"/>
                </a:solidFill>
                <a:latin typeface="Tahoma" pitchFamily="34" charset="0"/>
                <a:ea typeface="Tahoma" pitchFamily="34" charset="0"/>
                <a:cs typeface="Tahoma" pitchFamily="34" charset="0"/>
              </a:rPr>
              <a:t>Enrolling patients into BHC’s harm Reduction Recovery Readiness and Relapse Prevention Program (HRR). Data show that 40-50% of the patients enrolled in the program had received individual counseling. The goal is to increase it to 80%.</a:t>
            </a:r>
          </a:p>
          <a:p>
            <a:pPr algn="l">
              <a:buFont typeface="Arial" pitchFamily="34" charset="0"/>
              <a:buChar char="•"/>
            </a:pPr>
            <a:r>
              <a:rPr lang="en-US" dirty="0" smtClean="0">
                <a:solidFill>
                  <a:srgbClr val="003366"/>
                </a:solidFill>
                <a:latin typeface="Tahoma" pitchFamily="34" charset="0"/>
                <a:ea typeface="Tahoma" pitchFamily="34" charset="0"/>
                <a:cs typeface="Tahoma" pitchFamily="34" charset="0"/>
              </a:rPr>
              <a:t>(Pressman and Bohlen, 2013)</a:t>
            </a:r>
            <a:endParaRPr lang="en-US" dirty="0">
              <a:solidFill>
                <a:srgbClr val="003366"/>
              </a:solidFill>
              <a:latin typeface="Tahoma" pitchFamily="34" charset="0"/>
              <a:ea typeface="Tahoma" pitchFamily="34" charset="0"/>
              <a:cs typeface="Tahoma" pitchFamily="34" charset="0"/>
            </a:endParaRPr>
          </a:p>
        </p:txBody>
      </p:sp>
      <p:pic>
        <p:nvPicPr>
          <p:cNvPr id="5" name="Picture 4" descr="hiv-testing.jpg"/>
          <p:cNvPicPr>
            <a:picLocks noChangeAspect="1"/>
          </p:cNvPicPr>
          <p:nvPr/>
        </p:nvPicPr>
        <p:blipFill>
          <a:blip r:embed="rId2" cstate="print"/>
          <a:stretch>
            <a:fillRect/>
          </a:stretch>
        </p:blipFill>
        <p:spPr>
          <a:xfrm>
            <a:off x="4419600" y="1524000"/>
            <a:ext cx="2464552" cy="2457450"/>
          </a:xfrm>
          <a:prstGeom prst="ellipse">
            <a:avLst/>
          </a:prstGeom>
          <a:ln>
            <a:noFill/>
          </a:ln>
          <a:effectLst>
            <a:softEdge rad="112500"/>
          </a:effectLst>
        </p:spPr>
      </p:pic>
      <p:pic>
        <p:nvPicPr>
          <p:cNvPr id="6" name="Picture 5" descr="STD-facts-Disease.jpg"/>
          <p:cNvPicPr>
            <a:picLocks noChangeAspect="1"/>
          </p:cNvPicPr>
          <p:nvPr/>
        </p:nvPicPr>
        <p:blipFill>
          <a:blip r:embed="rId3" cstate="print"/>
          <a:stretch>
            <a:fillRect/>
          </a:stretch>
        </p:blipFill>
        <p:spPr>
          <a:xfrm>
            <a:off x="6629400" y="3505200"/>
            <a:ext cx="2368550" cy="317499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295400"/>
          </a:xfrm>
        </p:spPr>
        <p:txBody>
          <a:bodyPr/>
          <a:lstStyle/>
          <a:p>
            <a:r>
              <a:rPr lang="en-US" dirty="0" smtClean="0"/>
              <a:t/>
            </a:r>
            <a:br>
              <a:rPr lang="en-US" dirty="0" smtClean="0"/>
            </a:br>
            <a:endParaRPr lang="en-US" b="1" i="1" dirty="0">
              <a:solidFill>
                <a:srgbClr val="FF0000"/>
              </a:solidFill>
              <a:effectLst/>
              <a:latin typeface="Bookman Old Style" pitchFamily="18" charset="0"/>
            </a:endParaRPr>
          </a:p>
        </p:txBody>
      </p:sp>
      <p:sp>
        <p:nvSpPr>
          <p:cNvPr id="5" name="Rectangle 4"/>
          <p:cNvSpPr/>
          <p:nvPr/>
        </p:nvSpPr>
        <p:spPr>
          <a:xfrm>
            <a:off x="1219200" y="0"/>
            <a:ext cx="7924800" cy="1200329"/>
          </a:xfrm>
          <a:prstGeom prst="rect">
            <a:avLst/>
          </a:prstGeom>
        </p:spPr>
        <p:txBody>
          <a:bodyPr wrap="square">
            <a:spAutoFit/>
          </a:bodyPr>
          <a:lstStyle/>
          <a:p>
            <a:pPr algn="l"/>
            <a:r>
              <a:rPr lang="en-US" sz="3600" b="1" dirty="0" smtClean="0">
                <a:solidFill>
                  <a:srgbClr val="FF0000"/>
                </a:solidFill>
                <a:effectLst>
                  <a:outerShdw blurRad="38100" dist="38100" dir="2700000" algn="tl">
                    <a:srgbClr val="000000">
                      <a:alpha val="43137"/>
                    </a:srgbClr>
                  </a:outerShdw>
                </a:effectLst>
                <a:latin typeface="Bookman Old Style" pitchFamily="18" charset="0"/>
              </a:rPr>
              <a:t> </a:t>
            </a:r>
            <a:r>
              <a:rPr lang="en-US" sz="3600" b="1" dirty="0" smtClean="0">
                <a:solidFill>
                  <a:srgbClr val="FF0000"/>
                </a:solidFill>
                <a:effectLst>
                  <a:outerShdw blurRad="38100" dist="38100" dir="2700000" algn="tl">
                    <a:srgbClr val="000000">
                      <a:alpha val="43137"/>
                    </a:srgbClr>
                  </a:outerShdw>
                </a:effectLst>
                <a:latin typeface="Bookman Old Style" pitchFamily="18" charset="0"/>
              </a:rPr>
              <a:t>   Diagnostic Community 				Statements</a:t>
            </a:r>
            <a:endParaRPr lang="en-US" sz="3600" b="1" dirty="0">
              <a:solidFill>
                <a:srgbClr val="FF0000"/>
              </a:solidFill>
              <a:effectLst>
                <a:outerShdw blurRad="38100" dist="38100" dir="2700000" algn="tl">
                  <a:srgbClr val="000000">
                    <a:alpha val="43137"/>
                  </a:srgbClr>
                </a:outerShdw>
              </a:effectLst>
              <a:latin typeface="Bookman Old Style" pitchFamily="18" charset="0"/>
            </a:endParaRPr>
          </a:p>
        </p:txBody>
      </p:sp>
      <p:sp>
        <p:nvSpPr>
          <p:cNvPr id="6" name="Rectangle 5"/>
          <p:cNvSpPr/>
          <p:nvPr/>
        </p:nvSpPr>
        <p:spPr>
          <a:xfrm>
            <a:off x="304800" y="1676400"/>
            <a:ext cx="8077200" cy="1600438"/>
          </a:xfrm>
          <a:prstGeom prst="rect">
            <a:avLst/>
          </a:prstGeom>
        </p:spPr>
        <p:txBody>
          <a:bodyPr wrap="square">
            <a:spAutoFit/>
          </a:bodyPr>
          <a:lstStyle/>
          <a:p>
            <a:pPr algn="l">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For </a:t>
            </a:r>
            <a:r>
              <a:rPr lang="en-US" sz="1400" dirty="0" smtClean="0">
                <a:solidFill>
                  <a:srgbClr val="003366"/>
                </a:solidFill>
                <a:latin typeface="Tahoma" pitchFamily="34" charset="0"/>
                <a:ea typeface="Tahoma" pitchFamily="34" charset="0"/>
                <a:cs typeface="Tahoma" pitchFamily="34" charset="0"/>
              </a:rPr>
              <a:t>the overall assessment of community, we decided to adopt the data available at Bellevue Hospital Center’s website (2013 Community Health Needs Assessment and Implementation Strategy). Approximately 50% of BHC’s outpatients (excluding visitors to the emergency room) reside in 27 different neighborhoods, in other words, 27 different “communities.” Clients originate from various neighborhoods in Manhattan, Brooklyn and Queens. Only 3.21% of the outpatient visitors (excluding visitors to the emergency room) live within the zip code zone 10016, the Kips Bay neighborhood in Manhattan in which Bellevue is </a:t>
            </a:r>
            <a:r>
              <a:rPr lang="en-US" sz="1400" dirty="0" smtClean="0">
                <a:solidFill>
                  <a:srgbClr val="003366"/>
                </a:solidFill>
                <a:latin typeface="Tahoma" pitchFamily="34" charset="0"/>
                <a:ea typeface="Tahoma" pitchFamily="34" charset="0"/>
                <a:cs typeface="Tahoma" pitchFamily="34" charset="0"/>
              </a:rPr>
              <a:t>located.</a:t>
            </a:r>
            <a:endParaRPr lang="en-US" sz="1400" dirty="0">
              <a:solidFill>
                <a:srgbClr val="003366"/>
              </a:solidFill>
              <a:latin typeface="Tahoma" pitchFamily="34" charset="0"/>
              <a:ea typeface="Tahoma" pitchFamily="34" charset="0"/>
              <a:cs typeface="Tahoma" pitchFamily="34" charset="0"/>
            </a:endParaRPr>
          </a:p>
        </p:txBody>
      </p:sp>
      <p:sp>
        <p:nvSpPr>
          <p:cNvPr id="9" name="Rectangle 8"/>
          <p:cNvSpPr/>
          <p:nvPr/>
        </p:nvSpPr>
        <p:spPr>
          <a:xfrm>
            <a:off x="304800" y="3276600"/>
            <a:ext cx="8077200" cy="1384995"/>
          </a:xfrm>
          <a:prstGeom prst="rect">
            <a:avLst/>
          </a:prstGeom>
        </p:spPr>
        <p:txBody>
          <a:bodyPr wrap="square">
            <a:spAutoFit/>
          </a:bodyPr>
          <a:lstStyle/>
          <a:p>
            <a:pPr lvl="0" algn="l">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The </a:t>
            </a:r>
            <a:r>
              <a:rPr lang="en-US" sz="1400" dirty="0" smtClean="0">
                <a:solidFill>
                  <a:srgbClr val="003366"/>
                </a:solidFill>
                <a:latin typeface="Tahoma" pitchFamily="34" charset="0"/>
                <a:ea typeface="Tahoma" pitchFamily="34" charset="0"/>
                <a:cs typeface="Tahoma" pitchFamily="34" charset="0"/>
              </a:rPr>
              <a:t>communities that BHC serves are impoverished. “Over 22% of all families and over 31% of families with children live below Federal poverty guidelines.” BHC accepts patients regardless of their ability to pay, and patients who are otherwise not able to access health care through private physicians or voluntary hospitals depend on BHC as a crucial point of access. A large proportion of BHC’s patients are “self-pay” (uninsured) and Medicaid recipients. “This adds to the complexity of providing health care and in managing population health” </a:t>
            </a:r>
            <a:r>
              <a:rPr lang="en-US" sz="1400" dirty="0" smtClean="0">
                <a:solidFill>
                  <a:srgbClr val="003366"/>
                </a:solidFill>
                <a:latin typeface="Tahoma" pitchFamily="34" charset="0"/>
                <a:ea typeface="Tahoma" pitchFamily="34" charset="0"/>
                <a:cs typeface="Tahoma" pitchFamily="34" charset="0"/>
              </a:rPr>
              <a:t>.  </a:t>
            </a:r>
            <a:endParaRPr lang="en-US" sz="1400" dirty="0" smtClean="0">
              <a:solidFill>
                <a:srgbClr val="003366"/>
              </a:solidFill>
              <a:latin typeface="Tahoma" pitchFamily="34" charset="0"/>
              <a:ea typeface="Tahoma" pitchFamily="34" charset="0"/>
              <a:cs typeface="Tahoma" pitchFamily="34" charset="0"/>
            </a:endParaRPr>
          </a:p>
        </p:txBody>
      </p:sp>
      <p:sp>
        <p:nvSpPr>
          <p:cNvPr id="10" name="Rectangle 9"/>
          <p:cNvSpPr/>
          <p:nvPr/>
        </p:nvSpPr>
        <p:spPr>
          <a:xfrm>
            <a:off x="2286000" y="2644170"/>
            <a:ext cx="4572000" cy="307777"/>
          </a:xfrm>
          <a:prstGeom prst="rect">
            <a:avLst/>
          </a:prstGeom>
        </p:spPr>
        <p:txBody>
          <a:bodyPr>
            <a:spAutoFit/>
          </a:bodyPr>
          <a:lstStyle/>
          <a:p>
            <a:pPr lvl="0" algn="l" eaLnBrk="1" hangingPunct="1"/>
            <a:r>
              <a:rPr lang="en-US" sz="1400" dirty="0" smtClean="0">
                <a:solidFill>
                  <a:srgbClr val="003366"/>
                </a:solidFill>
                <a:ea typeface="Calibri" pitchFamily="34" charset="0"/>
                <a:cs typeface="Times New Roman" pitchFamily="18" charset="0"/>
              </a:rPr>
              <a:t>).</a:t>
            </a:r>
            <a:endParaRPr lang="en-US" sz="1400" dirty="0" smtClean="0">
              <a:solidFill>
                <a:srgbClr val="003366"/>
              </a:solidFill>
              <a:latin typeface="Arial" pitchFamily="34" charset="0"/>
              <a:cs typeface="Arial" pitchFamily="34" charset="0"/>
            </a:endParaRPr>
          </a:p>
        </p:txBody>
      </p:sp>
      <p:sp>
        <p:nvSpPr>
          <p:cNvPr id="11" name="Rectangle 10"/>
          <p:cNvSpPr/>
          <p:nvPr/>
        </p:nvSpPr>
        <p:spPr>
          <a:xfrm>
            <a:off x="304800" y="4648200"/>
            <a:ext cx="7239000" cy="523220"/>
          </a:xfrm>
          <a:prstGeom prst="rect">
            <a:avLst/>
          </a:prstGeom>
        </p:spPr>
        <p:txBody>
          <a:bodyPr wrap="square">
            <a:spAutoFit/>
          </a:bodyPr>
          <a:lstStyle/>
          <a:p>
            <a:pPr lvl="0" algn="l" eaLnBrk="1" hangingPunct="1">
              <a:buFont typeface="Arial" pitchFamily="34" charset="0"/>
              <a:buChar char="•"/>
            </a:pPr>
            <a:r>
              <a:rPr lang="en-US" sz="1400" dirty="0" smtClean="0">
                <a:solidFill>
                  <a:srgbClr val="003366"/>
                </a:solidFill>
                <a:latin typeface="Tahoma" pitchFamily="34" charset="0"/>
                <a:ea typeface="Tahoma" pitchFamily="34" charset="0"/>
                <a:cs typeface="Tahoma" pitchFamily="34" charset="0"/>
              </a:rPr>
              <a:t> The </a:t>
            </a:r>
            <a:r>
              <a:rPr lang="en-US" sz="1400" dirty="0" smtClean="0">
                <a:solidFill>
                  <a:srgbClr val="003366"/>
                </a:solidFill>
                <a:latin typeface="Tahoma" pitchFamily="34" charset="0"/>
                <a:ea typeface="Tahoma" pitchFamily="34" charset="0"/>
                <a:cs typeface="Tahoma" pitchFamily="34" charset="0"/>
              </a:rPr>
              <a:t>communities that BHC serves are largely White and Hispanic. The Asian population is </a:t>
            </a:r>
            <a:r>
              <a:rPr lang="en-US" sz="1400" dirty="0" smtClean="0">
                <a:solidFill>
                  <a:srgbClr val="003366"/>
                </a:solidFill>
                <a:latin typeface="Tahoma" pitchFamily="34" charset="0"/>
                <a:ea typeface="Tahoma" pitchFamily="34" charset="0"/>
                <a:cs typeface="Tahoma" pitchFamily="34" charset="0"/>
              </a:rPr>
              <a:t>increasing</a:t>
            </a:r>
            <a:endParaRPr lang="en-US" sz="1400" dirty="0" smtClean="0">
              <a:solidFill>
                <a:srgbClr val="003366"/>
              </a:solidFill>
              <a:latin typeface="Arial" pitchFamily="34" charset="0"/>
              <a:cs typeface="Arial" pitchFamily="34" charset="0"/>
            </a:endParaRPr>
          </a:p>
        </p:txBody>
      </p:sp>
      <p:pic>
        <p:nvPicPr>
          <p:cNvPr id="12" name="Picture 11" descr="community_health_float.jpg"/>
          <p:cNvPicPr>
            <a:picLocks noChangeAspect="1"/>
          </p:cNvPicPr>
          <p:nvPr/>
        </p:nvPicPr>
        <p:blipFill>
          <a:blip r:embed="rId2" cstate="print"/>
          <a:stretch>
            <a:fillRect/>
          </a:stretch>
        </p:blipFill>
        <p:spPr>
          <a:xfrm>
            <a:off x="7010400" y="4876800"/>
            <a:ext cx="1905000" cy="1981200"/>
          </a:xfrm>
          <a:prstGeom prst="rect">
            <a:avLst/>
          </a:prstGeom>
          <a:ln>
            <a:noFill/>
          </a:ln>
          <a:effectLst>
            <a:softEdge rad="112500"/>
          </a:effectLst>
        </p:spPr>
      </p:pic>
      <p:pic>
        <p:nvPicPr>
          <p:cNvPr id="13" name="Picture 12" descr="images8.jpg"/>
          <p:cNvPicPr>
            <a:picLocks noChangeAspect="1"/>
          </p:cNvPicPr>
          <p:nvPr/>
        </p:nvPicPr>
        <p:blipFill>
          <a:blip r:embed="rId3" cstate="print"/>
          <a:stretch>
            <a:fillRect/>
          </a:stretch>
        </p:blipFill>
        <p:spPr>
          <a:xfrm>
            <a:off x="0" y="5000625"/>
            <a:ext cx="4114800" cy="18573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FF0000"/>
                </a:solidFill>
              </a:rPr>
              <a:t>Community Assessment</a:t>
            </a:r>
            <a:endParaRPr lang="en-US" sz="4000" b="1" dirty="0">
              <a:solidFill>
                <a:srgbClr val="FF0000"/>
              </a:solidFill>
              <a:effectLst/>
              <a:latin typeface="Bookman Old Style" pitchFamily="18" charset="0"/>
            </a:endParaRPr>
          </a:p>
        </p:txBody>
      </p:sp>
      <p:sp>
        <p:nvSpPr>
          <p:cNvPr id="3" name="Content Placeholder 2"/>
          <p:cNvSpPr>
            <a:spLocks noGrp="1"/>
          </p:cNvSpPr>
          <p:nvPr>
            <p:ph idx="1"/>
          </p:nvPr>
        </p:nvSpPr>
        <p:spPr>
          <a:xfrm>
            <a:off x="1219200" y="1676400"/>
            <a:ext cx="7391400" cy="5181600"/>
          </a:xfrm>
        </p:spPr>
        <p:txBody>
          <a:bodyPr/>
          <a:lstStyle/>
          <a:p>
            <a:pPr>
              <a:buNone/>
            </a:pPr>
            <a:endParaRPr lang="en-US" sz="1100" dirty="0" smtClean="0">
              <a:solidFill>
                <a:srgbClr val="003366"/>
              </a:solidFill>
            </a:endParaRPr>
          </a:p>
          <a:p>
            <a:pPr>
              <a:buNone/>
            </a:pPr>
            <a:endParaRPr lang="en-US" sz="1100" dirty="0" smtClean="0">
              <a:solidFill>
                <a:srgbClr val="003366"/>
              </a:solidFill>
            </a:endParaRPr>
          </a:p>
          <a:p>
            <a:pPr>
              <a:buNone/>
            </a:pPr>
            <a:endParaRPr lang="en-US" sz="1100" dirty="0" smtClean="0">
              <a:solidFill>
                <a:srgbClr val="003366"/>
              </a:solidFill>
            </a:endParaRPr>
          </a:p>
          <a:p>
            <a:pPr>
              <a:buNone/>
            </a:pPr>
            <a:endParaRPr lang="en-US" sz="2400" dirty="0" smtClean="0">
              <a:solidFill>
                <a:srgbClr val="7DD7FF"/>
              </a:solidFill>
            </a:endParaRPr>
          </a:p>
        </p:txBody>
      </p:sp>
      <p:pic>
        <p:nvPicPr>
          <p:cNvPr id="6" name="Picture 5" descr="Community Assessment.gif"/>
          <p:cNvPicPr>
            <a:picLocks noChangeAspect="1"/>
          </p:cNvPicPr>
          <p:nvPr/>
        </p:nvPicPr>
        <p:blipFill>
          <a:blip r:embed="rId2" cstate="print"/>
          <a:stretch>
            <a:fillRect/>
          </a:stretch>
        </p:blipFill>
        <p:spPr>
          <a:xfrm>
            <a:off x="0" y="0"/>
            <a:ext cx="9144000" cy="2374232"/>
          </a:xfrm>
          <a:prstGeom prst="rect">
            <a:avLst/>
          </a:prstGeom>
          <a:ln>
            <a:noFill/>
          </a:ln>
          <a:effectLst>
            <a:softEdge rad="112500"/>
          </a:effectLst>
        </p:spPr>
      </p:pic>
      <p:sp>
        <p:nvSpPr>
          <p:cNvPr id="8" name="Rectangle 7"/>
          <p:cNvSpPr/>
          <p:nvPr/>
        </p:nvSpPr>
        <p:spPr>
          <a:xfrm>
            <a:off x="0" y="2286000"/>
            <a:ext cx="5029200" cy="4401205"/>
          </a:xfrm>
          <a:prstGeom prst="rect">
            <a:avLst/>
          </a:prstGeom>
        </p:spPr>
        <p:txBody>
          <a:bodyPr wrap="square">
            <a:spAutoFit/>
          </a:bodyPr>
          <a:lstStyle/>
          <a:p>
            <a:pPr algn="l">
              <a:buFont typeface="Arial" pitchFamily="34" charset="0"/>
              <a:buChar char="•"/>
            </a:pPr>
            <a:endParaRPr lang="en-US" sz="2000" dirty="0" smtClean="0">
              <a:solidFill>
                <a:srgbClr val="003366"/>
              </a:solidFill>
            </a:endParaRPr>
          </a:p>
          <a:p>
            <a:pPr algn="l">
              <a:buFont typeface="Arial" pitchFamily="34" charset="0"/>
              <a:buChar char="•"/>
            </a:pPr>
            <a:r>
              <a:rPr lang="en-US" sz="2000" dirty="0" smtClean="0">
                <a:solidFill>
                  <a:srgbClr val="003366"/>
                </a:solidFill>
              </a:rPr>
              <a:t>Bellevue </a:t>
            </a:r>
            <a:r>
              <a:rPr lang="en-US" sz="2000" dirty="0" smtClean="0">
                <a:solidFill>
                  <a:srgbClr val="003366"/>
                </a:solidFill>
              </a:rPr>
              <a:t>Hospital Center has been in operation since 1736, it serves patients regardless of immigration status or ability to pay. It consists of 750 beds, six ICU’s, world-class Emergency and Trauma center. BHC today is a major provider of healthcare including long-term and acute care in New York City</a:t>
            </a:r>
            <a:r>
              <a:rPr lang="en-US" sz="2000" dirty="0" smtClean="0">
                <a:solidFill>
                  <a:srgbClr val="003366"/>
                </a:solidFill>
              </a:rPr>
              <a:t>.</a:t>
            </a:r>
          </a:p>
          <a:p>
            <a:pPr algn="l">
              <a:buFont typeface="Arial" pitchFamily="34" charset="0"/>
              <a:buChar char="•"/>
            </a:pPr>
            <a:endParaRPr lang="en-US" sz="2000" dirty="0" smtClean="0">
              <a:solidFill>
                <a:srgbClr val="003366"/>
              </a:solidFill>
            </a:endParaRPr>
          </a:p>
          <a:p>
            <a:pPr algn="l">
              <a:buFont typeface="Arial" pitchFamily="34" charset="0"/>
              <a:buChar char="•"/>
            </a:pPr>
            <a:r>
              <a:rPr lang="en-US" sz="2000" dirty="0" smtClean="0">
                <a:solidFill>
                  <a:srgbClr val="003366"/>
                </a:solidFill>
              </a:rPr>
              <a:t>Annually</a:t>
            </a:r>
            <a:r>
              <a:rPr lang="en-US" sz="2000" dirty="0" smtClean="0">
                <a:solidFill>
                  <a:srgbClr val="003366"/>
                </a:solidFill>
              </a:rPr>
              <a:t>, the hospital treats approximately 27,000 inpatients, 500,000 outpatients, and 89, 000 emergency service visits in over 90 adult and pediatric ambulatory care clinics.</a:t>
            </a:r>
            <a:endParaRPr lang="en-US" sz="2000" dirty="0">
              <a:solidFill>
                <a:srgbClr val="003366"/>
              </a:solidFill>
            </a:endParaRPr>
          </a:p>
        </p:txBody>
      </p:sp>
      <p:pic>
        <p:nvPicPr>
          <p:cNvPr id="10" name="Picture 9" descr="images.jpg"/>
          <p:cNvPicPr>
            <a:picLocks noChangeAspect="1"/>
          </p:cNvPicPr>
          <p:nvPr/>
        </p:nvPicPr>
        <p:blipFill>
          <a:blip r:embed="rId3" cstate="print"/>
          <a:stretch>
            <a:fillRect/>
          </a:stretch>
        </p:blipFill>
        <p:spPr>
          <a:xfrm>
            <a:off x="5105400" y="2743200"/>
            <a:ext cx="3505200" cy="3581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1200" b="1" dirty="0" smtClean="0"/>
              <a:t/>
            </a:r>
            <a:br>
              <a:rPr lang="en-US" sz="1200" b="1" dirty="0" smtClean="0"/>
            </a:br>
            <a:r>
              <a:rPr lang="en-US" sz="3200" b="1" dirty="0" smtClean="0">
                <a:solidFill>
                  <a:srgbClr val="FF0000"/>
                </a:solidFill>
                <a:latin typeface="Bookman Old Style" pitchFamily="18" charset="0"/>
              </a:rPr>
              <a:t>Diagnostic </a:t>
            </a:r>
            <a:r>
              <a:rPr lang="en-US" sz="3200" b="1" dirty="0" smtClean="0">
                <a:solidFill>
                  <a:srgbClr val="FF0000"/>
                </a:solidFill>
                <a:latin typeface="Bookman Old Style" pitchFamily="18" charset="0"/>
              </a:rPr>
              <a:t>Statements with Rationale and Identified Problems</a:t>
            </a:r>
            <a:r>
              <a:rPr lang="en-US" dirty="0" smtClean="0"/>
              <a:t/>
            </a:r>
            <a:br>
              <a:rPr lang="en-US" dirty="0" smtClean="0"/>
            </a:br>
            <a:endParaRPr lang="en-US" dirty="0"/>
          </a:p>
        </p:txBody>
      </p:sp>
      <p:sp>
        <p:nvSpPr>
          <p:cNvPr id="5" name="Rectangle 4"/>
          <p:cNvSpPr/>
          <p:nvPr/>
        </p:nvSpPr>
        <p:spPr>
          <a:xfrm>
            <a:off x="457200" y="1828800"/>
            <a:ext cx="8229600" cy="1323439"/>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 For </a:t>
            </a:r>
            <a:r>
              <a:rPr lang="en-US" sz="1600" dirty="0" smtClean="0">
                <a:solidFill>
                  <a:srgbClr val="003366"/>
                </a:solidFill>
                <a:latin typeface="Tahoma" pitchFamily="34" charset="0"/>
                <a:ea typeface="Tahoma" pitchFamily="34" charset="0"/>
                <a:cs typeface="Tahoma" pitchFamily="34" charset="0"/>
              </a:rPr>
              <a:t>the diagnostic statements with rationale and identified problems, we decided to adopt the data available at Bellevue Hospital Center’s website (2013 Community Health Needs Assessment and Implementation Strategy). BHC provided a total of 1,172,700 clinic visits to patients in the year July 2011 to June 2012 to clientele drawn from incredibly diverse neighborhoods throughout the </a:t>
            </a:r>
            <a:r>
              <a:rPr lang="en-US" sz="1600" dirty="0" smtClean="0">
                <a:solidFill>
                  <a:srgbClr val="003366"/>
                </a:solidFill>
                <a:latin typeface="Tahoma" pitchFamily="34" charset="0"/>
                <a:ea typeface="Tahoma" pitchFamily="34" charset="0"/>
                <a:cs typeface="Tahoma" pitchFamily="34" charset="0"/>
              </a:rPr>
              <a:t>City.</a:t>
            </a:r>
            <a:endParaRPr lang="en-US" sz="1600" dirty="0">
              <a:solidFill>
                <a:srgbClr val="003366"/>
              </a:solidFill>
              <a:latin typeface="Tahoma" pitchFamily="34" charset="0"/>
              <a:ea typeface="Tahoma" pitchFamily="34" charset="0"/>
              <a:cs typeface="Tahoma" pitchFamily="34" charset="0"/>
            </a:endParaRPr>
          </a:p>
        </p:txBody>
      </p:sp>
      <p:sp>
        <p:nvSpPr>
          <p:cNvPr id="6" name="Rectangle 5"/>
          <p:cNvSpPr/>
          <p:nvPr/>
        </p:nvSpPr>
        <p:spPr>
          <a:xfrm>
            <a:off x="533400" y="3200400"/>
            <a:ext cx="7924800" cy="1569660"/>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BHC gathered information from two types of sources. The primary type of source was focus groups. The secondary type of source was data gathered from a variety of primary and secondary sources, including the websites of the U.S. Census, New York City Health and Hospitals Corporation, New York City Department of Health and Mental Hygiene Community Health Surveys, city boroughs’ statements of Community District Needs, and New York State Department of Health </a:t>
            </a:r>
            <a:endParaRPr lang="en-US" sz="1600" dirty="0">
              <a:solidFill>
                <a:srgbClr val="003366"/>
              </a:solidFill>
              <a:latin typeface="Tahoma" pitchFamily="34" charset="0"/>
              <a:ea typeface="Tahoma" pitchFamily="34" charset="0"/>
              <a:cs typeface="Tahoma" pitchFamily="34" charset="0"/>
            </a:endParaRPr>
          </a:p>
        </p:txBody>
      </p:sp>
      <p:sp>
        <p:nvSpPr>
          <p:cNvPr id="7" name="Rectangle 6"/>
          <p:cNvSpPr/>
          <p:nvPr/>
        </p:nvSpPr>
        <p:spPr>
          <a:xfrm>
            <a:off x="609600" y="4800600"/>
            <a:ext cx="8534400" cy="2062103"/>
          </a:xfrm>
          <a:prstGeom prst="rect">
            <a:avLst/>
          </a:prstGeom>
        </p:spPr>
        <p:txBody>
          <a:bodyPr wrap="square">
            <a:spAutoFit/>
          </a:bodyPr>
          <a:lstStyle/>
          <a:p>
            <a:pPr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 Three </a:t>
            </a:r>
            <a:r>
              <a:rPr lang="en-US" sz="1600" dirty="0" smtClean="0">
                <a:solidFill>
                  <a:srgbClr val="003366"/>
                </a:solidFill>
                <a:latin typeface="Tahoma" pitchFamily="34" charset="0"/>
                <a:ea typeface="Tahoma" pitchFamily="34" charset="0"/>
                <a:cs typeface="Tahoma" pitchFamily="34" charset="0"/>
              </a:rPr>
              <a:t>focus groups were conducted in March, 2013, each with a different set of participants. One focus group consisted of patients, a second of community stakeholders, and a third of healthcare providers at BHC. The patient focus group consisted of clients who each came from a different zip code. As mentioned earlier, zip codes are utilized to organize information about the communities in which patients reside. The community stakeholder focus group included local residents and representatives of community-based organizations. The healthcare providers focus group consisted of healthcare providers representing a wide variety of disciplines at BHC </a:t>
            </a:r>
            <a:endParaRPr lang="en-US" sz="1600" dirty="0">
              <a:solidFill>
                <a:srgbClr val="003366"/>
              </a:solidFill>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FF0000"/>
                </a:solidFill>
                <a:latin typeface="Bookman Old Style" pitchFamily="18" charset="0"/>
              </a:rPr>
              <a:t/>
            </a:r>
            <a:br>
              <a:rPr lang="en-US" sz="3600" b="1" dirty="0" smtClean="0">
                <a:solidFill>
                  <a:srgbClr val="FF0000"/>
                </a:solidFill>
                <a:latin typeface="Bookman Old Style" pitchFamily="18" charset="0"/>
              </a:rPr>
            </a:br>
            <a:r>
              <a:rPr lang="en-US" sz="3600" b="1" dirty="0" smtClean="0">
                <a:solidFill>
                  <a:srgbClr val="FF0000"/>
                </a:solidFill>
                <a:latin typeface="Bookman Old Style" pitchFamily="18" charset="0"/>
              </a:rPr>
              <a:t>Diagnostic </a:t>
            </a:r>
            <a:r>
              <a:rPr lang="en-US" sz="3600" b="1" dirty="0" smtClean="0">
                <a:solidFill>
                  <a:srgbClr val="FF0000"/>
                </a:solidFill>
                <a:latin typeface="Bookman Old Style" pitchFamily="18" charset="0"/>
              </a:rPr>
              <a:t>Statements with Rationale and Identified Problems</a:t>
            </a:r>
            <a:endParaRPr lang="en-US" sz="3600" b="1" dirty="0">
              <a:solidFill>
                <a:srgbClr val="FF0000"/>
              </a:solidFill>
              <a:latin typeface="Bookman Old Style" pitchFamily="18" charset="0"/>
            </a:endParaRPr>
          </a:p>
        </p:txBody>
      </p:sp>
      <p:sp>
        <p:nvSpPr>
          <p:cNvPr id="5" name="Rectangle 4"/>
          <p:cNvSpPr/>
          <p:nvPr/>
        </p:nvSpPr>
        <p:spPr>
          <a:xfrm>
            <a:off x="152400" y="1905000"/>
            <a:ext cx="4572000" cy="4524315"/>
          </a:xfrm>
          <a:prstGeom prst="rect">
            <a:avLst/>
          </a:prstGeom>
        </p:spPr>
        <p:txBody>
          <a:bodyPr wrap="square">
            <a:spAutoFit/>
          </a:bodyPr>
          <a:lstStyle/>
          <a:p>
            <a:pPr lvl="0" indent="457200" algn="l" eaLnBrk="1" hangingPunct="1">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The purpose of the assessment that was developed was to identify “existing and emerging healthcare needs of the local community” so that services could be developed “to further the goals of the State and Federal health care agendas.” The three different focus groups identified different needs. Then from the priorities listed by each group, commonalities were identified. Eight priorities were finally decided upon. In deciding upon these priorities, community assets in the primary service area (hospitals and clinics that provide services) were identified to determine the facilities available to deal with these priorities (p. 10 – 12). </a:t>
            </a:r>
          </a:p>
          <a:p>
            <a:pPr lvl="0" indent="457200" algn="l">
              <a:buFont typeface="Arial" pitchFamily="34" charset="0"/>
              <a:buChar char="•"/>
            </a:pPr>
            <a:r>
              <a:rPr lang="en-US" sz="1600" dirty="0" smtClean="0">
                <a:solidFill>
                  <a:srgbClr val="003366"/>
                </a:solidFill>
                <a:latin typeface="Tahoma" pitchFamily="34" charset="0"/>
                <a:ea typeface="Tahoma" pitchFamily="34" charset="0"/>
                <a:cs typeface="Tahoma" pitchFamily="34" charset="0"/>
              </a:rPr>
              <a:t>The identified priorities are (1) mental illness, (2) diabetes, (3) hypertension, (4) substance abuse, (5) health literacy, (6) cancer, (7) obesity, (8) </a:t>
            </a:r>
            <a:r>
              <a:rPr lang="en-US" sz="1600" dirty="0" smtClean="0">
                <a:solidFill>
                  <a:srgbClr val="003366"/>
                </a:solidFill>
                <a:latin typeface="Tahoma" pitchFamily="34" charset="0"/>
                <a:ea typeface="Tahoma" pitchFamily="34" charset="0"/>
                <a:cs typeface="Tahoma" pitchFamily="34" charset="0"/>
              </a:rPr>
              <a:t>HIV/AIDS/STDS.</a:t>
            </a:r>
            <a:endParaRPr lang="en-US" sz="1600" dirty="0" smtClean="0">
              <a:solidFill>
                <a:srgbClr val="003366"/>
              </a:solidFill>
              <a:latin typeface="Tahoma" pitchFamily="34" charset="0"/>
              <a:ea typeface="Tahoma" pitchFamily="34" charset="0"/>
              <a:cs typeface="Tahoma" pitchFamily="34" charset="0"/>
            </a:endParaRPr>
          </a:p>
        </p:txBody>
      </p:sp>
      <p:pic>
        <p:nvPicPr>
          <p:cNvPr id="6" name="Picture 5" descr="diagnostic test button_64678705.jpg"/>
          <p:cNvPicPr>
            <a:picLocks noChangeAspect="1"/>
          </p:cNvPicPr>
          <p:nvPr/>
        </p:nvPicPr>
        <p:blipFill>
          <a:blip r:embed="rId2" cstate="print"/>
          <a:stretch>
            <a:fillRect/>
          </a:stretch>
        </p:blipFill>
        <p:spPr>
          <a:xfrm>
            <a:off x="0" y="0"/>
            <a:ext cx="1524000" cy="1524000"/>
          </a:xfrm>
          <a:prstGeom prst="rect">
            <a:avLst/>
          </a:prstGeom>
          <a:ln>
            <a:noFill/>
          </a:ln>
          <a:effectLst>
            <a:softEdge rad="112500"/>
          </a:effectLst>
        </p:spPr>
      </p:pic>
      <p:pic>
        <p:nvPicPr>
          <p:cNvPr id="7" name="Picture 6" descr="diagnostic-commercial.jpg"/>
          <p:cNvPicPr>
            <a:picLocks noChangeAspect="1"/>
          </p:cNvPicPr>
          <p:nvPr/>
        </p:nvPicPr>
        <p:blipFill>
          <a:blip r:embed="rId3" cstate="print"/>
          <a:stretch>
            <a:fillRect/>
          </a:stretch>
        </p:blipFill>
        <p:spPr>
          <a:xfrm>
            <a:off x="5029200" y="2209800"/>
            <a:ext cx="3810000" cy="381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FF0000"/>
                </a:solidFill>
                <a:latin typeface="Bookman Old Style" pitchFamily="18" charset="0"/>
              </a:rPr>
              <a:t>Planning and Implementation </a:t>
            </a:r>
            <a:endParaRPr lang="en-US" sz="3600" b="1" dirty="0">
              <a:solidFill>
                <a:srgbClr val="FF0000"/>
              </a:solidFill>
              <a:effectLst/>
              <a:latin typeface="Bookman Old Style" pitchFamily="18" charset="0"/>
            </a:endParaRPr>
          </a:p>
        </p:txBody>
      </p:sp>
      <p:sp>
        <p:nvSpPr>
          <p:cNvPr id="6" name="Content Placeholder 5"/>
          <p:cNvSpPr>
            <a:spLocks noGrp="1"/>
          </p:cNvSpPr>
          <p:nvPr>
            <p:ph sz="half" idx="1"/>
          </p:nvPr>
        </p:nvSpPr>
        <p:spPr>
          <a:xfrm>
            <a:off x="685800" y="1676400"/>
            <a:ext cx="4152900" cy="4724400"/>
          </a:xfrm>
        </p:spPr>
        <p:txBody>
          <a:bodyPr/>
          <a:lstStyle/>
          <a:p>
            <a:r>
              <a:rPr lang="en-US" b="1" dirty="0" smtClean="0">
                <a:solidFill>
                  <a:srgbClr val="003366"/>
                </a:solidFill>
              </a:rPr>
              <a:t>Goals/Objectives: </a:t>
            </a:r>
          </a:p>
          <a:p>
            <a:pPr marL="514350" indent="-514350">
              <a:buFont typeface="+mj-lt"/>
              <a:buAutoNum type="arabicPeriod"/>
            </a:pPr>
            <a:r>
              <a:rPr lang="en-US" sz="2000" dirty="0" smtClean="0">
                <a:solidFill>
                  <a:srgbClr val="003366"/>
                </a:solidFill>
              </a:rPr>
              <a:t> </a:t>
            </a:r>
            <a:r>
              <a:rPr lang="en-US" sz="2000" dirty="0" smtClean="0">
                <a:solidFill>
                  <a:srgbClr val="003366"/>
                </a:solidFill>
              </a:rPr>
              <a:t>To educate ourselves and our fellow students of New York City College of Technology about all the aspect of influenza (flu) including key facts and myths about seasonal flu, flu virus, symptoms and severity, spread of flu, prevention of flu and population at greater risk</a:t>
            </a:r>
            <a:r>
              <a:rPr lang="en-US" sz="2000" dirty="0" smtClean="0">
                <a:solidFill>
                  <a:srgbClr val="003366"/>
                </a:solidFill>
              </a:rPr>
              <a:t>.</a:t>
            </a:r>
          </a:p>
          <a:p>
            <a:pPr marL="514350" indent="-514350">
              <a:buFont typeface="+mj-lt"/>
              <a:buAutoNum type="arabicPeriod"/>
            </a:pPr>
            <a:r>
              <a:rPr lang="en-US" sz="2000" dirty="0" smtClean="0">
                <a:solidFill>
                  <a:srgbClr val="003366"/>
                </a:solidFill>
              </a:rPr>
              <a:t>To educate students to get vaccinated</a:t>
            </a:r>
            <a:endParaRPr lang="en-US" sz="2000" dirty="0" smtClean="0">
              <a:solidFill>
                <a:srgbClr val="003366"/>
              </a:solidFill>
            </a:endParaRPr>
          </a:p>
        </p:txBody>
      </p:sp>
      <p:sp>
        <p:nvSpPr>
          <p:cNvPr id="7" name="Content Placeholder 6"/>
          <p:cNvSpPr>
            <a:spLocks noGrp="1"/>
          </p:cNvSpPr>
          <p:nvPr>
            <p:ph sz="half" idx="2"/>
          </p:nvPr>
        </p:nvSpPr>
        <p:spPr/>
        <p:txBody>
          <a:bodyPr/>
          <a:lstStyle/>
          <a:p>
            <a:pPr marL="457200" indent="-457200">
              <a:buNone/>
            </a:pPr>
            <a:r>
              <a:rPr lang="en-US" sz="2000" dirty="0" smtClean="0">
                <a:solidFill>
                  <a:srgbClr val="003366"/>
                </a:solidFill>
              </a:rPr>
              <a:t>3. We </a:t>
            </a:r>
            <a:r>
              <a:rPr lang="en-US" sz="2000" dirty="0" smtClean="0">
                <a:solidFill>
                  <a:srgbClr val="003366"/>
                </a:solidFill>
              </a:rPr>
              <a:t>wanted to promote simple methods on how to prevent the spread of the flu. Such as good hand washing techniques, using a tissue when sneezing or coughing and throw the tissue away after you use it. </a:t>
            </a:r>
            <a:endParaRPr lang="en-US" sz="2000" dirty="0" smtClean="0">
              <a:solidFill>
                <a:srgbClr val="003366"/>
              </a:solidFill>
            </a:endParaRPr>
          </a:p>
          <a:p>
            <a:pPr marL="457200" indent="-457200">
              <a:buNone/>
            </a:pPr>
            <a:r>
              <a:rPr lang="en-US" sz="2000" dirty="0" smtClean="0">
                <a:solidFill>
                  <a:srgbClr val="003366"/>
                </a:solidFill>
              </a:rPr>
              <a:t>4. </a:t>
            </a:r>
            <a:r>
              <a:rPr lang="en-US" sz="2000" dirty="0" smtClean="0">
                <a:solidFill>
                  <a:srgbClr val="003366"/>
                </a:solidFill>
              </a:rPr>
              <a:t>To provide free flu shot for students who do not have health insurance </a:t>
            </a:r>
          </a:p>
          <a:p>
            <a:pPr marL="457200" indent="-457200">
              <a:buNone/>
            </a:pPr>
            <a:endParaRPr lang="en-US" sz="2000" dirty="0">
              <a:solidFill>
                <a:srgbClr val="003366"/>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b="1" dirty="0">
              <a:solidFill>
                <a:srgbClr val="FF0000"/>
              </a:solidFill>
              <a:effectLst/>
              <a:latin typeface="Bookman Old Style" pitchFamily="18" charset="0"/>
            </a:endParaRPr>
          </a:p>
        </p:txBody>
      </p:sp>
      <p:sp>
        <p:nvSpPr>
          <p:cNvPr id="4" name="Content Placeholder 3"/>
          <p:cNvSpPr>
            <a:spLocks noGrp="1"/>
          </p:cNvSpPr>
          <p:nvPr>
            <p:ph sz="half" idx="1"/>
          </p:nvPr>
        </p:nvSpPr>
        <p:spPr>
          <a:xfrm>
            <a:off x="5257800" y="1905000"/>
            <a:ext cx="3619500" cy="4724400"/>
          </a:xfrm>
        </p:spPr>
        <p:txBody>
          <a:bodyPr/>
          <a:lstStyle/>
          <a:p>
            <a:r>
              <a:rPr lang="en-US" b="1" dirty="0" smtClean="0">
                <a:solidFill>
                  <a:srgbClr val="003366"/>
                </a:solidFill>
              </a:rPr>
              <a:t>Date of project, site of project, address where project took place:</a:t>
            </a:r>
          </a:p>
          <a:p>
            <a:pPr>
              <a:buNone/>
            </a:pPr>
            <a:r>
              <a:rPr lang="en-US" dirty="0" smtClean="0">
                <a:solidFill>
                  <a:srgbClr val="003366"/>
                </a:solidFill>
                <a:effectLst/>
              </a:rPr>
              <a:t>-November 12 &amp; 19 2013</a:t>
            </a:r>
          </a:p>
          <a:p>
            <a:pPr>
              <a:buNone/>
            </a:pPr>
            <a:r>
              <a:rPr lang="en-US" dirty="0" smtClean="0">
                <a:solidFill>
                  <a:srgbClr val="003366"/>
                </a:solidFill>
                <a:effectLst/>
              </a:rPr>
              <a:t>Ground &amp; First </a:t>
            </a:r>
            <a:r>
              <a:rPr lang="en-US" dirty="0" smtClean="0">
                <a:solidFill>
                  <a:srgbClr val="003366"/>
                </a:solidFill>
                <a:effectLst/>
              </a:rPr>
              <a:t>floor of Atrium Building </a:t>
            </a:r>
            <a:r>
              <a:rPr lang="en-US" dirty="0" smtClean="0">
                <a:solidFill>
                  <a:srgbClr val="003366"/>
                </a:solidFill>
                <a:effectLst/>
              </a:rPr>
              <a:t>at </a:t>
            </a:r>
            <a:r>
              <a:rPr lang="en-US" dirty="0" smtClean="0">
                <a:solidFill>
                  <a:srgbClr val="003366"/>
                </a:solidFill>
                <a:effectLst/>
              </a:rPr>
              <a:t>NYCCT</a:t>
            </a:r>
            <a:r>
              <a:rPr lang="en-US" dirty="0" smtClean="0">
                <a:solidFill>
                  <a:srgbClr val="003366"/>
                </a:solidFill>
                <a:effectLst/>
              </a:rPr>
              <a:t>.  </a:t>
            </a:r>
          </a:p>
          <a:p>
            <a:pPr>
              <a:buNone/>
            </a:pPr>
            <a:endParaRPr lang="en-US" dirty="0" smtClean="0">
              <a:solidFill>
                <a:schemeClr val="bg1"/>
              </a:solidFill>
              <a:latin typeface="Bookman Old Style" pitchFamily="18" charset="0"/>
            </a:endParaRPr>
          </a:p>
        </p:txBody>
      </p:sp>
      <p:pic>
        <p:nvPicPr>
          <p:cNvPr id="9" name="Content Placeholder 8" descr="citytech.jpg"/>
          <p:cNvPicPr>
            <a:picLocks noGrp="1" noChangeAspect="1"/>
          </p:cNvPicPr>
          <p:nvPr>
            <p:ph sz="half" idx="2"/>
          </p:nvPr>
        </p:nvPicPr>
        <p:blipFill>
          <a:blip r:embed="rId2" cstate="print"/>
          <a:stretch>
            <a:fillRect/>
          </a:stretch>
        </p:blipFill>
        <p:spPr>
          <a:xfrm>
            <a:off x="228600" y="1828800"/>
            <a:ext cx="4191000" cy="208943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2290" name="Picture 2" descr="C:\Users\Sabrina\Downloads\image(1).jpeg"/>
          <p:cNvPicPr>
            <a:picLocks noChangeAspect="1" noChangeArrowheads="1"/>
          </p:cNvPicPr>
          <p:nvPr/>
        </p:nvPicPr>
        <p:blipFill>
          <a:blip r:embed="rId3" cstate="print"/>
          <a:srcRect/>
          <a:stretch>
            <a:fillRect/>
          </a:stretch>
        </p:blipFill>
        <p:spPr bwMode="auto">
          <a:xfrm>
            <a:off x="228600" y="4343400"/>
            <a:ext cx="4572560" cy="22890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b="1" dirty="0">
              <a:solidFill>
                <a:srgbClr val="FF0000"/>
              </a:solidFill>
              <a:latin typeface="Bookman Old Style" pitchFamily="18" charset="0"/>
            </a:endParaRPr>
          </a:p>
        </p:txBody>
      </p:sp>
      <p:sp>
        <p:nvSpPr>
          <p:cNvPr id="9" name="Text Placeholder 8"/>
          <p:cNvSpPr>
            <a:spLocks noGrp="1"/>
          </p:cNvSpPr>
          <p:nvPr>
            <p:ph sz="half" idx="1"/>
          </p:nvPr>
        </p:nvSpPr>
        <p:spPr>
          <a:xfrm>
            <a:off x="609600" y="1752600"/>
            <a:ext cx="4152900" cy="5105400"/>
          </a:xfrm>
        </p:spPr>
        <p:txBody>
          <a:bodyPr/>
          <a:lstStyle/>
          <a:p>
            <a:r>
              <a:rPr lang="en-US" sz="2000" b="1" dirty="0" smtClean="0">
                <a:solidFill>
                  <a:srgbClr val="003366"/>
                </a:solidFill>
              </a:rPr>
              <a:t>Number of community </a:t>
            </a:r>
            <a:r>
              <a:rPr lang="en-US" sz="2000" b="1" dirty="0" smtClean="0">
                <a:solidFill>
                  <a:srgbClr val="003366"/>
                </a:solidFill>
              </a:rPr>
              <a:t>participants/clients attending: </a:t>
            </a:r>
          </a:p>
          <a:p>
            <a:pPr marL="514350" indent="-514350">
              <a:buFont typeface="+mj-lt"/>
              <a:buAutoNum type="arabicPeriod"/>
            </a:pPr>
            <a:r>
              <a:rPr lang="en-US" sz="2400" dirty="0" smtClean="0">
                <a:solidFill>
                  <a:srgbClr val="003366"/>
                </a:solidFill>
              </a:rPr>
              <a:t>Health </a:t>
            </a:r>
            <a:r>
              <a:rPr lang="en-US" sz="2400" dirty="0" smtClean="0">
                <a:solidFill>
                  <a:srgbClr val="003366"/>
                </a:solidFill>
              </a:rPr>
              <a:t>Fair –All nine group members participated in health fair</a:t>
            </a:r>
          </a:p>
          <a:p>
            <a:pPr marL="457200" indent="-457200">
              <a:buFont typeface="+mj-lt"/>
              <a:buAutoNum type="arabicPeriod"/>
            </a:pPr>
            <a:r>
              <a:rPr lang="en-US" sz="2400" dirty="0" smtClean="0">
                <a:solidFill>
                  <a:srgbClr val="003366"/>
                </a:solidFill>
              </a:rPr>
              <a:t>Number of students who were attended and educated about flu literature – about 50 students</a:t>
            </a:r>
          </a:p>
          <a:p>
            <a:pPr marL="457200" indent="-457200">
              <a:buFont typeface="+mj-lt"/>
              <a:buAutoNum type="arabicPeriod"/>
            </a:pPr>
            <a:r>
              <a:rPr lang="en-US" sz="2400" dirty="0" smtClean="0">
                <a:solidFill>
                  <a:srgbClr val="003366"/>
                </a:solidFill>
              </a:rPr>
              <a:t>Total number of students vaccinated – 35 students</a:t>
            </a:r>
          </a:p>
          <a:p>
            <a:pPr>
              <a:buNone/>
            </a:pPr>
            <a:endParaRPr lang="en-US" sz="2400" b="1" dirty="0">
              <a:solidFill>
                <a:srgbClr val="003366"/>
              </a:solidFill>
              <a:effectLst/>
            </a:endParaRPr>
          </a:p>
        </p:txBody>
      </p:sp>
      <p:sp>
        <p:nvSpPr>
          <p:cNvPr id="11266" name="AutoShape 2" descr="https://bbhosted.cuny.edu/courses/1/NYT01_NUR_4010_D524_1139_1/db/_12314724_1/Flu%20photo.jpg/Flu%20photo.jpg"/>
          <p:cNvSpPr>
            <a:spLocks noChangeAspect="1" noChangeArrowheads="1"/>
          </p:cNvSpPr>
          <p:nvPr/>
        </p:nvSpPr>
        <p:spPr bwMode="auto">
          <a:xfrm>
            <a:off x="155575" y="-2751138"/>
            <a:ext cx="7639050" cy="57340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 name="Picture 14" descr="Flu photo.jpg"/>
          <p:cNvPicPr>
            <a:picLocks noChangeAspect="1"/>
          </p:cNvPicPr>
          <p:nvPr/>
        </p:nvPicPr>
        <p:blipFill>
          <a:blip r:embed="rId2" cstate="print">
            <a:lum bright="16000"/>
          </a:blip>
          <a:stretch>
            <a:fillRect/>
          </a:stretch>
        </p:blipFill>
        <p:spPr>
          <a:xfrm>
            <a:off x="5029200" y="1524000"/>
            <a:ext cx="3757353" cy="49543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latin typeface="Bookman Old Style" pitchFamily="18" charset="0"/>
              </a:rPr>
              <a:t>Planning and Implementation </a:t>
            </a:r>
            <a:endParaRPr lang="en-US" dirty="0"/>
          </a:p>
        </p:txBody>
      </p:sp>
      <p:sp>
        <p:nvSpPr>
          <p:cNvPr id="4" name="Content Placeholder 3"/>
          <p:cNvSpPr>
            <a:spLocks noGrp="1"/>
          </p:cNvSpPr>
          <p:nvPr>
            <p:ph sz="half" idx="1"/>
          </p:nvPr>
        </p:nvSpPr>
        <p:spPr>
          <a:xfrm>
            <a:off x="152400" y="1676400"/>
            <a:ext cx="4686300" cy="4724400"/>
          </a:xfrm>
        </p:spPr>
        <p:txBody>
          <a:bodyPr/>
          <a:lstStyle/>
          <a:p>
            <a:endParaRPr lang="en-US" dirty="0" smtClean="0"/>
          </a:p>
          <a:p>
            <a:endParaRPr lang="en-US" dirty="0" smtClean="0"/>
          </a:p>
          <a:p>
            <a:endParaRPr lang="en-US" dirty="0" smtClean="0"/>
          </a:p>
          <a:p>
            <a:r>
              <a:rPr lang="en-US" sz="1600" dirty="0" smtClean="0">
                <a:solidFill>
                  <a:srgbClr val="003366"/>
                </a:solidFill>
              </a:rPr>
              <a:t>New York City Department of Health – Provided with all requested poster and brochures about flu</a:t>
            </a:r>
          </a:p>
          <a:p>
            <a:r>
              <a:rPr lang="en-US" sz="1600" dirty="0" smtClean="0">
                <a:solidFill>
                  <a:srgbClr val="003366"/>
                </a:solidFill>
              </a:rPr>
              <a:t>Department of Student Wellness Center of NYCCT – Posting flyers, Flu vaccine, Consent for  </a:t>
            </a:r>
            <a:r>
              <a:rPr lang="en-US" sz="1600" dirty="0" smtClean="0">
                <a:solidFill>
                  <a:srgbClr val="003366"/>
                </a:solidFill>
              </a:rPr>
              <a:t> </a:t>
            </a:r>
            <a:r>
              <a:rPr lang="en-US" sz="1600" dirty="0" smtClean="0">
                <a:solidFill>
                  <a:srgbClr val="003366"/>
                </a:solidFill>
              </a:rPr>
              <a:t>vaccination from students, and assistance from school nurse providing supplies for administering flu vaccine </a:t>
            </a:r>
          </a:p>
          <a:p>
            <a:r>
              <a:rPr lang="en-US" sz="1600" dirty="0" smtClean="0">
                <a:solidFill>
                  <a:srgbClr val="003366"/>
                </a:solidFill>
              </a:rPr>
              <a:t>Department of Nursing – Nursing faculty assists group members to be able to administer flu vaccine in the student wellness center</a:t>
            </a:r>
          </a:p>
          <a:p>
            <a:pPr>
              <a:buNone/>
            </a:pPr>
            <a:endParaRPr lang="en-US" dirty="0"/>
          </a:p>
        </p:txBody>
      </p:sp>
      <p:sp>
        <p:nvSpPr>
          <p:cNvPr id="3" name="Rectangle 2"/>
          <p:cNvSpPr/>
          <p:nvPr/>
        </p:nvSpPr>
        <p:spPr>
          <a:xfrm>
            <a:off x="228600" y="1828800"/>
            <a:ext cx="4572000" cy="1200329"/>
          </a:xfrm>
          <a:prstGeom prst="rect">
            <a:avLst/>
          </a:prstGeom>
        </p:spPr>
        <p:txBody>
          <a:bodyPr wrap="square">
            <a:spAutoFit/>
          </a:bodyPr>
          <a:lstStyle/>
          <a:p>
            <a:pPr algn="l"/>
            <a:r>
              <a:rPr lang="en-US" b="1" dirty="0" smtClean="0">
                <a:solidFill>
                  <a:srgbClr val="003366"/>
                </a:solidFill>
                <a:latin typeface="Tahoma" pitchFamily="34" charset="0"/>
                <a:ea typeface="Tahoma" pitchFamily="34" charset="0"/>
                <a:cs typeface="Tahoma" pitchFamily="34" charset="0"/>
              </a:rPr>
              <a:t>Community organizations that provided assistance with </a:t>
            </a:r>
            <a:r>
              <a:rPr lang="en-US" b="1" dirty="0" smtClean="0">
                <a:solidFill>
                  <a:srgbClr val="003366"/>
                </a:solidFill>
                <a:latin typeface="Tahoma" pitchFamily="34" charset="0"/>
                <a:ea typeface="Tahoma" pitchFamily="34" charset="0"/>
                <a:cs typeface="Tahoma" pitchFamily="34" charset="0"/>
              </a:rPr>
              <a:t>project: </a:t>
            </a:r>
            <a:endParaRPr lang="en-US" b="1" dirty="0">
              <a:solidFill>
                <a:srgbClr val="003366"/>
              </a:solidFill>
              <a:latin typeface="Tahoma" pitchFamily="34" charset="0"/>
              <a:ea typeface="Tahoma" pitchFamily="34" charset="0"/>
              <a:cs typeface="Tahoma" pitchFamily="34" charset="0"/>
            </a:endParaRPr>
          </a:p>
        </p:txBody>
      </p:sp>
      <p:pic>
        <p:nvPicPr>
          <p:cNvPr id="8" name="Picture 7" descr="logo.png"/>
          <p:cNvPicPr>
            <a:picLocks noChangeAspect="1"/>
          </p:cNvPicPr>
          <p:nvPr/>
        </p:nvPicPr>
        <p:blipFill>
          <a:blip r:embed="rId2" cstate="print"/>
          <a:stretch>
            <a:fillRect/>
          </a:stretch>
        </p:blipFill>
        <p:spPr>
          <a:xfrm>
            <a:off x="4800600" y="1981200"/>
            <a:ext cx="3657600" cy="84109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pic>
        <p:nvPicPr>
          <p:cNvPr id="11" name="Picture 10" descr="City_Tech1.png"/>
          <p:cNvPicPr>
            <a:picLocks noChangeAspect="1"/>
          </p:cNvPicPr>
          <p:nvPr/>
        </p:nvPicPr>
        <p:blipFill>
          <a:blip r:embed="rId3" cstate="print"/>
          <a:stretch>
            <a:fillRect/>
          </a:stretch>
        </p:blipFill>
        <p:spPr>
          <a:xfrm>
            <a:off x="5334000" y="3657600"/>
            <a:ext cx="3048000" cy="2971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r>
            <a:br>
              <a:rPr lang="en-US" b="1" dirty="0" smtClean="0"/>
            </a:br>
            <a:r>
              <a:rPr lang="en-US" b="1" dirty="0" smtClean="0">
                <a:solidFill>
                  <a:srgbClr val="FF0000"/>
                </a:solidFill>
                <a:latin typeface="Bookman Old Style" pitchFamily="18" charset="0"/>
              </a:rPr>
              <a:t>Implementation </a:t>
            </a:r>
            <a:r>
              <a:rPr lang="en-US" b="1" dirty="0" smtClean="0">
                <a:solidFill>
                  <a:srgbClr val="FF0000"/>
                </a:solidFill>
                <a:latin typeface="Bookman Old Style" pitchFamily="18" charset="0"/>
              </a:rPr>
              <a:t>of Project</a:t>
            </a:r>
            <a:r>
              <a:rPr lang="en-US" dirty="0" smtClean="0"/>
              <a:t/>
            </a:r>
            <a:br>
              <a:rPr lang="en-US" dirty="0" smtClean="0"/>
            </a:br>
            <a:endParaRPr lang="en-US" dirty="0"/>
          </a:p>
        </p:txBody>
      </p:sp>
      <p:sp>
        <p:nvSpPr>
          <p:cNvPr id="3" name="Content Placeholder 2"/>
          <p:cNvSpPr>
            <a:spLocks noGrp="1"/>
          </p:cNvSpPr>
          <p:nvPr>
            <p:ph sz="half" idx="1"/>
          </p:nvPr>
        </p:nvSpPr>
        <p:spPr>
          <a:xfrm>
            <a:off x="457200" y="1676400"/>
            <a:ext cx="4381500" cy="4724400"/>
          </a:xfrm>
        </p:spPr>
        <p:txBody>
          <a:bodyPr/>
          <a:lstStyle/>
          <a:p>
            <a:r>
              <a:rPr lang="en-US" sz="1400" dirty="0" smtClean="0">
                <a:solidFill>
                  <a:srgbClr val="003366"/>
                </a:solidFill>
              </a:rPr>
              <a:t>We </a:t>
            </a:r>
            <a:r>
              <a:rPr lang="en-US" sz="1400" dirty="0" smtClean="0">
                <a:solidFill>
                  <a:srgbClr val="003366"/>
                </a:solidFill>
              </a:rPr>
              <a:t>decided to do literature about flu vaccine and to administer flu vaccine at our clinical site Bellevue Hospital. We identified our team leader and team members, then, we outlined our project. Finally, each member was assigned a role and responsibility with interest of each member and area of member’s expertise. Following role distribution, we discussed using blackboard as a way of communication between members about progression of our assigned task and responsibilities.  Unfortunately, we did not get permission to implement our project at Bellevue Hospital because of the process to go through as a student nurse to be able to give flu shot at the hospital due to computer documentation. </a:t>
            </a:r>
            <a:endParaRPr lang="en-US" sz="1400" dirty="0" smtClean="0">
              <a:solidFill>
                <a:srgbClr val="003366"/>
              </a:solidFill>
            </a:endParaRPr>
          </a:p>
          <a:p>
            <a:r>
              <a:rPr lang="en-US" sz="1400" dirty="0" smtClean="0">
                <a:solidFill>
                  <a:srgbClr val="003366"/>
                </a:solidFill>
              </a:rPr>
              <a:t>Second </a:t>
            </a:r>
            <a:r>
              <a:rPr lang="en-US" sz="1400" dirty="0" smtClean="0">
                <a:solidFill>
                  <a:srgbClr val="003366"/>
                </a:solidFill>
              </a:rPr>
              <a:t>plan was conducted with assistance of our two nursing faculty (our lecture and clinical professor) and implemented to carry out on campus. We kept some ideas of our original plan and added some new ideas to our new plan.</a:t>
            </a:r>
            <a:endParaRPr lang="en-US" sz="1400" dirty="0">
              <a:solidFill>
                <a:srgbClr val="003366"/>
              </a:solidFill>
            </a:endParaRPr>
          </a:p>
        </p:txBody>
      </p:sp>
      <p:pic>
        <p:nvPicPr>
          <p:cNvPr id="5" name="Picture 4" descr="NYC College of Technology Banner Image.jpg"/>
          <p:cNvPicPr>
            <a:picLocks noChangeAspect="1"/>
          </p:cNvPicPr>
          <p:nvPr/>
        </p:nvPicPr>
        <p:blipFill>
          <a:blip r:embed="rId2" cstate="print"/>
          <a:stretch>
            <a:fillRect/>
          </a:stretch>
        </p:blipFill>
        <p:spPr>
          <a:xfrm>
            <a:off x="5715000" y="4648201"/>
            <a:ext cx="3200400" cy="1905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5" descr="alg-bellvue-hospital-jpg.jpg"/>
          <p:cNvPicPr>
            <a:picLocks noChangeAspect="1"/>
          </p:cNvPicPr>
          <p:nvPr/>
        </p:nvPicPr>
        <p:blipFill>
          <a:blip r:embed="rId3" cstate="print"/>
          <a:stretch>
            <a:fillRect/>
          </a:stretch>
        </p:blipFill>
        <p:spPr>
          <a:xfrm>
            <a:off x="5334000" y="1981200"/>
            <a:ext cx="2922104" cy="218122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
            </a:r>
            <a:br>
              <a:rPr lang="en-US" sz="3600" b="1" dirty="0" smtClean="0"/>
            </a:br>
            <a:r>
              <a:rPr lang="en-US" sz="3600" b="1" dirty="0" smtClean="0">
                <a:solidFill>
                  <a:srgbClr val="FF0000"/>
                </a:solidFill>
                <a:latin typeface="Bookman Old Style" pitchFamily="18" charset="0"/>
              </a:rPr>
              <a:t>Publicity </a:t>
            </a:r>
            <a:r>
              <a:rPr lang="en-US" sz="3600" b="1" dirty="0" smtClean="0">
                <a:solidFill>
                  <a:srgbClr val="FF0000"/>
                </a:solidFill>
                <a:latin typeface="Bookman Old Style" pitchFamily="18" charset="0"/>
              </a:rPr>
              <a:t>Attained for Event and Means of Advertisement</a:t>
            </a:r>
            <a:r>
              <a:rPr lang="en-US" dirty="0" smtClean="0"/>
              <a:t/>
            </a:r>
            <a:br>
              <a:rPr lang="en-US" dirty="0" smtClean="0"/>
            </a:br>
            <a:endParaRPr lang="en-US" dirty="0"/>
          </a:p>
        </p:txBody>
      </p:sp>
      <p:sp>
        <p:nvSpPr>
          <p:cNvPr id="3" name="Content Placeholder 2"/>
          <p:cNvSpPr>
            <a:spLocks noGrp="1"/>
          </p:cNvSpPr>
          <p:nvPr>
            <p:ph sz="half" idx="1"/>
          </p:nvPr>
        </p:nvSpPr>
        <p:spPr>
          <a:xfrm>
            <a:off x="533400" y="1676400"/>
            <a:ext cx="4305300" cy="4724400"/>
          </a:xfrm>
        </p:spPr>
        <p:txBody>
          <a:bodyPr/>
          <a:lstStyle/>
          <a:p>
            <a:r>
              <a:rPr lang="en-US" sz="1800" dirty="0" smtClean="0">
                <a:solidFill>
                  <a:srgbClr val="003366"/>
                </a:solidFill>
              </a:rPr>
              <a:t>Announcements  </a:t>
            </a:r>
            <a:r>
              <a:rPr lang="en-US" sz="1800" dirty="0" smtClean="0">
                <a:solidFill>
                  <a:srgbClr val="003366"/>
                </a:solidFill>
              </a:rPr>
              <a:t>was made in class to our classmates to join our health fair on campus and each member also invited friends from other classes to stop by at our table on campus for our health promotion</a:t>
            </a:r>
            <a:r>
              <a:rPr lang="en-US" sz="1800" dirty="0" smtClean="0">
                <a:solidFill>
                  <a:srgbClr val="003366"/>
                </a:solidFill>
              </a:rPr>
              <a:t>.</a:t>
            </a:r>
          </a:p>
          <a:p>
            <a:r>
              <a:rPr lang="en-US" sz="1800" dirty="0" smtClean="0">
                <a:solidFill>
                  <a:srgbClr val="003366"/>
                </a:solidFill>
              </a:rPr>
              <a:t>Days </a:t>
            </a:r>
            <a:r>
              <a:rPr lang="en-US" sz="1800" dirty="0" smtClean="0">
                <a:solidFill>
                  <a:srgbClr val="003366"/>
                </a:solidFill>
              </a:rPr>
              <a:t>before the activity the student wellness center assisting in posting flyers about providing free flu vaccine on campus</a:t>
            </a:r>
            <a:r>
              <a:rPr lang="en-US" sz="1800" dirty="0" smtClean="0">
                <a:solidFill>
                  <a:srgbClr val="003366"/>
                </a:solidFill>
              </a:rPr>
              <a:t>.</a:t>
            </a:r>
          </a:p>
          <a:p>
            <a:endParaRPr lang="en-US" sz="1800" dirty="0" smtClean="0">
              <a:solidFill>
                <a:srgbClr val="003366"/>
              </a:solidFill>
            </a:endParaRPr>
          </a:p>
          <a:p>
            <a:r>
              <a:rPr lang="en-US" sz="1800" dirty="0" smtClean="0">
                <a:solidFill>
                  <a:srgbClr val="003366"/>
                </a:solidFill>
              </a:rPr>
              <a:t>Our team members were also actively gone around the area that most students gather like cafeteria to educate students to get vaccinated.</a:t>
            </a:r>
            <a:endParaRPr lang="en-US" sz="1800" dirty="0">
              <a:solidFill>
                <a:srgbClr val="003366"/>
              </a:solidFill>
            </a:endParaRPr>
          </a:p>
        </p:txBody>
      </p:sp>
      <p:pic>
        <p:nvPicPr>
          <p:cNvPr id="5" name="Content Placeholder 4" descr="ad.jpg"/>
          <p:cNvPicPr>
            <a:picLocks noGrp="1" noChangeAspect="1"/>
          </p:cNvPicPr>
          <p:nvPr>
            <p:ph sz="half" idx="2"/>
          </p:nvPr>
        </p:nvPicPr>
        <p:blipFill>
          <a:blip r:embed="rId2" cstate="print"/>
          <a:stretch>
            <a:fillRect/>
          </a:stretch>
        </p:blipFill>
        <p:spPr>
          <a:xfrm>
            <a:off x="5257800" y="1828800"/>
            <a:ext cx="3429000" cy="37242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a:r>
            <a:br>
              <a:rPr lang="en-US" b="1" dirty="0" smtClean="0"/>
            </a:br>
            <a:r>
              <a:rPr lang="en-US" b="1" dirty="0" smtClean="0">
                <a:solidFill>
                  <a:srgbClr val="FF0000"/>
                </a:solidFill>
                <a:latin typeface="Bookman Old Style" pitchFamily="18" charset="0"/>
              </a:rPr>
              <a:t>Activities </a:t>
            </a:r>
            <a:r>
              <a:rPr lang="en-US" b="1" dirty="0" smtClean="0">
                <a:solidFill>
                  <a:srgbClr val="FF0000"/>
                </a:solidFill>
                <a:latin typeface="Bookman Old Style" pitchFamily="18" charset="0"/>
              </a:rPr>
              <a:t>Presented</a:t>
            </a:r>
            <a:r>
              <a:rPr lang="en-US" dirty="0" smtClean="0"/>
              <a:t/>
            </a:r>
            <a:br>
              <a:rPr lang="en-US" dirty="0" smtClean="0"/>
            </a:br>
            <a:endParaRPr lang="en-US" dirty="0"/>
          </a:p>
        </p:txBody>
      </p:sp>
      <p:sp>
        <p:nvSpPr>
          <p:cNvPr id="3" name="Content Placeholder 2"/>
          <p:cNvSpPr>
            <a:spLocks noGrp="1"/>
          </p:cNvSpPr>
          <p:nvPr>
            <p:ph sz="half" idx="1"/>
          </p:nvPr>
        </p:nvSpPr>
        <p:spPr>
          <a:xfrm>
            <a:off x="304800" y="1676400"/>
            <a:ext cx="4533900" cy="4724400"/>
          </a:xfrm>
        </p:spPr>
        <p:txBody>
          <a:bodyPr/>
          <a:lstStyle/>
          <a:p>
            <a:r>
              <a:rPr lang="en-US" sz="1400" dirty="0" smtClean="0">
                <a:solidFill>
                  <a:srgbClr val="003366"/>
                </a:solidFill>
              </a:rPr>
              <a:t>On the day of the health fair, we choose to set up table on the hall way of the ground floor / first floor that we thought a lot of students pass by and close to elevator that most students would use. We split two groups for two days of the health fair at school. The first group with group members of four on first week, two did the literature on the ground floor of the school and two were given the flu shot at the student wellness </a:t>
            </a:r>
            <a:r>
              <a:rPr lang="en-US" sz="1400" dirty="0" smtClean="0">
                <a:solidFill>
                  <a:srgbClr val="003366"/>
                </a:solidFill>
              </a:rPr>
              <a:t>center</a:t>
            </a:r>
          </a:p>
          <a:p>
            <a:r>
              <a:rPr lang="en-US" sz="1400" dirty="0" smtClean="0">
                <a:solidFill>
                  <a:srgbClr val="003366"/>
                </a:solidFill>
              </a:rPr>
              <a:t>On second week, five students participated in the health fair. Three students participated in literature and two students involved in vaccinating students. Team members who involved in literature section made sure our fellow students got facts and myths about flu and more students to get vaccinated. Team members who involved in giving vaccine also answered all concerned questions about flu from students who got vaccinated and explained what they would feel after vaccination.</a:t>
            </a:r>
            <a:endParaRPr lang="en-US" sz="1400" dirty="0" smtClean="0">
              <a:solidFill>
                <a:srgbClr val="003366"/>
              </a:solidFill>
            </a:endParaRPr>
          </a:p>
        </p:txBody>
      </p:sp>
      <p:pic>
        <p:nvPicPr>
          <p:cNvPr id="5" name="Content Placeholder 4" descr="flu2.jpg"/>
          <p:cNvPicPr>
            <a:picLocks noGrp="1" noChangeAspect="1"/>
          </p:cNvPicPr>
          <p:nvPr>
            <p:ph sz="half" idx="2"/>
          </p:nvPr>
        </p:nvPicPr>
        <p:blipFill>
          <a:blip r:embed="rId2" cstate="print"/>
          <a:stretch>
            <a:fillRect/>
          </a:stretch>
        </p:blipFill>
        <p:spPr>
          <a:xfrm>
            <a:off x="5486400" y="1371600"/>
            <a:ext cx="3009900" cy="2894134"/>
          </a:xfrm>
          <a:prstGeom prst="rect">
            <a:avLst/>
          </a:prstGeom>
          <a:ln>
            <a:noFill/>
          </a:ln>
          <a:effectLst>
            <a:softEdge rad="112500"/>
          </a:effectLst>
        </p:spPr>
      </p:pic>
      <p:pic>
        <p:nvPicPr>
          <p:cNvPr id="6" name="Picture 5" descr="fluShotFlyer.png"/>
          <p:cNvPicPr>
            <a:picLocks noChangeAspect="1"/>
          </p:cNvPicPr>
          <p:nvPr/>
        </p:nvPicPr>
        <p:blipFill>
          <a:blip r:embed="rId3" cstate="print"/>
          <a:stretch>
            <a:fillRect/>
          </a:stretch>
        </p:blipFill>
        <p:spPr>
          <a:xfrm>
            <a:off x="5029200" y="4124325"/>
            <a:ext cx="3810000" cy="27336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effectLst/>
                <a:latin typeface="Bookman Old Style" pitchFamily="18" charset="0"/>
              </a:rPr>
              <a:t>Flu Vaccination Fair</a:t>
            </a:r>
            <a:endParaRPr lang="en-US" b="1" dirty="0">
              <a:solidFill>
                <a:srgbClr val="FF0000"/>
              </a:solidFill>
              <a:effectLst/>
              <a:latin typeface="Bookman Old Style" pitchFamily="18" charset="0"/>
            </a:endParaRPr>
          </a:p>
        </p:txBody>
      </p:sp>
      <p:pic>
        <p:nvPicPr>
          <p:cNvPr id="10242" name="Picture 2" descr="C:\Users\Sabrina\Downloads\image(2).jpeg"/>
          <p:cNvPicPr>
            <a:picLocks noChangeAspect="1" noChangeArrowheads="1"/>
          </p:cNvPicPr>
          <p:nvPr/>
        </p:nvPicPr>
        <p:blipFill>
          <a:blip r:embed="rId2" cstate="print"/>
          <a:srcRect/>
          <a:stretch>
            <a:fillRect/>
          </a:stretch>
        </p:blipFill>
        <p:spPr bwMode="auto">
          <a:xfrm>
            <a:off x="0" y="2362200"/>
            <a:ext cx="5058979" cy="419953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43" name="Picture 3" descr="C:\Users\Sabrina\Downloads\image.jpeg"/>
          <p:cNvPicPr>
            <a:picLocks noChangeAspect="1" noChangeArrowheads="1"/>
          </p:cNvPicPr>
          <p:nvPr/>
        </p:nvPicPr>
        <p:blipFill>
          <a:blip r:embed="rId3" cstate="print"/>
          <a:srcRect/>
          <a:stretch>
            <a:fillRect/>
          </a:stretch>
        </p:blipFill>
        <p:spPr bwMode="auto">
          <a:xfrm>
            <a:off x="4953000" y="1676400"/>
            <a:ext cx="3657600" cy="4876800"/>
          </a:xfrm>
          <a:prstGeom prst="rect">
            <a:avLst/>
          </a:prstGeom>
          <a:ln>
            <a:noFill/>
          </a:ln>
          <a:effectLst>
            <a:softEdge rad="112500"/>
          </a:effectLst>
        </p:spPr>
      </p:pic>
      <p:pic>
        <p:nvPicPr>
          <p:cNvPr id="14" name="Picture 13" descr="FluShotBug-1r22bfd.jpg"/>
          <p:cNvPicPr>
            <a:picLocks noChangeAspect="1"/>
          </p:cNvPicPr>
          <p:nvPr/>
        </p:nvPicPr>
        <p:blipFill>
          <a:blip r:embed="rId4" cstate="print"/>
          <a:stretch>
            <a:fillRect/>
          </a:stretch>
        </p:blipFill>
        <p:spPr>
          <a:xfrm>
            <a:off x="0" y="0"/>
            <a:ext cx="9144000" cy="2057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391400" cy="1447800"/>
          </a:xfrm>
        </p:spPr>
        <p:txBody>
          <a:bodyPr/>
          <a:lstStyle/>
          <a:p>
            <a:endParaRPr lang="en-US" sz="5400" b="1" dirty="0">
              <a:solidFill>
                <a:srgbClr val="FF0000"/>
              </a:solidFill>
              <a:effectLst/>
              <a:latin typeface="Bookman Old Style" pitchFamily="18" charset="0"/>
            </a:endParaRPr>
          </a:p>
        </p:txBody>
      </p:sp>
      <p:graphicFrame>
        <p:nvGraphicFramePr>
          <p:cNvPr id="7" name="Content Placeholder 6"/>
          <p:cNvGraphicFramePr>
            <a:graphicFrameLocks noGrp="1"/>
          </p:cNvGraphicFramePr>
          <p:nvPr>
            <p:ph sz="half" idx="1"/>
          </p:nvPr>
        </p:nvGraphicFramePr>
        <p:xfrm>
          <a:off x="3048000" y="2057400"/>
          <a:ext cx="59436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4"/>
          <p:cNvSpPr>
            <a:spLocks noGrp="1"/>
          </p:cNvSpPr>
          <p:nvPr>
            <p:ph sz="half" idx="2"/>
          </p:nvPr>
        </p:nvSpPr>
        <p:spPr/>
        <p:txBody>
          <a:bodyPr/>
          <a:lstStyle/>
          <a:p>
            <a:pPr>
              <a:buNone/>
            </a:pPr>
            <a:r>
              <a:rPr lang="en-US" sz="2000" dirty="0" smtClean="0">
                <a:solidFill>
                  <a:srgbClr val="003366"/>
                </a:solidFill>
                <a:effectLst/>
                <a:latin typeface="Bookman Old Style" pitchFamily="18" charset="0"/>
              </a:rPr>
              <a:t>	</a:t>
            </a:r>
            <a:endParaRPr lang="en-US" sz="2000" dirty="0" smtClean="0">
              <a:solidFill>
                <a:srgbClr val="003366"/>
              </a:solidFill>
            </a:endParaRPr>
          </a:p>
          <a:p>
            <a:pPr>
              <a:buNone/>
            </a:pPr>
            <a:endParaRPr lang="en-US" sz="2400" dirty="0" smtClean="0"/>
          </a:p>
          <a:p>
            <a:pPr>
              <a:buNone/>
            </a:pPr>
            <a:r>
              <a:rPr lang="en-US" sz="2400" dirty="0" smtClean="0"/>
              <a:t>		</a:t>
            </a:r>
            <a:endParaRPr lang="en-US" sz="2000" dirty="0" smtClean="0">
              <a:effectLst/>
              <a:latin typeface="Bookman Old Style" pitchFamily="18" charset="0"/>
            </a:endParaRPr>
          </a:p>
          <a:p>
            <a:pPr>
              <a:buNone/>
            </a:pPr>
            <a:endParaRPr lang="en-US" sz="2400" dirty="0" smtClean="0"/>
          </a:p>
        </p:txBody>
      </p:sp>
      <p:pic>
        <p:nvPicPr>
          <p:cNvPr id="6" name="Picture 5" descr="Community Assessment.gif"/>
          <p:cNvPicPr>
            <a:picLocks noChangeAspect="1"/>
          </p:cNvPicPr>
          <p:nvPr/>
        </p:nvPicPr>
        <p:blipFill>
          <a:blip r:embed="rId3" cstate="print"/>
          <a:stretch>
            <a:fillRect/>
          </a:stretch>
        </p:blipFill>
        <p:spPr>
          <a:xfrm>
            <a:off x="0" y="0"/>
            <a:ext cx="9144000" cy="2057400"/>
          </a:xfrm>
          <a:prstGeom prst="rect">
            <a:avLst/>
          </a:prstGeom>
          <a:ln>
            <a:noFill/>
          </a:ln>
          <a:effectLst>
            <a:softEdge rad="112500"/>
          </a:effectLst>
        </p:spPr>
      </p:pic>
      <p:pic>
        <p:nvPicPr>
          <p:cNvPr id="3" name="Picture 2" descr="http://images.sciencedaily.com/2009/08/090831212951-large.jpg"/>
          <p:cNvPicPr>
            <a:picLocks noChangeAspect="1" noChangeArrowheads="1"/>
          </p:cNvPicPr>
          <p:nvPr/>
        </p:nvPicPr>
        <p:blipFill>
          <a:blip r:embed="rId4" cstate="print"/>
          <a:srcRect/>
          <a:stretch>
            <a:fillRect/>
          </a:stretch>
        </p:blipFill>
        <p:spPr bwMode="auto">
          <a:xfrm>
            <a:off x="304800" y="2133600"/>
            <a:ext cx="2590800" cy="39624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1202" name="Picture 2" descr="C:\Users\Sabrina\Downloads\image(4).jpeg"/>
          <p:cNvPicPr>
            <a:picLocks noChangeAspect="1" noChangeArrowheads="1"/>
          </p:cNvPicPr>
          <p:nvPr/>
        </p:nvPicPr>
        <p:blipFill>
          <a:blip r:embed="rId2" cstate="print"/>
          <a:srcRect/>
          <a:stretch>
            <a:fillRect/>
          </a:stretch>
        </p:blipFill>
        <p:spPr bwMode="auto">
          <a:xfrm>
            <a:off x="381000" y="1905000"/>
            <a:ext cx="4095750" cy="4689128"/>
          </a:xfrm>
          <a:prstGeom prst="rect">
            <a:avLst/>
          </a:prstGeom>
          <a:ln>
            <a:noFill/>
          </a:ln>
          <a:effectLst>
            <a:softEdge rad="112500"/>
          </a:effectLst>
        </p:spPr>
      </p:pic>
      <p:pic>
        <p:nvPicPr>
          <p:cNvPr id="51203" name="Picture 3" descr="C:\Users\Sabrina\Downloads\image(5).jpeg"/>
          <p:cNvPicPr>
            <a:picLocks noChangeAspect="1" noChangeArrowheads="1"/>
          </p:cNvPicPr>
          <p:nvPr/>
        </p:nvPicPr>
        <p:blipFill>
          <a:blip r:embed="rId3" cstate="print"/>
          <a:srcRect/>
          <a:stretch>
            <a:fillRect/>
          </a:stretch>
        </p:blipFill>
        <p:spPr bwMode="auto">
          <a:xfrm>
            <a:off x="4760265" y="1905000"/>
            <a:ext cx="4033084" cy="4648200"/>
          </a:xfrm>
          <a:prstGeom prst="rect">
            <a:avLst/>
          </a:prstGeom>
          <a:ln>
            <a:noFill/>
          </a:ln>
          <a:effectLst>
            <a:softEdge rad="112500"/>
          </a:effectLst>
        </p:spPr>
      </p:pic>
      <p:pic>
        <p:nvPicPr>
          <p:cNvPr id="5" name="Picture 4" descr="FluShotBug-1r22bfd.jpg"/>
          <p:cNvPicPr>
            <a:picLocks noChangeAspect="1"/>
          </p:cNvPicPr>
          <p:nvPr/>
        </p:nvPicPr>
        <p:blipFill>
          <a:blip r:embed="rId4" cstate="print"/>
          <a:stretch>
            <a:fillRect/>
          </a:stretch>
        </p:blipFill>
        <p:spPr>
          <a:xfrm>
            <a:off x="0" y="0"/>
            <a:ext cx="9144000" cy="2057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
            </a:r>
            <a:br>
              <a:rPr lang="en-US" b="1" dirty="0" smtClean="0">
                <a:solidFill>
                  <a:srgbClr val="FF0000"/>
                </a:solidFill>
              </a:rPr>
            </a:br>
            <a:r>
              <a:rPr lang="en-US" b="1" dirty="0" smtClean="0">
                <a:solidFill>
                  <a:srgbClr val="FF0000"/>
                </a:solidFill>
                <a:latin typeface="Bookman Old Style" pitchFamily="18" charset="0"/>
              </a:rPr>
              <a:t>Cost </a:t>
            </a:r>
            <a:r>
              <a:rPr lang="en-US" b="1" dirty="0" smtClean="0">
                <a:solidFill>
                  <a:srgbClr val="FF0000"/>
                </a:solidFill>
                <a:latin typeface="Bookman Old Style" pitchFamily="18" charset="0"/>
              </a:rPr>
              <a:t>of Project</a:t>
            </a:r>
            <a:r>
              <a:rPr lang="en-US" dirty="0" smtClean="0"/>
              <a:t/>
            </a:r>
            <a:br>
              <a:rPr lang="en-US" dirty="0" smtClean="0"/>
            </a:br>
            <a:endParaRPr lang="en-US" dirty="0"/>
          </a:p>
        </p:txBody>
      </p:sp>
      <p:sp>
        <p:nvSpPr>
          <p:cNvPr id="4" name="Content Placeholder 3"/>
          <p:cNvSpPr>
            <a:spLocks noGrp="1"/>
          </p:cNvSpPr>
          <p:nvPr>
            <p:ph sz="half" idx="1"/>
          </p:nvPr>
        </p:nvSpPr>
        <p:spPr/>
        <p:txBody>
          <a:bodyPr/>
          <a:lstStyle/>
          <a:p>
            <a:r>
              <a:rPr lang="en-US" sz="2400" dirty="0" smtClean="0">
                <a:solidFill>
                  <a:srgbClr val="003366"/>
                </a:solidFill>
              </a:rPr>
              <a:t>Binder – donated by Alison Miller</a:t>
            </a:r>
          </a:p>
          <a:p>
            <a:r>
              <a:rPr lang="en-US" sz="2400" dirty="0" smtClean="0">
                <a:solidFill>
                  <a:srgbClr val="003366"/>
                </a:solidFill>
              </a:rPr>
              <a:t>Divider – donated by Tina Miller </a:t>
            </a:r>
          </a:p>
          <a:p>
            <a:r>
              <a:rPr lang="en-US" sz="2400" dirty="0" smtClean="0">
                <a:solidFill>
                  <a:srgbClr val="003366"/>
                </a:solidFill>
              </a:rPr>
              <a:t>Cost of copy and photo paper – donated by Sabrina </a:t>
            </a:r>
            <a:r>
              <a:rPr lang="en-US" sz="2400" dirty="0" err="1" smtClean="0">
                <a:solidFill>
                  <a:srgbClr val="003366"/>
                </a:solidFill>
              </a:rPr>
              <a:t>Azeez</a:t>
            </a:r>
            <a:endParaRPr lang="en-US" sz="2400" dirty="0" smtClean="0">
              <a:solidFill>
                <a:srgbClr val="003366"/>
              </a:solidFill>
            </a:endParaRPr>
          </a:p>
          <a:p>
            <a:r>
              <a:rPr lang="en-US" sz="2400" dirty="0" smtClean="0">
                <a:solidFill>
                  <a:srgbClr val="003366"/>
                </a:solidFill>
              </a:rPr>
              <a:t>Stationary and give away sweets- donated by Christina Ming</a:t>
            </a:r>
          </a:p>
          <a:p>
            <a:r>
              <a:rPr lang="en-US" sz="2400" dirty="0" smtClean="0">
                <a:solidFill>
                  <a:srgbClr val="003366"/>
                </a:solidFill>
              </a:rPr>
              <a:t>Other accessory cost – donated by other team members</a:t>
            </a:r>
          </a:p>
          <a:p>
            <a:endParaRPr lang="en-US" dirty="0"/>
          </a:p>
        </p:txBody>
      </p:sp>
      <p:pic>
        <p:nvPicPr>
          <p:cNvPr id="6" name="Content Placeholder 5" descr="Safety-First-Cost-Cutting-Second.jpg"/>
          <p:cNvPicPr>
            <a:picLocks noGrp="1" noChangeAspect="1"/>
          </p:cNvPicPr>
          <p:nvPr>
            <p:ph sz="half" idx="2"/>
          </p:nvPr>
        </p:nvPicPr>
        <p:blipFill>
          <a:blip r:embed="rId2" cstate="print"/>
          <a:stretch>
            <a:fillRect/>
          </a:stretch>
        </p:blipFill>
        <p:spPr>
          <a:xfrm>
            <a:off x="5105400" y="4343400"/>
            <a:ext cx="3619500" cy="21294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cost-effectiveness.jpg"/>
          <p:cNvPicPr>
            <a:picLocks noChangeAspect="1"/>
          </p:cNvPicPr>
          <p:nvPr/>
        </p:nvPicPr>
        <p:blipFill>
          <a:blip r:embed="rId3" cstate="print"/>
          <a:stretch>
            <a:fillRect/>
          </a:stretch>
        </p:blipFill>
        <p:spPr>
          <a:xfrm>
            <a:off x="5334000" y="1905000"/>
            <a:ext cx="2654300" cy="199313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FF0000"/>
                </a:solidFill>
                <a:effectLst/>
                <a:latin typeface="Bookman Old Style" pitchFamily="18" charset="0"/>
              </a:rPr>
              <a:t>Ev</a:t>
            </a:r>
            <a:endParaRPr lang="en-US" b="1" dirty="0">
              <a:solidFill>
                <a:srgbClr val="FF0000"/>
              </a:solidFill>
              <a:effectLst/>
              <a:latin typeface="Bookman Old Style" pitchFamily="18" charset="0"/>
            </a:endParaRPr>
          </a:p>
        </p:txBody>
      </p:sp>
      <p:sp>
        <p:nvSpPr>
          <p:cNvPr id="5" name="Text Placeholder 4"/>
          <p:cNvSpPr>
            <a:spLocks noGrp="1"/>
          </p:cNvSpPr>
          <p:nvPr>
            <p:ph sz="half" idx="1"/>
          </p:nvPr>
        </p:nvSpPr>
        <p:spPr>
          <a:xfrm>
            <a:off x="1371600" y="4038600"/>
            <a:ext cx="6781800" cy="2362200"/>
          </a:xfrm>
        </p:spPr>
        <p:txBody>
          <a:bodyPr/>
          <a:lstStyle/>
          <a:p>
            <a:pPr>
              <a:buNone/>
            </a:pPr>
            <a:r>
              <a:rPr lang="en-US" dirty="0" smtClean="0"/>
              <a:t> </a:t>
            </a:r>
            <a:r>
              <a:rPr lang="en-US" dirty="0" smtClean="0">
                <a:solidFill>
                  <a:srgbClr val="003366"/>
                </a:solidFill>
              </a:rPr>
              <a:t> </a:t>
            </a:r>
            <a:endParaRPr lang="en-US" dirty="0" smtClean="0">
              <a:solidFill>
                <a:srgbClr val="003366"/>
              </a:solidFill>
            </a:endParaRPr>
          </a:p>
          <a:p>
            <a:pPr>
              <a:buNone/>
            </a:pPr>
            <a:r>
              <a:rPr lang="en-US" sz="2000" dirty="0" smtClean="0">
                <a:solidFill>
                  <a:srgbClr val="003366"/>
                </a:solidFill>
              </a:rPr>
              <a:t>3</a:t>
            </a:r>
            <a:r>
              <a:rPr lang="en-US" dirty="0" smtClean="0">
                <a:solidFill>
                  <a:srgbClr val="003366"/>
                </a:solidFill>
              </a:rPr>
              <a:t>. </a:t>
            </a:r>
            <a:r>
              <a:rPr lang="en-US" sz="1800" dirty="0" smtClean="0">
                <a:solidFill>
                  <a:srgbClr val="003366"/>
                </a:solidFill>
              </a:rPr>
              <a:t>Overall we wanted to educate the community members the flu vaccine is safe and recommended for everyone over 6 months of age. It is highly recommended for individuals with chronic diseases such as diabetes, respiratory diseases, kidney disease and liver disease as catching the flu will exacerbate these conditions</a:t>
            </a:r>
            <a:r>
              <a:rPr lang="en-US" sz="1800" dirty="0" smtClean="0">
                <a:solidFill>
                  <a:srgbClr val="003366"/>
                </a:solidFill>
              </a:rPr>
              <a:t>        </a:t>
            </a:r>
            <a:endParaRPr lang="en-US" sz="1800" dirty="0">
              <a:solidFill>
                <a:srgbClr val="003366"/>
              </a:solidFill>
              <a:latin typeface="Bookman Old Style" pitchFamily="18" charset="0"/>
            </a:endParaRPr>
          </a:p>
        </p:txBody>
      </p:sp>
      <p:sp>
        <p:nvSpPr>
          <p:cNvPr id="11" name="Content Placeholder 10"/>
          <p:cNvSpPr>
            <a:spLocks noGrp="1"/>
          </p:cNvSpPr>
          <p:nvPr>
            <p:ph sz="half" idx="2"/>
          </p:nvPr>
        </p:nvSpPr>
        <p:spPr>
          <a:xfrm>
            <a:off x="4991100" y="2286000"/>
            <a:ext cx="3619500" cy="4114800"/>
          </a:xfrm>
        </p:spPr>
        <p:txBody>
          <a:bodyPr/>
          <a:lstStyle/>
          <a:p>
            <a:pPr>
              <a:buNone/>
            </a:pPr>
            <a:r>
              <a:rPr lang="en-US" sz="2400" dirty="0" smtClean="0">
                <a:solidFill>
                  <a:srgbClr val="003366"/>
                </a:solidFill>
              </a:rPr>
              <a:t>2</a:t>
            </a:r>
            <a:r>
              <a:rPr lang="en-US" sz="1800" dirty="0" smtClean="0">
                <a:solidFill>
                  <a:srgbClr val="003366"/>
                </a:solidFill>
              </a:rPr>
              <a:t>. We </a:t>
            </a:r>
            <a:r>
              <a:rPr lang="en-US" sz="1800" dirty="0" smtClean="0">
                <a:solidFill>
                  <a:srgbClr val="003366"/>
                </a:solidFill>
              </a:rPr>
              <a:t>also wanted to dispute any myths about the flu vaccine such as getting vaccinated will lead to you getting sick or </a:t>
            </a:r>
            <a:r>
              <a:rPr lang="en-US" sz="1800" dirty="0" smtClean="0">
                <a:solidFill>
                  <a:srgbClr val="003366"/>
                </a:solidFill>
              </a:rPr>
              <a:t>experiencing </a:t>
            </a:r>
            <a:r>
              <a:rPr lang="en-US" sz="1800" dirty="0" smtClean="0">
                <a:solidFill>
                  <a:srgbClr val="003366"/>
                </a:solidFill>
              </a:rPr>
              <a:t>side effects. </a:t>
            </a:r>
            <a:endParaRPr lang="en-US" sz="1800" dirty="0">
              <a:solidFill>
                <a:srgbClr val="003366"/>
              </a:solidFill>
            </a:endParaRPr>
          </a:p>
        </p:txBody>
      </p:sp>
      <p:pic>
        <p:nvPicPr>
          <p:cNvPr id="10" name="Picture 9" descr="index3.jpg"/>
          <p:cNvPicPr>
            <a:picLocks noChangeAspect="1"/>
          </p:cNvPicPr>
          <p:nvPr/>
        </p:nvPicPr>
        <p:blipFill>
          <a:blip r:embed="rId2" cstate="print"/>
          <a:stretch>
            <a:fillRect/>
          </a:stretch>
        </p:blipFill>
        <p:spPr>
          <a:xfrm>
            <a:off x="0" y="0"/>
            <a:ext cx="9144000" cy="2362200"/>
          </a:xfrm>
          <a:prstGeom prst="rect">
            <a:avLst/>
          </a:prstGeom>
          <a:ln>
            <a:noFill/>
          </a:ln>
          <a:effectLst>
            <a:softEdge rad="112500"/>
          </a:effectLst>
        </p:spPr>
      </p:pic>
      <p:sp>
        <p:nvSpPr>
          <p:cNvPr id="12" name="Rectangle 11"/>
          <p:cNvSpPr/>
          <p:nvPr/>
        </p:nvSpPr>
        <p:spPr>
          <a:xfrm>
            <a:off x="0" y="2209800"/>
            <a:ext cx="4572000" cy="2031325"/>
          </a:xfrm>
          <a:prstGeom prst="rect">
            <a:avLst/>
          </a:prstGeom>
        </p:spPr>
        <p:txBody>
          <a:bodyPr>
            <a:spAutoFit/>
          </a:bodyPr>
          <a:lstStyle/>
          <a:p>
            <a:pPr marL="457200" indent="-457200" algn="l">
              <a:buFont typeface="+mj-lt"/>
              <a:buAutoNum type="arabicPeriod"/>
            </a:pPr>
            <a:r>
              <a:rPr lang="en-US" sz="1800" dirty="0" smtClean="0">
                <a:solidFill>
                  <a:srgbClr val="003366"/>
                </a:solidFill>
                <a:latin typeface="Tahoma" pitchFamily="34" charset="0"/>
                <a:ea typeface="Tahoma" pitchFamily="34" charset="0"/>
                <a:cs typeface="Tahoma" pitchFamily="34" charset="0"/>
              </a:rPr>
              <a:t>The goals of our project were to encourage as </a:t>
            </a:r>
            <a:r>
              <a:rPr lang="en-US" sz="1800" dirty="0" smtClean="0">
                <a:solidFill>
                  <a:srgbClr val="003366"/>
                </a:solidFill>
                <a:latin typeface="Tahoma" pitchFamily="34" charset="0"/>
                <a:ea typeface="Tahoma" pitchFamily="34" charset="0"/>
                <a:cs typeface="Tahoma" pitchFamily="34" charset="0"/>
              </a:rPr>
              <a:t>much members of </a:t>
            </a:r>
            <a:r>
              <a:rPr lang="en-US" sz="1800" dirty="0" smtClean="0">
                <a:solidFill>
                  <a:srgbClr val="003366"/>
                </a:solidFill>
                <a:latin typeface="Tahoma" pitchFamily="34" charset="0"/>
                <a:ea typeface="Tahoma" pitchFamily="34" charset="0"/>
                <a:cs typeface="Tahoma" pitchFamily="34" charset="0"/>
              </a:rPr>
              <a:t>the community as possible to get the flu vaccine. We wanted to ensure community members were well informed on what the influenza virus is as well as the signs and </a:t>
            </a:r>
            <a:r>
              <a:rPr lang="en-US" sz="1800" dirty="0" smtClean="0">
                <a:solidFill>
                  <a:srgbClr val="003366"/>
                </a:solidFill>
                <a:latin typeface="Tahoma" pitchFamily="34" charset="0"/>
                <a:ea typeface="Tahoma" pitchFamily="34" charset="0"/>
                <a:cs typeface="Tahoma" pitchFamily="34" charset="0"/>
              </a:rPr>
              <a:t>symptoms.</a:t>
            </a:r>
            <a:r>
              <a:rPr lang="en-US" sz="1800" dirty="0" smtClean="0">
                <a:latin typeface="Tahoma" pitchFamily="34" charset="0"/>
                <a:ea typeface="Tahoma" pitchFamily="34" charset="0"/>
                <a:cs typeface="Tahoma" pitchFamily="34" charset="0"/>
              </a:rPr>
              <a:t>. </a:t>
            </a:r>
            <a:endParaRPr lang="en-US" sz="18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endParaRPr lang="en-US"/>
          </a:p>
        </p:txBody>
      </p:sp>
      <p:sp>
        <p:nvSpPr>
          <p:cNvPr id="17" name="Content Placeholder 16"/>
          <p:cNvSpPr>
            <a:spLocks noGrp="1"/>
          </p:cNvSpPr>
          <p:nvPr>
            <p:ph sz="half" idx="1"/>
          </p:nvPr>
        </p:nvSpPr>
        <p:spPr>
          <a:xfrm>
            <a:off x="0" y="1676400"/>
            <a:ext cx="4838700" cy="4724400"/>
          </a:xfrm>
        </p:spPr>
        <p:txBody>
          <a:bodyPr/>
          <a:lstStyle/>
          <a:p>
            <a:endParaRPr lang="en-US" b="1" u="sng" dirty="0" smtClean="0"/>
          </a:p>
          <a:p>
            <a:r>
              <a:rPr lang="en-US" sz="2000" b="1" dirty="0" smtClean="0">
                <a:solidFill>
                  <a:srgbClr val="003366"/>
                </a:solidFill>
              </a:rPr>
              <a:t>Collaborative </a:t>
            </a:r>
            <a:r>
              <a:rPr lang="en-US" sz="2000" b="1" dirty="0" smtClean="0">
                <a:solidFill>
                  <a:srgbClr val="003366"/>
                </a:solidFill>
              </a:rPr>
              <a:t>Process</a:t>
            </a:r>
            <a:endParaRPr lang="en-US" sz="2000" dirty="0" smtClean="0">
              <a:solidFill>
                <a:srgbClr val="003366"/>
              </a:solidFill>
            </a:endParaRPr>
          </a:p>
          <a:p>
            <a:pPr>
              <a:buFont typeface="+mj-lt"/>
              <a:buAutoNum type="arabicPeriod"/>
            </a:pPr>
            <a:r>
              <a:rPr lang="en-US" sz="1600" dirty="0" smtClean="0">
                <a:solidFill>
                  <a:srgbClr val="003366"/>
                </a:solidFill>
              </a:rPr>
              <a:t>     Our </a:t>
            </a:r>
            <a:r>
              <a:rPr lang="en-US" sz="1600" dirty="0" smtClean="0">
                <a:solidFill>
                  <a:srgbClr val="003366"/>
                </a:solidFill>
              </a:rPr>
              <a:t>collaborative process for achieving our goals includes a comprehensive assessment of the community. </a:t>
            </a:r>
            <a:r>
              <a:rPr lang="en-US" sz="1600" dirty="0" smtClean="0">
                <a:solidFill>
                  <a:srgbClr val="003366"/>
                </a:solidFill>
              </a:rPr>
              <a:t>The priorities we identified for </a:t>
            </a:r>
            <a:r>
              <a:rPr lang="en-US" sz="1600" dirty="0" smtClean="0">
                <a:solidFill>
                  <a:srgbClr val="003366"/>
                </a:solidFill>
              </a:rPr>
              <a:t>the community were diabetes, HTN, mental illness, cancer, obesity, substance abuse, health literacy and HIV/AIDS/STDS. </a:t>
            </a:r>
            <a:endParaRPr lang="en-US" sz="1600" dirty="0" smtClean="0">
              <a:solidFill>
                <a:srgbClr val="003366"/>
              </a:solidFill>
            </a:endParaRPr>
          </a:p>
          <a:p>
            <a:pPr>
              <a:buFont typeface="+mj-lt"/>
              <a:buAutoNum type="arabicPeriod"/>
            </a:pPr>
            <a:r>
              <a:rPr lang="en-US" sz="1600" dirty="0" smtClean="0">
                <a:solidFill>
                  <a:srgbClr val="003366"/>
                </a:solidFill>
              </a:rPr>
              <a:t>From the data we gather from our research we decided to conduct a flu fair educating the community on the importance of getting vaccinated. Our methods to accomplish our goals were by providing the community with flyers, brochures and pamphlets on the benefits of getting vaccinated and methods on preventing the spread of the flu. </a:t>
            </a:r>
            <a:endParaRPr lang="en-US" sz="1600" dirty="0">
              <a:solidFill>
                <a:srgbClr val="003366"/>
              </a:solidFill>
            </a:endParaRPr>
          </a:p>
        </p:txBody>
      </p:sp>
      <p:sp>
        <p:nvSpPr>
          <p:cNvPr id="18" name="Content Placeholder 17"/>
          <p:cNvSpPr>
            <a:spLocks noGrp="1"/>
          </p:cNvSpPr>
          <p:nvPr>
            <p:ph sz="half" idx="2"/>
          </p:nvPr>
        </p:nvSpPr>
        <p:spPr/>
        <p:txBody>
          <a:bodyPr/>
          <a:lstStyle/>
          <a:p>
            <a:pPr>
              <a:buAutoNum type="arabicPeriod" startAt="3"/>
            </a:pPr>
            <a:r>
              <a:rPr lang="en-US" sz="1600" dirty="0" smtClean="0">
                <a:solidFill>
                  <a:srgbClr val="003366"/>
                </a:solidFill>
              </a:rPr>
              <a:t>We </a:t>
            </a:r>
            <a:r>
              <a:rPr lang="en-US" sz="1600" dirty="0" smtClean="0">
                <a:solidFill>
                  <a:srgbClr val="003366"/>
                </a:solidFill>
              </a:rPr>
              <a:t>provided these flyers, brochures and pamphlets in multiple languages to accommodate the multiple diverse cultures residing within the community. Prior to our flu fair date we posted flyers and posters around the area. </a:t>
            </a:r>
            <a:endParaRPr lang="en-US" sz="1600" dirty="0" smtClean="0">
              <a:solidFill>
                <a:srgbClr val="003366"/>
              </a:solidFill>
            </a:endParaRPr>
          </a:p>
          <a:p>
            <a:pPr>
              <a:buAutoNum type="arabicPeriod" startAt="3"/>
            </a:pPr>
            <a:r>
              <a:rPr lang="en-US" sz="1600" dirty="0" smtClean="0">
                <a:solidFill>
                  <a:srgbClr val="003366"/>
                </a:solidFill>
              </a:rPr>
              <a:t>We contacted well known companies for products we could share out to the community. Johnson and Johnson for hand lotion, Kimberly Clark Professional for tissue packs and pure hand sanitizes. </a:t>
            </a:r>
            <a:endParaRPr lang="en-US" sz="1600" dirty="0">
              <a:solidFill>
                <a:srgbClr val="003366"/>
              </a:solidFill>
            </a:endParaRPr>
          </a:p>
        </p:txBody>
      </p:sp>
      <p:pic>
        <p:nvPicPr>
          <p:cNvPr id="10" name="Picture 9" descr="index3.jpg"/>
          <p:cNvPicPr>
            <a:picLocks noChangeAspect="1"/>
          </p:cNvPicPr>
          <p:nvPr/>
        </p:nvPicPr>
        <p:blipFill>
          <a:blip r:embed="rId2" cstate="print"/>
          <a:stretch>
            <a:fillRect/>
          </a:stretch>
        </p:blipFill>
        <p:spPr>
          <a:xfrm>
            <a:off x="0" y="0"/>
            <a:ext cx="9144000" cy="1828800"/>
          </a:xfrm>
          <a:prstGeom prst="rect">
            <a:avLst/>
          </a:prstGeom>
          <a:ln>
            <a:noFill/>
          </a:ln>
          <a:effectLst>
            <a:softEdge rad="112500"/>
          </a:effectLst>
        </p:spPr>
      </p:pic>
      <p:sp>
        <p:nvSpPr>
          <p:cNvPr id="819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95"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Collaborative Process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endParaRPr lang="en-US"/>
          </a:p>
        </p:txBody>
      </p:sp>
      <p:sp>
        <p:nvSpPr>
          <p:cNvPr id="16" name="Content Placeholder 15"/>
          <p:cNvSpPr>
            <a:spLocks noGrp="1"/>
          </p:cNvSpPr>
          <p:nvPr>
            <p:ph sz="half" idx="1"/>
          </p:nvPr>
        </p:nvSpPr>
        <p:spPr>
          <a:xfrm>
            <a:off x="304800" y="1676400"/>
            <a:ext cx="4533900" cy="4724400"/>
          </a:xfrm>
        </p:spPr>
        <p:txBody>
          <a:bodyPr/>
          <a:lstStyle/>
          <a:p>
            <a:r>
              <a:rPr lang="en-US" b="1" dirty="0" smtClean="0">
                <a:solidFill>
                  <a:srgbClr val="003366"/>
                </a:solidFill>
              </a:rPr>
              <a:t>Goals </a:t>
            </a:r>
            <a:r>
              <a:rPr lang="en-US" b="1" dirty="0" smtClean="0">
                <a:solidFill>
                  <a:srgbClr val="003366"/>
                </a:solidFill>
              </a:rPr>
              <a:t>accomplished:</a:t>
            </a:r>
          </a:p>
          <a:p>
            <a:pPr marL="514350" indent="-514350">
              <a:buFont typeface="+mj-lt"/>
              <a:buAutoNum type="arabicPeriod"/>
            </a:pPr>
            <a:r>
              <a:rPr lang="en-US" sz="1800" dirty="0" smtClean="0">
                <a:solidFill>
                  <a:srgbClr val="003366"/>
                </a:solidFill>
              </a:rPr>
              <a:t>The </a:t>
            </a:r>
            <a:r>
              <a:rPr lang="en-US" sz="1800" dirty="0" smtClean="0">
                <a:solidFill>
                  <a:srgbClr val="003366"/>
                </a:solidFill>
              </a:rPr>
              <a:t>community members were effectively educated on the benefits of receiving the vaccine. We provided the community with resources on how to prevent the spread of the virus and recognizing the symptoms of the flu</a:t>
            </a:r>
            <a:r>
              <a:rPr lang="en-US" dirty="0" smtClean="0">
                <a:solidFill>
                  <a:srgbClr val="003366"/>
                </a:solidFill>
              </a:rPr>
              <a:t>. </a:t>
            </a:r>
            <a:endParaRPr lang="en-US" dirty="0" smtClean="0">
              <a:solidFill>
                <a:srgbClr val="003366"/>
              </a:solidFill>
            </a:endParaRPr>
          </a:p>
          <a:p>
            <a:pPr marL="514350" indent="-514350">
              <a:buFont typeface="+mj-lt"/>
              <a:buAutoNum type="arabicPeriod"/>
            </a:pPr>
            <a:r>
              <a:rPr lang="en-US" sz="1800" dirty="0" smtClean="0">
                <a:solidFill>
                  <a:srgbClr val="003366"/>
                </a:solidFill>
              </a:rPr>
              <a:t>We successfully vaccinated 26 students at NYCCT</a:t>
            </a:r>
            <a:endParaRPr lang="en-US" sz="1800" dirty="0" smtClean="0">
              <a:solidFill>
                <a:srgbClr val="003366"/>
              </a:solidFill>
            </a:endParaRPr>
          </a:p>
        </p:txBody>
      </p:sp>
      <p:pic>
        <p:nvPicPr>
          <p:cNvPr id="18" name="Content Placeholder 17" descr="index5.jpg"/>
          <p:cNvPicPr>
            <a:picLocks noGrp="1" noChangeAspect="1"/>
          </p:cNvPicPr>
          <p:nvPr>
            <p:ph sz="half" idx="2"/>
          </p:nvPr>
        </p:nvPicPr>
        <p:blipFill>
          <a:blip r:embed="rId2" cstate="print"/>
          <a:stretch>
            <a:fillRect/>
          </a:stretch>
        </p:blipFill>
        <p:spPr>
          <a:xfrm>
            <a:off x="4800600" y="2133600"/>
            <a:ext cx="3886200" cy="4419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index3.jpg"/>
          <p:cNvPicPr>
            <a:picLocks noChangeAspect="1"/>
          </p:cNvPicPr>
          <p:nvPr/>
        </p:nvPicPr>
        <p:blipFill>
          <a:blip r:embed="rId3" cstate="print"/>
          <a:stretch>
            <a:fillRect/>
          </a:stretch>
        </p:blipFill>
        <p:spPr>
          <a:xfrm>
            <a:off x="0" y="0"/>
            <a:ext cx="9144000" cy="1828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sp>
        <p:nvSpPr>
          <p:cNvPr id="9" name="Content Placeholder 8"/>
          <p:cNvSpPr>
            <a:spLocks noGrp="1"/>
          </p:cNvSpPr>
          <p:nvPr>
            <p:ph sz="half" idx="1"/>
          </p:nvPr>
        </p:nvSpPr>
        <p:spPr>
          <a:xfrm>
            <a:off x="304800" y="1676400"/>
            <a:ext cx="4533900" cy="4724400"/>
          </a:xfrm>
        </p:spPr>
        <p:txBody>
          <a:bodyPr/>
          <a:lstStyle/>
          <a:p>
            <a:r>
              <a:rPr lang="en-US" b="1" dirty="0" smtClean="0">
                <a:solidFill>
                  <a:srgbClr val="003366"/>
                </a:solidFill>
              </a:rPr>
              <a:t>Benefits of Project to </a:t>
            </a:r>
            <a:r>
              <a:rPr lang="en-US" b="1" dirty="0" smtClean="0">
                <a:solidFill>
                  <a:srgbClr val="003366"/>
                </a:solidFill>
              </a:rPr>
              <a:t>Community:</a:t>
            </a:r>
            <a:endParaRPr lang="en-US" dirty="0" smtClean="0">
              <a:solidFill>
                <a:srgbClr val="003366"/>
              </a:solidFill>
            </a:endParaRPr>
          </a:p>
          <a:p>
            <a:pPr>
              <a:buNone/>
            </a:pPr>
            <a:r>
              <a:rPr lang="en-US" sz="1600" dirty="0" smtClean="0">
                <a:solidFill>
                  <a:srgbClr val="003366"/>
                </a:solidFill>
              </a:rPr>
              <a:t>      The </a:t>
            </a:r>
            <a:r>
              <a:rPr lang="en-US" sz="1600" dirty="0" smtClean="0">
                <a:solidFill>
                  <a:srgbClr val="003366"/>
                </a:solidFill>
              </a:rPr>
              <a:t>benefits of our project to the community were providing the community with resources and information about a preventable otherwise lethal virus. In worse cases influenza leads to pneumonia which can be fatal.  The flu vaccine protects against three strains of viruses that cause influenza. We provided individuals without any medical insurance the opportunity to get vaccinated. </a:t>
            </a:r>
          </a:p>
          <a:p>
            <a:pPr>
              <a:buNone/>
            </a:pPr>
            <a:endParaRPr lang="en-US" sz="1600" dirty="0"/>
          </a:p>
        </p:txBody>
      </p:sp>
      <p:pic>
        <p:nvPicPr>
          <p:cNvPr id="11" name="Content Placeholder 10" descr="imagesb.jpg"/>
          <p:cNvPicPr>
            <a:picLocks noGrp="1" noChangeAspect="1"/>
          </p:cNvPicPr>
          <p:nvPr>
            <p:ph sz="half" idx="2"/>
          </p:nvPr>
        </p:nvPicPr>
        <p:blipFill>
          <a:blip r:embed="rId2" cstate="print"/>
          <a:stretch>
            <a:fillRect/>
          </a:stretch>
        </p:blipFill>
        <p:spPr>
          <a:xfrm>
            <a:off x="990600" y="5181600"/>
            <a:ext cx="6705600" cy="1524000"/>
          </a:xfrm>
          <a:prstGeom prst="rect">
            <a:avLst/>
          </a:prstGeom>
          <a:ln>
            <a:noFill/>
          </a:ln>
          <a:effectLst>
            <a:softEdge rad="112500"/>
          </a:effectLst>
        </p:spPr>
      </p:pic>
      <p:pic>
        <p:nvPicPr>
          <p:cNvPr id="4" name="Picture 3" descr="index3.jpg"/>
          <p:cNvPicPr>
            <a:picLocks noChangeAspect="1"/>
          </p:cNvPicPr>
          <p:nvPr/>
        </p:nvPicPr>
        <p:blipFill>
          <a:blip r:embed="rId3" cstate="print"/>
          <a:stretch>
            <a:fillRect/>
          </a:stretch>
        </p:blipFill>
        <p:spPr>
          <a:xfrm>
            <a:off x="0" y="0"/>
            <a:ext cx="9144000" cy="1828800"/>
          </a:xfrm>
          <a:prstGeom prst="rect">
            <a:avLst/>
          </a:prstGeom>
          <a:ln>
            <a:noFill/>
          </a:ln>
          <a:effectLst>
            <a:softEdge rad="112500"/>
          </a:effectLst>
        </p:spPr>
      </p:pic>
      <p:sp>
        <p:nvSpPr>
          <p:cNvPr id="61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Benefits of Project to Community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sng" strike="noStrike" cap="none" normalizeH="0" baseline="0" smtClean="0">
                <a:ln>
                  <a:noFill/>
                </a:ln>
                <a:solidFill>
                  <a:schemeClr val="tx1"/>
                </a:solidFill>
                <a:effectLst/>
                <a:latin typeface="Arial" pitchFamily="34" charset="0"/>
                <a:ea typeface="Times New Roman" pitchFamily="18" charset="0"/>
                <a:cs typeface="Arial" pitchFamily="34" charset="0"/>
              </a:rPr>
              <a:t>Benefits of Project to Community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2" name="Picture 11" descr="10wtiProdServBenefitsJohannesNorpothiStockphoto-1380568523066.jpg"/>
          <p:cNvPicPr>
            <a:picLocks noChangeAspect="1"/>
          </p:cNvPicPr>
          <p:nvPr/>
        </p:nvPicPr>
        <p:blipFill>
          <a:blip r:embed="rId4" cstate="print"/>
          <a:stretch>
            <a:fillRect/>
          </a:stretch>
        </p:blipFill>
        <p:spPr>
          <a:xfrm>
            <a:off x="4876800" y="2057400"/>
            <a:ext cx="3810000" cy="3048000"/>
          </a:xfrm>
          <a:prstGeom prst="rect">
            <a:avLst/>
          </a:prstGeom>
          <a:ln>
            <a:noFill/>
          </a:ln>
          <a:effectLst>
            <a:softEdge rad="112500"/>
          </a:effectLst>
        </p:spPr>
      </p:pic>
    </p:spTree>
  </p:cSld>
  <p:clrMapOvr>
    <a:masterClrMapping/>
  </p:clrMapOvr>
  <p:transition>
    <p:wedg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219200" y="228600"/>
            <a:ext cx="7391400" cy="1066800"/>
          </a:xfrm>
        </p:spPr>
        <p:txBody>
          <a:bodyPr/>
          <a:lstStyle/>
          <a:p>
            <a:r>
              <a:rPr lang="en-US" b="1" dirty="0" smtClean="0">
                <a:solidFill>
                  <a:srgbClr val="FF0000"/>
                </a:solidFill>
                <a:latin typeface="Bookman Old Style" pitchFamily="18" charset="0"/>
              </a:rPr>
              <a:t>References</a:t>
            </a:r>
            <a:endParaRPr lang="en-US" b="1" dirty="0">
              <a:solidFill>
                <a:srgbClr val="FF0000"/>
              </a:solidFill>
              <a:latin typeface="Bookman Old Style" pitchFamily="18" charset="0"/>
            </a:endParaRPr>
          </a:p>
        </p:txBody>
      </p:sp>
      <p:sp>
        <p:nvSpPr>
          <p:cNvPr id="8" name="Content Placeholder 7"/>
          <p:cNvSpPr>
            <a:spLocks noGrp="1"/>
          </p:cNvSpPr>
          <p:nvPr>
            <p:ph idx="1"/>
          </p:nvPr>
        </p:nvSpPr>
        <p:spPr/>
        <p:txBody>
          <a:bodyPr/>
          <a:lstStyle/>
          <a:p>
            <a:r>
              <a:rPr lang="en-US" sz="1200" dirty="0" smtClean="0">
                <a:solidFill>
                  <a:srgbClr val="003366"/>
                </a:solidFill>
              </a:rPr>
              <a:t>The </a:t>
            </a:r>
            <a:r>
              <a:rPr lang="en-US" sz="1200" dirty="0" smtClean="0">
                <a:solidFill>
                  <a:srgbClr val="003366"/>
                </a:solidFill>
              </a:rPr>
              <a:t>Flu. (2010). Retrieved from Yew York States Department of Health Poster, November, 2010. </a:t>
            </a:r>
          </a:p>
          <a:p>
            <a:r>
              <a:rPr lang="en-US" sz="1200" dirty="0" smtClean="0">
                <a:solidFill>
                  <a:srgbClr val="003366"/>
                </a:solidFill>
              </a:rPr>
              <a:t>Irwin, B.J., </a:t>
            </a:r>
            <a:r>
              <a:rPr lang="en-US" sz="1200" dirty="0" err="1" smtClean="0">
                <a:solidFill>
                  <a:srgbClr val="003366"/>
                </a:solidFill>
              </a:rPr>
              <a:t>Rrnoldsussen</a:t>
            </a:r>
            <a:r>
              <a:rPr lang="en-US" sz="1200" dirty="0" smtClean="0">
                <a:solidFill>
                  <a:srgbClr val="003366"/>
                </a:solidFill>
              </a:rPr>
              <a:t>, J.A., Burckhardt, J.A., </a:t>
            </a:r>
            <a:r>
              <a:rPr lang="en-US" sz="1200" dirty="0" err="1" smtClean="0">
                <a:solidFill>
                  <a:srgbClr val="003366"/>
                </a:solidFill>
              </a:rPr>
              <a:t>Dobish</a:t>
            </a:r>
            <a:r>
              <a:rPr lang="en-US" sz="1200" dirty="0" smtClean="0">
                <a:solidFill>
                  <a:srgbClr val="003366"/>
                </a:solidFill>
              </a:rPr>
              <a:t>, B., </a:t>
            </a:r>
            <a:r>
              <a:rPr lang="en-US" sz="1200" dirty="0" err="1" smtClean="0">
                <a:solidFill>
                  <a:srgbClr val="003366"/>
                </a:solidFill>
              </a:rPr>
              <a:t>Finesilver</a:t>
            </a:r>
            <a:r>
              <a:rPr lang="en-US" sz="1200" dirty="0" smtClean="0">
                <a:solidFill>
                  <a:srgbClr val="003366"/>
                </a:solidFill>
              </a:rPr>
              <a:t>, C., Mahoney, E., </a:t>
            </a:r>
            <a:r>
              <a:rPr lang="en-US" sz="1200" dirty="0" err="1" smtClean="0">
                <a:solidFill>
                  <a:srgbClr val="003366"/>
                </a:solidFill>
              </a:rPr>
              <a:t>Redemske</a:t>
            </a:r>
            <a:r>
              <a:rPr lang="en-US" sz="1200" dirty="0" smtClean="0">
                <a:solidFill>
                  <a:srgbClr val="003366"/>
                </a:solidFill>
              </a:rPr>
              <a:t>, M. (2010). </a:t>
            </a:r>
            <a:r>
              <a:rPr lang="en-US" sz="1200" u="sng" dirty="0" smtClean="0">
                <a:solidFill>
                  <a:srgbClr val="003366"/>
                </a:solidFill>
              </a:rPr>
              <a:t>The RN Course Book:  Kaplan Nursing</a:t>
            </a:r>
            <a:r>
              <a:rPr lang="en-US" sz="1200" dirty="0" smtClean="0">
                <a:solidFill>
                  <a:srgbClr val="003366"/>
                </a:solidFill>
              </a:rPr>
              <a:t> (13</a:t>
            </a:r>
            <a:r>
              <a:rPr lang="en-US" sz="1200" baseline="30000" dirty="0" smtClean="0">
                <a:solidFill>
                  <a:srgbClr val="003366"/>
                </a:solidFill>
              </a:rPr>
              <a:t>th</a:t>
            </a:r>
            <a:r>
              <a:rPr lang="en-US" sz="1200" dirty="0" smtClean="0">
                <a:solidFill>
                  <a:srgbClr val="003366"/>
                </a:solidFill>
              </a:rPr>
              <a:t> ed.).</a:t>
            </a:r>
          </a:p>
          <a:p>
            <a:r>
              <a:rPr lang="en-US" sz="1200" dirty="0" smtClean="0">
                <a:solidFill>
                  <a:srgbClr val="003366"/>
                </a:solidFill>
              </a:rPr>
              <a:t>Influenza (2009). Retrieved from flyer and </a:t>
            </a:r>
            <a:r>
              <a:rPr lang="en-US" sz="1200" u="sng" dirty="0" smtClean="0">
                <a:solidFill>
                  <a:srgbClr val="003366"/>
                </a:solidFill>
              </a:rPr>
              <a:t>http://www.nyhealth.gov</a:t>
            </a:r>
            <a:r>
              <a:rPr lang="en-US" sz="1200" dirty="0" smtClean="0">
                <a:solidFill>
                  <a:srgbClr val="003366"/>
                </a:solidFill>
              </a:rPr>
              <a:t> on November 12, 2013  </a:t>
            </a:r>
          </a:p>
          <a:p>
            <a:r>
              <a:rPr lang="en-US" sz="1200" dirty="0" smtClean="0">
                <a:solidFill>
                  <a:srgbClr val="003366"/>
                </a:solidFill>
                <a:latin typeface="Bookman Old Style" pitchFamily="18" charset="0"/>
              </a:rPr>
              <a:t>	</a:t>
            </a:r>
          </a:p>
          <a:p>
            <a:pPr marL="68580" lvl="0" indent="0">
              <a:buNone/>
            </a:pPr>
            <a:r>
              <a:rPr lang="en-US" sz="1200" dirty="0" smtClean="0">
                <a:solidFill>
                  <a:srgbClr val="003366"/>
                </a:solidFill>
                <a:latin typeface="Bookman Old Style" pitchFamily="18" charset="0"/>
              </a:rPr>
              <a:t> </a:t>
            </a:r>
          </a:p>
          <a:p>
            <a:pPr marL="68580" indent="0"/>
            <a:endParaRPr lang="en-US" sz="1200" dirty="0" smtClean="0">
              <a:solidFill>
                <a:srgbClr val="003366"/>
              </a:solidFill>
              <a:latin typeface="Bookman Old Style" pitchFamily="18" charset="0"/>
            </a:endParaRPr>
          </a:p>
          <a:p>
            <a:pPr marL="68580" indent="0"/>
            <a:endParaRPr lang="en-US" sz="1600" dirty="0" smtClean="0">
              <a:solidFill>
                <a:srgbClr val="003366"/>
              </a:solidFill>
            </a:endParaRPr>
          </a:p>
          <a:p>
            <a:pPr marL="68580" indent="0"/>
            <a:endParaRPr lang="en-US" sz="1600" dirty="0" smtClean="0">
              <a:solidFill>
                <a:srgbClr val="003366"/>
              </a:solidFill>
            </a:endParaRPr>
          </a:p>
          <a:p>
            <a:pPr marL="68580" indent="0">
              <a:buNone/>
            </a:pPr>
            <a:endParaRPr lang="en-US" sz="1600" dirty="0" smtClean="0">
              <a:solidFill>
                <a:srgbClr val="003366"/>
              </a:solidFill>
            </a:endParaRPr>
          </a:p>
          <a:p>
            <a:pPr marL="68580" indent="0">
              <a:buNone/>
            </a:pPr>
            <a:endParaRPr lang="en-US" sz="1600" dirty="0">
              <a:solidFill>
                <a:srgbClr val="003366"/>
              </a:solidFill>
            </a:endParaRPr>
          </a:p>
        </p:txBody>
      </p:sp>
      <p:pic>
        <p:nvPicPr>
          <p:cNvPr id="5" name="Picture 4" descr="references_logo.jpg"/>
          <p:cNvPicPr>
            <a:picLocks noChangeAspect="1"/>
          </p:cNvPicPr>
          <p:nvPr/>
        </p:nvPicPr>
        <p:blipFill>
          <a:blip r:embed="rId2" cstate="print"/>
          <a:stretch>
            <a:fillRect/>
          </a:stretch>
        </p:blipFill>
        <p:spPr>
          <a:xfrm>
            <a:off x="1676400" y="1"/>
            <a:ext cx="5486400" cy="14478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dirty="0"/>
          </a:p>
        </p:txBody>
      </p:sp>
      <p:sp>
        <p:nvSpPr>
          <p:cNvPr id="6" name="Text Placeholder 5"/>
          <p:cNvSpPr>
            <a:spLocks noGrp="1"/>
          </p:cNvSpPr>
          <p:nvPr>
            <p:ph type="body" idx="1"/>
          </p:nvPr>
        </p:nvSpPr>
        <p:spPr>
          <a:xfrm>
            <a:off x="4572000" y="1981200"/>
            <a:ext cx="4040188" cy="4267200"/>
          </a:xfrm>
        </p:spPr>
        <p:txBody>
          <a:bodyPr/>
          <a:lstStyle/>
          <a:p>
            <a:endParaRPr lang="en-US" dirty="0">
              <a:solidFill>
                <a:srgbClr val="003366"/>
              </a:solidFill>
              <a:latin typeface="Bookman Old Style" pitchFamily="18" charset="0"/>
            </a:endParaRPr>
          </a:p>
        </p:txBody>
      </p:sp>
      <p:sp>
        <p:nvSpPr>
          <p:cNvPr id="7" name="Content Placeholder 6"/>
          <p:cNvSpPr>
            <a:spLocks noGrp="1"/>
          </p:cNvSpPr>
          <p:nvPr>
            <p:ph sz="half" idx="2"/>
          </p:nvPr>
        </p:nvSpPr>
        <p:spPr/>
        <p:txBody>
          <a:bodyPr/>
          <a:lstStyle/>
          <a:p>
            <a:pPr>
              <a:buNone/>
            </a:pPr>
            <a:r>
              <a:rPr lang="en-US" sz="900" dirty="0" smtClean="0"/>
              <a:t> </a:t>
            </a:r>
            <a:endParaRPr lang="en-US" sz="900" dirty="0" smtClean="0">
              <a:solidFill>
                <a:srgbClr val="003366"/>
              </a:solidFill>
            </a:endParaRPr>
          </a:p>
        </p:txBody>
      </p:sp>
      <p:sp>
        <p:nvSpPr>
          <p:cNvPr id="8" name="Text Placeholder 7"/>
          <p:cNvSpPr>
            <a:spLocks noGrp="1"/>
          </p:cNvSpPr>
          <p:nvPr>
            <p:ph type="body" sz="quarter" idx="3"/>
          </p:nvPr>
        </p:nvSpPr>
        <p:spPr/>
        <p:txBody>
          <a:bodyPr/>
          <a:lstStyle/>
          <a:p>
            <a:r>
              <a:rPr lang="en-US" dirty="0" smtClean="0">
                <a:solidFill>
                  <a:srgbClr val="003366"/>
                </a:solidFill>
              </a:rPr>
              <a:t>         </a:t>
            </a:r>
            <a:endParaRPr lang="en-US" dirty="0">
              <a:solidFill>
                <a:srgbClr val="003366"/>
              </a:solidFill>
              <a:latin typeface="Bookman Old Style" pitchFamily="18" charset="0"/>
            </a:endParaRPr>
          </a:p>
        </p:txBody>
      </p:sp>
      <p:sp>
        <p:nvSpPr>
          <p:cNvPr id="9" name="Content Placeholder 8"/>
          <p:cNvSpPr>
            <a:spLocks noGrp="1"/>
          </p:cNvSpPr>
          <p:nvPr>
            <p:ph sz="quarter" idx="4"/>
          </p:nvPr>
        </p:nvSpPr>
        <p:spPr>
          <a:xfrm>
            <a:off x="4267201" y="1981200"/>
            <a:ext cx="4876800" cy="4876800"/>
          </a:xfrm>
        </p:spPr>
        <p:txBody>
          <a:bodyPr/>
          <a:lstStyle/>
          <a:p>
            <a:pPr>
              <a:buNone/>
            </a:pPr>
            <a:endParaRPr lang="en-US" sz="1800" dirty="0" smtClean="0">
              <a:solidFill>
                <a:srgbClr val="003366"/>
              </a:solidFill>
              <a:latin typeface="Bookman Old Style" pitchFamily="18" charset="0"/>
            </a:endParaRPr>
          </a:p>
          <a:p>
            <a:r>
              <a:rPr lang="en-US" sz="1800" dirty="0" smtClean="0">
                <a:solidFill>
                  <a:srgbClr val="003366"/>
                </a:solidFill>
              </a:rPr>
              <a:t>Public Schools:  </a:t>
            </a:r>
          </a:p>
          <a:p>
            <a:pPr>
              <a:buFont typeface="+mj-lt"/>
              <a:buAutoNum type="arabicPeriod"/>
            </a:pPr>
            <a:r>
              <a:rPr lang="en-US" sz="1800" dirty="0" smtClean="0">
                <a:solidFill>
                  <a:srgbClr val="003366"/>
                </a:solidFill>
              </a:rPr>
              <a:t>P.S. 116 - </a:t>
            </a:r>
            <a:r>
              <a:rPr lang="en-US" sz="1800" dirty="0" smtClean="0">
                <a:solidFill>
                  <a:srgbClr val="003366"/>
                </a:solidFill>
              </a:rPr>
              <a:t>Mary Lindley Murray</a:t>
            </a:r>
          </a:p>
          <a:p>
            <a:pPr>
              <a:buFont typeface="+mj-lt"/>
              <a:buAutoNum type="arabicPeriod"/>
            </a:pPr>
            <a:r>
              <a:rPr lang="en-US" sz="1800" dirty="0" smtClean="0">
                <a:solidFill>
                  <a:srgbClr val="003366"/>
                </a:solidFill>
              </a:rPr>
              <a:t>Norman  Thomas High School </a:t>
            </a:r>
          </a:p>
          <a:p>
            <a:pPr>
              <a:buNone/>
            </a:pPr>
            <a:endParaRPr lang="en-US" sz="1800" dirty="0" smtClean="0">
              <a:solidFill>
                <a:srgbClr val="003366"/>
              </a:solidFill>
            </a:endParaRPr>
          </a:p>
          <a:p>
            <a:r>
              <a:rPr lang="en-US" sz="1800" dirty="0" smtClean="0">
                <a:solidFill>
                  <a:srgbClr val="003366"/>
                </a:solidFill>
              </a:rPr>
              <a:t>School </a:t>
            </a:r>
            <a:r>
              <a:rPr lang="en-US" sz="1800" dirty="0" smtClean="0">
                <a:solidFill>
                  <a:srgbClr val="003366"/>
                </a:solidFill>
              </a:rPr>
              <a:t>Enrollment:</a:t>
            </a:r>
          </a:p>
          <a:p>
            <a:pPr>
              <a:buNone/>
            </a:pPr>
            <a:r>
              <a:rPr lang="en-US" sz="1800" dirty="0" smtClean="0">
                <a:solidFill>
                  <a:srgbClr val="003366"/>
                </a:solidFill>
              </a:rPr>
              <a:t>Nursery/Preschool - </a:t>
            </a:r>
            <a:r>
              <a:rPr lang="en-US" sz="1800" dirty="0" smtClean="0">
                <a:solidFill>
                  <a:srgbClr val="003366"/>
                </a:solidFill>
              </a:rPr>
              <a:t>383 </a:t>
            </a:r>
            <a:r>
              <a:rPr lang="en-US" sz="1800" dirty="0" smtClean="0">
                <a:solidFill>
                  <a:srgbClr val="003366"/>
                </a:solidFill>
              </a:rPr>
              <a:t>children</a:t>
            </a:r>
          </a:p>
          <a:p>
            <a:pPr>
              <a:buNone/>
            </a:pPr>
            <a:r>
              <a:rPr lang="en-US" sz="1800" dirty="0" smtClean="0">
                <a:solidFill>
                  <a:srgbClr val="003366"/>
                </a:solidFill>
              </a:rPr>
              <a:t>Kindergarten – 112 children </a:t>
            </a:r>
          </a:p>
          <a:p>
            <a:pPr>
              <a:buNone/>
            </a:pPr>
            <a:r>
              <a:rPr lang="en-US" sz="1800" dirty="0" smtClean="0">
                <a:solidFill>
                  <a:srgbClr val="003366"/>
                </a:solidFill>
              </a:rPr>
              <a:t>Elementary /Middle School – 1, 101 students</a:t>
            </a:r>
            <a:endParaRPr lang="en-US" sz="1800" dirty="0" smtClean="0">
              <a:solidFill>
                <a:srgbClr val="003366"/>
              </a:solidFill>
            </a:endParaRPr>
          </a:p>
          <a:p>
            <a:pPr>
              <a:buNone/>
            </a:pPr>
            <a:r>
              <a:rPr lang="en-US" sz="1800" dirty="0" smtClean="0">
                <a:solidFill>
                  <a:srgbClr val="003366"/>
                </a:solidFill>
              </a:rPr>
              <a:t>High School- 476 teens</a:t>
            </a:r>
          </a:p>
          <a:p>
            <a:pPr>
              <a:buNone/>
            </a:pPr>
            <a:r>
              <a:rPr lang="en-US" sz="1800" dirty="0" smtClean="0">
                <a:solidFill>
                  <a:srgbClr val="003366"/>
                </a:solidFill>
              </a:rPr>
              <a:t>College/Universities: </a:t>
            </a:r>
            <a:r>
              <a:rPr lang="en-US" sz="1800" dirty="0" smtClean="0">
                <a:solidFill>
                  <a:srgbClr val="003366"/>
                </a:solidFill>
              </a:rPr>
              <a:t>5,848 </a:t>
            </a:r>
            <a:r>
              <a:rPr lang="en-US" sz="1800" dirty="0" smtClean="0">
                <a:solidFill>
                  <a:srgbClr val="003366"/>
                </a:solidFill>
              </a:rPr>
              <a:t>students</a:t>
            </a:r>
          </a:p>
          <a:p>
            <a:pPr>
              <a:buNone/>
            </a:pPr>
            <a:r>
              <a:rPr lang="en-US" sz="1800" dirty="0" smtClean="0">
                <a:solidFill>
                  <a:srgbClr val="003366"/>
                </a:solidFill>
              </a:rPr>
              <a:t>1,048 residents who has below 9</a:t>
            </a:r>
            <a:r>
              <a:rPr lang="en-US" sz="1800" baseline="30000" dirty="0" smtClean="0">
                <a:solidFill>
                  <a:srgbClr val="003366"/>
                </a:solidFill>
              </a:rPr>
              <a:t>th</a:t>
            </a:r>
            <a:r>
              <a:rPr lang="en-US" sz="1800" dirty="0" smtClean="0">
                <a:solidFill>
                  <a:srgbClr val="003366"/>
                </a:solidFill>
              </a:rPr>
              <a:t> grade level of education, high school drop-outs account for 1,678 residents, who obtained between 9</a:t>
            </a:r>
            <a:r>
              <a:rPr lang="en-US" sz="1800" baseline="30000" dirty="0" smtClean="0">
                <a:solidFill>
                  <a:srgbClr val="003366"/>
                </a:solidFill>
              </a:rPr>
              <a:t>th</a:t>
            </a:r>
            <a:r>
              <a:rPr lang="en-US" sz="1800" dirty="0" smtClean="0">
                <a:solidFill>
                  <a:srgbClr val="003366"/>
                </a:solidFill>
              </a:rPr>
              <a:t> and 12</a:t>
            </a:r>
            <a:r>
              <a:rPr lang="en-US" sz="1800" baseline="30000" dirty="0" smtClean="0">
                <a:solidFill>
                  <a:srgbClr val="003366"/>
                </a:solidFill>
              </a:rPr>
              <a:t>th</a:t>
            </a:r>
            <a:r>
              <a:rPr lang="en-US" sz="1800" dirty="0" smtClean="0">
                <a:solidFill>
                  <a:srgbClr val="003366"/>
                </a:solidFill>
              </a:rPr>
              <a:t> grade education.</a:t>
            </a:r>
            <a:endParaRPr lang="en-US" sz="1800" dirty="0" smtClean="0">
              <a:solidFill>
                <a:srgbClr val="003366"/>
              </a:solidFill>
            </a:endParaRPr>
          </a:p>
          <a:p>
            <a:pPr>
              <a:buNone/>
            </a:pPr>
            <a:endParaRPr lang="en-US" sz="1800" dirty="0" smtClean="0">
              <a:solidFill>
                <a:srgbClr val="003366"/>
              </a:solidFill>
            </a:endParaRPr>
          </a:p>
          <a:p>
            <a:pPr>
              <a:buNone/>
            </a:pPr>
            <a:endParaRPr lang="en-US" sz="1800" dirty="0" smtClean="0">
              <a:solidFill>
                <a:srgbClr val="003366"/>
              </a:solidFill>
            </a:endParaRPr>
          </a:p>
          <a:p>
            <a:pPr>
              <a:buNone/>
            </a:pPr>
            <a:endParaRPr lang="en-US" sz="1800" dirty="0">
              <a:solidFill>
                <a:srgbClr val="003366"/>
              </a:solidFill>
            </a:endParaRPr>
          </a:p>
        </p:txBody>
      </p:sp>
      <p:pic>
        <p:nvPicPr>
          <p:cNvPr id="11" name="Picture 10" descr="Community Assessment.gif"/>
          <p:cNvPicPr>
            <a:picLocks noChangeAspect="1"/>
          </p:cNvPicPr>
          <p:nvPr/>
        </p:nvPicPr>
        <p:blipFill>
          <a:blip r:embed="rId3" cstate="print"/>
          <a:stretch>
            <a:fillRect/>
          </a:stretch>
        </p:blipFill>
        <p:spPr>
          <a:xfrm>
            <a:off x="0" y="0"/>
            <a:ext cx="9144000" cy="1981200"/>
          </a:xfrm>
          <a:prstGeom prst="rect">
            <a:avLst/>
          </a:prstGeom>
          <a:ln>
            <a:noFill/>
          </a:ln>
          <a:effectLst>
            <a:softEdge rad="112500"/>
          </a:effectLst>
        </p:spPr>
      </p:pic>
      <p:pic>
        <p:nvPicPr>
          <p:cNvPr id="31746" name="Picture 2" descr="http://us.123rf.com/400wm/400/400/marinini/marinini1204/marinini120400068/13082744-wooden-blackboard-with-text-a--abc-and-education-text-on-boxes.jpg"/>
          <p:cNvPicPr>
            <a:picLocks noChangeAspect="1" noChangeArrowheads="1"/>
          </p:cNvPicPr>
          <p:nvPr/>
        </p:nvPicPr>
        <p:blipFill>
          <a:blip r:embed="rId4" cstate="print"/>
          <a:srcRect/>
          <a:stretch>
            <a:fillRect/>
          </a:stretch>
        </p:blipFill>
        <p:spPr bwMode="auto">
          <a:xfrm>
            <a:off x="0" y="2514600"/>
            <a:ext cx="4404320" cy="33051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7" name="Content Placeholder 6"/>
          <p:cNvSpPr>
            <a:spLocks noGrp="1"/>
          </p:cNvSpPr>
          <p:nvPr>
            <p:ph sz="half" idx="1"/>
          </p:nvPr>
        </p:nvSpPr>
        <p:spPr>
          <a:xfrm>
            <a:off x="0" y="1676400"/>
            <a:ext cx="4838700" cy="5181600"/>
          </a:xfrm>
        </p:spPr>
        <p:txBody>
          <a:bodyPr/>
          <a:lstStyle/>
          <a:p>
            <a:pPr>
              <a:buNone/>
            </a:pPr>
            <a:r>
              <a:rPr lang="en-US" sz="2000" dirty="0" smtClean="0">
                <a:solidFill>
                  <a:srgbClr val="003366"/>
                </a:solidFill>
                <a:effectLst/>
                <a:latin typeface="Bookman Old Style" pitchFamily="18" charset="0"/>
              </a:rPr>
              <a:t>-</a:t>
            </a:r>
            <a:endParaRPr lang="en-US" dirty="0"/>
          </a:p>
        </p:txBody>
      </p:sp>
      <p:sp>
        <p:nvSpPr>
          <p:cNvPr id="5" name="Content Placeholder 4"/>
          <p:cNvSpPr>
            <a:spLocks noGrp="1"/>
          </p:cNvSpPr>
          <p:nvPr>
            <p:ph sz="half" idx="2"/>
          </p:nvPr>
        </p:nvSpPr>
        <p:spPr>
          <a:xfrm>
            <a:off x="3962400" y="1676400"/>
            <a:ext cx="4953000" cy="5181600"/>
          </a:xfrm>
        </p:spPr>
        <p:txBody>
          <a:bodyPr/>
          <a:lstStyle/>
          <a:p>
            <a:endParaRPr lang="en-US" sz="1400" dirty="0" smtClean="0">
              <a:solidFill>
                <a:srgbClr val="003366"/>
              </a:solidFill>
            </a:endParaRPr>
          </a:p>
          <a:p>
            <a:r>
              <a:rPr lang="en-US" sz="1200" dirty="0" smtClean="0">
                <a:solidFill>
                  <a:srgbClr val="003366"/>
                </a:solidFill>
              </a:rPr>
              <a:t>Child </a:t>
            </a:r>
            <a:r>
              <a:rPr lang="en-US" sz="1200" dirty="0" smtClean="0">
                <a:solidFill>
                  <a:srgbClr val="003366"/>
                </a:solidFill>
              </a:rPr>
              <a:t>Day Care-There are six of them in the zip code 10016</a:t>
            </a:r>
            <a:r>
              <a:rPr lang="en-US" sz="1200" dirty="0" smtClean="0">
                <a:solidFill>
                  <a:srgbClr val="003366"/>
                </a:solidFill>
              </a:rPr>
              <a:t>.</a:t>
            </a:r>
          </a:p>
          <a:p>
            <a:r>
              <a:rPr lang="en-US" sz="1200" dirty="0" smtClean="0">
                <a:solidFill>
                  <a:srgbClr val="003366"/>
                </a:solidFill>
              </a:rPr>
              <a:t>Universities- There are five universities in this zip code location</a:t>
            </a:r>
            <a:r>
              <a:rPr lang="en-US" sz="1200" dirty="0" smtClean="0">
                <a:solidFill>
                  <a:srgbClr val="003366"/>
                </a:solidFill>
              </a:rPr>
              <a:t>.</a:t>
            </a:r>
          </a:p>
          <a:p>
            <a:r>
              <a:rPr lang="en-US" sz="1200" dirty="0" smtClean="0">
                <a:solidFill>
                  <a:srgbClr val="003366"/>
                </a:solidFill>
              </a:rPr>
              <a:t>Courts-There is only one court. The Amy </a:t>
            </a:r>
            <a:r>
              <a:rPr lang="en-US" sz="1200" dirty="0" err="1" smtClean="0">
                <a:solidFill>
                  <a:srgbClr val="003366"/>
                </a:solidFill>
              </a:rPr>
              <a:t>Begel</a:t>
            </a:r>
            <a:r>
              <a:rPr lang="en-US" sz="1200" dirty="0" smtClean="0">
                <a:solidFill>
                  <a:srgbClr val="003366"/>
                </a:solidFill>
              </a:rPr>
              <a:t> Court is located at 114 E. 32</a:t>
            </a:r>
            <a:r>
              <a:rPr lang="en-US" sz="1200" baseline="30000" dirty="0" smtClean="0">
                <a:solidFill>
                  <a:srgbClr val="003366"/>
                </a:solidFill>
              </a:rPr>
              <a:t>nd</a:t>
            </a:r>
            <a:r>
              <a:rPr lang="en-US" sz="1200" dirty="0" smtClean="0">
                <a:solidFill>
                  <a:srgbClr val="003366"/>
                </a:solidFill>
              </a:rPr>
              <a:t> St.</a:t>
            </a:r>
          </a:p>
          <a:p>
            <a:r>
              <a:rPr lang="en-US" sz="1200" dirty="0" smtClean="0">
                <a:solidFill>
                  <a:srgbClr val="003366"/>
                </a:solidFill>
              </a:rPr>
              <a:t>Movie Theatres- There are four movie theatres.</a:t>
            </a:r>
          </a:p>
          <a:p>
            <a:r>
              <a:rPr lang="en-US" sz="1200" dirty="0" smtClean="0">
                <a:solidFill>
                  <a:srgbClr val="003366"/>
                </a:solidFill>
              </a:rPr>
              <a:t>Employment Agencies-There are one hundred fifty-seven (157).</a:t>
            </a:r>
          </a:p>
          <a:p>
            <a:r>
              <a:rPr lang="en-US" sz="1200" dirty="0" smtClean="0">
                <a:solidFill>
                  <a:srgbClr val="003366"/>
                </a:solidFill>
              </a:rPr>
              <a:t>Pet Services- There are ten pet services.</a:t>
            </a:r>
          </a:p>
          <a:p>
            <a:r>
              <a:rPr lang="en-US" sz="1200" dirty="0" smtClean="0">
                <a:solidFill>
                  <a:srgbClr val="003366"/>
                </a:solidFill>
              </a:rPr>
              <a:t>Veterinary-There are five veterinaries.</a:t>
            </a:r>
          </a:p>
          <a:p>
            <a:r>
              <a:rPr lang="en-US" sz="1200" dirty="0" smtClean="0">
                <a:solidFill>
                  <a:srgbClr val="003366"/>
                </a:solidFill>
              </a:rPr>
              <a:t>Security Services- There are three security services.</a:t>
            </a:r>
          </a:p>
          <a:p>
            <a:r>
              <a:rPr lang="en-US" sz="1200" dirty="0" smtClean="0">
                <a:solidFill>
                  <a:srgbClr val="003366"/>
                </a:solidFill>
              </a:rPr>
              <a:t>Food Banks-There is only one food bank located at 120 E. 32</a:t>
            </a:r>
            <a:r>
              <a:rPr lang="en-US" sz="1200" baseline="30000" dirty="0" smtClean="0">
                <a:solidFill>
                  <a:srgbClr val="003366"/>
                </a:solidFill>
              </a:rPr>
              <a:t>nd</a:t>
            </a:r>
            <a:r>
              <a:rPr lang="en-US" sz="1200" dirty="0" smtClean="0">
                <a:solidFill>
                  <a:srgbClr val="003366"/>
                </a:solidFill>
              </a:rPr>
              <a:t> St.</a:t>
            </a:r>
          </a:p>
          <a:p>
            <a:r>
              <a:rPr lang="en-US" sz="1200" dirty="0" smtClean="0">
                <a:solidFill>
                  <a:srgbClr val="003366"/>
                </a:solidFill>
              </a:rPr>
              <a:t>Dentists- There are one hundred eighty-four (184) dentists in this zip code area.</a:t>
            </a:r>
          </a:p>
          <a:p>
            <a:r>
              <a:rPr lang="en-US" sz="1200" dirty="0" smtClean="0">
                <a:solidFill>
                  <a:srgbClr val="003366"/>
                </a:solidFill>
              </a:rPr>
              <a:t>Health Clinics-There are five health clinics.</a:t>
            </a:r>
          </a:p>
          <a:p>
            <a:r>
              <a:rPr lang="en-US" sz="1200" dirty="0" smtClean="0">
                <a:solidFill>
                  <a:srgbClr val="003366"/>
                </a:solidFill>
              </a:rPr>
              <a:t>Free Clinics-There are five free clinics.</a:t>
            </a:r>
          </a:p>
          <a:p>
            <a:r>
              <a:rPr lang="en-US" sz="1200" dirty="0" smtClean="0">
                <a:solidFill>
                  <a:srgbClr val="003366"/>
                </a:solidFill>
              </a:rPr>
              <a:t>Family Services-There are eighty-seven family services.</a:t>
            </a:r>
          </a:p>
          <a:p>
            <a:r>
              <a:rPr lang="en-US" sz="1200" dirty="0" smtClean="0">
                <a:solidFill>
                  <a:srgbClr val="003366"/>
                </a:solidFill>
              </a:rPr>
              <a:t>Social Services-There are two social services, NYC food stamps office is at 225 E. 34St., and NYC Medicaid is at 466 1</a:t>
            </a:r>
            <a:r>
              <a:rPr lang="en-US" sz="1200" baseline="30000" dirty="0" smtClean="0">
                <a:solidFill>
                  <a:srgbClr val="003366"/>
                </a:solidFill>
              </a:rPr>
              <a:t>st</a:t>
            </a:r>
            <a:r>
              <a:rPr lang="en-US" sz="1200" dirty="0" smtClean="0">
                <a:solidFill>
                  <a:srgbClr val="003366"/>
                </a:solidFill>
              </a:rPr>
              <a:t> Ave.</a:t>
            </a:r>
          </a:p>
          <a:p>
            <a:r>
              <a:rPr lang="en-US" sz="1200" dirty="0" smtClean="0">
                <a:solidFill>
                  <a:srgbClr val="003366"/>
                </a:solidFill>
              </a:rPr>
              <a:t>Hospitals-There are thirteen hospitals in this zip code area.</a:t>
            </a:r>
          </a:p>
          <a:p>
            <a:endParaRPr lang="en-US" sz="1200" dirty="0">
              <a:solidFill>
                <a:srgbClr val="003366"/>
              </a:solidFill>
            </a:endParaRPr>
          </a:p>
        </p:txBody>
      </p:sp>
      <p:pic>
        <p:nvPicPr>
          <p:cNvPr id="8" name="Picture 7" descr="Community Assessment.gif"/>
          <p:cNvPicPr>
            <a:picLocks noChangeAspect="1"/>
          </p:cNvPicPr>
          <p:nvPr/>
        </p:nvPicPr>
        <p:blipFill>
          <a:blip r:embed="rId2" cstate="print"/>
          <a:stretch>
            <a:fillRect/>
          </a:stretch>
        </p:blipFill>
        <p:spPr>
          <a:xfrm>
            <a:off x="0" y="0"/>
            <a:ext cx="9144000" cy="1828800"/>
          </a:xfrm>
          <a:prstGeom prst="rect">
            <a:avLst/>
          </a:prstGeom>
          <a:ln>
            <a:noFill/>
          </a:ln>
          <a:effectLst>
            <a:softEdge rad="112500"/>
          </a:effectLst>
        </p:spPr>
      </p:pic>
      <p:pic>
        <p:nvPicPr>
          <p:cNvPr id="9" name="Picture 8" descr="public-services.jpg"/>
          <p:cNvPicPr>
            <a:picLocks noChangeAspect="1"/>
          </p:cNvPicPr>
          <p:nvPr/>
        </p:nvPicPr>
        <p:blipFill>
          <a:blip r:embed="rId3" cstate="print"/>
          <a:stretch>
            <a:fillRect/>
          </a:stretch>
        </p:blipFill>
        <p:spPr>
          <a:xfrm>
            <a:off x="0" y="2057400"/>
            <a:ext cx="4343400" cy="32385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3" descr="Community Assessment.gif"/>
          <p:cNvPicPr>
            <a:picLocks noChangeAspect="1"/>
          </p:cNvPicPr>
          <p:nvPr/>
        </p:nvPicPr>
        <p:blipFill>
          <a:blip r:embed="rId2" cstate="print"/>
          <a:stretch>
            <a:fillRect/>
          </a:stretch>
        </p:blipFill>
        <p:spPr>
          <a:xfrm>
            <a:off x="0" y="0"/>
            <a:ext cx="9144000" cy="2057400"/>
          </a:xfrm>
          <a:prstGeom prst="rect">
            <a:avLst/>
          </a:prstGeom>
          <a:ln>
            <a:noFill/>
          </a:ln>
          <a:effectLst>
            <a:softEdge rad="112500"/>
          </a:effectLst>
        </p:spPr>
      </p:pic>
      <p:pic>
        <p:nvPicPr>
          <p:cNvPr id="29698" name="Picture 2" descr="http://techli.com/wp-content/uploads/2012/12/employment-large.jpg"/>
          <p:cNvPicPr>
            <a:picLocks noChangeAspect="1" noChangeArrowheads="1"/>
          </p:cNvPicPr>
          <p:nvPr/>
        </p:nvPicPr>
        <p:blipFill>
          <a:blip r:embed="rId3" cstate="print"/>
          <a:srcRect/>
          <a:stretch>
            <a:fillRect/>
          </a:stretch>
        </p:blipFill>
        <p:spPr bwMode="auto">
          <a:xfrm>
            <a:off x="5622042" y="2362200"/>
            <a:ext cx="3521958" cy="345177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6" name="Rectangle 5"/>
          <p:cNvSpPr/>
          <p:nvPr/>
        </p:nvSpPr>
        <p:spPr>
          <a:xfrm>
            <a:off x="4566261" y="2057400"/>
            <a:ext cx="184731" cy="369332"/>
          </a:xfrm>
          <a:prstGeom prst="rect">
            <a:avLst/>
          </a:prstGeom>
        </p:spPr>
        <p:txBody>
          <a:bodyPr wrap="none">
            <a:spAutoFit/>
          </a:bodyPr>
          <a:lstStyle/>
          <a:p>
            <a:endParaRPr lang="en-US" sz="1800" dirty="0">
              <a:solidFill>
                <a:srgbClr val="003366"/>
              </a:solidFill>
            </a:endParaRPr>
          </a:p>
        </p:txBody>
      </p:sp>
      <p:graphicFrame>
        <p:nvGraphicFramePr>
          <p:cNvPr id="11" name="Chart 10"/>
          <p:cNvGraphicFramePr/>
          <p:nvPr/>
        </p:nvGraphicFramePr>
        <p:xfrm>
          <a:off x="228600" y="2133600"/>
          <a:ext cx="5562600" cy="4064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sz="5400" b="1" dirty="0">
              <a:solidFill>
                <a:srgbClr val="FF0000"/>
              </a:solidFill>
              <a:effectLst/>
              <a:latin typeface="Bookman Old Style" pitchFamily="18" charset="0"/>
            </a:endParaRPr>
          </a:p>
        </p:txBody>
      </p:sp>
      <p:sp>
        <p:nvSpPr>
          <p:cNvPr id="6" name="Content Placeholder 5"/>
          <p:cNvSpPr>
            <a:spLocks noGrp="1"/>
          </p:cNvSpPr>
          <p:nvPr>
            <p:ph sz="half" idx="1"/>
          </p:nvPr>
        </p:nvSpPr>
        <p:spPr>
          <a:xfrm>
            <a:off x="1066800" y="2057400"/>
            <a:ext cx="3771900" cy="4343400"/>
          </a:xfrm>
        </p:spPr>
        <p:txBody>
          <a:bodyPr/>
          <a:lstStyle/>
          <a:p>
            <a:r>
              <a:rPr lang="en-US" dirty="0" smtClean="0">
                <a:solidFill>
                  <a:srgbClr val="003366"/>
                </a:solidFill>
              </a:rPr>
              <a:t>Commute: </a:t>
            </a:r>
          </a:p>
          <a:p>
            <a:pPr>
              <a:buNone/>
            </a:pPr>
            <a:r>
              <a:rPr lang="en-US" sz="1800" dirty="0" smtClean="0">
                <a:solidFill>
                  <a:srgbClr val="003366"/>
                </a:solidFill>
              </a:rPr>
              <a:t>     The </a:t>
            </a:r>
            <a:r>
              <a:rPr lang="en-US" sz="1800" dirty="0" smtClean="0">
                <a:solidFill>
                  <a:srgbClr val="003366"/>
                </a:solidFill>
              </a:rPr>
              <a:t>residents in this </a:t>
            </a:r>
            <a:r>
              <a:rPr lang="en-US" sz="1800" dirty="0" smtClean="0">
                <a:solidFill>
                  <a:srgbClr val="003366"/>
                </a:solidFill>
              </a:rPr>
              <a:t>neighborhood utilize </a:t>
            </a:r>
            <a:r>
              <a:rPr lang="en-US" sz="1800" dirty="0" smtClean="0">
                <a:solidFill>
                  <a:srgbClr val="003366"/>
                </a:solidFill>
              </a:rPr>
              <a:t>private transportation, carpools, bus, train, walking, bikes, skateboards, and rollerblades to get to work and other places of business</a:t>
            </a:r>
            <a:r>
              <a:rPr lang="en-US" sz="1800" dirty="0" smtClean="0">
                <a:solidFill>
                  <a:srgbClr val="003366"/>
                </a:solidFill>
              </a:rPr>
              <a:t>.</a:t>
            </a:r>
          </a:p>
          <a:p>
            <a:r>
              <a:rPr lang="en-US" dirty="0" smtClean="0">
                <a:solidFill>
                  <a:srgbClr val="003366"/>
                </a:solidFill>
              </a:rPr>
              <a:t>Housing:</a:t>
            </a:r>
          </a:p>
          <a:p>
            <a:pPr>
              <a:buNone/>
            </a:pPr>
            <a:r>
              <a:rPr lang="en-US" sz="1800" dirty="0" smtClean="0">
                <a:solidFill>
                  <a:srgbClr val="003366"/>
                </a:solidFill>
              </a:rPr>
              <a:t>     Apartment </a:t>
            </a:r>
            <a:r>
              <a:rPr lang="en-US" sz="1800" dirty="0" smtClean="0">
                <a:solidFill>
                  <a:srgbClr val="003366"/>
                </a:solidFill>
              </a:rPr>
              <a:t>buildings with multiple units is the major type of home structure in this neighborhood</a:t>
            </a:r>
            <a:endParaRPr lang="en-US" sz="1800" dirty="0" smtClean="0">
              <a:solidFill>
                <a:srgbClr val="003366"/>
              </a:solidFill>
            </a:endParaRPr>
          </a:p>
          <a:p>
            <a:endParaRPr lang="en-US" sz="1800" dirty="0">
              <a:solidFill>
                <a:srgbClr val="003366"/>
              </a:solidFill>
            </a:endParaRPr>
          </a:p>
        </p:txBody>
      </p:sp>
      <p:sp>
        <p:nvSpPr>
          <p:cNvPr id="7" name="Content Placeholder 6"/>
          <p:cNvSpPr>
            <a:spLocks noGrp="1"/>
          </p:cNvSpPr>
          <p:nvPr>
            <p:ph sz="half" idx="2"/>
          </p:nvPr>
        </p:nvSpPr>
        <p:spPr>
          <a:xfrm>
            <a:off x="4991100" y="1676400"/>
            <a:ext cx="3619500" cy="5181600"/>
          </a:xfrm>
        </p:spPr>
        <p:txBody>
          <a:bodyPr/>
          <a:lstStyle/>
          <a:p>
            <a:endParaRPr lang="en-US" sz="2000" dirty="0" smtClean="0">
              <a:latin typeface="Bookman Old Style" pitchFamily="18" charset="0"/>
            </a:endParaRPr>
          </a:p>
          <a:p>
            <a:endParaRPr lang="en-US" dirty="0"/>
          </a:p>
        </p:txBody>
      </p:sp>
      <p:pic>
        <p:nvPicPr>
          <p:cNvPr id="8" name="Picture 7" descr="Community Assessment.gif"/>
          <p:cNvPicPr>
            <a:picLocks noChangeAspect="1"/>
          </p:cNvPicPr>
          <p:nvPr/>
        </p:nvPicPr>
        <p:blipFill>
          <a:blip r:embed="rId2" cstate="print"/>
          <a:stretch>
            <a:fillRect/>
          </a:stretch>
        </p:blipFill>
        <p:spPr>
          <a:xfrm>
            <a:off x="0" y="0"/>
            <a:ext cx="9144000" cy="2057400"/>
          </a:xfrm>
          <a:prstGeom prst="rect">
            <a:avLst/>
          </a:prstGeom>
          <a:ln>
            <a:noFill/>
          </a:ln>
          <a:effectLst>
            <a:softEdge rad="112500"/>
          </a:effectLst>
        </p:spPr>
      </p:pic>
      <p:sp>
        <p:nvSpPr>
          <p:cNvPr id="9" name="Rectangle 8"/>
          <p:cNvSpPr/>
          <p:nvPr/>
        </p:nvSpPr>
        <p:spPr>
          <a:xfrm>
            <a:off x="4876800" y="1964352"/>
            <a:ext cx="4267200" cy="3108543"/>
          </a:xfrm>
          <a:prstGeom prst="rect">
            <a:avLst/>
          </a:prstGeom>
        </p:spPr>
        <p:txBody>
          <a:bodyPr wrap="square">
            <a:spAutoFit/>
          </a:bodyPr>
          <a:lstStyle/>
          <a:p>
            <a:pPr algn="l">
              <a:buFont typeface="Wingdings" pitchFamily="2" charset="2"/>
              <a:buChar char="§"/>
            </a:pPr>
            <a:r>
              <a:rPr lang="en-US" sz="2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Other Statistics:</a:t>
            </a:r>
          </a:p>
          <a:p>
            <a:pPr algn="l"/>
            <a:endPar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a:p>
            <a:pPr algn="l"/>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The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total population in the 10016 zip code area is 51,217 residents. </a:t>
            </a:r>
            <a:endPar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Males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account for 47%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and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females account for 53</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 </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18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years and older is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47,825</a:t>
            </a: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21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years and older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is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46,417. </a:t>
            </a:r>
            <a:endPar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endParaRPr>
          </a:p>
          <a:p>
            <a:pPr marL="342900" indent="-342900" algn="l">
              <a:buFont typeface="+mj-lt"/>
              <a:buAutoNum type="arabicPeriod"/>
            </a:pP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Residents </a:t>
            </a:r>
            <a:r>
              <a:rPr lang="en-US" sz="1800" dirty="0" smtClean="0">
                <a:solidFill>
                  <a:srgbClr val="003366"/>
                </a:solidFill>
                <a:effectLst>
                  <a:outerShdw blurRad="38100" dist="38100" dir="2700000" algn="tl">
                    <a:srgbClr val="000000">
                      <a:alpha val="43137"/>
                    </a:srgbClr>
                  </a:outerShdw>
                </a:effectLst>
                <a:latin typeface="+mn-lt"/>
                <a:ea typeface="Tahoma" pitchFamily="34" charset="0"/>
                <a:cs typeface="Tahoma" pitchFamily="34" charset="0"/>
              </a:rPr>
              <a:t>who are 65 years and older total 5,460</a:t>
            </a:r>
            <a:r>
              <a:rPr lang="en-US" dirty="0" smtClean="0">
                <a:latin typeface="Tahoma" pitchFamily="34" charset="0"/>
                <a:ea typeface="Tahoma" pitchFamily="34" charset="0"/>
                <a:cs typeface="Tahoma" pitchFamily="34" charset="0"/>
              </a:rPr>
              <a:t>.</a:t>
            </a:r>
            <a:endParaRPr lang="en-US"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b="1" dirty="0" smtClean="0">
                <a:solidFill>
                  <a:srgbClr val="FF0000"/>
                </a:solidFill>
              </a:rPr>
              <a:t>INFLUENCES ON RESOURCES ALLOCATION</a:t>
            </a:r>
            <a:endParaRPr lang="en-US" sz="4000" b="1" dirty="0" smtClean="0">
              <a:solidFill>
                <a:srgbClr val="FF0000"/>
              </a:solidFill>
              <a:effectLst/>
            </a:endParaRPr>
          </a:p>
        </p:txBody>
      </p:sp>
      <p:sp>
        <p:nvSpPr>
          <p:cNvPr id="3" name="Content Placeholder 2"/>
          <p:cNvSpPr>
            <a:spLocks noGrp="1"/>
          </p:cNvSpPr>
          <p:nvPr>
            <p:ph sz="half" idx="1"/>
          </p:nvPr>
        </p:nvSpPr>
        <p:spPr>
          <a:xfrm>
            <a:off x="152400" y="1600200"/>
            <a:ext cx="4610100" cy="4724400"/>
          </a:xfrm>
        </p:spPr>
        <p:txBody>
          <a:bodyPr/>
          <a:lstStyle/>
          <a:p>
            <a:r>
              <a:rPr lang="en-US" sz="1800" dirty="0" smtClean="0">
                <a:solidFill>
                  <a:srgbClr val="003366"/>
                </a:solidFill>
              </a:rPr>
              <a:t> Bellevue Hospital Center is one of the highlights in HHC where resources is transferred into palliative care services.</a:t>
            </a:r>
          </a:p>
          <a:p>
            <a:r>
              <a:rPr lang="en-US" sz="1800" dirty="0" smtClean="0">
                <a:solidFill>
                  <a:srgbClr val="003366"/>
                </a:solidFill>
              </a:rPr>
              <a:t>The Palliative Care consultation at BHC has the largest interdisciplinary team with many therapies, including psychological, physical, and occupational which are involved in case conferences. Child life specialists are maintained on the Bellevue team, as they care for the necessities of the children whose parents are experiencing life-threatening illnesses. BHC is now producing a palliative care clinic for outpatients, concentrating on the control of pain for home care, nursing facilities or those not in hospice.</a:t>
            </a:r>
          </a:p>
          <a:p>
            <a:pPr>
              <a:buNone/>
              <a:defRPr/>
            </a:pPr>
            <a:endParaRPr lang="en-US" dirty="0" smtClean="0"/>
          </a:p>
        </p:txBody>
      </p:sp>
      <p:pic>
        <p:nvPicPr>
          <p:cNvPr id="8" name="Content Placeholder 7" descr="12localstop.480.jpg"/>
          <p:cNvPicPr>
            <a:picLocks noGrp="1" noChangeAspect="1"/>
          </p:cNvPicPr>
          <p:nvPr>
            <p:ph sz="half" idx="2"/>
          </p:nvPr>
        </p:nvPicPr>
        <p:blipFill>
          <a:blip r:embed="rId2" cstate="print"/>
          <a:stretch>
            <a:fillRect/>
          </a:stretch>
        </p:blipFill>
        <p:spPr>
          <a:xfrm>
            <a:off x="5029200" y="1752600"/>
            <a:ext cx="3619500" cy="21490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Picture 8" descr="images1.jpg"/>
          <p:cNvPicPr>
            <a:picLocks noChangeAspect="1"/>
          </p:cNvPicPr>
          <p:nvPr/>
        </p:nvPicPr>
        <p:blipFill>
          <a:blip r:embed="rId3" cstate="print"/>
          <a:stretch>
            <a:fillRect/>
          </a:stretch>
        </p:blipFill>
        <p:spPr>
          <a:xfrm>
            <a:off x="5029200" y="4114800"/>
            <a:ext cx="3733800" cy="258127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b="1" dirty="0">
              <a:solidFill>
                <a:srgbClr val="FF0000"/>
              </a:solidFill>
              <a:effectLst/>
              <a:latin typeface="Bookman Old Style" pitchFamily="18" charset="0"/>
            </a:endParaRPr>
          </a:p>
        </p:txBody>
      </p:sp>
      <p:sp>
        <p:nvSpPr>
          <p:cNvPr id="3" name="Content Placeholder 2"/>
          <p:cNvSpPr>
            <a:spLocks noGrp="1"/>
          </p:cNvSpPr>
          <p:nvPr>
            <p:ph sz="half" idx="1"/>
          </p:nvPr>
        </p:nvSpPr>
        <p:spPr>
          <a:xfrm flipH="1">
            <a:off x="4838700" y="6248400"/>
            <a:ext cx="114300" cy="152400"/>
          </a:xfrm>
        </p:spPr>
        <p:txBody>
          <a:bodyPr/>
          <a:lstStyle/>
          <a:p>
            <a:pPr>
              <a:buNone/>
            </a:pPr>
            <a:endParaRPr lang="en-US" dirty="0"/>
          </a:p>
        </p:txBody>
      </p:sp>
      <p:pic>
        <p:nvPicPr>
          <p:cNvPr id="6" name="Content Placeholder 5" descr="index.jpg"/>
          <p:cNvPicPr>
            <a:picLocks noGrp="1" noChangeAspect="1"/>
          </p:cNvPicPr>
          <p:nvPr>
            <p:ph sz="half" idx="2"/>
          </p:nvPr>
        </p:nvPicPr>
        <p:blipFill>
          <a:blip r:embed="rId2" cstate="print"/>
          <a:stretch>
            <a:fillRect/>
          </a:stretch>
        </p:blipFill>
        <p:spPr>
          <a:xfrm>
            <a:off x="0" y="0"/>
            <a:ext cx="9144000" cy="2209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ctangle 6"/>
          <p:cNvSpPr/>
          <p:nvPr/>
        </p:nvSpPr>
        <p:spPr>
          <a:xfrm>
            <a:off x="0" y="2209800"/>
            <a:ext cx="9144000" cy="830997"/>
          </a:xfrm>
          <a:prstGeom prst="rect">
            <a:avLst/>
          </a:prstGeom>
        </p:spPr>
        <p:txBody>
          <a:bodyPr wrap="square">
            <a:spAutoFit/>
          </a:bodyPr>
          <a:lstStyle/>
          <a:p>
            <a:pPr algn="l"/>
            <a:r>
              <a:rPr lang="en-US" dirty="0" smtClean="0">
                <a:solidFill>
                  <a:srgbClr val="003366"/>
                </a:solidFill>
                <a:latin typeface="Tahoma" pitchFamily="34" charset="0"/>
                <a:ea typeface="Tahoma" pitchFamily="34" charset="0"/>
                <a:cs typeface="Tahoma" pitchFamily="34" charset="0"/>
              </a:rPr>
              <a:t> </a:t>
            </a:r>
            <a:r>
              <a:rPr lang="en-US" sz="1400" dirty="0" smtClean="0">
                <a:solidFill>
                  <a:srgbClr val="003366"/>
                </a:solidFill>
                <a:latin typeface="Tahoma" pitchFamily="34" charset="0"/>
                <a:ea typeface="Tahoma" pitchFamily="34" charset="0"/>
                <a:cs typeface="Tahoma" pitchFamily="34" charset="0"/>
              </a:rPr>
              <a:t>Bellevue hospital center deals with eight priority issues of the community. These eight issues are mental illness, diabetes, hypertension, substance abuse, health literacy, cancer, obesity and HIV/AIDS/STDs</a:t>
            </a:r>
            <a:r>
              <a:rPr lang="en-US" dirty="0" smtClean="0">
                <a:solidFill>
                  <a:srgbClr val="003366"/>
                </a:solidFill>
                <a:latin typeface="Tahoma" pitchFamily="34" charset="0"/>
                <a:ea typeface="Tahoma" pitchFamily="34" charset="0"/>
                <a:cs typeface="Tahoma" pitchFamily="34" charset="0"/>
              </a:rPr>
              <a:t>.</a:t>
            </a:r>
            <a:endParaRPr lang="en-US" dirty="0">
              <a:solidFill>
                <a:srgbClr val="003366"/>
              </a:solidFill>
              <a:latin typeface="Tahoma" pitchFamily="34" charset="0"/>
              <a:ea typeface="Tahoma" pitchFamily="34" charset="0"/>
              <a:cs typeface="Tahoma" pitchFamily="34" charset="0"/>
            </a:endParaRPr>
          </a:p>
        </p:txBody>
      </p:sp>
      <p:sp>
        <p:nvSpPr>
          <p:cNvPr id="10" name="Rectangle 9"/>
          <p:cNvSpPr/>
          <p:nvPr/>
        </p:nvSpPr>
        <p:spPr>
          <a:xfrm>
            <a:off x="304800" y="3048000"/>
            <a:ext cx="8229600" cy="3539430"/>
          </a:xfrm>
          <a:prstGeom prst="rect">
            <a:avLst/>
          </a:prstGeom>
        </p:spPr>
        <p:txBody>
          <a:bodyPr wrap="square">
            <a:spAutoFit/>
          </a:bodyPr>
          <a:lstStyle/>
          <a:p>
            <a:pPr algn="l"/>
            <a:r>
              <a:rPr lang="en-US" sz="1400" b="1" dirty="0" smtClean="0">
                <a:solidFill>
                  <a:srgbClr val="003366"/>
                </a:solidFill>
                <a:latin typeface="Tahoma" pitchFamily="34" charset="0"/>
                <a:ea typeface="Tahoma" pitchFamily="34" charset="0"/>
                <a:cs typeface="Tahoma" pitchFamily="34" charset="0"/>
              </a:rPr>
              <a:t>1. Patterns of morbidity and mortality</a:t>
            </a:r>
            <a:endParaRPr lang="en-US" sz="1400" dirty="0" smtClean="0">
              <a:solidFill>
                <a:srgbClr val="003366"/>
              </a:solidFill>
              <a:latin typeface="Tahoma" pitchFamily="34" charset="0"/>
              <a:ea typeface="Tahoma" pitchFamily="34" charset="0"/>
              <a:cs typeface="Tahoma" pitchFamily="34" charset="0"/>
            </a:endParaRPr>
          </a:p>
          <a:p>
            <a:pPr algn="l"/>
            <a:r>
              <a:rPr lang="en-US" sz="1400" dirty="0" smtClean="0">
                <a:solidFill>
                  <a:srgbClr val="003366"/>
                </a:solidFill>
                <a:latin typeface="Tahoma" pitchFamily="34" charset="0"/>
                <a:ea typeface="Tahoma" pitchFamily="34" charset="0"/>
                <a:cs typeface="Tahoma" pitchFamily="34" charset="0"/>
              </a:rPr>
              <a:t>- NYC receives about 20,438 hospitalizations of patients a year with a diabetic diagnosis. That is 355 persons per every 100,000.</a:t>
            </a:r>
          </a:p>
          <a:p>
            <a:pPr algn="l"/>
            <a:r>
              <a:rPr lang="en-US" sz="1400" dirty="0" smtClean="0">
                <a:solidFill>
                  <a:srgbClr val="003366"/>
                </a:solidFill>
                <a:latin typeface="Tahoma" pitchFamily="34" charset="0"/>
                <a:ea typeface="Tahoma" pitchFamily="34" charset="0"/>
                <a:cs typeface="Tahoma" pitchFamily="34" charset="0"/>
              </a:rPr>
              <a:t>- People living in low income communities higher morbidity rates.  (Kim, Berger and Matte, 2006)</a:t>
            </a:r>
          </a:p>
          <a:p>
            <a:pPr algn="l"/>
            <a:r>
              <a:rPr lang="en-US" sz="1400" dirty="0" smtClean="0">
                <a:solidFill>
                  <a:srgbClr val="003366"/>
                </a:solidFill>
                <a:latin typeface="Tahoma" pitchFamily="34" charset="0"/>
                <a:ea typeface="Tahoma" pitchFamily="34" charset="0"/>
                <a:cs typeface="Tahoma" pitchFamily="34" charset="0"/>
              </a:rPr>
              <a:t>- Diabetes is listed as the underlying cause of 1,819 New York City deaths. Diabetes have a mortality rate of 24 per 100,000 population. This makes diabetes the 4</a:t>
            </a:r>
            <a:r>
              <a:rPr lang="en-US" sz="1400" baseline="30000" dirty="0" smtClean="0">
                <a:solidFill>
                  <a:srgbClr val="003366"/>
                </a:solidFill>
                <a:latin typeface="Tahoma" pitchFamily="34" charset="0"/>
                <a:ea typeface="Tahoma" pitchFamily="34" charset="0"/>
                <a:cs typeface="Tahoma" pitchFamily="34" charset="0"/>
              </a:rPr>
              <a:t>th</a:t>
            </a:r>
            <a:r>
              <a:rPr lang="en-US" sz="1400" dirty="0" smtClean="0">
                <a:solidFill>
                  <a:srgbClr val="003366"/>
                </a:solidFill>
                <a:latin typeface="Tahoma" pitchFamily="34" charset="0"/>
                <a:ea typeface="Tahoma" pitchFamily="34" charset="0"/>
                <a:cs typeface="Tahoma" pitchFamily="34" charset="0"/>
              </a:rPr>
              <a:t> leading cause of death among New Yorkers.</a:t>
            </a:r>
          </a:p>
          <a:p>
            <a:pPr algn="l"/>
            <a:r>
              <a:rPr lang="en-US" sz="1400" dirty="0" smtClean="0">
                <a:solidFill>
                  <a:srgbClr val="003366"/>
                </a:solidFill>
                <a:latin typeface="Tahoma" pitchFamily="34" charset="0"/>
                <a:ea typeface="Tahoma" pitchFamily="34" charset="0"/>
                <a:cs typeface="Tahoma" pitchFamily="34" charset="0"/>
              </a:rPr>
              <a:t>Blacks have a higher diabetic mortality rate than any other race.</a:t>
            </a:r>
          </a:p>
          <a:p>
            <a:pPr algn="l"/>
            <a:r>
              <a:rPr lang="en-US" sz="1400" dirty="0" smtClean="0">
                <a:solidFill>
                  <a:srgbClr val="003366"/>
                </a:solidFill>
                <a:latin typeface="Tahoma" pitchFamily="34" charset="0"/>
                <a:ea typeface="Tahoma" pitchFamily="34" charset="0"/>
                <a:cs typeface="Tahoma" pitchFamily="34" charset="0"/>
              </a:rPr>
              <a:t>(Kim, Berger and Matte, 2006)</a:t>
            </a:r>
          </a:p>
          <a:p>
            <a:pPr algn="l"/>
            <a:r>
              <a:rPr lang="en-US" sz="1400" dirty="0" smtClean="0">
                <a:solidFill>
                  <a:srgbClr val="003366"/>
                </a:solidFill>
                <a:latin typeface="Tahoma" pitchFamily="34" charset="0"/>
                <a:ea typeface="Tahoma" pitchFamily="34" charset="0"/>
                <a:cs typeface="Tahoma" pitchFamily="34" charset="0"/>
              </a:rPr>
              <a:t>- 60% of adults in New York State are either overweight or obese. African Americans (66%) have a higher morbidity rate than Caucasians (61%).</a:t>
            </a:r>
          </a:p>
          <a:p>
            <a:pPr algn="l"/>
            <a:r>
              <a:rPr lang="en-US" sz="1400" dirty="0" smtClean="0">
                <a:solidFill>
                  <a:srgbClr val="003366"/>
                </a:solidFill>
                <a:latin typeface="Tahoma" pitchFamily="34" charset="0"/>
                <a:ea typeface="Tahoma" pitchFamily="34" charset="0"/>
                <a:cs typeface="Tahoma" pitchFamily="34" charset="0"/>
              </a:rPr>
              <a:t>Between 2003 and 2007 obesity morbidity rate increased from 20% to 22%.</a:t>
            </a:r>
          </a:p>
          <a:p>
            <a:pPr algn="l"/>
            <a:r>
              <a:rPr lang="en-US" sz="1400" dirty="0" smtClean="0">
                <a:solidFill>
                  <a:srgbClr val="003366"/>
                </a:solidFill>
                <a:latin typeface="Tahoma" pitchFamily="34" charset="0"/>
                <a:ea typeface="Tahoma" pitchFamily="34" charset="0"/>
                <a:cs typeface="Tahoma" pitchFamily="34" charset="0"/>
              </a:rPr>
              <a:t>Obesity has a mortality rate of 16.6% in NYC. (New York Times,2004)</a:t>
            </a:r>
          </a:p>
          <a:p>
            <a:pPr algn="l"/>
            <a:r>
              <a:rPr lang="en-US" sz="1400" dirty="0" smtClean="0">
                <a:solidFill>
                  <a:srgbClr val="003366"/>
                </a:solidFill>
                <a:latin typeface="Tahoma" pitchFamily="34" charset="0"/>
                <a:ea typeface="Tahoma" pitchFamily="34" charset="0"/>
                <a:cs typeface="Tahoma" pitchFamily="34" charset="0"/>
              </a:rPr>
              <a:t>- Cancer morbidity rate in Manhattan: 560.9/100,000 (male) and 438.5/100,000 (female) (</a:t>
            </a:r>
            <a:r>
              <a:rPr lang="en-US" sz="1400" dirty="0" err="1" smtClean="0">
                <a:solidFill>
                  <a:srgbClr val="003366"/>
                </a:solidFill>
                <a:latin typeface="Tahoma" pitchFamily="34" charset="0"/>
                <a:ea typeface="Tahoma" pitchFamily="34" charset="0"/>
                <a:cs typeface="Tahoma" pitchFamily="34" charset="0"/>
              </a:rPr>
              <a:t>n.a</a:t>
            </a:r>
            <a:r>
              <a:rPr lang="en-US" sz="1400" dirty="0" smtClean="0">
                <a:solidFill>
                  <a:srgbClr val="003366"/>
                </a:solidFill>
                <a:latin typeface="Tahoma" pitchFamily="34" charset="0"/>
                <a:ea typeface="Tahoma" pitchFamily="34" charset="0"/>
                <a:cs typeface="Tahoma" pitchFamily="34" charset="0"/>
              </a:rPr>
              <a:t>., 2012)</a:t>
            </a:r>
          </a:p>
          <a:p>
            <a:pPr algn="l"/>
            <a:r>
              <a:rPr lang="en-US" sz="1400" dirty="0" smtClean="0">
                <a:solidFill>
                  <a:srgbClr val="003366"/>
                </a:solidFill>
                <a:latin typeface="Tahoma" pitchFamily="34" charset="0"/>
                <a:ea typeface="Tahoma" pitchFamily="34" charset="0"/>
                <a:cs typeface="Tahoma" pitchFamily="34" charset="0"/>
              </a:rPr>
              <a:t>Cancer mortality rate in Manhattan: 191.0/100,000 (male) and 132.6/100,000 (female) (</a:t>
            </a:r>
            <a:r>
              <a:rPr lang="en-US" sz="1400" dirty="0" err="1" smtClean="0">
                <a:solidFill>
                  <a:srgbClr val="003366"/>
                </a:solidFill>
                <a:latin typeface="Tahoma" pitchFamily="34" charset="0"/>
                <a:ea typeface="Tahoma" pitchFamily="34" charset="0"/>
                <a:cs typeface="Tahoma" pitchFamily="34" charset="0"/>
              </a:rPr>
              <a:t>n.a</a:t>
            </a:r>
            <a:r>
              <a:rPr lang="en-US" sz="1400" dirty="0" smtClean="0">
                <a:solidFill>
                  <a:srgbClr val="003366"/>
                </a:solidFill>
                <a:latin typeface="Tahoma" pitchFamily="34" charset="0"/>
                <a:ea typeface="Tahoma" pitchFamily="34" charset="0"/>
                <a:cs typeface="Tahoma" pitchFamily="34" charset="0"/>
              </a:rPr>
              <a:t>., 2012)</a:t>
            </a:r>
          </a:p>
          <a:p>
            <a:pPr algn="l"/>
            <a:r>
              <a:rPr lang="en-US" sz="1400" dirty="0" smtClean="0">
                <a:solidFill>
                  <a:srgbClr val="003366"/>
                </a:solidFill>
                <a:latin typeface="Tahoma" pitchFamily="34" charset="0"/>
                <a:ea typeface="Tahoma" pitchFamily="34" charset="0"/>
                <a:cs typeface="Tahoma" pitchFamily="34" charset="0"/>
              </a:rPr>
              <a:t>- Hypertension morbidity rate increased an 11.3% since 2009</a:t>
            </a:r>
            <a:r>
              <a:rPr lang="en-US" sz="1400" dirty="0" smtClean="0">
                <a:latin typeface="Tahoma" pitchFamily="34" charset="0"/>
                <a:ea typeface="Tahoma" pitchFamily="34" charset="0"/>
                <a:cs typeface="Tahoma" pitchFamily="34" charset="0"/>
              </a:rPr>
              <a:t>.</a:t>
            </a:r>
            <a:endParaRPr lang="en-US" sz="14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alysiscenter">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Default Design">
      <a:majorFont>
        <a:latin typeface="Tahoma"/>
        <a:ea typeface=""/>
        <a:cs typeface=""/>
      </a:majorFont>
      <a:minorFont>
        <a:latin typeface="Tahoma"/>
        <a:ea typeface=""/>
        <a:cs typeface=""/>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66"/>
        </a:dk1>
        <a:lt1>
          <a:srgbClr val="FFFFFF"/>
        </a:lt1>
        <a:dk2>
          <a:srgbClr val="003366"/>
        </a:dk2>
        <a:lt2>
          <a:srgbClr val="FFFFFF"/>
        </a:lt2>
        <a:accent1>
          <a:srgbClr val="8EB3C8"/>
        </a:accent1>
        <a:accent2>
          <a:srgbClr val="6F97B3"/>
        </a:accent2>
        <a:accent3>
          <a:srgbClr val="AAADB8"/>
        </a:accent3>
        <a:accent4>
          <a:srgbClr val="DADADA"/>
        </a:accent4>
        <a:accent5>
          <a:srgbClr val="C6D6E0"/>
        </a:accent5>
        <a:accent6>
          <a:srgbClr val="6488A2"/>
        </a:accent6>
        <a:hlink>
          <a:srgbClr val="556575"/>
        </a:hlink>
        <a:folHlink>
          <a:srgbClr val="3D556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OOFile" ma:contentTypeID="0x0101006025706CF4CD034688BEBAE97A2E701D020200C3831ACA17D8814887A164412888521E" ma:contentTypeVersion="7" ma:contentTypeDescription="Create a new document." ma:contentTypeScope="" ma:versionID="ed1fea5d08807278759d338940aa9e8f">
  <xsd:schema xmlns:xsd="http://www.w3.org/2001/XMLSchema" xmlns:xs="http://www.w3.org/2001/XMLSchema" xmlns:p="http://schemas.microsoft.com/office/2006/metadata/properties" xmlns:ns2="145c5697-5eb5-440b-b2f1-a8273fb59250" targetNamespace="http://schemas.microsoft.com/office/2006/metadata/properties" ma:root="true" ma:fieldsID="174e4b03d57b3d621fa064bbab783e99" ns2:_="">
    <xsd:import namespace="145c5697-5eb5-440b-b2f1-a8273fb59250"/>
    <xsd:element name="properties">
      <xsd:complexType>
        <xsd:sequence>
          <xsd:element name="documentManagement">
            <xsd:complexType>
              <xsd:all>
                <xsd:element ref="ns2:AssetId" minOccurs="0"/>
                <xsd:element ref="ns2:AuthoringAssetId" minOccurs="0"/>
                <xsd:element ref="ns2:AssetType" minOccurs="0"/>
                <xsd:element ref="ns2:Markets" minOccurs="0"/>
                <xsd:element ref="ns2:NumericAssetId" minOccurs="0"/>
                <xsd:element ref="ns2:AppV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5c5697-5eb5-440b-b2f1-a8273fb59250" elementFormDefault="qualified">
    <xsd:import namespace="http://schemas.microsoft.com/office/2006/documentManagement/types"/>
    <xsd:import namespace="http://schemas.microsoft.com/office/infopath/2007/PartnerControls"/>
    <xsd:element name="AssetId" ma:index="8" nillable="true" ma:displayName="AssetId" ma:indexed="true" ma:internalName="AssetId" ma:readOnly="false">
      <xsd:simpleType>
        <xsd:restriction base="dms:Text"/>
      </xsd:simpleType>
    </xsd:element>
    <xsd:element name="AuthoringAssetId" ma:index="9" nillable="true" ma:displayName="AuthoringAssetId" ma:indexed="true" ma:internalName="AuthoringAssetId" ma:readOnly="false">
      <xsd:simpleType>
        <xsd:restriction base="dms:Text"/>
      </xsd:simpleType>
    </xsd:element>
    <xsd:element name="AssetType" ma:index="10" nillable="true" ma:displayName="AssetType" ma:internalName="AssetType" ma:readOnly="false">
      <xsd:simpleType>
        <xsd:restriction base="dms:Text"/>
      </xsd:simpleType>
    </xsd:element>
    <xsd:element name="Markets" ma:index="11" nillable="true" ma:displayName="Markets" ma:internalName="Markets" ma:readOnly="false">
      <xsd:simpleType>
        <xsd:restriction base="dms:Text"/>
      </xsd:simpleType>
    </xsd:element>
    <xsd:element name="NumericAssetId" ma:index="12" nillable="true" ma:displayName="NumericAssetId" ma:indexed="true" ma:internalName="NumericAssetId" ma:readOnly="false">
      <xsd:simpleType>
        <xsd:restriction base="dms:Unknown"/>
      </xsd:simpleType>
    </xsd:element>
    <xsd:element name="AppVer" ma:index="13" nillable="true" ma:displayName="AppVer" ma:internalName="AppVer" ma:readOnly="fals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NumericAssetId xmlns="145c5697-5eb5-440b-b2f1-a8273fb59250" xsi:nil="true"/>
    <AssetType xmlns="145c5697-5eb5-440b-b2f1-a8273fb59250">TP</AssetType>
    <Markets xmlns="145c5697-5eb5-440b-b2f1-a8273fb59250" xsi:nil="true"/>
    <AppVer xmlns="145c5697-5eb5-440b-b2f1-a8273fb59250" xsi:nil="true"/>
    <AuthoringAssetId xmlns="145c5697-5eb5-440b-b2f1-a8273fb59250">TP001140827</AuthoringAssetId>
    <AssetId xmlns="145c5697-5eb5-440b-b2f1-a8273fb59250">TS001140827</AssetId>
  </documentManagement>
</p:properties>
</file>

<file path=customXml/itemProps1.xml><?xml version="1.0" encoding="utf-8"?>
<ds:datastoreItem xmlns:ds="http://schemas.openxmlformats.org/officeDocument/2006/customXml" ds:itemID="{61181568-10BD-424C-A460-2BEFD94A6808}">
  <ds:schemaRefs>
    <ds:schemaRef ds:uri="http://schemas.microsoft.com/office/2006/metadata/longProperties"/>
  </ds:schemaRefs>
</ds:datastoreItem>
</file>

<file path=customXml/itemProps2.xml><?xml version="1.0" encoding="utf-8"?>
<ds:datastoreItem xmlns:ds="http://schemas.openxmlformats.org/officeDocument/2006/customXml" ds:itemID="{32454B06-EA5B-41F0-B8B4-FC013E76747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5c5697-5eb5-440b-b2f1-a8273fb5925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9A9806E7-BFF3-44E9-AD93-9C12BFB5E9BA}">
  <ds:schemaRefs>
    <ds:schemaRef ds:uri="http://schemas.microsoft.com/sharepoint/v3/contenttype/forms"/>
  </ds:schemaRefs>
</ds:datastoreItem>
</file>

<file path=customXml/itemProps4.xml><?xml version="1.0" encoding="utf-8"?>
<ds:datastoreItem xmlns:ds="http://schemas.openxmlformats.org/officeDocument/2006/customXml" ds:itemID="{8CF0F6CA-D731-47EC-B273-2753BB22A930}">
  <ds:schemaRefs>
    <ds:schemaRef ds:uri="http://schemas.microsoft.com/office/2006/metadata/properties"/>
    <ds:schemaRef ds:uri="145c5697-5eb5-440b-b2f1-a8273fb59250"/>
  </ds:schemaRefs>
</ds:datastoreItem>
</file>

<file path=docProps/app.xml><?xml version="1.0" encoding="utf-8"?>
<Properties xmlns="http://schemas.openxmlformats.org/officeDocument/2006/extended-properties" xmlns:vt="http://schemas.openxmlformats.org/officeDocument/2006/docPropsVTypes">
  <Template>dialysiscenter</Template>
  <TotalTime>5108</TotalTime>
  <Words>2835</Words>
  <Application>Microsoft Office PowerPoint</Application>
  <PresentationFormat>On-screen Show (4:3)</PresentationFormat>
  <Paragraphs>240</Paragraphs>
  <Slides>36</Slides>
  <Notes>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dialysiscenter</vt:lpstr>
      <vt:lpstr> Community Health Nursing: Flu Vaccination Fair</vt:lpstr>
      <vt:lpstr>Community Assessment</vt:lpstr>
      <vt:lpstr>Slide 3</vt:lpstr>
      <vt:lpstr>Slide 4</vt:lpstr>
      <vt:lpstr> </vt:lpstr>
      <vt:lpstr>Slide 6</vt:lpstr>
      <vt:lpstr>Slide 7</vt:lpstr>
      <vt:lpstr>INFLUENCES ON RESOURCES ALLOCATION</vt:lpstr>
      <vt:lpstr>Slide 9</vt:lpstr>
      <vt:lpstr>Slide 10</vt:lpstr>
      <vt:lpstr>Slide 11</vt:lpstr>
      <vt:lpstr>Slide 12</vt:lpstr>
      <vt:lpstr>Slide 13</vt:lpstr>
      <vt:lpstr>Care Management Techniques</vt:lpstr>
      <vt:lpstr>Care Management Techniques</vt:lpstr>
      <vt:lpstr>Care Management Techniques</vt:lpstr>
      <vt:lpstr>Care Management Techniques</vt:lpstr>
      <vt:lpstr>Care Management Techniques</vt:lpstr>
      <vt:lpstr> </vt:lpstr>
      <vt:lpstr>     Diagnostic Statements with Rationale and Identified Problems </vt:lpstr>
      <vt:lpstr> Diagnostic Statements with Rationale and Identified Problems</vt:lpstr>
      <vt:lpstr>Planning and Implementation </vt:lpstr>
      <vt:lpstr>Planning and Implementation </vt:lpstr>
      <vt:lpstr>Planning and Implementation </vt:lpstr>
      <vt:lpstr>Planning and Implementation </vt:lpstr>
      <vt:lpstr> Implementation of Project </vt:lpstr>
      <vt:lpstr> Publicity Attained for Event and Means of Advertisement </vt:lpstr>
      <vt:lpstr> Activities Presented </vt:lpstr>
      <vt:lpstr>Flu Vaccination Fair</vt:lpstr>
      <vt:lpstr>Slide 30</vt:lpstr>
      <vt:lpstr> Cost of Project </vt:lpstr>
      <vt:lpstr>Ev</vt:lpstr>
      <vt:lpstr>Slide 33</vt:lpstr>
      <vt:lpstr>Slide 34</vt:lpstr>
      <vt:lpstr>Slide 35</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Citytech Dialysis Center</dc:title>
  <dc:creator>Sabrina</dc:creator>
  <cp:lastModifiedBy>Sabrina</cp:lastModifiedBy>
  <cp:revision>239</cp:revision>
  <dcterms:created xsi:type="dcterms:W3CDTF">2013-04-18T02:41:12Z</dcterms:created>
  <dcterms:modified xsi:type="dcterms:W3CDTF">2013-12-02T06:49:11Z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arkets">
    <vt:lpwstr/>
  </property>
  <property fmtid="{D5CDD505-2E9C-101B-9397-08002B2CF9AE}" pid="3" name="AssetType">
    <vt:lpwstr>TP</vt:lpwstr>
  </property>
  <property fmtid="{D5CDD505-2E9C-101B-9397-08002B2CF9AE}" pid="4" name="BugNumber">
    <vt:lpwstr>492243L</vt:lpwstr>
  </property>
  <property fmtid="{D5CDD505-2E9C-101B-9397-08002B2CF9AE}" pid="5" name="TPInstallLocation">
    <vt:lpwstr>{Document Themes}</vt:lpwstr>
  </property>
  <property fmtid="{D5CDD505-2E9C-101B-9397-08002B2CF9AE}" pid="6" name="PrimaryImageGen">
    <vt:lpwstr>1</vt:lpwstr>
  </property>
  <property fmtid="{D5CDD505-2E9C-101B-9397-08002B2CF9AE}" pid="7" name="display_urn:schemas-microsoft-com:office:office#APAuthor">
    <vt:lpwstr>REDMOND\cynvey</vt:lpwstr>
  </property>
  <property fmtid="{D5CDD505-2E9C-101B-9397-08002B2CF9AE}" pid="8" name="APAuthor">
    <vt:lpwstr>191</vt:lpwstr>
  </property>
  <property fmtid="{D5CDD505-2E9C-101B-9397-08002B2CF9AE}" pid="9" name="Milestone">
    <vt:lpwstr>Continuous</vt:lpwstr>
  </property>
  <property fmtid="{D5CDD505-2E9C-101B-9397-08002B2CF9AE}" pid="10" name="TPAppVersion">
    <vt:lpwstr>11</vt:lpwstr>
  </property>
  <property fmtid="{D5CDD505-2E9C-101B-9397-08002B2CF9AE}" pid="11" name="TPCommandLine">
    <vt:lpwstr>{PP} {FilePath}</vt:lpwstr>
  </property>
  <property fmtid="{D5CDD505-2E9C-101B-9397-08002B2CF9AE}" pid="12" name="AssetId">
    <vt:lpwstr>TS001140827</vt:lpwstr>
  </property>
  <property fmtid="{D5CDD505-2E9C-101B-9397-08002B2CF9AE}" pid="13" name="IsSearchable">
    <vt:lpwstr>0</vt:lpwstr>
  </property>
  <property fmtid="{D5CDD505-2E9C-101B-9397-08002B2CF9AE}" pid="14" name="NumericId">
    <vt:lpwstr>-1.00000000000000</vt:lpwstr>
  </property>
  <property fmtid="{D5CDD505-2E9C-101B-9397-08002B2CF9AE}" pid="15" name="PublishTargets">
    <vt:lpwstr>OfficeOnline</vt:lpwstr>
  </property>
  <property fmtid="{D5CDD505-2E9C-101B-9397-08002B2CF9AE}" pid="16" name="TPLaunchHelpLinkType">
    <vt:lpwstr>Template</vt:lpwstr>
  </property>
  <property fmtid="{D5CDD505-2E9C-101B-9397-08002B2CF9AE}" pid="17" name="TPFriendlyName">
    <vt:lpwstr>Medical design template (surgeon)</vt:lpwstr>
  </property>
  <property fmtid="{D5CDD505-2E9C-101B-9397-08002B2CF9AE}" pid="18" name="display_urn:schemas-microsoft-com:office:office#APEditor">
    <vt:lpwstr>REDMOND\v-luannv</vt:lpwstr>
  </property>
  <property fmtid="{D5CDD505-2E9C-101B-9397-08002B2CF9AE}" pid="19" name="APEditor">
    <vt:lpwstr>92</vt:lpwstr>
  </property>
  <property fmtid="{D5CDD505-2E9C-101B-9397-08002B2CF9AE}" pid="20" name="Provider">
    <vt:lpwstr>EY001142237</vt:lpwstr>
  </property>
  <property fmtid="{D5CDD505-2E9C-101B-9397-08002B2CF9AE}" pid="21" name="SourceTitle">
    <vt:lpwstr>Medical design template (surgeon)</vt:lpwstr>
  </property>
  <property fmtid="{D5CDD505-2E9C-101B-9397-08002B2CF9AE}" pid="22" name="TPApplication">
    <vt:lpwstr>PowerPoint</vt:lpwstr>
  </property>
  <property fmtid="{D5CDD505-2E9C-101B-9397-08002B2CF9AE}" pid="23" name="TPLaunchHelpLink">
    <vt:lpwstr/>
  </property>
  <property fmtid="{D5CDD505-2E9C-101B-9397-08002B2CF9AE}" pid="24" name="OpenTemplate">
    <vt:lpwstr>1</vt:lpwstr>
  </property>
  <property fmtid="{D5CDD505-2E9C-101B-9397-08002B2CF9AE}" pid="25" name="UACurrentWords">
    <vt:lpwstr>0</vt:lpwstr>
  </property>
  <property fmtid="{D5CDD505-2E9C-101B-9397-08002B2CF9AE}" pid="26" name="UALocRecommendation">
    <vt:lpwstr>Localize</vt:lpwstr>
  </property>
  <property fmtid="{D5CDD505-2E9C-101B-9397-08002B2CF9AE}" pid="27" name="Applications">
    <vt:lpwstr>64;#PowerPoint 2003;#67;#PowerPoint - Design Templt 12;#65;#Microsoft Office PowerPoint 2007;#79;#Template 12;#66;#PowerPoint - Design Templt 2003</vt:lpwstr>
  </property>
  <property fmtid="{D5CDD505-2E9C-101B-9397-08002B2CF9AE}" pid="28" name="TemplateStatus">
    <vt:lpwstr>Complete</vt:lpwstr>
  </property>
  <property fmtid="{D5CDD505-2E9C-101B-9397-08002B2CF9AE}" pid="29" name="ContentTypeId">
    <vt:lpwstr>0x0101006025706CF4CD034688BEBAE97A2E701D020200C3831ACA17D8814887A164412888521E</vt:lpwstr>
  </property>
  <property fmtid="{D5CDD505-2E9C-101B-9397-08002B2CF9AE}" pid="30" name="IsDeleted">
    <vt:lpwstr>0</vt:lpwstr>
  </property>
  <property fmtid="{D5CDD505-2E9C-101B-9397-08002B2CF9AE}" pid="31" name="ShowIn">
    <vt:lpwstr>Show everywhere</vt:lpwstr>
  </property>
  <property fmtid="{D5CDD505-2E9C-101B-9397-08002B2CF9AE}" pid="32" name="UANotes">
    <vt:lpwstr>Text is visible in high contrast mode, but graphics are not. . SEO Pilot 2008</vt:lpwstr>
  </property>
  <property fmtid="{D5CDD505-2E9C-101B-9397-08002B2CF9AE}" pid="33" name="PublishStatusLookup">
    <vt:lpwstr>260309</vt:lpwstr>
  </property>
  <property fmtid="{D5CDD505-2E9C-101B-9397-08002B2CF9AE}" pid="34" name="TPClientViewer">
    <vt:lpwstr>Microsoft Office PowerPoint</vt:lpwstr>
  </property>
  <property fmtid="{D5CDD505-2E9C-101B-9397-08002B2CF9AE}" pid="35" name="TPComponent">
    <vt:lpwstr>PPTFiles</vt:lpwstr>
  </property>
  <property fmtid="{D5CDD505-2E9C-101B-9397-08002B2CF9AE}" pid="36" name="TPNamespace">
    <vt:lpwstr>POWERPNT</vt:lpwstr>
  </property>
  <property fmtid="{D5CDD505-2E9C-101B-9397-08002B2CF9AE}" pid="37" name="APTrustLevel">
    <vt:lpwstr>1.00000000000000</vt:lpwstr>
  </property>
  <property fmtid="{D5CDD505-2E9C-101B-9397-08002B2CF9AE}" pid="38" name="TrustLevel">
    <vt:lpwstr>Microsoft Managed Content</vt:lpwstr>
  </property>
  <property fmtid="{D5CDD505-2E9C-101B-9397-08002B2CF9AE}" pid="39" name="Content Type">
    <vt:lpwstr>OOFile</vt:lpwstr>
  </property>
  <property fmtid="{D5CDD505-2E9C-101B-9397-08002B2CF9AE}" pid="40" name="AuthoringAssetId">
    <vt:lpwstr>TP001140827</vt:lpwstr>
  </property>
  <property fmtid="{D5CDD505-2E9C-101B-9397-08002B2CF9AE}" pid="41" name="NumericAssetId">
    <vt:lpwstr/>
  </property>
  <property fmtid="{D5CDD505-2E9C-101B-9397-08002B2CF9AE}" pid="42" name="AppVer">
    <vt:lpwstr/>
  </property>
</Properties>
</file>