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13"/>
  </p:notesMasterIdLst>
  <p:sldIdLst>
    <p:sldId id="256" r:id="rId2"/>
    <p:sldId id="459" r:id="rId3"/>
    <p:sldId id="455" r:id="rId4"/>
    <p:sldId id="458" r:id="rId5"/>
    <p:sldId id="288" r:id="rId6"/>
    <p:sldId id="289" r:id="rId7"/>
    <p:sldId id="457" r:id="rId8"/>
    <p:sldId id="460" r:id="rId9"/>
    <p:sldId id="353" r:id="rId10"/>
    <p:sldId id="456" r:id="rId11"/>
    <p:sldId id="34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213"/>
    <p:restoredTop sz="72414"/>
  </p:normalViewPr>
  <p:slideViewPr>
    <p:cSldViewPr snapToGrid="0" snapToObjects="1">
      <p:cViewPr varScale="1">
        <p:scale>
          <a:sx n="54" d="100"/>
          <a:sy n="54" d="100"/>
        </p:scale>
        <p:origin x="3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41316-C823-624E-BA74-595AB13D73C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02DB6-A330-BC42-B045-66965AFDD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0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02DB6-A330-BC42-B045-66965AFDD2B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21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A44C7428-2854-124F-A9FF-EA92C4C90A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959CAEC3-415B-5E46-8A95-1904FC0E7B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="1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1A6EEC87-6979-4B47-853A-4485F135FB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76D0D3A-EC40-2F4A-9EBB-080BB45C8BE4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75276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9E6BE041-1E4C-2E41-9D1B-31795B43E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07AB98CA-1F85-C248-A7E5-45758434D2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We will continue the discussion of paper next week with your answers leading the presentation.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172F7-52B1-B047-BBF2-4D916A467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104D928-A30D-9E48-BF23-2F0F42CFFEF9}" type="slidenum">
              <a:rPr lang="en-US" altLang="en-US" sz="1200"/>
              <a:pPr eaLnBrk="1" hangingPunct="1"/>
              <a:t>2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3861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9E6BE041-1E4C-2E41-9D1B-31795B43E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07AB98CA-1F85-C248-A7E5-45758434D2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We will continue the discussion of paper next week with your answers leading the presentation.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172F7-52B1-B047-BBF2-4D916A467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104D928-A30D-9E48-BF23-2F0F42CFFEF9}" type="slidenum">
              <a:rPr lang="en-US" altLang="en-US" sz="1200"/>
              <a:pPr eaLnBrk="1" hangingPunct="1"/>
              <a:t>3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35602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A44C7428-2854-124F-A9FF-EA92C4C90A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959CAEC3-415B-5E46-8A95-1904FC0E7B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Details to follow.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1A6EEC87-6979-4B47-853A-4485F135FB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76D0D3A-EC40-2F4A-9EBB-080BB45C8BE4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791428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9E6BE041-1E4C-2E41-9D1B-31795B43E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07AB98CA-1F85-C248-A7E5-45758434D2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https://www.link9.com/about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There is a clear move in the industry to consolidate, to combine like services to provide not only lower cost but to improve the production capabilities and reduce a once long-time frame workflow into a workflow that is as modern as the balance of other high-tech workflows.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For me, the direct benefit based stated result of this  consolidations, convergence of skills sets is the following.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b="1" dirty="0">
                <a:effectLst/>
              </a:rPr>
              <a:t>CLIENTS BENEFIT FROM</a:t>
            </a:r>
            <a:br>
              <a:rPr lang="en-US" b="1" dirty="0">
                <a:effectLst/>
              </a:rPr>
            </a:br>
            <a:r>
              <a:rPr lang="en-US" b="1" dirty="0">
                <a:effectLst/>
              </a:rPr>
              <a:t>BROAD HEALTHCARE EXPERTISE</a:t>
            </a:r>
          </a:p>
          <a:p>
            <a:r>
              <a:rPr lang="en-US" dirty="0">
                <a:effectLst/>
              </a:rPr>
              <a:t>Through long-standing relationships with our clients, we build a deep understanding of brands, services, and marketing operations.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In the end it is all about the brand.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Allow me thank Lou for presenting today and I will switchover to make him the host.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172F7-52B1-B047-BBF2-4D916A467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104D928-A30D-9E48-BF23-2F0F42CFFEF9}" type="slidenum">
              <a:rPr lang="en-US" altLang="en-US" sz="1200"/>
              <a:pPr eaLnBrk="1" hangingPunct="1"/>
              <a:t>5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89546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>
            <a:extLst>
              <a:ext uri="{FF2B5EF4-FFF2-40B4-BE49-F238E27FC236}">
                <a16:creationId xmlns:a16="http://schemas.microsoft.com/office/drawing/2014/main" id="{3713467C-0E4D-6D42-B06E-F330B27878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2" name="Notes Placeholder 2">
            <a:extLst>
              <a:ext uri="{FF2B5EF4-FFF2-40B4-BE49-F238E27FC236}">
                <a16:creationId xmlns:a16="http://schemas.microsoft.com/office/drawing/2014/main" id="{4348B21D-33DF-6249-B0C9-72A45DA9EE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Guest Speaker: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Lou is the Senior Production Manager at Link9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Link9 is one of the largest healthcare marketing production agencies in the United States.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Lou has long history beginning involved in production his work history includes Production Manager at </a:t>
            </a:r>
            <a:r>
              <a:rPr lang="en-US" altLang="en-US" dirty="0" err="1">
                <a:ea typeface="ＭＳ Ｐゴシック" panose="020B0600070205080204" pitchFamily="34" charset="-128"/>
              </a:rPr>
              <a:t>Digitas</a:t>
            </a:r>
            <a:r>
              <a:rPr lang="en-US" altLang="en-US" dirty="0">
                <a:ea typeface="ＭＳ Ｐゴシック" panose="020B0600070205080204" pitchFamily="34" charset="-128"/>
              </a:rPr>
              <a:t>, DJS Marketing, and Grey Direct.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LINK9</a:t>
            </a:r>
            <a:r>
              <a:rPr lang="en-US" dirty="0"/>
              <a:t> is a full-service production agency, with an exemplary track record of executing </a:t>
            </a:r>
            <a:r>
              <a:rPr lang="en-US" b="1" dirty="0">
                <a:solidFill>
                  <a:srgbClr val="FF0000"/>
                </a:solidFill>
              </a:rPr>
              <a:t>cross-channel creative </a:t>
            </a:r>
            <a:r>
              <a:rPr lang="en-US" dirty="0"/>
              <a:t>content with efficiency and value. Our knowledge and experience enables us to </a:t>
            </a:r>
            <a:r>
              <a:rPr lang="en-US" b="1" dirty="0"/>
              <a:t>anticipate, solve and streamline production challenges </a:t>
            </a:r>
            <a:r>
              <a:rPr lang="en-US" dirty="0"/>
              <a:t>for our healthcare clients like no other production agency can.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571FD-08E4-D04B-B67A-97727EED7D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990EDD7-865D-3545-A2CC-3DF65AA01F18}" type="slidenum">
              <a:rPr lang="en-US" altLang="en-US" sz="1200"/>
              <a:pPr eaLnBrk="1" hangingPunct="1"/>
              <a:t>6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43439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9E6BE041-1E4C-2E41-9D1B-31795B43E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07AB98CA-1F85-C248-A7E5-45758434D2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https://www.link9.com/about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There is a clear move in the industry to consolidate, to combine like services to provide not only lower cost but to improve the production capabilities and reduce a once long-time frame workflow into a workflow that is as modern as the balance of other high-tech workflows.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For me, the direct benefit based stated result of this  consolidations, convergence of skills sets is the following.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b="1" dirty="0">
                <a:effectLst/>
              </a:rPr>
              <a:t>CLIENTS BENEFIT FROM</a:t>
            </a:r>
            <a:br>
              <a:rPr lang="en-US" b="1" dirty="0">
                <a:effectLst/>
              </a:rPr>
            </a:br>
            <a:r>
              <a:rPr lang="en-US" b="1" dirty="0">
                <a:effectLst/>
              </a:rPr>
              <a:t>BROAD HEALTHCARE EXPERTISE</a:t>
            </a:r>
          </a:p>
          <a:p>
            <a:r>
              <a:rPr lang="en-US" dirty="0">
                <a:effectLst/>
              </a:rPr>
              <a:t>Through long-standing relationships with our clients, we build a deep understanding of brands, services, and marketing operations.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In the end it is all about the brand.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Allow me thank Lou for presenting today and I will switchover to make him the host.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172F7-52B1-B047-BBF2-4D916A467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104D928-A30D-9E48-BF23-2F0F42CFFEF9}" type="slidenum">
              <a:rPr lang="en-US" altLang="en-US" sz="1200"/>
              <a:pPr eaLnBrk="1" hangingPunct="1"/>
              <a:t>7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57351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A44C7428-2854-124F-A9FF-EA92C4C90A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959CAEC3-415B-5E46-8A95-1904FC0E7B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Provide detail comparison positive or negative comments are accepted.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For example: I feel the sessions on print process were great but I feel we need more instruction on paper, substrates?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Or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ea typeface="ＭＳ Ｐゴシック" panose="020B0600070205080204" pitchFamily="34" charset="-128"/>
              </a:rPr>
              <a:t>I think we need to expand the session on workflow.</a:t>
            </a: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1A6EEC87-6979-4B47-853A-4485F135FB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76D0D3A-EC40-2F4A-9EBB-080BB45C8BE4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157919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A44C7428-2854-124F-A9FF-EA92C4C90A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959CAEC3-415B-5E46-8A95-1904FC0E7B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completed term project is due November 23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rd,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altLang="en-US" b="1" dirty="0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1A6EEC87-6979-4B47-853A-4485F135FB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76D0D3A-EC40-2F4A-9EBB-080BB45C8BE4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26774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35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6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103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500146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69033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2407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0781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667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62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8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53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15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0873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7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9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4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0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554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tkubis@citytech.cuny.ed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9.com/abou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ACC2D-E560-EE48-8AB0-6229FCC16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Production for Designers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9496C3-CEEF-C943-874F-ED85EB5BD3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Session Ten: November 9, 2020</a:t>
            </a:r>
          </a:p>
        </p:txBody>
      </p:sp>
    </p:spTree>
    <p:extLst>
      <p:ext uri="{BB962C8B-B14F-4D97-AF65-F5344CB8AC3E}">
        <p14:creationId xmlns:p14="http://schemas.microsoft.com/office/powerpoint/2010/main" val="3648583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3785C01E-96A8-3C4D-A230-603FB523D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33" y="371476"/>
            <a:ext cx="11463867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 dirty="0">
                <a:ea typeface="ＭＳ Ｐゴシック" panose="020B0600070205080204" pitchFamily="34" charset="-128"/>
              </a:rPr>
              <a:t>Next Week: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0FE1C1E-E1E7-DD40-AA33-F46B06EB3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188" y="2734573"/>
            <a:ext cx="8144134" cy="1470025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2400" dirty="0"/>
              <a:t>Paper Engineering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Specialty uses of paper and inks</a:t>
            </a:r>
          </a:p>
          <a:p>
            <a:pPr>
              <a:defRPr/>
            </a:pPr>
            <a:r>
              <a:rPr lang="en-US" sz="2400" dirty="0"/>
              <a:t>Convergence of digital and legacy media</a:t>
            </a:r>
            <a:endParaRPr lang="en-US" sz="2400" dirty="0"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83F134-95D4-4A4C-A6B2-439D106C42AF}"/>
              </a:ext>
            </a:extLst>
          </p:cNvPr>
          <p:cNvSpPr txBox="1"/>
          <p:nvPr/>
        </p:nvSpPr>
        <p:spPr>
          <a:xfrm>
            <a:off x="561957" y="4697560"/>
            <a:ext cx="64127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Your completed term project is due no</a:t>
            </a:r>
          </a:p>
          <a:p>
            <a:r>
              <a:rPr lang="en-US" sz="2800" dirty="0">
                <a:solidFill>
                  <a:srgbClr val="FFFF00"/>
                </a:solidFill>
              </a:rPr>
              <a:t>later than November 23</a:t>
            </a:r>
            <a:r>
              <a:rPr lang="en-US" sz="2800" baseline="30000" dirty="0">
                <a:solidFill>
                  <a:srgbClr val="FFFF00"/>
                </a:solidFill>
              </a:rPr>
              <a:t>rd </a:t>
            </a:r>
            <a:r>
              <a:rPr lang="en-US" sz="2800" dirty="0">
                <a:solidFill>
                  <a:srgbClr val="FFFF00"/>
                </a:solidFill>
              </a:rPr>
              <a:t>by</a:t>
            </a:r>
          </a:p>
          <a:p>
            <a:r>
              <a:rPr lang="en-US" sz="2800" dirty="0">
                <a:solidFill>
                  <a:srgbClr val="FFFF00"/>
                </a:solidFill>
              </a:rPr>
              <a:t>6:00 pm in my email inbox.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83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3785C01E-96A8-3C4D-A230-603FB523D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33" y="371476"/>
            <a:ext cx="11463867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Print Production for Designers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0FE1C1E-E1E7-DD40-AA33-F46B06EB3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188" y="2734573"/>
            <a:ext cx="8144134" cy="1470025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2400"/>
              <a:t>Prof. Thaddeus B. Kubis</a:t>
            </a:r>
          </a:p>
          <a:p>
            <a:pPr>
              <a:defRPr/>
            </a:pPr>
            <a:r>
              <a:rPr lang="en-US" sz="2400">
                <a:solidFill>
                  <a:srgbClr val="FFFF00"/>
                </a:solidFill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tkubis@citytech.cuny.edu</a:t>
            </a:r>
            <a:endParaRPr lang="en-US" sz="2400">
              <a:solidFill>
                <a:srgbClr val="FFFF00"/>
              </a:solidFill>
              <a:ea typeface="+mn-ea"/>
              <a:cs typeface="+mn-cs"/>
            </a:endParaRPr>
          </a:p>
          <a:p>
            <a:pPr>
              <a:defRPr/>
            </a:pPr>
            <a:r>
              <a:rPr lang="en-US" sz="2400"/>
              <a:t>917.597.1891</a:t>
            </a:r>
            <a:endParaRPr lang="en-US" sz="240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504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ubtitle 2">
            <a:extLst>
              <a:ext uri="{FF2B5EF4-FFF2-40B4-BE49-F238E27FC236}">
                <a16:creationId xmlns:a16="http://schemas.microsoft.com/office/drawing/2014/main" id="{C6E4CDD1-DDF3-6648-A6A9-B57E8BABD9B0}"/>
              </a:ext>
            </a:extLst>
          </p:cNvPr>
          <p:cNvSpPr txBox="1">
            <a:spLocks/>
          </p:cNvSpPr>
          <p:nvPr/>
        </p:nvSpPr>
        <p:spPr bwMode="auto">
          <a:xfrm>
            <a:off x="2895600" y="24939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en-US" sz="3200" dirty="0">
              <a:solidFill>
                <a:srgbClr val="898989"/>
              </a:solidFill>
            </a:endParaRPr>
          </a:p>
        </p:txBody>
      </p:sp>
      <p:sp>
        <p:nvSpPr>
          <p:cNvPr id="68614" name="Rectangle 7">
            <a:extLst>
              <a:ext uri="{FF2B5EF4-FFF2-40B4-BE49-F238E27FC236}">
                <a16:creationId xmlns:a16="http://schemas.microsoft.com/office/drawing/2014/main" id="{7451062D-FCBF-0D4A-8953-F76ABFC17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36578"/>
            <a:ext cx="914399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 Session</a:t>
            </a:r>
          </a:p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 assignment</a:t>
            </a:r>
          </a:p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Guest Presenter</a:t>
            </a:r>
          </a:p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Graded In-Class Assignment</a:t>
            </a:r>
          </a:p>
        </p:txBody>
      </p:sp>
    </p:spTree>
    <p:extLst>
      <p:ext uri="{BB962C8B-B14F-4D97-AF65-F5344CB8AC3E}">
        <p14:creationId xmlns:p14="http://schemas.microsoft.com/office/powerpoint/2010/main" val="2017945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ubtitle 2">
            <a:extLst>
              <a:ext uri="{FF2B5EF4-FFF2-40B4-BE49-F238E27FC236}">
                <a16:creationId xmlns:a16="http://schemas.microsoft.com/office/drawing/2014/main" id="{C6E4CDD1-DDF3-6648-A6A9-B57E8BABD9B0}"/>
              </a:ext>
            </a:extLst>
          </p:cNvPr>
          <p:cNvSpPr txBox="1">
            <a:spLocks/>
          </p:cNvSpPr>
          <p:nvPr/>
        </p:nvSpPr>
        <p:spPr bwMode="auto">
          <a:xfrm>
            <a:off x="2895600" y="24939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en-US" sz="3200" dirty="0">
              <a:solidFill>
                <a:srgbClr val="898989"/>
              </a:solidFill>
            </a:endParaRPr>
          </a:p>
        </p:txBody>
      </p:sp>
      <p:sp>
        <p:nvSpPr>
          <p:cNvPr id="68614" name="Rectangle 7">
            <a:extLst>
              <a:ext uri="{FF2B5EF4-FFF2-40B4-BE49-F238E27FC236}">
                <a16:creationId xmlns:a16="http://schemas.microsoft.com/office/drawing/2014/main" id="{7451062D-FCBF-0D4A-8953-F76ABFC17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36578"/>
            <a:ext cx="914399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Class Email  Assignment</a:t>
            </a:r>
          </a:p>
          <a:p>
            <a:pPr eaLnBrk="1" hangingPunct="1"/>
            <a:endParaRPr lang="en-US" altLang="en-US" u="sng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me an email before the guest lecturer begins (6:30) that defines in your opinion “What is Paper Engineering”?</a:t>
            </a:r>
          </a:p>
        </p:txBody>
      </p:sp>
    </p:spTree>
    <p:extLst>
      <p:ext uri="{BB962C8B-B14F-4D97-AF65-F5344CB8AC3E}">
        <p14:creationId xmlns:p14="http://schemas.microsoft.com/office/powerpoint/2010/main" val="3006678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3785C01E-96A8-3C4D-A230-603FB523D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188" y="550771"/>
            <a:ext cx="7772400" cy="147002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Graded Assignment One: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0FE1C1E-E1E7-DD40-AA33-F46B06EB3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4643" y="3420372"/>
            <a:ext cx="8811490" cy="2128372"/>
          </a:xfrm>
        </p:spPr>
        <p:txBody>
          <a:bodyPr rtlCol="0">
            <a:normAutofit fontScale="85000" lnSpcReduction="20000"/>
          </a:bodyPr>
          <a:lstStyle/>
          <a:p>
            <a:pPr>
              <a:defRPr/>
            </a:pPr>
            <a:r>
              <a:rPr lang="en-US" dirty="0"/>
              <a:t>This assignment will be based on the Guest speaker’s presentation,</a:t>
            </a:r>
          </a:p>
          <a:p>
            <a:pPr>
              <a:defRPr/>
            </a:pPr>
            <a:r>
              <a:rPr lang="en-US" dirty="0"/>
              <a:t>pay attention to his presentation.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You will begin the assignment  after the guest has completed his presentation and answered any questions.</a:t>
            </a:r>
          </a:p>
          <a:p>
            <a:pPr>
              <a:defRPr/>
            </a:pPr>
            <a:r>
              <a:rPr lang="en-US" dirty="0"/>
              <a:t>The assignment will be due in my inbox by 6:00 pm next</a:t>
            </a:r>
          </a:p>
          <a:p>
            <a:pPr>
              <a:defRPr/>
            </a:pPr>
            <a:r>
              <a:rPr lang="en-US" dirty="0"/>
              <a:t>Monday, November 16, 2020.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028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7">
            <a:extLst>
              <a:ext uri="{FF2B5EF4-FFF2-40B4-BE49-F238E27FC236}">
                <a16:creationId xmlns:a16="http://schemas.microsoft.com/office/drawing/2014/main" id="{7451062D-FCBF-0D4A-8953-F76ABFC17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30" y="2709627"/>
            <a:ext cx="876186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Link9?</a:t>
            </a:r>
          </a:p>
          <a:p>
            <a:pPr eaLnBrk="1" hangingPunct="1"/>
            <a:endParaRPr lang="en-US" altLang="en-US" u="sng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https://www.link9.com/about</a:t>
            </a:r>
            <a:endParaRPr lang="en-US" altLang="en-US" u="sng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279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ubtitle 2">
            <a:extLst>
              <a:ext uri="{FF2B5EF4-FFF2-40B4-BE49-F238E27FC236}">
                <a16:creationId xmlns:a16="http://schemas.microsoft.com/office/drawing/2014/main" id="{B30E222A-867E-D643-B610-FCE3FA520CA8}"/>
              </a:ext>
            </a:extLst>
          </p:cNvPr>
          <p:cNvSpPr txBox="1">
            <a:spLocks/>
          </p:cNvSpPr>
          <p:nvPr/>
        </p:nvSpPr>
        <p:spPr bwMode="auto">
          <a:xfrm>
            <a:off x="2883694" y="606424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en-US" sz="3200" dirty="0">
              <a:solidFill>
                <a:srgbClr val="898989"/>
              </a:solidFill>
            </a:endParaRPr>
          </a:p>
        </p:txBody>
      </p:sp>
      <p:sp>
        <p:nvSpPr>
          <p:cNvPr id="70658" name="TextBox 9">
            <a:extLst>
              <a:ext uri="{FF2B5EF4-FFF2-40B4-BE49-F238E27FC236}">
                <a16:creationId xmlns:a16="http://schemas.microsoft.com/office/drawing/2014/main" id="{CEED6F70-4B16-8748-B63B-A1F7F5303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828835"/>
            <a:ext cx="894677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2800" dirty="0"/>
              <a:t>Lou Balsamo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95026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7">
            <a:extLst>
              <a:ext uri="{FF2B5EF4-FFF2-40B4-BE49-F238E27FC236}">
                <a16:creationId xmlns:a16="http://schemas.microsoft.com/office/drawing/2014/main" id="{7451062D-FCBF-0D4A-8953-F76ABFC17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30" y="2709627"/>
            <a:ext cx="87618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Lou!</a:t>
            </a:r>
          </a:p>
        </p:txBody>
      </p:sp>
    </p:spTree>
    <p:extLst>
      <p:ext uri="{BB962C8B-B14F-4D97-AF65-F5344CB8AC3E}">
        <p14:creationId xmlns:p14="http://schemas.microsoft.com/office/powerpoint/2010/main" val="2067386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95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3785C01E-96A8-3C4D-A230-603FB523D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188" y="550771"/>
            <a:ext cx="7772400" cy="147002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Graded Assignment One: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0FE1C1E-E1E7-DD40-AA33-F46B06EB3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037" y="4584155"/>
            <a:ext cx="8811490" cy="212837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/>
              <a:t>Provide a 2-page, single spaced 11-point type size, paper answering the following question.</a:t>
            </a:r>
          </a:p>
          <a:p>
            <a:pPr>
              <a:defRPr/>
            </a:pPr>
            <a:r>
              <a:rPr lang="en-US" dirty="0"/>
              <a:t>Based on today’s presentation how much of what you have been taught over the past 9 weeks is applicable to the “real-world” of production”.</a:t>
            </a:r>
          </a:p>
          <a:p>
            <a:pPr>
              <a:defRPr/>
            </a:pPr>
            <a:r>
              <a:rPr lang="en-US" dirty="0"/>
              <a:t>You can begin this assignment in class tonight, the completed assignment is due in my inbox no later than Monday November 16, by 6:00 pm.   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317350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716</Words>
  <Application>Microsoft Macintosh PowerPoint</Application>
  <PresentationFormat>Widescreen</PresentationFormat>
  <Paragraphs>90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Trebuchet MS</vt:lpstr>
      <vt:lpstr>Berlin</vt:lpstr>
      <vt:lpstr>Production for Designers</vt:lpstr>
      <vt:lpstr>PowerPoint Presentation</vt:lpstr>
      <vt:lpstr>PowerPoint Presentation</vt:lpstr>
      <vt:lpstr>Graded Assignment One:</vt:lpstr>
      <vt:lpstr>PowerPoint Presentation</vt:lpstr>
      <vt:lpstr>PowerPoint Presentation</vt:lpstr>
      <vt:lpstr>PowerPoint Presentation</vt:lpstr>
      <vt:lpstr>PowerPoint Presentation</vt:lpstr>
      <vt:lpstr>Graded Assignment One:</vt:lpstr>
      <vt:lpstr>Next Week:</vt:lpstr>
      <vt:lpstr>Print Production for Designers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for Designers</dc:title>
  <dc:creator>Thaddeus Kubis</dc:creator>
  <cp:lastModifiedBy>Thaddeus Kubis</cp:lastModifiedBy>
  <cp:revision>31</cp:revision>
  <dcterms:created xsi:type="dcterms:W3CDTF">2020-03-05T00:12:38Z</dcterms:created>
  <dcterms:modified xsi:type="dcterms:W3CDTF">2020-11-09T20:10:55Z</dcterms:modified>
</cp:coreProperties>
</file>