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66" r:id="rId3"/>
    <p:sldId id="272" r:id="rId4"/>
    <p:sldId id="267" r:id="rId5"/>
    <p:sldId id="268" r:id="rId6"/>
    <p:sldId id="271" r:id="rId7"/>
    <p:sldId id="270" r:id="rId8"/>
    <p:sldId id="265" r:id="rId9"/>
    <p:sldId id="264" r:id="rId10"/>
    <p:sldId id="260" r:id="rId11"/>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22"/>
    <p:restoredTop sz="0"/>
  </p:normalViewPr>
  <p:slideViewPr>
    <p:cSldViewPr>
      <p:cViewPr>
        <p:scale>
          <a:sx n="85" d="100"/>
          <a:sy n="85" d="100"/>
        </p:scale>
        <p:origin x="272" y="2040"/>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overlay val="1"/>
    </c:title>
    <c:autoTitleDeleted val="0"/>
    <c:plotArea>
      <c:layout/>
      <c:barChart>
        <c:barDir val="col"/>
        <c:grouping val="clustered"/>
        <c:varyColors val="0"/>
        <c:ser>
          <c:idx val="0"/>
          <c:order val="0"/>
          <c:tx>
            <c:strRef>
              <c:f>Sheet1!$B$1</c:f>
              <c:strCache>
                <c:ptCount val="1"/>
                <c:pt idx="0">
                  <c:v>Number of visits in millions</c:v>
                </c:pt>
              </c:strCache>
            </c:strRef>
          </c:tx>
          <c:spPr>
            <a:solidFill>
              <a:srgbClr val="2875DD"/>
            </a:solidFill>
            <a:ln>
              <a:solidFill>
                <a:srgbClr val="2875DD"/>
              </a:solidFill>
            </a:ln>
          </c:spPr>
          <c:invertIfNegative val="0"/>
          <c:dLbls>
            <c:dLbl>
              <c:idx val="0"/>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0-AFA6-0341-8BAC-BA9896D1B5B3}"/>
                </c:ext>
              </c:extLst>
            </c:dLbl>
            <c:dLbl>
              <c:idx val="1"/>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1-AFA6-0341-8BAC-BA9896D1B5B3}"/>
                </c:ext>
              </c:extLst>
            </c:dLbl>
            <c:dLbl>
              <c:idx val="2"/>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2-AFA6-0341-8BAC-BA9896D1B5B3}"/>
                </c:ext>
              </c:extLst>
            </c:dLbl>
            <c:dLbl>
              <c:idx val="3"/>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3-AFA6-0341-8BAC-BA9896D1B5B3}"/>
                </c:ext>
              </c:extLst>
            </c:dLbl>
            <c:dLbl>
              <c:idx val="4"/>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4-AFA6-0341-8BAC-BA9896D1B5B3}"/>
                </c:ext>
              </c:extLst>
            </c:dLbl>
            <c:dLbl>
              <c:idx val="5"/>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5-AFA6-0341-8BAC-BA9896D1B5B3}"/>
                </c:ext>
              </c:extLst>
            </c:dLbl>
            <c:dLbl>
              <c:idx val="6"/>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6-AFA6-0341-8BAC-BA9896D1B5B3}"/>
                </c:ext>
              </c:extLst>
            </c:dLbl>
            <c:dLbl>
              <c:idx val="7"/>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7-AFA6-0341-8BAC-BA9896D1B5B3}"/>
                </c:ext>
              </c:extLst>
            </c:dLbl>
            <c:dLbl>
              <c:idx val="8"/>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8-AFA6-0341-8BAC-BA9896D1B5B3}"/>
                </c:ext>
              </c:extLst>
            </c:dLbl>
            <c:dLbl>
              <c:idx val="9"/>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9-AFA6-0341-8BAC-BA9896D1B5B3}"/>
                </c:ext>
              </c:extLst>
            </c:dLbl>
            <c:dLbl>
              <c:idx val="10"/>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A-AFA6-0341-8BAC-BA9896D1B5B3}"/>
                </c:ext>
              </c:extLst>
            </c:dLbl>
            <c:dLbl>
              <c:idx val="11"/>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B-AFA6-0341-8BAC-BA9896D1B5B3}"/>
                </c:ext>
              </c:extLst>
            </c:dLbl>
            <c:dLbl>
              <c:idx val="12"/>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C-AFA6-0341-8BAC-BA9896D1B5B3}"/>
                </c:ext>
              </c:extLst>
            </c:dLbl>
            <c:dLbl>
              <c:idx val="13"/>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D-AFA6-0341-8BAC-BA9896D1B5B3}"/>
                </c:ext>
              </c:extLst>
            </c:dLbl>
            <c:dLbl>
              <c:idx val="14"/>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E-AFA6-0341-8BAC-BA9896D1B5B3}"/>
                </c:ext>
              </c:extLst>
            </c:dLbl>
            <c:dLbl>
              <c:idx val="15"/>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F-AFA6-0341-8BAC-BA9896D1B5B3}"/>
                </c:ext>
              </c:extLst>
            </c:dLbl>
            <c:dLbl>
              <c:idx val="16"/>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10-AFA6-0341-8BAC-BA9896D1B5B3}"/>
                </c:ext>
              </c:extLst>
            </c:dLbl>
            <c:dLbl>
              <c:idx val="17"/>
              <c:numFmt formatCode="#,##0.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11-AFA6-0341-8BAC-BA9896D1B5B3}"/>
                </c:ext>
              </c:extLst>
            </c:dLbl>
            <c:dLbl>
              <c:idx val="18"/>
              <c:numFmt formatCode="#,##0.0" sourceLinked="0"/>
              <c:spPr/>
              <c:txPr>
                <a:bodyPr/>
                <a:lstStyle/>
                <a:p>
                  <a:pPr>
                    <a:defRPr sz="1000" b="1" smtId="4294967295">
                      <a:solidFill>
                        <a:srgbClr val="0F283E"/>
                      </a:solidFill>
                      <a:latin typeface="Arial"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12-AFA6-0341-8BAC-BA9896D1B5B3}"/>
                </c:ext>
              </c:extLst>
            </c:dLbl>
            <c:spPr>
              <a:noFill/>
              <a:ln>
                <a:noFill/>
              </a:ln>
              <a:effectLst/>
            </c:spPr>
            <c:txPr>
              <a:bodyPr/>
              <a:lstStyle/>
              <a:p>
                <a:pPr>
                  <a:defRPr sz="900" b="0" smtId="4294967295">
                    <a:solidFill>
                      <a:srgbClr val="0F283E"/>
                    </a:solidFill>
                    <a:latin typeface="Arial"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Sheet1!$A$2:$A$20</c:f>
              <c:strCache>
                <c:ptCount val="19"/>
                <c:pt idx="0">
                  <c:v>National Air and Space Museum</c:v>
                </c:pt>
                <c:pt idx="1">
                  <c:v>National Museum of Natural History</c:v>
                </c:pt>
                <c:pt idx="2">
                  <c:v>National Museum of American History</c:v>
                </c:pt>
                <c:pt idx="3">
                  <c:v>Smithsonian American Art Museum (With the Renwick Gallery)</c:v>
                </c:pt>
                <c:pt idx="4">
                  <c:v>National Portrait Gallery</c:v>
                </c:pt>
                <c:pt idx="5">
                  <c:v>National Museum of African American History and Culture</c:v>
                </c:pt>
                <c:pt idx="6">
                  <c:v>National Air and Space Museum's Steven F. Udvar-Hazy Center</c:v>
                </c:pt>
                <c:pt idx="7">
                  <c:v>National Zoo</c:v>
                </c:pt>
                <c:pt idx="8">
                  <c:v>Smithsonian Institution Building, "The Castle"</c:v>
                </c:pt>
                <c:pt idx="9">
                  <c:v>National Museum of the American Indian (Washington, D.C.)</c:v>
                </c:pt>
                <c:pt idx="10">
                  <c:v>Renwick Gallery of the Smithsonian American Art Museum</c:v>
                </c:pt>
                <c:pt idx="11">
                  <c:v>Hirshhorn Museum and Sculpture Garden</c:v>
                </c:pt>
                <c:pt idx="12">
                  <c:v>National Postal Museum</c:v>
                </c:pt>
                <c:pt idx="13">
                  <c:v>National Museum of the American Indian Heye Center (New York City)</c:v>
                </c:pt>
                <c:pt idx="14">
                  <c:v>Cooper Hewitt, Smithsonian Design Museum</c:v>
                </c:pt>
                <c:pt idx="15">
                  <c:v>Freer Gallery of Art</c:v>
                </c:pt>
                <c:pt idx="16">
                  <c:v>National Museum of African Art</c:v>
                </c:pt>
                <c:pt idx="17">
                  <c:v>Arthur M. Sackler Gallery</c:v>
                </c:pt>
                <c:pt idx="18">
                  <c:v>S. Dillon Ripley Center</c:v>
                </c:pt>
              </c:strCache>
            </c:strRef>
          </c:cat>
          <c:val>
            <c:numRef>
              <c:f>Sheet1!$B$2:$B$20</c:f>
              <c:numCache>
                <c:formatCode>General</c:formatCode>
                <c:ptCount val="19"/>
                <c:pt idx="0">
                  <c:v>5.6</c:v>
                </c:pt>
                <c:pt idx="1">
                  <c:v>4.3</c:v>
                </c:pt>
                <c:pt idx="2">
                  <c:v>3.7</c:v>
                </c:pt>
                <c:pt idx="3">
                  <c:v>2.6</c:v>
                </c:pt>
                <c:pt idx="4">
                  <c:v>1.9</c:v>
                </c:pt>
                <c:pt idx="5">
                  <c:v>1.7</c:v>
                </c:pt>
                <c:pt idx="6">
                  <c:v>1.3</c:v>
                </c:pt>
                <c:pt idx="7">
                  <c:v>1.3</c:v>
                </c:pt>
                <c:pt idx="8">
                  <c:v>0.98</c:v>
                </c:pt>
                <c:pt idx="9">
                  <c:v>0.94</c:v>
                </c:pt>
                <c:pt idx="10">
                  <c:v>0.71</c:v>
                </c:pt>
                <c:pt idx="11">
                  <c:v>0.68</c:v>
                </c:pt>
                <c:pt idx="12">
                  <c:v>0.44</c:v>
                </c:pt>
                <c:pt idx="13">
                  <c:v>0.34</c:v>
                </c:pt>
                <c:pt idx="14">
                  <c:v>0.28000000000000003</c:v>
                </c:pt>
                <c:pt idx="15">
                  <c:v>0.24</c:v>
                </c:pt>
                <c:pt idx="16">
                  <c:v>0.12</c:v>
                </c:pt>
                <c:pt idx="17">
                  <c:v>0.11</c:v>
                </c:pt>
                <c:pt idx="18">
                  <c:v>0.1</c:v>
                </c:pt>
              </c:numCache>
            </c:numRef>
          </c:val>
          <c:extLst>
            <c:ext xmlns:c16="http://schemas.microsoft.com/office/drawing/2014/chart" uri="{C3380CC4-5D6E-409C-BE32-E72D297353CC}">
              <c16:uniqueId val="{00000013-AFA6-0341-8BAC-BA9896D1B5B3}"/>
            </c:ext>
          </c:extLst>
        </c:ser>
        <c:dLbls>
          <c:showLegendKey val="0"/>
          <c:showVal val="0"/>
          <c:showCatName val="0"/>
          <c:showSerName val="0"/>
          <c:showPercent val="0"/>
          <c:showBubbleSize val="0"/>
        </c:dLbls>
        <c:gapWidth val="80"/>
        <c:overlap val="-10"/>
        <c:axId val="67451136"/>
        <c:axId val="66437120"/>
      </c:barChart>
      <c:catAx>
        <c:axId val="67451136"/>
        <c:scaling>
          <c:orientation val="minMax"/>
        </c:scaling>
        <c:delete val="0"/>
        <c:axPos val="b"/>
        <c:numFmt formatCode="General" sourceLinked="1"/>
        <c:majorTickMark val="none"/>
        <c:minorTickMark val="none"/>
        <c:tickLblPos val="low"/>
        <c:spPr>
          <a:ln w="25400">
            <a:solidFill>
              <a:srgbClr val="2F2F2F"/>
            </a:solidFill>
          </a:ln>
        </c:spPr>
        <c:txPr>
          <a:bodyPr/>
          <a:lstStyle/>
          <a:p>
            <a:pPr>
              <a:defRPr sz="1400" b="0" baseline="0" smtId="4294967295">
                <a:solidFill>
                  <a:srgbClr val="0F283E"/>
                </a:solidFill>
                <a:latin typeface="Arial" pitchFamily="34" charset="0"/>
              </a:defRPr>
            </a:pPr>
            <a:endParaRPr lang="en-US"/>
          </a:p>
        </c:txPr>
        <c:crossAx val="66437120"/>
        <c:crosses val="autoZero"/>
        <c:auto val="0"/>
        <c:lblAlgn val="ctr"/>
        <c:lblOffset val="100"/>
        <c:noMultiLvlLbl val="0"/>
      </c:catAx>
      <c:valAx>
        <c:axId val="66437120"/>
        <c:scaling>
          <c:orientation val="minMax"/>
          <c:min val="0"/>
        </c:scaling>
        <c:delete val="0"/>
        <c:axPos val="l"/>
        <c:majorGridlines>
          <c:spPr>
            <a:ln>
              <a:solidFill>
                <a:srgbClr val="2F2F2F"/>
              </a:solidFill>
              <a:prstDash val="dot"/>
            </a:ln>
          </c:spPr>
        </c:majorGridlines>
        <c:title>
          <c:tx>
            <c:rich>
              <a:bodyPr/>
              <a:lstStyle/>
              <a:p>
                <a:pPr>
                  <a:defRPr/>
                </a:pPr>
                <a:r>
                  <a:rPr lang="en-US" sz="900" b="0">
                    <a:solidFill>
                      <a:srgbClr val="0F283E"/>
                    </a:solidFill>
                    <a:latin typeface="Arial" pitchFamily="34" charset="0"/>
                  </a:rPr>
                  <a:t>Number of visits in millions</a:t>
                </a:r>
              </a:p>
            </c:rich>
          </c:tx>
          <c:overlay val="0"/>
        </c:title>
        <c:numFmt formatCode="General" sourceLinked="1"/>
        <c:majorTickMark val="none"/>
        <c:minorTickMark val="none"/>
        <c:tickLblPos val="low"/>
        <c:spPr>
          <a:ln>
            <a:noFill/>
          </a:ln>
        </c:spPr>
        <c:txPr>
          <a:bodyPr/>
          <a:lstStyle/>
          <a:p>
            <a:pPr>
              <a:defRPr sz="900" b="0" smtId="4294967295">
                <a:solidFill>
                  <a:srgbClr val="0F283E"/>
                </a:solidFill>
                <a:latin typeface="Arial" pitchFamily="34" charset="0"/>
              </a:defRPr>
            </a:pPr>
            <a:endParaRPr lang="en-US"/>
          </a:p>
        </c:txPr>
        <c:crossAx val="67451136"/>
        <c:crosses val="autoZero"/>
        <c:crossBetween val="between"/>
      </c:valAx>
    </c:plotArea>
    <c:plotVisOnly val="1"/>
    <c:dispBlanksAs val="zero"/>
    <c:showDLblsOverMax val="1"/>
  </c:chart>
  <c:txPr>
    <a:bodyPr/>
    <a:lstStyle/>
    <a:p>
      <a:pPr>
        <a:defRPr sz="1800" smtId="4294967295"/>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overlay val="1"/>
    </c:title>
    <c:autoTitleDeleted val="0"/>
    <c:plotArea>
      <c:layout/>
      <c:barChart>
        <c:barDir val="col"/>
        <c:grouping val="clustered"/>
        <c:varyColors val="0"/>
        <c:ser>
          <c:idx val="0"/>
          <c:order val="0"/>
          <c:tx>
            <c:strRef>
              <c:f>Sheet1!$B$1</c:f>
              <c:strCache>
                <c:ptCount val="1"/>
                <c:pt idx="0">
                  <c:v>Number of visits in millions</c:v>
                </c:pt>
              </c:strCache>
            </c:strRef>
          </c:tx>
          <c:spPr>
            <a:solidFill>
              <a:srgbClr val="2875DD"/>
            </a:solidFill>
            <a:ln>
              <a:solidFill>
                <a:srgbClr val="2875DD"/>
              </a:solidFill>
            </a:ln>
          </c:spPr>
          <c:invertIfNegative val="0"/>
          <c:dPt>
            <c:idx val="0"/>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0-6C66-B045-B073-68BDA40601E6}"/>
              </c:ext>
            </c:extLst>
          </c:dPt>
          <c:dPt>
            <c:idx val="1"/>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1-6C66-B045-B073-68BDA40601E6}"/>
              </c:ext>
            </c:extLst>
          </c:dPt>
          <c:dPt>
            <c:idx val="2"/>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2-6C66-B045-B073-68BDA40601E6}"/>
              </c:ext>
            </c:extLst>
          </c:dPt>
          <c:dPt>
            <c:idx val="3"/>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3-6C66-B045-B073-68BDA40601E6}"/>
              </c:ext>
            </c:extLst>
          </c:dPt>
          <c:dPt>
            <c:idx val="4"/>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4-6C66-B045-B073-68BDA40601E6}"/>
              </c:ext>
            </c:extLst>
          </c:dPt>
          <c:dPt>
            <c:idx val="5"/>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5-6C66-B045-B073-68BDA40601E6}"/>
              </c:ext>
            </c:extLst>
          </c:dPt>
          <c:dPt>
            <c:idx val="6"/>
            <c:invertIfNegative val="0"/>
            <c:bubble3D val="0"/>
            <c:spPr>
              <a:solidFill>
                <a:schemeClr val="tx2">
                  <a:lumMod val="75000"/>
                </a:schemeClr>
              </a:solidFill>
              <a:ln>
                <a:solidFill>
                  <a:srgbClr val="2875DD"/>
                </a:solidFill>
              </a:ln>
            </c:spPr>
            <c:extLst>
              <c:ext xmlns:c16="http://schemas.microsoft.com/office/drawing/2014/chart" uri="{C3380CC4-5D6E-409C-BE32-E72D297353CC}">
                <c16:uniqueId val="{00000006-6C66-B045-B073-68BDA40601E6}"/>
              </c:ext>
            </c:extLst>
          </c:dPt>
          <c:cat>
            <c:numRef>
              <c:f>Sheet1!$A$2:$A$26</c:f>
              <c:numCache>
                <c:formatCode>General</c:formatCode>
                <c:ptCount val="25"/>
                <c:pt idx="0">
                  <c:v>1970</c:v>
                </c:pt>
                <c:pt idx="1">
                  <c:v>1975</c:v>
                </c:pt>
                <c:pt idx="2">
                  <c:v>1980</c:v>
                </c:pt>
                <c:pt idx="3">
                  <c:v>1985</c:v>
                </c:pt>
                <c:pt idx="4">
                  <c:v>1990</c:v>
                </c:pt>
                <c:pt idx="5">
                  <c:v>1995</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numCache>
            </c:numRef>
          </c:cat>
          <c:val>
            <c:numRef>
              <c:f>Sheet1!$B$2:$B$26</c:f>
              <c:numCache>
                <c:formatCode>General</c:formatCode>
                <c:ptCount val="25"/>
                <c:pt idx="0">
                  <c:v>13.4</c:v>
                </c:pt>
                <c:pt idx="1">
                  <c:v>17.8</c:v>
                </c:pt>
                <c:pt idx="2">
                  <c:v>21.1</c:v>
                </c:pt>
                <c:pt idx="3">
                  <c:v>23.7</c:v>
                </c:pt>
                <c:pt idx="4">
                  <c:v>25</c:v>
                </c:pt>
                <c:pt idx="5">
                  <c:v>23.6</c:v>
                </c:pt>
                <c:pt idx="6">
                  <c:v>31.1</c:v>
                </c:pt>
                <c:pt idx="7">
                  <c:v>31.7</c:v>
                </c:pt>
                <c:pt idx="8">
                  <c:v>26.3</c:v>
                </c:pt>
                <c:pt idx="9">
                  <c:v>24</c:v>
                </c:pt>
                <c:pt idx="10">
                  <c:v>20.399999999999999</c:v>
                </c:pt>
                <c:pt idx="11">
                  <c:v>24</c:v>
                </c:pt>
                <c:pt idx="12">
                  <c:v>23.2</c:v>
                </c:pt>
                <c:pt idx="13">
                  <c:v>24.2</c:v>
                </c:pt>
                <c:pt idx="14">
                  <c:v>25.2</c:v>
                </c:pt>
                <c:pt idx="15">
                  <c:v>30</c:v>
                </c:pt>
                <c:pt idx="16">
                  <c:v>30.2</c:v>
                </c:pt>
                <c:pt idx="17">
                  <c:v>28.6</c:v>
                </c:pt>
                <c:pt idx="18">
                  <c:v>30.3</c:v>
                </c:pt>
                <c:pt idx="19">
                  <c:v>30</c:v>
                </c:pt>
                <c:pt idx="20">
                  <c:v>28</c:v>
                </c:pt>
                <c:pt idx="21">
                  <c:v>28.2</c:v>
                </c:pt>
                <c:pt idx="22">
                  <c:v>30.2</c:v>
                </c:pt>
                <c:pt idx="23">
                  <c:v>30</c:v>
                </c:pt>
                <c:pt idx="24">
                  <c:v>20.9</c:v>
                </c:pt>
              </c:numCache>
            </c:numRef>
          </c:val>
          <c:extLst>
            <c:ext xmlns:c16="http://schemas.microsoft.com/office/drawing/2014/chart" uri="{C3380CC4-5D6E-409C-BE32-E72D297353CC}">
              <c16:uniqueId val="{00000019-6C66-B045-B073-68BDA40601E6}"/>
            </c:ext>
          </c:extLst>
        </c:ser>
        <c:dLbls>
          <c:showLegendKey val="0"/>
          <c:showVal val="0"/>
          <c:showCatName val="0"/>
          <c:showSerName val="0"/>
          <c:showPercent val="0"/>
          <c:showBubbleSize val="0"/>
        </c:dLbls>
        <c:gapWidth val="80"/>
        <c:overlap val="-10"/>
        <c:axId val="67451136"/>
        <c:axId val="66437120"/>
      </c:barChart>
      <c:catAx>
        <c:axId val="67451136"/>
        <c:scaling>
          <c:orientation val="minMax"/>
        </c:scaling>
        <c:delete val="0"/>
        <c:axPos val="b"/>
        <c:numFmt formatCode="General" sourceLinked="1"/>
        <c:majorTickMark val="none"/>
        <c:minorTickMark val="none"/>
        <c:tickLblPos val="low"/>
        <c:spPr>
          <a:ln w="25400">
            <a:solidFill>
              <a:srgbClr val="2F2F2F"/>
            </a:solidFill>
          </a:ln>
        </c:spPr>
        <c:txPr>
          <a:bodyPr/>
          <a:lstStyle/>
          <a:p>
            <a:pPr>
              <a:defRPr sz="1200" b="0" baseline="0" smtId="4294967295">
                <a:solidFill>
                  <a:srgbClr val="0F283E"/>
                </a:solidFill>
                <a:latin typeface="Arial" pitchFamily="34" charset="0"/>
              </a:defRPr>
            </a:pPr>
            <a:endParaRPr lang="en-US"/>
          </a:p>
        </c:txPr>
        <c:crossAx val="66437120"/>
        <c:crosses val="autoZero"/>
        <c:auto val="0"/>
        <c:lblAlgn val="ctr"/>
        <c:lblOffset val="100"/>
        <c:noMultiLvlLbl val="0"/>
      </c:catAx>
      <c:valAx>
        <c:axId val="66437120"/>
        <c:scaling>
          <c:orientation val="minMax"/>
          <c:min val="0"/>
        </c:scaling>
        <c:delete val="0"/>
        <c:axPos val="l"/>
        <c:majorGridlines>
          <c:spPr>
            <a:ln>
              <a:solidFill>
                <a:srgbClr val="2F2F2F"/>
              </a:solidFill>
              <a:prstDash val="dot"/>
            </a:ln>
          </c:spPr>
        </c:majorGridlines>
        <c:title>
          <c:tx>
            <c:rich>
              <a:bodyPr/>
              <a:lstStyle/>
              <a:p>
                <a:pPr>
                  <a:defRPr/>
                </a:pPr>
                <a:r>
                  <a:rPr lang="en-US" sz="900" b="0">
                    <a:solidFill>
                      <a:srgbClr val="0F283E"/>
                    </a:solidFill>
                    <a:latin typeface="Arial" pitchFamily="34" charset="0"/>
                  </a:rPr>
                  <a:t>Number of visits in millions </a:t>
                </a:r>
              </a:p>
            </c:rich>
          </c:tx>
          <c:overlay val="0"/>
        </c:title>
        <c:numFmt formatCode="General" sourceLinked="1"/>
        <c:majorTickMark val="none"/>
        <c:minorTickMark val="none"/>
        <c:tickLblPos val="low"/>
        <c:spPr>
          <a:ln>
            <a:noFill/>
          </a:ln>
        </c:spPr>
        <c:txPr>
          <a:bodyPr/>
          <a:lstStyle/>
          <a:p>
            <a:pPr>
              <a:defRPr sz="900" b="0" smtId="4294967295">
                <a:solidFill>
                  <a:srgbClr val="0F283E"/>
                </a:solidFill>
                <a:latin typeface="Arial" pitchFamily="34" charset="0"/>
              </a:defRPr>
            </a:pPr>
            <a:endParaRPr lang="en-US"/>
          </a:p>
        </c:txPr>
        <c:crossAx val="67451136"/>
        <c:crosses val="autoZero"/>
        <c:crossBetween val="between"/>
      </c:valAx>
    </c:plotArea>
    <c:plotVisOnly val="1"/>
    <c:dispBlanksAs val="zero"/>
    <c:showDLblsOverMax val="1"/>
  </c:chart>
  <c:txPr>
    <a:bodyPr/>
    <a:lstStyle/>
    <a:p>
      <a:pPr>
        <a:defRPr sz="1800" smtId="4294967295"/>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Click to edit Master title style</a:t>
            </a:r>
          </a:p>
        </p:txBody>
      </p:sp>
      <p:sp>
        <p:nvSpPr>
          <p:cNvPr id="3" name="Subtitle 2"/>
          <p:cNvSpPr>
            <a:spLocks noGrp="1"/>
          </p:cNvSpPr>
          <p:nvPr>
            <p:ph type="subTitle" idx="1"/>
          </p:nvPr>
        </p:nvSpPr>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p:txBody>
          <a:bodyPr/>
          <a:lstStyle/>
          <a:p>
            <a:fld id="{9D8C9576-B840-48D9-AD77-C7E95A186EA9}" type="datetimeFigureOut">
              <a:rPr lang="en-US" smtClean="0"/>
              <a:t>2/21/19</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97D9ED7C-3A83-4256-930D-55CE9496CC0A}" type="datetimeFigureOut">
              <a:rPr lang="en-US" smtClean="0"/>
              <a:t>2/21/19</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vert="eaVert"/>
          <a:lstStyle/>
          <a:p>
            <a:r>
              <a:rPr lang="en-US"/>
              <a:t>Click to edit Master title style</a:t>
            </a:r>
          </a:p>
        </p:txBody>
      </p:sp>
      <p:sp>
        <p:nvSpPr>
          <p:cNvPr id="3" name="Vertical Text Placeholder 2"/>
          <p:cNvSpPr>
            <a:spLocks noGrp="1"/>
          </p:cNvSpPr>
          <p:nvPr>
            <p:ph type="body" orient="vert" idx="1"/>
          </p:nvPr>
        </p:nvSpPr>
        <p:spPr/>
        <p:txBody>
          <a:bodyPr vert="eaVert"/>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738668EE-E37D-466C-A661-AF1249C00B3E}" type="datetimeFigureOut">
              <a:rPr lang="en-US" smtClean="0"/>
              <a:t>2/21/19</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p:txBody>
          <a:bodyPr/>
          <a:lstStyle/>
          <a:p>
            <a:fld id="{B06C57C0-E098-4DD0-B44D-ABFDBA8475FD}" type="datetimeFigureOut">
              <a:rPr lang="en-US" smtClean="0"/>
              <a:t>2/21/19</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a:t>Click to edit Master text styles</a:t>
            </a:r>
          </a:p>
        </p:txBody>
      </p:sp>
      <p:sp>
        <p:nvSpPr>
          <p:cNvPr id="4" name="Date Placeholder 3"/>
          <p:cNvSpPr>
            <a:spLocks noGrp="1"/>
          </p:cNvSpPr>
          <p:nvPr>
            <p:ph type="dt" sz="half" idx="2"/>
          </p:nvPr>
        </p:nvSpPr>
        <p:spPr/>
        <p:txBody>
          <a:bodyPr/>
          <a:lstStyle/>
          <a:p>
            <a:fld id="{55EB5823-D50C-406B-ABEB-7C2AD829CCCC}" type="datetimeFigureOut">
              <a:rPr lang="en-US" smtClean="0"/>
              <a:t>2/21/19</a:t>
            </a:fld>
            <a:endParaRPr lang="en-US"/>
          </a:p>
        </p:txBody>
      </p:sp>
      <p:sp>
        <p:nvSpPr>
          <p:cNvPr id="5" name="Footer Placeholder 4"/>
          <p:cNvSpPr>
            <a:spLocks noGrp="1"/>
          </p:cNvSpPr>
          <p:nvPr>
            <p:ph type="ftr" sz="quarter" idx="3"/>
          </p:nvPr>
        </p:nvSpPr>
        <p:spPr/>
        <p:txBody>
          <a:bodyPr/>
          <a:lstStyle/>
          <a:p>
            <a:endParaRPr lang="en-US"/>
          </a:p>
        </p:txBody>
      </p:sp>
      <p:sp>
        <p:nvSpPr>
          <p:cNvPr id="6" name="Slide Number Placeholder 5"/>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3"/>
          </p:nvPr>
        </p:nvSpPr>
        <p:spPr/>
        <p:txBody>
          <a:bodyPr/>
          <a:lstStyle/>
          <a:p>
            <a:fld id="{9A3A05D7-D18F-4ADC-9D3A-AA4AB0C0FBD5}" type="datetimeFigureOut">
              <a:rPr lang="en-US" smtClean="0"/>
              <a:t>2/21/19</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a:t>Click to edit Master text styles</a:t>
            </a:r>
          </a:p>
        </p:txBody>
      </p:sp>
      <p:sp>
        <p:nvSpPr>
          <p:cNvPr id="4" name="Content Placeholder 3"/>
          <p:cNvSpPr>
            <a:spLocks noGrp="1"/>
          </p:cNvSpPr>
          <p:nvPr>
            <p:ph sz="half" idx="2"/>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a:t>Click to edit Master text styles</a:t>
            </a:r>
          </a:p>
        </p:txBody>
      </p:sp>
      <p:sp>
        <p:nvSpPr>
          <p:cNvPr id="6" name="Content Placeholder 5"/>
          <p:cNvSpPr>
            <a:spLocks noGrp="1"/>
          </p:cNvSpPr>
          <p:nvPr>
            <p:ph sz="quarter" idx="4"/>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5"/>
          </p:nvPr>
        </p:nvSpPr>
        <p:spPr/>
        <p:txBody>
          <a:bodyPr/>
          <a:lstStyle/>
          <a:p>
            <a:fld id="{173A6751-7788-4A94-BD4D-BD4568FEA0B5}" type="datetimeFigureOut">
              <a:rPr lang="en-US" smtClean="0"/>
              <a:t>2/21/19</a:t>
            </a:fld>
            <a:endParaRPr lang="en-US"/>
          </a:p>
        </p:txBody>
      </p:sp>
      <p:sp>
        <p:nvSpPr>
          <p:cNvPr id="8" name="Footer Placeholder 7"/>
          <p:cNvSpPr>
            <a:spLocks noGrp="1"/>
          </p:cNvSpPr>
          <p:nvPr>
            <p:ph type="ftr" sz="quarter" idx="6"/>
          </p:nvPr>
        </p:nvSpPr>
        <p:spPr/>
        <p:txBody>
          <a:bodyPr/>
          <a:lstStyle/>
          <a:p>
            <a:endParaRPr lang="en-US"/>
          </a:p>
        </p:txBody>
      </p:sp>
      <p:sp>
        <p:nvSpPr>
          <p:cNvPr id="9" name="Slide Number Placeholder 8"/>
          <p:cNvSpPr>
            <a:spLocks noGrp="1"/>
          </p:cNvSpPr>
          <p:nvPr>
            <p:ph type="sldNum" sz="quarter" idx="7"/>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
          </p:nvPr>
        </p:nvSpPr>
        <p:spPr/>
        <p:txBody>
          <a:bodyPr/>
          <a:lstStyle/>
          <a:p>
            <a:fld id="{A19EC2FC-7A70-42BB-9826-FF9932B9FFC1}" type="datetimeFigureOut">
              <a:rPr lang="en-US" smtClean="0"/>
              <a:t>2/21/19</a:t>
            </a:fld>
            <a:endParaRPr lang="en-US"/>
          </a:p>
        </p:txBody>
      </p:sp>
      <p:sp>
        <p:nvSpPr>
          <p:cNvPr id="4" name="Footer Placeholder 3"/>
          <p:cNvSpPr>
            <a:spLocks noGrp="1"/>
          </p:cNvSpPr>
          <p:nvPr>
            <p:ph type="ftr" sz="quarter" idx="2"/>
          </p:nvPr>
        </p:nvSpPr>
        <p:spPr/>
        <p:txBody>
          <a:bodyPr/>
          <a:lstStyle/>
          <a:p>
            <a:endParaRPr lang="en-US"/>
          </a:p>
        </p:txBody>
      </p:sp>
      <p:sp>
        <p:nvSpPr>
          <p:cNvPr id="5" name="Slide Number Placeholder 4"/>
          <p:cNvSpPr>
            <a:spLocks noGrp="1"/>
          </p:cNvSpPr>
          <p:nvPr>
            <p:ph type="sldNum" sz="quarter" idx="3"/>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404821FD-7EC9-4CDE-B9DA-ABDAE5E560D7}" type="datetimeFigureOut">
              <a:rPr lang="en-US" smtClean="0"/>
              <a:t>2/21/19</a:t>
            </a:fld>
            <a:endParaRPr lang="en-US"/>
          </a:p>
        </p:txBody>
      </p:sp>
      <p:sp>
        <p:nvSpPr>
          <p:cNvPr id="3" name="Footer Placeholder 2"/>
          <p:cNvSpPr>
            <a:spLocks noGrp="1"/>
          </p:cNvSpPr>
          <p:nvPr>
            <p:ph type="ftr" sz="quarter" idx="1"/>
          </p:nvPr>
        </p:nvSpPr>
        <p:spPr/>
        <p:txBody>
          <a:bodyPr/>
          <a:lstStyle/>
          <a:p>
            <a:endParaRPr lang="en-US"/>
          </a:p>
        </p:txBody>
      </p:sp>
      <p:sp>
        <p:nvSpPr>
          <p:cNvPr id="4" name="Slide Number Placeholder 3"/>
          <p:cNvSpPr>
            <a:spLocks noGrp="1"/>
          </p:cNvSpPr>
          <p:nvPr>
            <p:ph type="sldNum" sz="quarter" idx="2"/>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t>Click to edit Master text styles</a:t>
            </a:r>
          </a:p>
        </p:txBody>
      </p:sp>
      <p:sp>
        <p:nvSpPr>
          <p:cNvPr id="5" name="Date Placeholder 4"/>
          <p:cNvSpPr>
            <a:spLocks noGrp="1"/>
          </p:cNvSpPr>
          <p:nvPr>
            <p:ph type="dt" sz="half" idx="3"/>
          </p:nvPr>
        </p:nvSpPr>
        <p:spPr/>
        <p:txBody>
          <a:bodyPr/>
          <a:lstStyle/>
          <a:p>
            <a:fld id="{38C789C7-8646-4CFB-91A1-699906934BC9}" type="datetimeFigureOut">
              <a:rPr lang="en-US" smtClean="0"/>
              <a:t>2/21/19</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t>Click to edit Master text styles</a:t>
            </a:r>
          </a:p>
        </p:txBody>
      </p:sp>
      <p:sp>
        <p:nvSpPr>
          <p:cNvPr id="5" name="Date Placeholder 4"/>
          <p:cNvSpPr>
            <a:spLocks noGrp="1"/>
          </p:cNvSpPr>
          <p:nvPr>
            <p:ph type="dt" sz="half" idx="3"/>
          </p:nvPr>
        </p:nvSpPr>
        <p:spPr/>
        <p:txBody>
          <a:bodyPr/>
          <a:lstStyle/>
          <a:p>
            <a:fld id="{9FD29982-D742-4039-BEE0-7AEEDC9FC9C7}" type="datetimeFigureOut">
              <a:rPr lang="en-US" smtClean="0"/>
              <a:t>2/21/19</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D0B7A-F5DD-4F40-B4CB-3B2C354B893A}" type="datetimeFigureOut">
              <a:rPr lang="en-US" smtClean="0"/>
              <a:t>2/21/19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E1883-0942-4AA3-9DB2-9C7C3A0314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statista.com/statistics/258337/total-number-of-visits-to-smithsonian-museums-und-institutions" TargetMode="External"/><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www.statista.com/statistics/258338/visits-to-smithsonian-museums-und-institutions"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31BE3E-2559-6C43-98FC-DEA427ABE787}"/>
              </a:ext>
            </a:extLst>
          </p:cNvPr>
          <p:cNvSpPr/>
          <p:nvPr/>
        </p:nvSpPr>
        <p:spPr>
          <a:xfrm>
            <a:off x="3200400" y="2863121"/>
            <a:ext cx="6553200" cy="2862322"/>
          </a:xfrm>
          <a:prstGeom prst="rect">
            <a:avLst/>
          </a:prstGeom>
        </p:spPr>
        <p:txBody>
          <a:bodyPr wrap="square">
            <a:spAutoFit/>
          </a:bodyPr>
          <a:lstStyle/>
          <a:p>
            <a:r>
              <a:rPr lang="en-US" sz="4000" b="1" dirty="0">
                <a:solidFill>
                  <a:srgbClr val="C00000"/>
                </a:solidFill>
              </a:rPr>
              <a:t>Mission Statement</a:t>
            </a:r>
          </a:p>
          <a:p>
            <a:endParaRPr lang="en-US" sz="2800" dirty="0">
              <a:solidFill>
                <a:srgbClr val="242424"/>
              </a:solidFill>
              <a:latin typeface="sofia-pro"/>
            </a:endParaRPr>
          </a:p>
          <a:p>
            <a:r>
              <a:rPr lang="en-US" sz="2800" dirty="0">
                <a:solidFill>
                  <a:srgbClr val="242424"/>
                </a:solidFill>
                <a:latin typeface="sofia-pro"/>
              </a:rPr>
              <a:t>To discover, interpret, and disseminate—through scientific research and education—knowledge about human cultures, the natural world, and the universe.</a:t>
            </a:r>
            <a:endParaRPr lang="en-US" sz="2800" dirty="0"/>
          </a:p>
        </p:txBody>
      </p:sp>
      <p:pic>
        <p:nvPicPr>
          <p:cNvPr id="3" name="Picture 2">
            <a:extLst>
              <a:ext uri="{FF2B5EF4-FFF2-40B4-BE49-F238E27FC236}">
                <a16:creationId xmlns:a16="http://schemas.microsoft.com/office/drawing/2014/main" id="{FF2CE16D-1960-3842-91A6-A2623FB3FB03}"/>
              </a:ext>
            </a:extLst>
          </p:cNvPr>
          <p:cNvPicPr>
            <a:picLocks noChangeAspect="1"/>
          </p:cNvPicPr>
          <p:nvPr/>
        </p:nvPicPr>
        <p:blipFill>
          <a:blip r:embed="rId2"/>
          <a:stretch>
            <a:fillRect/>
          </a:stretch>
        </p:blipFill>
        <p:spPr>
          <a:xfrm>
            <a:off x="1981200" y="-32479"/>
            <a:ext cx="7929489" cy="2895600"/>
          </a:xfrm>
          <a:prstGeom prst="rect">
            <a:avLst/>
          </a:prstGeom>
        </p:spPr>
      </p:pic>
    </p:spTree>
    <p:extLst>
      <p:ext uri="{BB962C8B-B14F-4D97-AF65-F5344CB8AC3E}">
        <p14:creationId xmlns:p14="http://schemas.microsoft.com/office/powerpoint/2010/main" val="356864946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ew shape"/>
          <p:cNvSpPr/>
          <p:nvPr/>
        </p:nvSpPr>
        <p:spPr>
          <a:xfrm>
            <a:off x="766800" y="6469199"/>
            <a:ext cx="208800" cy="388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403200"/>
            <a:ext cx="10832400" cy="59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b">
            <a:normAutofit fontScale="82500" lnSpcReduction="20000"/>
          </a:bodyPr>
          <a:lstStyle/>
          <a:p>
            <a:pPr algn="l">
              <a:lnSpc>
                <a:spcPct val="100000"/>
              </a:lnSpc>
            </a:pPr>
            <a:r>
              <a:rPr sz="2400">
                <a:solidFill>
                  <a:srgbClr val="0A85E6"/>
                </a:solidFill>
                <a:latin typeface="Arial" pitchFamily="34" charset="0"/>
              </a:rPr>
              <a:t>Number of visits to Smithsonian museums and institutions in the United States from 1970 to 2018 (in millions)</a:t>
            </a:r>
          </a:p>
        </p:txBody>
      </p:sp>
      <p:sp>
        <p:nvSpPr>
          <p:cNvPr id="3" name="New shape"/>
          <p:cNvSpPr/>
          <p:nvPr/>
        </p:nvSpPr>
        <p:spPr>
          <a:xfrm>
            <a:off x="676800" y="979200"/>
            <a:ext cx="10832400" cy="33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fontScale="97500" lnSpcReduction="10000"/>
          </a:bodyPr>
          <a:lstStyle/>
          <a:p>
            <a:pPr algn="l">
              <a:lnSpc>
                <a:spcPct val="100000"/>
              </a:lnSpc>
            </a:pPr>
            <a:r>
              <a:rPr sz="1600">
                <a:solidFill>
                  <a:srgbClr val="919191"/>
                </a:solidFill>
                <a:latin typeface="Arial" pitchFamily="34" charset="0"/>
              </a:rPr>
              <a:t>Number of visits to Smithsonian museums and institutions in the U.S. 1970-2018</a:t>
            </a:r>
          </a:p>
        </p:txBody>
      </p:sp>
      <p:sp>
        <p:nvSpPr>
          <p:cNvPr id="4" name="New shape"/>
          <p:cNvSpPr/>
          <p:nvPr/>
        </p:nvSpPr>
        <p:spPr>
          <a:xfrm>
            <a:off x="1044000" y="5986800"/>
            <a:ext cx="8280000" cy="6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b">
            <a:normAutofit/>
          </a:bodyPr>
          <a:lstStyle/>
          <a:p>
            <a:pPr algn="l">
              <a:lnSpc>
                <a:spcPct val="100000"/>
              </a:lnSpc>
            </a:pPr>
            <a:r>
              <a:rPr sz="800" b="1">
                <a:solidFill>
                  <a:srgbClr val="555555"/>
                </a:solidFill>
                <a:latin typeface="Arial" pitchFamily="34" charset="0"/>
              </a:rPr>
              <a:t>Note: </a:t>
            </a:r>
            <a:r>
              <a:rPr sz="800">
                <a:solidFill>
                  <a:srgbClr val="555555"/>
                </a:solidFill>
                <a:latin typeface="Arial" pitchFamily="34" charset="0"/>
              </a:rPr>
              <a:t> United States; 1970 to 2018</a:t>
            </a:r>
          </a:p>
          <a:p>
            <a:pPr algn="l"/>
            <a:r>
              <a:rPr sz="800">
                <a:solidFill>
                  <a:srgbClr val="555555"/>
                </a:solidFill>
                <a:latin typeface="Arial" pitchFamily="34" charset="0"/>
              </a:rPr>
              <a:t>Further information regarding this statistic can be found on </a:t>
            </a:r>
            <a:r>
              <a:rPr sz="800">
                <a:solidFill>
                  <a:srgbClr val="555555"/>
                </a:solidFill>
                <a:latin typeface="Arial" pitchFamily="34" charset="0"/>
                <a:hlinkClick r:id="" action="ppaction://noaction"/>
              </a:rPr>
              <a:t>page 8</a:t>
            </a:r>
            <a:r>
              <a:rPr sz="800">
                <a:solidFill>
                  <a:srgbClr val="555555"/>
                </a:solidFill>
                <a:latin typeface="Arial" pitchFamily="34" charset="0"/>
              </a:rPr>
              <a:t>.</a:t>
            </a:r>
          </a:p>
          <a:p>
            <a:pPr algn="l"/>
            <a:r>
              <a:rPr sz="800" b="1">
                <a:solidFill>
                  <a:srgbClr val="555555"/>
                </a:solidFill>
                <a:latin typeface="Arial" pitchFamily="34" charset="0"/>
              </a:rPr>
              <a:t>Source(s): </a:t>
            </a:r>
            <a:r>
              <a:rPr sz="800">
                <a:solidFill>
                  <a:srgbClr val="555555"/>
                </a:solidFill>
                <a:latin typeface="Arial" pitchFamily="34" charset="0"/>
              </a:rPr>
              <a:t>Smithsonian; </a:t>
            </a:r>
            <a:r>
              <a:rPr sz="800">
                <a:solidFill>
                  <a:srgbClr val="555555"/>
                </a:solidFill>
                <a:latin typeface="Arial" pitchFamily="34" charset="0"/>
                <a:hlinkClick r:id="rId3"/>
              </a:rPr>
              <a:t>ID 258337</a:t>
            </a:r>
          </a:p>
        </p:txBody>
      </p:sp>
      <p:graphicFrame>
        <p:nvGraphicFramePr>
          <p:cNvPr id="5" name="ChartObject"/>
          <p:cNvGraphicFramePr/>
          <p:nvPr>
            <p:extLst>
              <p:ext uri="{D42A27DB-BD31-4B8C-83A1-F6EECF244321}">
                <p14:modId xmlns:p14="http://schemas.microsoft.com/office/powerpoint/2010/main" val="174309539"/>
              </p:ext>
            </p:extLst>
          </p:nvPr>
        </p:nvGraphicFramePr>
        <p:xfrm>
          <a:off x="0" y="1440000"/>
          <a:ext cx="12192000" cy="4572000"/>
        </p:xfrm>
        <a:graphic>
          <a:graphicData uri="http://schemas.openxmlformats.org/drawingml/2006/chart">
            <c:chart xmlns:c="http://schemas.openxmlformats.org/drawingml/2006/chart" xmlns:r="http://schemas.openxmlformats.org/officeDocument/2006/relationships" r:id="rId4"/>
          </a:graphicData>
        </a:graphic>
      </p:graphicFrame>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lstStyle/>
          <a:p>
            <a:pPr algn="ctr"/>
            <a:r>
              <a:rPr sz="1000">
                <a:solidFill>
                  <a:srgbClr val="FFFFFF"/>
                </a:solidFill>
                <a:latin typeface="Arial" pitchFamily="34" charset="0"/>
              </a:rPr>
              <a:t>2</a:t>
            </a:r>
          </a:p>
        </p:txBody>
      </p:sp>
    </p:spTree>
    <p:extLst>
      <p:ext uri="{BB962C8B-B14F-4D97-AF65-F5344CB8AC3E}">
        <p14:creationId xmlns:p14="http://schemas.microsoft.com/office/powerpoint/2010/main" val="417781788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American Museum of Natural History's first building.">
            <a:extLst>
              <a:ext uri="{FF2B5EF4-FFF2-40B4-BE49-F238E27FC236}">
                <a16:creationId xmlns:a16="http://schemas.microsoft.com/office/drawing/2014/main" id="{CF02C97C-E65E-A14C-A990-A573FB1795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517525"/>
            <a:ext cx="127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jesup_exp_sm">
            <a:extLst>
              <a:ext uri="{FF2B5EF4-FFF2-40B4-BE49-F238E27FC236}">
                <a16:creationId xmlns:a16="http://schemas.microsoft.com/office/drawing/2014/main" id="{0B433001-541F-AE41-B356-AC647CCBCF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792163"/>
            <a:ext cx="12700" cy="127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B5918E3-5C06-4444-9B0F-50916354D508}"/>
              </a:ext>
            </a:extLst>
          </p:cNvPr>
          <p:cNvSpPr txBox="1"/>
          <p:nvPr/>
        </p:nvSpPr>
        <p:spPr>
          <a:xfrm>
            <a:off x="228600" y="304800"/>
            <a:ext cx="8135685" cy="7048083"/>
          </a:xfrm>
          <a:prstGeom prst="rect">
            <a:avLst/>
          </a:prstGeom>
          <a:noFill/>
        </p:spPr>
        <p:txBody>
          <a:bodyPr wrap="square" rtlCol="0">
            <a:spAutoFit/>
          </a:bodyPr>
          <a:lstStyle/>
          <a:p>
            <a:pPr lvl="0" eaLnBrk="0" fontAlgn="base" hangingPunct="0">
              <a:spcBef>
                <a:spcPct val="0"/>
              </a:spcBef>
              <a:spcAft>
                <a:spcPct val="0"/>
              </a:spcAft>
            </a:pPr>
            <a:r>
              <a:rPr lang="en-US" altLang="en-US" sz="4000" dirty="0">
                <a:solidFill>
                  <a:srgbClr val="C00000"/>
                </a:solidFill>
                <a:latin typeface="+mj-lt"/>
              </a:rPr>
              <a:t>AMERICAN MUSEUM OF NATURAL HISTORY TIMELINE</a:t>
            </a:r>
          </a:p>
          <a:p>
            <a:pPr lvl="0" eaLnBrk="0" fontAlgn="base" hangingPunct="0">
              <a:spcBef>
                <a:spcPct val="0"/>
              </a:spcBef>
              <a:spcAft>
                <a:spcPct val="0"/>
              </a:spcAft>
            </a:pPr>
            <a:endParaRPr lang="en-US" altLang="en-US" sz="800" dirty="0">
              <a:solidFill>
                <a:srgbClr val="000000"/>
              </a:solidFill>
              <a:latin typeface="+mj-lt"/>
            </a:endParaRPr>
          </a:p>
          <a:p>
            <a:pPr lvl="0" eaLnBrk="0" fontAlgn="base" hangingPunct="0">
              <a:spcBef>
                <a:spcPct val="0"/>
              </a:spcBef>
              <a:spcAft>
                <a:spcPct val="0"/>
              </a:spcAft>
            </a:pPr>
            <a:r>
              <a:rPr lang="en-US" altLang="en-US" sz="2800" dirty="0">
                <a:solidFill>
                  <a:srgbClr val="C00000"/>
                </a:solidFill>
                <a:latin typeface="+mj-lt"/>
              </a:rPr>
              <a:t>1869</a:t>
            </a:r>
            <a:r>
              <a:rPr lang="en-US" altLang="en-US" sz="2800" dirty="0">
                <a:solidFill>
                  <a:srgbClr val="242424"/>
                </a:solidFill>
                <a:latin typeface="+mj-lt"/>
              </a:rPr>
              <a:t> • Zoologist Albert Smith </a:t>
            </a:r>
            <a:r>
              <a:rPr lang="en-US" altLang="en-US" sz="2800" dirty="0" err="1">
                <a:solidFill>
                  <a:srgbClr val="242424"/>
                </a:solidFill>
                <a:latin typeface="+mj-lt"/>
              </a:rPr>
              <a:t>Bickmore</a:t>
            </a:r>
            <a:r>
              <a:rPr lang="en-US" altLang="en-US" sz="2800" dirty="0">
                <a:solidFill>
                  <a:srgbClr val="242424"/>
                </a:solidFill>
                <a:latin typeface="+mj-lt"/>
              </a:rPr>
              <a:t> is successful in his proposal to create a natural history museum in New York City, winning the support of William E. Dodge, Jr., Theodore Roosevelt, Sr., Joseph Choate,  J. Pierpont Morgan. NY Governor Hoffman, signs the Act of Incorporation.</a:t>
            </a:r>
            <a:endParaRPr lang="en-US" altLang="en-US" sz="2800" dirty="0">
              <a:latin typeface="+mj-lt"/>
            </a:endParaRPr>
          </a:p>
          <a:p>
            <a:pPr lvl="0" eaLnBrk="0" fontAlgn="base" hangingPunct="0">
              <a:spcBef>
                <a:spcPct val="0"/>
              </a:spcBef>
              <a:spcAft>
                <a:spcPct val="0"/>
              </a:spcAft>
            </a:pPr>
            <a:r>
              <a:rPr lang="en-US" altLang="en-US" sz="2800" dirty="0">
                <a:solidFill>
                  <a:srgbClr val="C00000"/>
                </a:solidFill>
                <a:latin typeface="+mj-lt"/>
              </a:rPr>
              <a:t>1871</a:t>
            </a:r>
            <a:r>
              <a:rPr lang="en-US" altLang="en-US" sz="2800" dirty="0">
                <a:solidFill>
                  <a:srgbClr val="242424"/>
                </a:solidFill>
                <a:latin typeface="+mj-lt"/>
              </a:rPr>
              <a:t> • First exhibits in the Central Park Arsenal.</a:t>
            </a:r>
          </a:p>
          <a:p>
            <a:pPr lvl="0" eaLnBrk="0" fontAlgn="base" hangingPunct="0">
              <a:spcBef>
                <a:spcPct val="0"/>
              </a:spcBef>
              <a:spcAft>
                <a:spcPct val="0"/>
              </a:spcAft>
            </a:pPr>
            <a:r>
              <a:rPr lang="en-US" altLang="en-US" sz="2800" dirty="0">
                <a:solidFill>
                  <a:srgbClr val="C00000"/>
                </a:solidFill>
                <a:latin typeface="+mj-lt"/>
              </a:rPr>
              <a:t>1872</a:t>
            </a:r>
            <a:r>
              <a:rPr lang="en-US" altLang="en-US" sz="2800" dirty="0">
                <a:solidFill>
                  <a:srgbClr val="242424"/>
                </a:solidFill>
                <a:latin typeface="+mj-lt"/>
              </a:rPr>
              <a:t> • The Museum quickly outgrows the Arsenal and secures Manhattan Square (the current location).</a:t>
            </a:r>
          </a:p>
          <a:p>
            <a:pPr lvl="0" eaLnBrk="0" fontAlgn="base" hangingPunct="0">
              <a:spcBef>
                <a:spcPct val="0"/>
              </a:spcBef>
              <a:spcAft>
                <a:spcPct val="0"/>
              </a:spcAft>
            </a:pPr>
            <a:r>
              <a:rPr lang="en-US" altLang="en-US" sz="2800" dirty="0">
                <a:solidFill>
                  <a:srgbClr val="C00000"/>
                </a:solidFill>
                <a:latin typeface="+mj-lt"/>
              </a:rPr>
              <a:t>1874</a:t>
            </a:r>
            <a:r>
              <a:rPr lang="en-US" altLang="en-US" sz="2800" dirty="0">
                <a:solidFill>
                  <a:srgbClr val="242424"/>
                </a:solidFill>
                <a:latin typeface="+mj-lt"/>
              </a:rPr>
              <a:t> • The cornerstone for the Museum's first building at 77th Street is laid by U.S. President Ulysses S. Grant.</a:t>
            </a:r>
            <a:endParaRPr lang="en-US" altLang="en-US" sz="2800" dirty="0">
              <a:latin typeface="+mj-lt"/>
            </a:endParaRPr>
          </a:p>
          <a:p>
            <a:pPr lvl="0" eaLnBrk="0" fontAlgn="base" hangingPunct="0">
              <a:spcBef>
                <a:spcPct val="0"/>
              </a:spcBef>
              <a:spcAft>
                <a:spcPct val="0"/>
              </a:spcAft>
            </a:pPr>
            <a:r>
              <a:rPr lang="en-US" altLang="en-US" sz="2800" dirty="0">
                <a:solidFill>
                  <a:srgbClr val="000000"/>
                </a:solidFill>
                <a:latin typeface="+mj-lt"/>
              </a:rPr>
              <a:t>   </a:t>
            </a:r>
          </a:p>
          <a:p>
            <a:endParaRPr lang="en-US" sz="2800" dirty="0">
              <a:latin typeface="+mj-lt"/>
            </a:endParaRPr>
          </a:p>
        </p:txBody>
      </p:sp>
      <p:pic>
        <p:nvPicPr>
          <p:cNvPr id="5" name="Picture 4">
            <a:extLst>
              <a:ext uri="{FF2B5EF4-FFF2-40B4-BE49-F238E27FC236}">
                <a16:creationId xmlns:a16="http://schemas.microsoft.com/office/drawing/2014/main" id="{1D88FA96-E158-B042-84EB-46DB9846B279}"/>
              </a:ext>
            </a:extLst>
          </p:cNvPr>
          <p:cNvPicPr>
            <a:picLocks noChangeAspect="1"/>
          </p:cNvPicPr>
          <p:nvPr/>
        </p:nvPicPr>
        <p:blipFill>
          <a:blip r:embed="rId3"/>
          <a:stretch>
            <a:fillRect/>
          </a:stretch>
        </p:blipFill>
        <p:spPr>
          <a:xfrm>
            <a:off x="8364285" y="1219200"/>
            <a:ext cx="3599115" cy="4876800"/>
          </a:xfrm>
          <a:prstGeom prst="rect">
            <a:avLst/>
          </a:prstGeom>
        </p:spPr>
      </p:pic>
    </p:spTree>
    <p:extLst>
      <p:ext uri="{BB962C8B-B14F-4D97-AF65-F5344CB8AC3E}">
        <p14:creationId xmlns:p14="http://schemas.microsoft.com/office/powerpoint/2010/main" val="388818770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C3C58B-2DF6-6743-81F5-BD330DBBEF07}"/>
              </a:ext>
            </a:extLst>
          </p:cNvPr>
          <p:cNvPicPr>
            <a:picLocks noChangeAspect="1"/>
          </p:cNvPicPr>
          <p:nvPr/>
        </p:nvPicPr>
        <p:blipFill>
          <a:blip r:embed="rId2"/>
          <a:stretch>
            <a:fillRect/>
          </a:stretch>
        </p:blipFill>
        <p:spPr>
          <a:xfrm>
            <a:off x="0" y="457200"/>
            <a:ext cx="12192000" cy="5199249"/>
          </a:xfrm>
          <a:prstGeom prst="rect">
            <a:avLst/>
          </a:prstGeom>
        </p:spPr>
      </p:pic>
      <p:sp>
        <p:nvSpPr>
          <p:cNvPr id="3" name="TextBox 2">
            <a:extLst>
              <a:ext uri="{FF2B5EF4-FFF2-40B4-BE49-F238E27FC236}">
                <a16:creationId xmlns:a16="http://schemas.microsoft.com/office/drawing/2014/main" id="{2F9E300C-C5AB-8A45-8DD2-4D6CBF7B0B36}"/>
              </a:ext>
            </a:extLst>
          </p:cNvPr>
          <p:cNvSpPr txBox="1"/>
          <p:nvPr/>
        </p:nvSpPr>
        <p:spPr>
          <a:xfrm>
            <a:off x="304800" y="6019800"/>
            <a:ext cx="9300431" cy="923330"/>
          </a:xfrm>
          <a:prstGeom prst="rect">
            <a:avLst/>
          </a:prstGeom>
          <a:noFill/>
        </p:spPr>
        <p:txBody>
          <a:bodyPr wrap="none" rtlCol="0">
            <a:spAutoFit/>
          </a:bodyPr>
          <a:lstStyle/>
          <a:p>
            <a:r>
              <a:rPr lang="en-US" dirty="0"/>
              <a:t>American Museum of Natural History</a:t>
            </a:r>
            <a:r>
              <a:rPr lang="en-US" i="1" dirty="0"/>
              <a:t>, First Annual Report: 1869</a:t>
            </a:r>
            <a:r>
              <a:rPr lang="en-US" dirty="0"/>
              <a:t> (New York: American Museum of</a:t>
            </a:r>
          </a:p>
          <a:p>
            <a:r>
              <a:rPr lang="en-US" dirty="0"/>
              <a:t>Natural History, 1870), 17.</a:t>
            </a:r>
          </a:p>
          <a:p>
            <a:endParaRPr lang="en-US" dirty="0"/>
          </a:p>
        </p:txBody>
      </p:sp>
    </p:spTree>
    <p:extLst>
      <p:ext uri="{BB962C8B-B14F-4D97-AF65-F5344CB8AC3E}">
        <p14:creationId xmlns:p14="http://schemas.microsoft.com/office/powerpoint/2010/main" val="260872722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25B3FF-0D19-EF49-98D2-0CD59058280B}"/>
              </a:ext>
            </a:extLst>
          </p:cNvPr>
          <p:cNvSpPr/>
          <p:nvPr/>
        </p:nvSpPr>
        <p:spPr>
          <a:xfrm>
            <a:off x="201118" y="152400"/>
            <a:ext cx="6091003" cy="6832640"/>
          </a:xfrm>
          <a:prstGeom prst="rect">
            <a:avLst/>
          </a:prstGeom>
        </p:spPr>
        <p:txBody>
          <a:bodyPr wrap="square">
            <a:spAutoFit/>
          </a:bodyPr>
          <a:lstStyle/>
          <a:p>
            <a:pPr lvl="0" eaLnBrk="0" fontAlgn="base" hangingPunct="0">
              <a:spcBef>
                <a:spcPct val="0"/>
              </a:spcBef>
              <a:spcAft>
                <a:spcPct val="0"/>
              </a:spcAft>
            </a:pPr>
            <a:r>
              <a:rPr lang="en-US" altLang="en-US" sz="2800" dirty="0">
                <a:solidFill>
                  <a:srgbClr val="C00000"/>
                </a:solidFill>
              </a:rPr>
              <a:t>1877</a:t>
            </a:r>
            <a:r>
              <a:rPr lang="en-US" altLang="en-US" sz="2800" dirty="0">
                <a:solidFill>
                  <a:srgbClr val="242424"/>
                </a:solidFill>
              </a:rPr>
              <a:t> • The first building opened by U.S. President Rutherford B. Hayes.</a:t>
            </a:r>
            <a:endParaRPr lang="en-US" altLang="en-US" sz="2800" dirty="0"/>
          </a:p>
          <a:p>
            <a:pPr lvl="0" eaLnBrk="0" fontAlgn="base" hangingPunct="0">
              <a:spcBef>
                <a:spcPct val="0"/>
              </a:spcBef>
              <a:spcAft>
                <a:spcPct val="0"/>
              </a:spcAft>
            </a:pPr>
            <a:r>
              <a:rPr lang="en-US" altLang="en-US" sz="2800" dirty="0">
                <a:solidFill>
                  <a:srgbClr val="C00000"/>
                </a:solidFill>
              </a:rPr>
              <a:t>1881</a:t>
            </a:r>
            <a:r>
              <a:rPr lang="en-US" altLang="en-US" sz="2800" dirty="0">
                <a:solidFill>
                  <a:srgbClr val="242424"/>
                </a:solidFill>
              </a:rPr>
              <a:t> • Museum President Morris K. </a:t>
            </a:r>
            <a:r>
              <a:rPr lang="en-US" altLang="en-US" sz="2800" dirty="0" err="1">
                <a:solidFill>
                  <a:srgbClr val="242424"/>
                </a:solidFill>
              </a:rPr>
              <a:t>Jesup</a:t>
            </a:r>
            <a:r>
              <a:rPr lang="en-US" altLang="en-US" sz="2800" dirty="0">
                <a:solidFill>
                  <a:srgbClr val="242424"/>
                </a:solidFill>
              </a:rPr>
              <a:t> launches the Museum into a golden age of exploration that lasts from 1880 to 1930. Museum is involved with expeditions that discover the North Pole; explore unmapped areas of Siberia, Outer Mongolia and the great Gobi; and penetrate the densest jungles of the Congo, taking Museum representatives to every continent on the globe.</a:t>
            </a:r>
            <a:endParaRPr lang="en-US" altLang="en-US" sz="2800" dirty="0"/>
          </a:p>
          <a:p>
            <a:pPr lvl="0" eaLnBrk="0" fontAlgn="base" hangingPunct="0">
              <a:spcBef>
                <a:spcPct val="0"/>
              </a:spcBef>
              <a:spcAft>
                <a:spcPct val="0"/>
              </a:spcAft>
            </a:pPr>
            <a:r>
              <a:rPr lang="en-US" altLang="en-US" sz="2800" dirty="0">
                <a:solidFill>
                  <a:srgbClr val="C00000"/>
                </a:solidFill>
              </a:rPr>
              <a:t>1895</a:t>
            </a:r>
            <a:r>
              <a:rPr lang="en-US" altLang="en-US" sz="2800" dirty="0">
                <a:solidFill>
                  <a:srgbClr val="242424"/>
                </a:solidFill>
              </a:rPr>
              <a:t> • President </a:t>
            </a:r>
            <a:r>
              <a:rPr lang="en-US" altLang="en-US" sz="2800" dirty="0" err="1">
                <a:solidFill>
                  <a:srgbClr val="242424"/>
                </a:solidFill>
              </a:rPr>
              <a:t>Jesup</a:t>
            </a:r>
            <a:r>
              <a:rPr lang="en-US" altLang="en-US" sz="2800" dirty="0">
                <a:solidFill>
                  <a:srgbClr val="242424"/>
                </a:solidFill>
              </a:rPr>
              <a:t> hires Franz Boas to be the assistant curator in the Department of Ethnology.</a:t>
            </a:r>
            <a:endParaRPr lang="en-US" altLang="en-US" sz="2800" dirty="0"/>
          </a:p>
          <a:p>
            <a:pPr lvl="0" eaLnBrk="0" fontAlgn="base" hangingPunct="0">
              <a:spcBef>
                <a:spcPct val="0"/>
              </a:spcBef>
              <a:spcAft>
                <a:spcPct val="0"/>
              </a:spcAft>
            </a:pPr>
            <a:r>
              <a:rPr lang="en-US" altLang="en-US" dirty="0">
                <a:solidFill>
                  <a:srgbClr val="000000"/>
                </a:solidFill>
              </a:rPr>
              <a:t>   </a:t>
            </a:r>
          </a:p>
        </p:txBody>
      </p:sp>
      <p:pic>
        <p:nvPicPr>
          <p:cNvPr id="4" name="Picture 3">
            <a:extLst>
              <a:ext uri="{FF2B5EF4-FFF2-40B4-BE49-F238E27FC236}">
                <a16:creationId xmlns:a16="http://schemas.microsoft.com/office/drawing/2014/main" id="{6D1944C1-3C3F-ED48-85C3-A7E090F7ABFD}"/>
              </a:ext>
            </a:extLst>
          </p:cNvPr>
          <p:cNvPicPr>
            <a:picLocks noChangeAspect="1"/>
          </p:cNvPicPr>
          <p:nvPr/>
        </p:nvPicPr>
        <p:blipFill>
          <a:blip r:embed="rId2"/>
          <a:stretch>
            <a:fillRect/>
          </a:stretch>
        </p:blipFill>
        <p:spPr>
          <a:xfrm>
            <a:off x="6490741" y="1639070"/>
            <a:ext cx="5118100" cy="3759742"/>
          </a:xfrm>
          <a:prstGeom prst="rect">
            <a:avLst/>
          </a:prstGeom>
          <a:ln w="25400">
            <a:solidFill>
              <a:srgbClr val="2F2F2F"/>
            </a:solidFill>
          </a:ln>
        </p:spPr>
      </p:pic>
      <p:sp>
        <p:nvSpPr>
          <p:cNvPr id="5" name="Rectangle 4">
            <a:extLst>
              <a:ext uri="{FF2B5EF4-FFF2-40B4-BE49-F238E27FC236}">
                <a16:creationId xmlns:a16="http://schemas.microsoft.com/office/drawing/2014/main" id="{3959ECAD-A42A-B640-9181-2CB57874724F}"/>
              </a:ext>
            </a:extLst>
          </p:cNvPr>
          <p:cNvSpPr/>
          <p:nvPr/>
        </p:nvSpPr>
        <p:spPr>
          <a:xfrm>
            <a:off x="6324600" y="5637788"/>
            <a:ext cx="2932085" cy="369332"/>
          </a:xfrm>
          <a:prstGeom prst="rect">
            <a:avLst/>
          </a:prstGeom>
        </p:spPr>
        <p:txBody>
          <a:bodyPr wrap="none">
            <a:spAutoFit/>
          </a:bodyPr>
          <a:lstStyle/>
          <a:p>
            <a:pPr lvl="0" eaLnBrk="0" fontAlgn="base" hangingPunct="0">
              <a:spcBef>
                <a:spcPct val="0"/>
              </a:spcBef>
              <a:spcAft>
                <a:spcPct val="0"/>
              </a:spcAft>
            </a:pPr>
            <a:r>
              <a:rPr lang="en-US" altLang="en-US" dirty="0">
                <a:solidFill>
                  <a:srgbClr val="707070"/>
                </a:solidFill>
              </a:rPr>
              <a:t>The Museum's First Building. </a:t>
            </a:r>
            <a:endParaRPr lang="en-US" altLang="en-US" dirty="0"/>
          </a:p>
        </p:txBody>
      </p:sp>
    </p:spTree>
    <p:extLst>
      <p:ext uri="{BB962C8B-B14F-4D97-AF65-F5344CB8AC3E}">
        <p14:creationId xmlns:p14="http://schemas.microsoft.com/office/powerpoint/2010/main" val="55898278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6B99D2C-BE3A-BF44-BBCD-257CE8B86172}"/>
              </a:ext>
            </a:extLst>
          </p:cNvPr>
          <p:cNvPicPr>
            <a:picLocks noChangeAspect="1"/>
          </p:cNvPicPr>
          <p:nvPr/>
        </p:nvPicPr>
        <p:blipFill>
          <a:blip r:embed="rId2"/>
          <a:stretch>
            <a:fillRect/>
          </a:stretch>
        </p:blipFill>
        <p:spPr>
          <a:xfrm>
            <a:off x="6553200" y="1447800"/>
            <a:ext cx="4940300" cy="3578255"/>
          </a:xfrm>
          <a:prstGeom prst="rect">
            <a:avLst/>
          </a:prstGeom>
          <a:noFill/>
          <a:ln w="25400">
            <a:solidFill>
              <a:srgbClr val="2F2F2F"/>
            </a:solidFill>
          </a:ln>
        </p:spPr>
      </p:pic>
      <p:sp>
        <p:nvSpPr>
          <p:cNvPr id="3" name="Rectangle 2">
            <a:extLst>
              <a:ext uri="{FF2B5EF4-FFF2-40B4-BE49-F238E27FC236}">
                <a16:creationId xmlns:a16="http://schemas.microsoft.com/office/drawing/2014/main" id="{0A9E8148-E2F6-AD42-9B30-ED3734849A11}"/>
              </a:ext>
            </a:extLst>
          </p:cNvPr>
          <p:cNvSpPr/>
          <p:nvPr/>
        </p:nvSpPr>
        <p:spPr>
          <a:xfrm>
            <a:off x="228600" y="762000"/>
            <a:ext cx="6096000" cy="5693866"/>
          </a:xfrm>
          <a:prstGeom prst="rect">
            <a:avLst/>
          </a:prstGeom>
        </p:spPr>
        <p:txBody>
          <a:bodyPr>
            <a:spAutoFit/>
          </a:bodyPr>
          <a:lstStyle/>
          <a:p>
            <a:pPr lvl="0" eaLnBrk="0" fontAlgn="base" hangingPunct="0">
              <a:spcBef>
                <a:spcPct val="0"/>
              </a:spcBef>
              <a:spcAft>
                <a:spcPct val="0"/>
              </a:spcAft>
            </a:pPr>
            <a:r>
              <a:rPr lang="en-US" altLang="en-US" sz="2800" dirty="0">
                <a:solidFill>
                  <a:srgbClr val="C00000"/>
                </a:solidFill>
              </a:rPr>
              <a:t>1895</a:t>
            </a:r>
            <a:r>
              <a:rPr lang="en-US" altLang="en-US" sz="2800" dirty="0">
                <a:solidFill>
                  <a:srgbClr val="242424"/>
                </a:solidFill>
              </a:rPr>
              <a:t> • President </a:t>
            </a:r>
            <a:r>
              <a:rPr lang="en-US" altLang="en-US" sz="2800" dirty="0" err="1">
                <a:solidFill>
                  <a:srgbClr val="242424"/>
                </a:solidFill>
              </a:rPr>
              <a:t>Jesup</a:t>
            </a:r>
            <a:r>
              <a:rPr lang="en-US" altLang="en-US" sz="2800" dirty="0">
                <a:solidFill>
                  <a:srgbClr val="242424"/>
                </a:solidFill>
              </a:rPr>
              <a:t> hires Franz Boas to be the assistant curator in the Department of Ethnology.</a:t>
            </a:r>
            <a:endParaRPr lang="en-US" altLang="en-US" sz="2800" dirty="0">
              <a:solidFill>
                <a:srgbClr val="000000"/>
              </a:solidFill>
            </a:endParaRPr>
          </a:p>
          <a:p>
            <a:pPr lvl="0" eaLnBrk="0" fontAlgn="base" hangingPunct="0">
              <a:spcBef>
                <a:spcPct val="0"/>
              </a:spcBef>
              <a:spcAft>
                <a:spcPct val="0"/>
              </a:spcAft>
            </a:pPr>
            <a:r>
              <a:rPr lang="en-US" altLang="en-US" sz="2800" dirty="0">
                <a:solidFill>
                  <a:srgbClr val="C00000"/>
                </a:solidFill>
              </a:rPr>
              <a:t>1896</a:t>
            </a:r>
            <a:r>
              <a:rPr lang="en-US" altLang="en-US" sz="2800" dirty="0">
                <a:solidFill>
                  <a:srgbClr val="242424"/>
                </a:solidFill>
              </a:rPr>
              <a:t> • The Hall of Northwest Coast Indians opens on the first floor.</a:t>
            </a:r>
            <a:endParaRPr lang="en-US" altLang="en-US" sz="2800" dirty="0"/>
          </a:p>
          <a:p>
            <a:pPr lvl="0" eaLnBrk="0" fontAlgn="base" hangingPunct="0">
              <a:spcBef>
                <a:spcPct val="0"/>
              </a:spcBef>
              <a:spcAft>
                <a:spcPct val="0"/>
              </a:spcAft>
            </a:pPr>
            <a:r>
              <a:rPr lang="en-US" altLang="en-US" sz="2800" dirty="0">
                <a:solidFill>
                  <a:srgbClr val="C00000"/>
                </a:solidFill>
              </a:rPr>
              <a:t>1897–1902</a:t>
            </a:r>
            <a:r>
              <a:rPr lang="en-US" altLang="en-US" sz="2800" dirty="0">
                <a:solidFill>
                  <a:srgbClr val="242424"/>
                </a:solidFill>
              </a:rPr>
              <a:t> • Boas organizes the </a:t>
            </a:r>
            <a:r>
              <a:rPr lang="en-US" altLang="en-US" sz="2800" dirty="0" err="1">
                <a:solidFill>
                  <a:srgbClr val="242424"/>
                </a:solidFill>
              </a:rPr>
              <a:t>Jesup</a:t>
            </a:r>
            <a:r>
              <a:rPr lang="en-US" altLang="en-US" sz="2800" dirty="0">
                <a:solidFill>
                  <a:srgbClr val="242424"/>
                </a:solidFill>
              </a:rPr>
              <a:t> North Pacific Expedition. In the entire field of anthropology, nothing of comparable ambition or scope has ever before been attempted. The expedition yields an unparalleled record of the life and culture of the peoples of the North Pacific.</a:t>
            </a:r>
            <a:endParaRPr lang="en-US" altLang="en-US" sz="2800" dirty="0"/>
          </a:p>
        </p:txBody>
      </p:sp>
      <p:sp>
        <p:nvSpPr>
          <p:cNvPr id="4" name="TextBox 3">
            <a:extLst>
              <a:ext uri="{FF2B5EF4-FFF2-40B4-BE49-F238E27FC236}">
                <a16:creationId xmlns:a16="http://schemas.microsoft.com/office/drawing/2014/main" id="{8F4043DE-17CE-9B4A-A534-B5E4B25DCB90}"/>
              </a:ext>
            </a:extLst>
          </p:cNvPr>
          <p:cNvSpPr txBox="1"/>
          <p:nvPr/>
        </p:nvSpPr>
        <p:spPr>
          <a:xfrm>
            <a:off x="6553200" y="5257800"/>
            <a:ext cx="2270173" cy="646331"/>
          </a:xfrm>
          <a:prstGeom prst="rect">
            <a:avLst/>
          </a:prstGeom>
          <a:noFill/>
        </p:spPr>
        <p:txBody>
          <a:bodyPr wrap="none" rtlCol="0">
            <a:spAutoFit/>
          </a:bodyPr>
          <a:lstStyle/>
          <a:p>
            <a:r>
              <a:rPr lang="en-US" altLang="en-US" dirty="0">
                <a:solidFill>
                  <a:srgbClr val="707070"/>
                </a:solidFill>
              </a:rPr>
              <a:t>The </a:t>
            </a:r>
            <a:r>
              <a:rPr lang="en-US" altLang="en-US" dirty="0" err="1">
                <a:solidFill>
                  <a:srgbClr val="707070"/>
                </a:solidFill>
              </a:rPr>
              <a:t>Jesup</a:t>
            </a:r>
            <a:r>
              <a:rPr lang="en-US" altLang="en-US" dirty="0">
                <a:solidFill>
                  <a:srgbClr val="707070"/>
                </a:solidFill>
              </a:rPr>
              <a:t> Expedition. </a:t>
            </a:r>
            <a:endParaRPr lang="en-US" altLang="en-US" dirty="0"/>
          </a:p>
          <a:p>
            <a:endParaRPr lang="en-US" dirty="0"/>
          </a:p>
        </p:txBody>
      </p:sp>
    </p:spTree>
    <p:extLst>
      <p:ext uri="{BB962C8B-B14F-4D97-AF65-F5344CB8AC3E}">
        <p14:creationId xmlns:p14="http://schemas.microsoft.com/office/powerpoint/2010/main" val="243023945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42ADE0-A19F-1E49-B114-4F8E4E8E088A}"/>
              </a:ext>
            </a:extLst>
          </p:cNvPr>
          <p:cNvSpPr/>
          <p:nvPr/>
        </p:nvSpPr>
        <p:spPr>
          <a:xfrm>
            <a:off x="0" y="33728"/>
            <a:ext cx="12192000" cy="6986528"/>
          </a:xfrm>
          <a:prstGeom prst="rect">
            <a:avLst/>
          </a:prstGeom>
        </p:spPr>
        <p:txBody>
          <a:bodyPr wrap="square">
            <a:spAutoFit/>
          </a:bodyPr>
          <a:lstStyle/>
          <a:p>
            <a:r>
              <a:rPr lang="en-US" sz="2800" dirty="0">
                <a:solidFill>
                  <a:srgbClr val="4D4D4F"/>
                </a:solidFill>
                <a:latin typeface="Arial" panose="020B0604020202020204" pitchFamily="34" charset="0"/>
              </a:rPr>
              <a:t>    </a:t>
            </a:r>
            <a:r>
              <a:rPr lang="en-US" sz="2800" b="1" dirty="0">
                <a:solidFill>
                  <a:srgbClr val="C00000"/>
                </a:solidFill>
                <a:latin typeface="Arial" panose="020B0604020202020204" pitchFamily="34" charset="0"/>
              </a:rPr>
              <a:t> 9/11 Museum Mission</a:t>
            </a:r>
          </a:p>
          <a:p>
            <a:pPr marL="457200" indent="-457200">
              <a:buFont typeface="Arial" panose="020B0604020202020204" pitchFamily="34" charset="0"/>
              <a:buChar char="•"/>
            </a:pPr>
            <a:r>
              <a:rPr lang="en-US" sz="2800" dirty="0">
                <a:solidFill>
                  <a:srgbClr val="4D4D4F"/>
                </a:solidFill>
                <a:latin typeface="Arial" panose="020B0604020202020204" pitchFamily="34" charset="0"/>
              </a:rPr>
              <a:t>The National September 11 Memorial Museum serves as the country’s principal institution for examining the implications of the events of 9/11, documenting the impact of those events and exploring the continuing significance of September 11, 2001. </a:t>
            </a:r>
          </a:p>
          <a:p>
            <a:pPr marL="457200" indent="-457200">
              <a:buFont typeface="Arial" panose="020B0604020202020204" pitchFamily="34" charset="0"/>
              <a:buChar char="•"/>
            </a:pPr>
            <a:r>
              <a:rPr lang="en-US" sz="2800" dirty="0">
                <a:solidFill>
                  <a:srgbClr val="4D4D4F"/>
                </a:solidFill>
                <a:latin typeface="Arial" panose="020B0604020202020204" pitchFamily="34" charset="0"/>
              </a:rPr>
              <a:t>The Museum’s 110,000 square feet of exhibition space is located within the archaeological heart of the World Trade Center site – telling the story of 9/11 through multimedia displays, archives, narratives and a collection of monumental and authentic artifacts. The lives of every victim of the 2001 and 1993 attacks are commemorated as visitors have the opportunity to learn about the lives of the men, women and children who died.</a:t>
            </a:r>
          </a:p>
          <a:p>
            <a:pPr marL="457200" indent="-457200">
              <a:buFont typeface="Arial" panose="020B0604020202020204" pitchFamily="34" charset="0"/>
              <a:buChar char="•"/>
            </a:pPr>
            <a:r>
              <a:rPr lang="en-US" sz="2800" dirty="0">
                <a:solidFill>
                  <a:srgbClr val="4D4D4F"/>
                </a:solidFill>
                <a:latin typeface="Arial" panose="020B0604020202020204" pitchFamily="34" charset="0"/>
              </a:rPr>
              <a:t>The monumental artifacts of the Museum provide a link to the events of 9/11, while presenting intimate stories of loss, compassion, reckoning and recovery that are central to telling the story of the attacks and the aftermath.</a:t>
            </a:r>
            <a:endParaRPr lang="en-US" sz="2800" b="0" i="0" u="none" strike="noStrike" dirty="0">
              <a:solidFill>
                <a:srgbClr val="4D4D4F"/>
              </a:solidFill>
              <a:effectLst/>
              <a:latin typeface="Arial" panose="020B0604020202020204" pitchFamily="34" charset="0"/>
            </a:endParaRPr>
          </a:p>
        </p:txBody>
      </p:sp>
    </p:spTree>
    <p:extLst>
      <p:ext uri="{BB962C8B-B14F-4D97-AF65-F5344CB8AC3E}">
        <p14:creationId xmlns:p14="http://schemas.microsoft.com/office/powerpoint/2010/main" val="20451159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28EDD3-C064-BA42-BF17-3BDD5088CF61}"/>
              </a:ext>
            </a:extLst>
          </p:cNvPr>
          <p:cNvSpPr/>
          <p:nvPr/>
        </p:nvSpPr>
        <p:spPr>
          <a:xfrm>
            <a:off x="3748" y="152400"/>
            <a:ext cx="7006652" cy="6555641"/>
          </a:xfrm>
          <a:prstGeom prst="rect">
            <a:avLst/>
          </a:prstGeom>
        </p:spPr>
        <p:txBody>
          <a:bodyPr wrap="square">
            <a:spAutoFit/>
          </a:bodyPr>
          <a:lstStyle/>
          <a:p>
            <a:r>
              <a:rPr lang="en-US" sz="2800" b="1" dirty="0">
                <a:solidFill>
                  <a:srgbClr val="C00000"/>
                </a:solidFill>
                <a:latin typeface="Arial" panose="020B0604020202020204" pitchFamily="34" charset="0"/>
              </a:rPr>
              <a:t>The National September 11 Memorial</a:t>
            </a:r>
            <a:r>
              <a:rPr lang="en-US" sz="2800" dirty="0">
                <a:solidFill>
                  <a:srgbClr val="C00000"/>
                </a:solidFill>
                <a:latin typeface="Arial" panose="020B0604020202020204" pitchFamily="34" charset="0"/>
              </a:rPr>
              <a:t> </a:t>
            </a:r>
          </a:p>
          <a:p>
            <a:r>
              <a:rPr lang="en-US" sz="2800" dirty="0">
                <a:solidFill>
                  <a:srgbClr val="C00000"/>
                </a:solidFill>
                <a:latin typeface="Arial" panose="020B0604020202020204" pitchFamily="34" charset="0"/>
              </a:rPr>
              <a:t>•</a:t>
            </a:r>
            <a:r>
              <a:rPr lang="en-US" sz="2800" dirty="0">
                <a:solidFill>
                  <a:srgbClr val="4D4D4F"/>
                </a:solidFill>
                <a:latin typeface="Arial" panose="020B0604020202020204" pitchFamily="34" charset="0"/>
              </a:rPr>
              <a:t> Tribute of remembrance and honor to the 2,977 people killed in attacks of 9/11, 2001 at the World Trade Center site, near Shanksville, Pa., and Pentagon. Also six people killed in the World Trade Center bombing in February 1993.</a:t>
            </a:r>
          </a:p>
          <a:p>
            <a:r>
              <a:rPr lang="en-US" sz="2800" dirty="0">
                <a:solidFill>
                  <a:srgbClr val="C00000"/>
                </a:solidFill>
                <a:latin typeface="Arial" panose="020B0604020202020204" pitchFamily="34" charset="0"/>
              </a:rPr>
              <a:t>• </a:t>
            </a:r>
            <a:r>
              <a:rPr lang="en-US" sz="2800" dirty="0">
                <a:solidFill>
                  <a:srgbClr val="4D4D4F"/>
                </a:solidFill>
                <a:latin typeface="Arial" panose="020B0604020202020204" pitchFamily="34" charset="0"/>
              </a:rPr>
              <a:t>The Memorial’s twin reflecting pools are each nearly an acre in size and feature largest manmade waterfalls in North America. The pools sit within the footprints where the Twin Towers once stood. </a:t>
            </a:r>
          </a:p>
          <a:p>
            <a:r>
              <a:rPr lang="en-US" sz="2800" dirty="0">
                <a:solidFill>
                  <a:srgbClr val="C00000"/>
                </a:solidFill>
                <a:latin typeface="Arial" panose="020B0604020202020204" pitchFamily="34" charset="0"/>
              </a:rPr>
              <a:t>•</a:t>
            </a:r>
            <a:r>
              <a:rPr lang="en-US" sz="2800" dirty="0">
                <a:solidFill>
                  <a:srgbClr val="4D4D4F"/>
                </a:solidFill>
                <a:latin typeface="Arial" panose="020B0604020202020204" pitchFamily="34" charset="0"/>
              </a:rPr>
              <a:t> Names of every person who died in the 2001 and 1993 attacks are inscribed into bronze panels edging the Memorial pools.</a:t>
            </a:r>
            <a:endParaRPr lang="en-US" sz="2800" b="0" i="0" u="none" strike="noStrike" dirty="0">
              <a:solidFill>
                <a:srgbClr val="4D4D4F"/>
              </a:solidFill>
              <a:effectLst/>
              <a:latin typeface="Arial" panose="020B0604020202020204" pitchFamily="34" charset="0"/>
            </a:endParaRPr>
          </a:p>
        </p:txBody>
      </p:sp>
      <p:pic>
        <p:nvPicPr>
          <p:cNvPr id="3" name="Picture 2">
            <a:extLst>
              <a:ext uri="{FF2B5EF4-FFF2-40B4-BE49-F238E27FC236}">
                <a16:creationId xmlns:a16="http://schemas.microsoft.com/office/drawing/2014/main" id="{2CD2B1D5-1786-FC49-9BE2-A91D30CD0E4C}"/>
              </a:ext>
            </a:extLst>
          </p:cNvPr>
          <p:cNvPicPr>
            <a:picLocks noChangeAspect="1"/>
          </p:cNvPicPr>
          <p:nvPr/>
        </p:nvPicPr>
        <p:blipFill>
          <a:blip r:embed="rId2"/>
          <a:stretch>
            <a:fillRect/>
          </a:stretch>
        </p:blipFill>
        <p:spPr>
          <a:xfrm>
            <a:off x="6959600" y="1752600"/>
            <a:ext cx="5080000" cy="4091214"/>
          </a:xfrm>
          <a:prstGeom prst="rect">
            <a:avLst/>
          </a:prstGeom>
        </p:spPr>
      </p:pic>
    </p:spTree>
    <p:extLst>
      <p:ext uri="{BB962C8B-B14F-4D97-AF65-F5344CB8AC3E}">
        <p14:creationId xmlns:p14="http://schemas.microsoft.com/office/powerpoint/2010/main" val="97708754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B1540A06-3097-E94B-AF9E-4BDF3D0E5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 y="176779"/>
            <a:ext cx="12192000" cy="6504442"/>
          </a:xfrm>
          <a:prstGeom prst="rect">
            <a:avLst/>
          </a:prstGeom>
          <a:ln>
            <a:solidFill>
              <a:schemeClr val="tx2"/>
            </a:solidFill>
          </a:ln>
        </p:spPr>
      </p:pic>
      <p:sp>
        <p:nvSpPr>
          <p:cNvPr id="5" name="Rectangle 4">
            <a:extLst>
              <a:ext uri="{FF2B5EF4-FFF2-40B4-BE49-F238E27FC236}">
                <a16:creationId xmlns:a16="http://schemas.microsoft.com/office/drawing/2014/main" id="{4E8740D1-2602-B946-8AB8-DE2D8F0CC6C1}"/>
              </a:ext>
            </a:extLst>
          </p:cNvPr>
          <p:cNvSpPr/>
          <p:nvPr/>
        </p:nvSpPr>
        <p:spPr>
          <a:xfrm>
            <a:off x="152400" y="4724400"/>
            <a:ext cx="11734800" cy="685800"/>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24441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ew shape"/>
          <p:cNvSpPr/>
          <p:nvPr/>
        </p:nvSpPr>
        <p:spPr>
          <a:xfrm>
            <a:off x="5105400" y="430200"/>
            <a:ext cx="6172200" cy="59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b">
            <a:normAutofit fontScale="85000" lnSpcReduction="20000"/>
          </a:bodyPr>
          <a:lstStyle/>
          <a:p>
            <a:pPr algn="l">
              <a:lnSpc>
                <a:spcPct val="100000"/>
              </a:lnSpc>
            </a:pPr>
            <a:r>
              <a:rPr sz="2400" dirty="0">
                <a:solidFill>
                  <a:srgbClr val="0A85E6"/>
                </a:solidFill>
                <a:latin typeface="Arial" pitchFamily="34" charset="0"/>
              </a:rPr>
              <a:t>Most visited Smithsonian museums and institutions in the United States in 2018 (in millions)</a:t>
            </a:r>
          </a:p>
        </p:txBody>
      </p:sp>
      <p:sp>
        <p:nvSpPr>
          <p:cNvPr id="3" name="New shape"/>
          <p:cNvSpPr/>
          <p:nvPr/>
        </p:nvSpPr>
        <p:spPr>
          <a:xfrm>
            <a:off x="5105400" y="979200"/>
            <a:ext cx="6403800" cy="33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fontScale="97500" lnSpcReduction="10000"/>
          </a:bodyPr>
          <a:lstStyle/>
          <a:p>
            <a:pPr algn="l">
              <a:lnSpc>
                <a:spcPct val="100000"/>
              </a:lnSpc>
            </a:pPr>
            <a:r>
              <a:rPr sz="1600" dirty="0">
                <a:solidFill>
                  <a:srgbClr val="919191"/>
                </a:solidFill>
                <a:latin typeface="Arial" pitchFamily="34" charset="0"/>
              </a:rPr>
              <a:t>Most visited Smithsonian museums and institutions in the U.S. 2018</a:t>
            </a:r>
          </a:p>
        </p:txBody>
      </p:sp>
      <p:sp>
        <p:nvSpPr>
          <p:cNvPr id="4" name="New shape"/>
          <p:cNvSpPr/>
          <p:nvPr/>
        </p:nvSpPr>
        <p:spPr>
          <a:xfrm>
            <a:off x="10134600" y="6058799"/>
            <a:ext cx="2057400" cy="6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b">
            <a:normAutofit/>
          </a:bodyPr>
          <a:lstStyle/>
          <a:p>
            <a:pPr algn="l">
              <a:lnSpc>
                <a:spcPct val="100000"/>
              </a:lnSpc>
            </a:pPr>
            <a:r>
              <a:rPr sz="800" b="1" dirty="0">
                <a:solidFill>
                  <a:srgbClr val="555555"/>
                </a:solidFill>
                <a:latin typeface="Arial" pitchFamily="34" charset="0"/>
              </a:rPr>
              <a:t>Note: </a:t>
            </a:r>
            <a:r>
              <a:rPr sz="800" dirty="0">
                <a:solidFill>
                  <a:srgbClr val="555555"/>
                </a:solidFill>
                <a:latin typeface="Arial" pitchFamily="34" charset="0"/>
              </a:rPr>
              <a:t> United States; 2018</a:t>
            </a:r>
          </a:p>
          <a:p>
            <a:pPr algn="l"/>
            <a:r>
              <a:rPr sz="800" dirty="0">
                <a:solidFill>
                  <a:srgbClr val="555555"/>
                </a:solidFill>
                <a:latin typeface="Arial" pitchFamily="34" charset="0"/>
              </a:rPr>
              <a:t>Further information regarding this statistic can be found on </a:t>
            </a:r>
            <a:r>
              <a:rPr sz="800" dirty="0">
                <a:solidFill>
                  <a:srgbClr val="555555"/>
                </a:solidFill>
                <a:latin typeface="Arial" pitchFamily="34" charset="0"/>
                <a:hlinkClick r:id="" action="ppaction://noaction"/>
              </a:rPr>
              <a:t>page 8</a:t>
            </a:r>
            <a:r>
              <a:rPr sz="800" dirty="0">
                <a:solidFill>
                  <a:srgbClr val="555555"/>
                </a:solidFill>
                <a:latin typeface="Arial" pitchFamily="34" charset="0"/>
              </a:rPr>
              <a:t>.</a:t>
            </a:r>
          </a:p>
          <a:p>
            <a:pPr algn="l"/>
            <a:r>
              <a:rPr sz="800" b="1" dirty="0">
                <a:solidFill>
                  <a:srgbClr val="555555"/>
                </a:solidFill>
                <a:latin typeface="Arial" pitchFamily="34" charset="0"/>
              </a:rPr>
              <a:t>Source(s): </a:t>
            </a:r>
            <a:r>
              <a:rPr sz="800" dirty="0">
                <a:solidFill>
                  <a:srgbClr val="555555"/>
                </a:solidFill>
                <a:latin typeface="Arial" pitchFamily="34" charset="0"/>
              </a:rPr>
              <a:t>Smithsonian; </a:t>
            </a:r>
            <a:r>
              <a:rPr sz="800" dirty="0">
                <a:solidFill>
                  <a:srgbClr val="555555"/>
                </a:solidFill>
                <a:latin typeface="Arial" pitchFamily="34" charset="0"/>
                <a:hlinkClick r:id="rId2"/>
              </a:rPr>
              <a:t>ID 258338</a:t>
            </a:r>
          </a:p>
        </p:txBody>
      </p:sp>
      <p:graphicFrame>
        <p:nvGraphicFramePr>
          <p:cNvPr id="5" name="ChartObject"/>
          <p:cNvGraphicFramePr/>
          <p:nvPr>
            <p:extLst>
              <p:ext uri="{D42A27DB-BD31-4B8C-83A1-F6EECF244321}">
                <p14:modId xmlns:p14="http://schemas.microsoft.com/office/powerpoint/2010/main" val="1446541974"/>
              </p:ext>
            </p:extLst>
          </p:nvPr>
        </p:nvGraphicFramePr>
        <p:xfrm>
          <a:off x="0" y="140985"/>
          <a:ext cx="12192000" cy="6717015"/>
        </p:xfrm>
        <a:graphic>
          <a:graphicData uri="http://schemas.openxmlformats.org/drawingml/2006/chart">
            <c:chart xmlns:c="http://schemas.openxmlformats.org/drawingml/2006/chart" xmlns:r="http://schemas.openxmlformats.org/officeDocument/2006/relationships" r:id="rId3"/>
          </a:graphicData>
        </a:graphic>
      </p:graphicFrame>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lstStyle/>
          <a:p>
            <a:pPr algn="ctr"/>
            <a:r>
              <a:rPr sz="1000" dirty="0">
                <a:solidFill>
                  <a:srgbClr val="FFFFFF"/>
                </a:solidFill>
                <a:latin typeface="Arial" pitchFamily="34" charset="0"/>
              </a:rPr>
              <a:t>4</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8.09.12"/>
  <p:tag name="AS_TITLE" val="Aspose.Slides for .NET 4.0 Client Profile"/>
  <p:tag name="AS_VERSION" val="1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344</Words>
  <Application>Microsoft Macintosh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sofia-pro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Michael Krondl</cp:lastModifiedBy>
  <cp:revision>8</cp:revision>
  <cp:lastPrinted>2019-02-21T17:44:59Z</cp:lastPrinted>
  <dcterms:created xsi:type="dcterms:W3CDTF">2019-02-21T16:44:59Z</dcterms:created>
  <dcterms:modified xsi:type="dcterms:W3CDTF">2019-02-21T19:19:10Z</dcterms:modified>
</cp:coreProperties>
</file>