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0" r:id="rId3"/>
    <p:sldId id="274" r:id="rId4"/>
    <p:sldId id="275" r:id="rId5"/>
    <p:sldId id="277" r:id="rId6"/>
    <p:sldId id="278" r:id="rId7"/>
    <p:sldId id="279" r:id="rId8"/>
    <p:sldId id="271" r:id="rId9"/>
    <p:sldId id="276" r:id="rId10"/>
    <p:sldId id="287" r:id="rId11"/>
    <p:sldId id="288" r:id="rId12"/>
    <p:sldId id="289" r:id="rId13"/>
    <p:sldId id="290" r:id="rId14"/>
    <p:sldId id="282" r:id="rId15"/>
    <p:sldId id="281" r:id="rId16"/>
    <p:sldId id="286" r:id="rId17"/>
    <p:sldId id="283" r:id="rId18"/>
    <p:sldId id="272" r:id="rId1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582" autoAdjust="0"/>
    <p:restoredTop sz="76882" autoAdjust="0"/>
  </p:normalViewPr>
  <p:slideViewPr>
    <p:cSldViewPr>
      <p:cViewPr varScale="1">
        <p:scale>
          <a:sx n="66" d="100"/>
          <a:sy n="66" d="100"/>
        </p:scale>
        <p:origin x="10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7B022-9F2D-4BD1-908D-5AFAE395A025}" type="doc">
      <dgm:prSet loTypeId="urn:microsoft.com/office/officeart/2005/8/layout/pyramid1" loCatId="pyramid" qsTypeId="urn:microsoft.com/office/officeart/2005/8/quickstyle/simple5" qsCatId="simple" csTypeId="urn:microsoft.com/office/officeart/2005/8/colors/colorful3" csCatId="colorful" phldr="1"/>
      <dgm:spPr/>
    </dgm:pt>
    <dgm:pt modelId="{761DDA0D-EE74-416B-8F1A-FB684C000702}">
      <dgm:prSet phldrT="[Text]"/>
      <dgm:spPr/>
      <dgm:t>
        <a:bodyPr/>
        <a:lstStyle/>
        <a:p>
          <a:r>
            <a:rPr lang="en-US" dirty="0" err="1" smtClean="0"/>
            <a:t>Grands</a:t>
          </a:r>
          <a:r>
            <a:rPr lang="en-US" dirty="0" smtClean="0"/>
            <a:t> </a:t>
          </a:r>
          <a:r>
            <a:rPr lang="en-US" dirty="0" err="1" smtClean="0"/>
            <a:t>Crus</a:t>
          </a:r>
          <a:endParaRPr lang="en-US" dirty="0"/>
        </a:p>
      </dgm:t>
    </dgm:pt>
    <dgm:pt modelId="{C8EA5745-8FB6-4006-A9A6-D74B2E60EA14}" type="parTrans" cxnId="{1DAFA68C-B96D-43E9-A092-39B71F92090E}">
      <dgm:prSet/>
      <dgm:spPr/>
      <dgm:t>
        <a:bodyPr/>
        <a:lstStyle/>
        <a:p>
          <a:endParaRPr lang="en-US"/>
        </a:p>
      </dgm:t>
    </dgm:pt>
    <dgm:pt modelId="{0EAB7EC8-8C37-45BB-B1F0-4B95CFC813D6}" type="sibTrans" cxnId="{1DAFA68C-B96D-43E9-A092-39B71F92090E}">
      <dgm:prSet/>
      <dgm:spPr/>
      <dgm:t>
        <a:bodyPr/>
        <a:lstStyle/>
        <a:p>
          <a:endParaRPr lang="en-US"/>
        </a:p>
      </dgm:t>
    </dgm:pt>
    <dgm:pt modelId="{4F6E613B-7C4B-4FC3-A52C-D5A5CA187552}">
      <dgm:prSet phldrT="[Text]" custT="1"/>
      <dgm:spPr/>
      <dgm:t>
        <a:bodyPr/>
        <a:lstStyle/>
        <a:p>
          <a:r>
            <a:rPr lang="en-US" sz="2800" dirty="0" smtClean="0"/>
            <a:t>Premiers </a:t>
          </a:r>
          <a:r>
            <a:rPr lang="en-US" sz="2800" dirty="0" err="1" smtClean="0"/>
            <a:t>Crus</a:t>
          </a:r>
          <a:endParaRPr lang="en-US" sz="2800" dirty="0"/>
        </a:p>
      </dgm:t>
    </dgm:pt>
    <dgm:pt modelId="{54CE0B5B-BAEB-49BA-BAD6-9F407D83FDEB}" type="parTrans" cxnId="{027414F2-2D4B-4E2E-AD03-2380E7E2D8EC}">
      <dgm:prSet/>
      <dgm:spPr/>
      <dgm:t>
        <a:bodyPr/>
        <a:lstStyle/>
        <a:p>
          <a:endParaRPr lang="en-US"/>
        </a:p>
      </dgm:t>
    </dgm:pt>
    <dgm:pt modelId="{FFC4F860-B9AE-4CD5-9AF1-472D2B2238C1}" type="sibTrans" cxnId="{027414F2-2D4B-4E2E-AD03-2380E7E2D8EC}">
      <dgm:prSet/>
      <dgm:spPr/>
      <dgm:t>
        <a:bodyPr/>
        <a:lstStyle/>
        <a:p>
          <a:endParaRPr lang="en-US"/>
        </a:p>
      </dgm:t>
    </dgm:pt>
    <dgm:pt modelId="{3DB59225-812F-415E-ABCE-4701B12D45F3}">
      <dgm:prSet phldrT="[Text]" custT="1"/>
      <dgm:spPr/>
      <dgm:t>
        <a:bodyPr/>
        <a:lstStyle/>
        <a:p>
          <a:r>
            <a:rPr lang="en-US" sz="3600" dirty="0" smtClean="0"/>
            <a:t>Regional </a:t>
          </a:r>
          <a:endParaRPr lang="en-US" sz="3600" dirty="0"/>
        </a:p>
      </dgm:t>
    </dgm:pt>
    <dgm:pt modelId="{6FF0920B-6C2E-4D1E-BE7B-E00DB9F2F522}" type="parTrans" cxnId="{1AA4BC34-AB48-40F0-9926-647C6B6C1771}">
      <dgm:prSet/>
      <dgm:spPr/>
      <dgm:t>
        <a:bodyPr/>
        <a:lstStyle/>
        <a:p>
          <a:endParaRPr lang="en-US"/>
        </a:p>
      </dgm:t>
    </dgm:pt>
    <dgm:pt modelId="{30ED3A7A-3DFF-4B84-8A45-AF6983A8561C}" type="sibTrans" cxnId="{1AA4BC34-AB48-40F0-9926-647C6B6C1771}">
      <dgm:prSet/>
      <dgm:spPr/>
      <dgm:t>
        <a:bodyPr/>
        <a:lstStyle/>
        <a:p>
          <a:endParaRPr lang="en-US"/>
        </a:p>
      </dgm:t>
    </dgm:pt>
    <dgm:pt modelId="{74EF11F4-65BA-4D12-A06A-F3A773F31341}">
      <dgm:prSet phldrT="[Text]" custT="1"/>
      <dgm:spPr/>
      <dgm:t>
        <a:bodyPr/>
        <a:lstStyle/>
        <a:p>
          <a:r>
            <a:rPr lang="en-US" sz="3600" dirty="0" smtClean="0"/>
            <a:t>Village AOC</a:t>
          </a:r>
          <a:endParaRPr lang="en-US" sz="3600" dirty="0"/>
        </a:p>
      </dgm:t>
    </dgm:pt>
    <dgm:pt modelId="{25B82F07-A906-41EE-82C7-EF83EFCAD1A5}" type="parTrans" cxnId="{4677BB24-3BE0-4293-A004-31B6AB1899CD}">
      <dgm:prSet/>
      <dgm:spPr/>
      <dgm:t>
        <a:bodyPr/>
        <a:lstStyle/>
        <a:p>
          <a:endParaRPr lang="en-US"/>
        </a:p>
      </dgm:t>
    </dgm:pt>
    <dgm:pt modelId="{BA60E120-42DA-4849-877D-54EC938BB7A7}" type="sibTrans" cxnId="{4677BB24-3BE0-4293-A004-31B6AB1899CD}">
      <dgm:prSet/>
      <dgm:spPr/>
      <dgm:t>
        <a:bodyPr/>
        <a:lstStyle/>
        <a:p>
          <a:endParaRPr lang="en-US"/>
        </a:p>
      </dgm:t>
    </dgm:pt>
    <dgm:pt modelId="{839AF4EE-4F1E-4651-B990-52171A2F3776}" type="pres">
      <dgm:prSet presAssocID="{1347B022-9F2D-4BD1-908D-5AFAE395A025}" presName="Name0" presStyleCnt="0">
        <dgm:presLayoutVars>
          <dgm:dir/>
          <dgm:animLvl val="lvl"/>
          <dgm:resizeHandles val="exact"/>
        </dgm:presLayoutVars>
      </dgm:prSet>
      <dgm:spPr/>
    </dgm:pt>
    <dgm:pt modelId="{9F2E5D7E-A206-423C-9E8A-AA4B23359CBE}" type="pres">
      <dgm:prSet presAssocID="{761DDA0D-EE74-416B-8F1A-FB684C000702}" presName="Name8" presStyleCnt="0"/>
      <dgm:spPr/>
    </dgm:pt>
    <dgm:pt modelId="{56E4C2D6-487D-486F-9B40-4C434F01A6A8}" type="pres">
      <dgm:prSet presAssocID="{761DDA0D-EE74-416B-8F1A-FB684C000702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4DFC5-A999-4279-B3E6-DCD4E4761A73}" type="pres">
      <dgm:prSet presAssocID="{761DDA0D-EE74-416B-8F1A-FB684C00070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415F3-974D-443E-B7D6-5B6E99BD1BAF}" type="pres">
      <dgm:prSet presAssocID="{4F6E613B-7C4B-4FC3-A52C-D5A5CA187552}" presName="Name8" presStyleCnt="0"/>
      <dgm:spPr/>
    </dgm:pt>
    <dgm:pt modelId="{3CDA6EFA-12C1-438B-9259-E30B2A3F5211}" type="pres">
      <dgm:prSet presAssocID="{4F6E613B-7C4B-4FC3-A52C-D5A5CA187552}" presName="level" presStyleLbl="node1" presStyleIdx="1" presStyleCnt="4" custScaleY="8312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4F5AC-6E6C-4E78-A199-E38515C4ED7A}" type="pres">
      <dgm:prSet presAssocID="{4F6E613B-7C4B-4FC3-A52C-D5A5CA1875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36250-732A-4607-A452-03557851EA9B}" type="pres">
      <dgm:prSet presAssocID="{74EF11F4-65BA-4D12-A06A-F3A773F31341}" presName="Name8" presStyleCnt="0"/>
      <dgm:spPr/>
    </dgm:pt>
    <dgm:pt modelId="{AA736B6B-FDA4-4A41-A6C8-566E14718E6F}" type="pres">
      <dgm:prSet presAssocID="{74EF11F4-65BA-4D12-A06A-F3A773F31341}" presName="level" presStyleLbl="node1" presStyleIdx="2" presStyleCnt="4" custScaleY="1229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B44AD-27E0-47B8-8CA1-7EC988442884}" type="pres">
      <dgm:prSet presAssocID="{74EF11F4-65BA-4D12-A06A-F3A773F313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81E88-5F56-4DC8-8165-0F620824FDBD}" type="pres">
      <dgm:prSet presAssocID="{3DB59225-812F-415E-ABCE-4701B12D45F3}" presName="Name8" presStyleCnt="0"/>
      <dgm:spPr/>
    </dgm:pt>
    <dgm:pt modelId="{B7D3DD7F-71B3-49A2-BA54-8F3555D6C649}" type="pres">
      <dgm:prSet presAssocID="{3DB59225-812F-415E-ABCE-4701B12D45F3}" presName="level" presStyleLbl="node1" presStyleIdx="3" presStyleCnt="4" custScaleY="12698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2C06B-726A-42AC-B14E-B6F8A602EB5B}" type="pres">
      <dgm:prSet presAssocID="{3DB59225-812F-415E-ABCE-4701B12D45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955819-2407-48EE-BF3D-468C3324420B}" type="presOf" srcId="{3DB59225-812F-415E-ABCE-4701B12D45F3}" destId="{B7D3DD7F-71B3-49A2-BA54-8F3555D6C649}" srcOrd="0" destOrd="0" presId="urn:microsoft.com/office/officeart/2005/8/layout/pyramid1"/>
    <dgm:cxn modelId="{48690321-85F6-41F9-B1A0-6012619E1B15}" type="presOf" srcId="{761DDA0D-EE74-416B-8F1A-FB684C000702}" destId="{1554DFC5-A999-4279-B3E6-DCD4E4761A73}" srcOrd="1" destOrd="0" presId="urn:microsoft.com/office/officeart/2005/8/layout/pyramid1"/>
    <dgm:cxn modelId="{027414F2-2D4B-4E2E-AD03-2380E7E2D8EC}" srcId="{1347B022-9F2D-4BD1-908D-5AFAE395A025}" destId="{4F6E613B-7C4B-4FC3-A52C-D5A5CA187552}" srcOrd="1" destOrd="0" parTransId="{54CE0B5B-BAEB-49BA-BAD6-9F407D83FDEB}" sibTransId="{FFC4F860-B9AE-4CD5-9AF1-472D2B2238C1}"/>
    <dgm:cxn modelId="{0FCF2089-7B39-483F-BED4-C3EF94A021D9}" type="presOf" srcId="{761DDA0D-EE74-416B-8F1A-FB684C000702}" destId="{56E4C2D6-487D-486F-9B40-4C434F01A6A8}" srcOrd="0" destOrd="0" presId="urn:microsoft.com/office/officeart/2005/8/layout/pyramid1"/>
    <dgm:cxn modelId="{09FAF85B-6B95-45E0-A54D-22171840CFA2}" type="presOf" srcId="{74EF11F4-65BA-4D12-A06A-F3A773F31341}" destId="{AA736B6B-FDA4-4A41-A6C8-566E14718E6F}" srcOrd="0" destOrd="0" presId="urn:microsoft.com/office/officeart/2005/8/layout/pyramid1"/>
    <dgm:cxn modelId="{4677BB24-3BE0-4293-A004-31B6AB1899CD}" srcId="{1347B022-9F2D-4BD1-908D-5AFAE395A025}" destId="{74EF11F4-65BA-4D12-A06A-F3A773F31341}" srcOrd="2" destOrd="0" parTransId="{25B82F07-A906-41EE-82C7-EF83EFCAD1A5}" sibTransId="{BA60E120-42DA-4849-877D-54EC938BB7A7}"/>
    <dgm:cxn modelId="{4FC85389-4D2D-4C21-94E1-90EF787720F7}" type="presOf" srcId="{1347B022-9F2D-4BD1-908D-5AFAE395A025}" destId="{839AF4EE-4F1E-4651-B990-52171A2F3776}" srcOrd="0" destOrd="0" presId="urn:microsoft.com/office/officeart/2005/8/layout/pyramid1"/>
    <dgm:cxn modelId="{5554E785-D223-4C7F-AB6F-97146DEC14E8}" type="presOf" srcId="{74EF11F4-65BA-4D12-A06A-F3A773F31341}" destId="{5D6B44AD-27E0-47B8-8CA1-7EC988442884}" srcOrd="1" destOrd="0" presId="urn:microsoft.com/office/officeart/2005/8/layout/pyramid1"/>
    <dgm:cxn modelId="{1DAFA68C-B96D-43E9-A092-39B71F92090E}" srcId="{1347B022-9F2D-4BD1-908D-5AFAE395A025}" destId="{761DDA0D-EE74-416B-8F1A-FB684C000702}" srcOrd="0" destOrd="0" parTransId="{C8EA5745-8FB6-4006-A9A6-D74B2E60EA14}" sibTransId="{0EAB7EC8-8C37-45BB-B1F0-4B95CFC813D6}"/>
    <dgm:cxn modelId="{3F30C907-0A92-494D-B309-3F8688F490F2}" type="presOf" srcId="{4F6E613B-7C4B-4FC3-A52C-D5A5CA187552}" destId="{85F4F5AC-6E6C-4E78-A199-E38515C4ED7A}" srcOrd="1" destOrd="0" presId="urn:microsoft.com/office/officeart/2005/8/layout/pyramid1"/>
    <dgm:cxn modelId="{2DF1F934-84B2-4E5D-A8D2-64BF68478710}" type="presOf" srcId="{3DB59225-812F-415E-ABCE-4701B12D45F3}" destId="{A102C06B-726A-42AC-B14E-B6F8A602EB5B}" srcOrd="1" destOrd="0" presId="urn:microsoft.com/office/officeart/2005/8/layout/pyramid1"/>
    <dgm:cxn modelId="{C9E070EB-E468-4D5F-B498-ED8A9BD79F21}" type="presOf" srcId="{4F6E613B-7C4B-4FC3-A52C-D5A5CA187552}" destId="{3CDA6EFA-12C1-438B-9259-E30B2A3F5211}" srcOrd="0" destOrd="0" presId="urn:microsoft.com/office/officeart/2005/8/layout/pyramid1"/>
    <dgm:cxn modelId="{1AA4BC34-AB48-40F0-9926-647C6B6C1771}" srcId="{1347B022-9F2D-4BD1-908D-5AFAE395A025}" destId="{3DB59225-812F-415E-ABCE-4701B12D45F3}" srcOrd="3" destOrd="0" parTransId="{6FF0920B-6C2E-4D1E-BE7B-E00DB9F2F522}" sibTransId="{30ED3A7A-3DFF-4B84-8A45-AF6983A8561C}"/>
    <dgm:cxn modelId="{1F943A97-4C27-4B07-B684-C80229C740B8}" type="presParOf" srcId="{839AF4EE-4F1E-4651-B990-52171A2F3776}" destId="{9F2E5D7E-A206-423C-9E8A-AA4B23359CBE}" srcOrd="0" destOrd="0" presId="urn:microsoft.com/office/officeart/2005/8/layout/pyramid1"/>
    <dgm:cxn modelId="{88A9F0B9-B862-4199-8D7D-977F6E3EC2E6}" type="presParOf" srcId="{9F2E5D7E-A206-423C-9E8A-AA4B23359CBE}" destId="{56E4C2D6-487D-486F-9B40-4C434F01A6A8}" srcOrd="0" destOrd="0" presId="urn:microsoft.com/office/officeart/2005/8/layout/pyramid1"/>
    <dgm:cxn modelId="{E9A5422F-A95B-472C-A373-57B5D4B420AD}" type="presParOf" srcId="{9F2E5D7E-A206-423C-9E8A-AA4B23359CBE}" destId="{1554DFC5-A999-4279-B3E6-DCD4E4761A73}" srcOrd="1" destOrd="0" presId="urn:microsoft.com/office/officeart/2005/8/layout/pyramid1"/>
    <dgm:cxn modelId="{F44C8C26-4567-4FCF-9148-A1AC66E3E806}" type="presParOf" srcId="{839AF4EE-4F1E-4651-B990-52171A2F3776}" destId="{E83415F3-974D-443E-B7D6-5B6E99BD1BAF}" srcOrd="1" destOrd="0" presId="urn:microsoft.com/office/officeart/2005/8/layout/pyramid1"/>
    <dgm:cxn modelId="{237944E8-9FEA-4E0C-993E-01A3D5367926}" type="presParOf" srcId="{E83415F3-974D-443E-B7D6-5B6E99BD1BAF}" destId="{3CDA6EFA-12C1-438B-9259-E30B2A3F5211}" srcOrd="0" destOrd="0" presId="urn:microsoft.com/office/officeart/2005/8/layout/pyramid1"/>
    <dgm:cxn modelId="{26D08E74-05F7-4821-886D-6B78AFD1771F}" type="presParOf" srcId="{E83415F3-974D-443E-B7D6-5B6E99BD1BAF}" destId="{85F4F5AC-6E6C-4E78-A199-E38515C4ED7A}" srcOrd="1" destOrd="0" presId="urn:microsoft.com/office/officeart/2005/8/layout/pyramid1"/>
    <dgm:cxn modelId="{B7183606-B508-4476-A0D0-A83D7C3B7FE2}" type="presParOf" srcId="{839AF4EE-4F1E-4651-B990-52171A2F3776}" destId="{07436250-732A-4607-A452-03557851EA9B}" srcOrd="2" destOrd="0" presId="urn:microsoft.com/office/officeart/2005/8/layout/pyramid1"/>
    <dgm:cxn modelId="{56137D8F-65E1-46A2-927E-BC89D3C97348}" type="presParOf" srcId="{07436250-732A-4607-A452-03557851EA9B}" destId="{AA736B6B-FDA4-4A41-A6C8-566E14718E6F}" srcOrd="0" destOrd="0" presId="urn:microsoft.com/office/officeart/2005/8/layout/pyramid1"/>
    <dgm:cxn modelId="{3384C939-CC2F-4C5E-B104-0BB8BB30AECD}" type="presParOf" srcId="{07436250-732A-4607-A452-03557851EA9B}" destId="{5D6B44AD-27E0-47B8-8CA1-7EC988442884}" srcOrd="1" destOrd="0" presId="urn:microsoft.com/office/officeart/2005/8/layout/pyramid1"/>
    <dgm:cxn modelId="{32547209-200E-438F-A6BE-68CA93223B76}" type="presParOf" srcId="{839AF4EE-4F1E-4651-B990-52171A2F3776}" destId="{D5381E88-5F56-4DC8-8165-0F620824FDBD}" srcOrd="3" destOrd="0" presId="urn:microsoft.com/office/officeart/2005/8/layout/pyramid1"/>
    <dgm:cxn modelId="{49F697F3-CE49-44FE-8669-D94B04118AFF}" type="presParOf" srcId="{D5381E88-5F56-4DC8-8165-0F620824FDBD}" destId="{B7D3DD7F-71B3-49A2-BA54-8F3555D6C649}" srcOrd="0" destOrd="0" presId="urn:microsoft.com/office/officeart/2005/8/layout/pyramid1"/>
    <dgm:cxn modelId="{5DD7631C-F473-4EDE-AF22-7E0F014B57EC}" type="presParOf" srcId="{D5381E88-5F56-4DC8-8165-0F620824FDBD}" destId="{A102C06B-726A-42AC-B14E-B6F8A602EB5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4C2D6-487D-486F-9B40-4C434F01A6A8}">
      <dsp:nvSpPr>
        <dsp:cNvPr id="0" name=""/>
        <dsp:cNvSpPr/>
      </dsp:nvSpPr>
      <dsp:spPr>
        <a:xfrm>
          <a:off x="2109678" y="0"/>
          <a:ext cx="1267043" cy="1337068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Grands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Crus</a:t>
          </a:r>
          <a:endParaRPr lang="en-US" sz="3200" kern="1200" dirty="0"/>
        </a:p>
      </dsp:txBody>
      <dsp:txXfrm>
        <a:off x="2109678" y="0"/>
        <a:ext cx="1267043" cy="1337068"/>
      </dsp:txXfrm>
    </dsp:sp>
    <dsp:sp modelId="{3CDA6EFA-12C1-438B-9259-E30B2A3F5211}">
      <dsp:nvSpPr>
        <dsp:cNvPr id="0" name=""/>
        <dsp:cNvSpPr/>
      </dsp:nvSpPr>
      <dsp:spPr>
        <a:xfrm>
          <a:off x="1583082" y="1337068"/>
          <a:ext cx="2320235" cy="1111397"/>
        </a:xfrm>
        <a:prstGeom prst="trapezoid">
          <a:avLst>
            <a:gd name="adj" fmla="val 47381"/>
          </a:avLst>
        </a:prstGeom>
        <a:gradFill rotWithShape="0">
          <a:gsLst>
            <a:gs pos="0">
              <a:schemeClr val="accent3">
                <a:hueOff val="-3163842"/>
                <a:satOff val="-2079"/>
                <a:lumOff val="-4052"/>
                <a:alphaOff val="0"/>
                <a:shade val="45000"/>
                <a:satMod val="155000"/>
              </a:schemeClr>
            </a:gs>
            <a:gs pos="60000">
              <a:schemeClr val="accent3">
                <a:hueOff val="-3163842"/>
                <a:satOff val="-2079"/>
                <a:lumOff val="-4052"/>
                <a:alphaOff val="0"/>
                <a:shade val="95000"/>
                <a:satMod val="150000"/>
              </a:schemeClr>
            </a:gs>
            <a:gs pos="100000">
              <a:schemeClr val="accent3">
                <a:hueOff val="-3163842"/>
                <a:satOff val="-2079"/>
                <a:lumOff val="-4052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Premiers </a:t>
          </a:r>
          <a:r>
            <a:rPr lang="en-US" sz="2800" kern="1200" dirty="0" err="1" smtClean="0"/>
            <a:t>Crus</a:t>
          </a:r>
          <a:endParaRPr lang="en-US" sz="2800" kern="1200" dirty="0"/>
        </a:p>
      </dsp:txBody>
      <dsp:txXfrm>
        <a:off x="1989123" y="1337068"/>
        <a:ext cx="1508153" cy="1111397"/>
      </dsp:txXfrm>
    </dsp:sp>
    <dsp:sp modelId="{AA736B6B-FDA4-4A41-A6C8-566E14718E6F}">
      <dsp:nvSpPr>
        <dsp:cNvPr id="0" name=""/>
        <dsp:cNvSpPr/>
      </dsp:nvSpPr>
      <dsp:spPr>
        <a:xfrm>
          <a:off x="804452" y="2448466"/>
          <a:ext cx="3877495" cy="1643323"/>
        </a:xfrm>
        <a:prstGeom prst="trapezoid">
          <a:avLst>
            <a:gd name="adj" fmla="val 47381"/>
          </a:avLst>
        </a:prstGeom>
        <a:gradFill rotWithShape="0">
          <a:gsLst>
            <a:gs pos="0">
              <a:schemeClr val="accent3">
                <a:hueOff val="-6327683"/>
                <a:satOff val="-4157"/>
                <a:lumOff val="-8105"/>
                <a:alphaOff val="0"/>
                <a:shade val="45000"/>
                <a:satMod val="155000"/>
              </a:schemeClr>
            </a:gs>
            <a:gs pos="60000">
              <a:schemeClr val="accent3">
                <a:hueOff val="-6327683"/>
                <a:satOff val="-4157"/>
                <a:lumOff val="-8105"/>
                <a:alphaOff val="0"/>
                <a:shade val="95000"/>
                <a:satMod val="150000"/>
              </a:schemeClr>
            </a:gs>
            <a:gs pos="100000">
              <a:schemeClr val="accent3">
                <a:hueOff val="-6327683"/>
                <a:satOff val="-4157"/>
                <a:lumOff val="-8105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Village AOC</a:t>
          </a:r>
          <a:endParaRPr lang="en-US" sz="3600" kern="1200" dirty="0"/>
        </a:p>
      </dsp:txBody>
      <dsp:txXfrm>
        <a:off x="1483013" y="2448466"/>
        <a:ext cx="2520372" cy="1643323"/>
      </dsp:txXfrm>
    </dsp:sp>
    <dsp:sp modelId="{B7D3DD7F-71B3-49A2-BA54-8F3555D6C649}">
      <dsp:nvSpPr>
        <dsp:cNvPr id="0" name=""/>
        <dsp:cNvSpPr/>
      </dsp:nvSpPr>
      <dsp:spPr>
        <a:xfrm>
          <a:off x="0" y="4091790"/>
          <a:ext cx="5486400" cy="1697822"/>
        </a:xfrm>
        <a:prstGeom prst="trapezoid">
          <a:avLst>
            <a:gd name="adj" fmla="val 47381"/>
          </a:avLst>
        </a:prstGeom>
        <a:gradFill rotWithShape="0">
          <a:gsLst>
            <a:gs pos="0">
              <a:schemeClr val="accent3">
                <a:hueOff val="-9491525"/>
                <a:satOff val="-6236"/>
                <a:lumOff val="-12157"/>
                <a:alphaOff val="0"/>
                <a:shade val="45000"/>
                <a:satMod val="155000"/>
              </a:schemeClr>
            </a:gs>
            <a:gs pos="60000">
              <a:schemeClr val="accent3">
                <a:hueOff val="-9491525"/>
                <a:satOff val="-6236"/>
                <a:lumOff val="-12157"/>
                <a:alphaOff val="0"/>
                <a:shade val="95000"/>
                <a:satMod val="150000"/>
              </a:schemeClr>
            </a:gs>
            <a:gs pos="100000">
              <a:schemeClr val="accent3">
                <a:hueOff val="-9491525"/>
                <a:satOff val="-6236"/>
                <a:lumOff val="-12157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Regional </a:t>
          </a:r>
          <a:endParaRPr lang="en-US" sz="3600" kern="1200" dirty="0"/>
        </a:p>
      </dsp:txBody>
      <dsp:txXfrm>
        <a:off x="960119" y="4091790"/>
        <a:ext cx="3566160" cy="1697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1555DB1-8736-42A3-B48D-2B08FB93332A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BDB199F-A56C-4049-BA04-1447030960FF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50 Burgundy</a:t>
            </a:r>
          </a:p>
          <a:p>
            <a:r>
              <a:rPr lang="en-US" dirty="0" smtClean="0"/>
              <a:t>30 village</a:t>
            </a:r>
          </a:p>
          <a:p>
            <a:r>
              <a:rPr lang="en-US" dirty="0" smtClean="0"/>
              <a:t>17 Premier</a:t>
            </a:r>
            <a:r>
              <a:rPr lang="en-US" baseline="0" dirty="0" smtClean="0"/>
              <a:t> </a:t>
            </a:r>
            <a:r>
              <a:rPr lang="en-US" dirty="0" smtClean="0"/>
              <a:t>Cru</a:t>
            </a:r>
          </a:p>
          <a:p>
            <a:r>
              <a:rPr lang="en-US" dirty="0" smtClean="0"/>
              <a:t>3 Grand Cru (mostly</a:t>
            </a:r>
            <a:r>
              <a:rPr lang="en-US" baseline="0" dirty="0" smtClean="0"/>
              <a:t> cote </a:t>
            </a:r>
            <a:r>
              <a:rPr lang="en-US" baseline="0" dirty="0" err="1" smtClean="0"/>
              <a:t>d’Nuit</a:t>
            </a:r>
            <a:r>
              <a:rPr lang="en-US" baseline="0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00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44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Left Bank</a:t>
            </a:r>
            <a:r>
              <a:rPr lang="en-US" dirty="0" smtClean="0"/>
              <a:t>. The soil on the left bank of the Garonne and Gironde Rivers is primarily </a:t>
            </a:r>
            <a:r>
              <a:rPr lang="en-US" b="1" dirty="0" smtClean="0"/>
              <a:t>gravel</a:t>
            </a:r>
            <a:r>
              <a:rPr lang="en-US" dirty="0" smtClean="0"/>
              <a:t>, and the predominant red grape varietal is </a:t>
            </a:r>
            <a:r>
              <a:rPr lang="en-US" b="1" dirty="0" smtClean="0"/>
              <a:t>Cabernet Sauvignon</a:t>
            </a:r>
            <a:r>
              <a:rPr lang="en-US" dirty="0" smtClean="0"/>
              <a:t>. The wineries in the left bank generally produce full, elegant, and very tannic red wines that may require years to soften and develop.</a:t>
            </a:r>
          </a:p>
          <a:p>
            <a:r>
              <a:rPr lang="en-US" b="1" dirty="0" smtClean="0"/>
              <a:t>Entre-</a:t>
            </a:r>
            <a:r>
              <a:rPr lang="en-US" b="1" dirty="0" err="1" smtClean="0"/>
              <a:t>Deux</a:t>
            </a:r>
            <a:r>
              <a:rPr lang="en-US" b="1" dirty="0" smtClean="0"/>
              <a:t>-</a:t>
            </a:r>
            <a:r>
              <a:rPr lang="en-US" b="1" dirty="0" err="1" smtClean="0"/>
              <a:t>Mers</a:t>
            </a:r>
            <a:r>
              <a:rPr lang="en-US" dirty="0" smtClean="0"/>
              <a:t>. This area is better known for its white wines than for its reds. But in recent years, it has become a principal source of light-bodied red wines that are made from Merlot and Cabernet Sauvignon and sold as Appellation Bordeaux </a:t>
            </a:r>
            <a:r>
              <a:rPr lang="en-US" dirty="0" err="1" smtClean="0"/>
              <a:t>Contrôlée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The Right Bank</a:t>
            </a:r>
            <a:r>
              <a:rPr lang="en-US" dirty="0" smtClean="0"/>
              <a:t>. In the area on the right bank of the Dordogne River the soil is primarily </a:t>
            </a:r>
            <a:r>
              <a:rPr lang="en-US" b="1" dirty="0" smtClean="0"/>
              <a:t>clay</a:t>
            </a:r>
            <a:r>
              <a:rPr lang="en-US" dirty="0" smtClean="0"/>
              <a:t>. On the right bank, the wineries rely more heavily on the early-ripening </a:t>
            </a:r>
            <a:r>
              <a:rPr lang="en-US" b="1" dirty="0" smtClean="0"/>
              <a:t>Merlot</a:t>
            </a:r>
            <a:r>
              <a:rPr lang="en-US" dirty="0" smtClean="0"/>
              <a:t> grape. They generally produce softer, scented red wines.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3/23/2017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pPr algn="r"/>
            <a:fld id="{FEC9D3F2-7140-49B9-866C-D21246A5836E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pPr algn="r"/>
            <a:fld id="{CBEC585F-C108-48D6-9331-6628A0FBB73B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pPr algn="r"/>
            <a:fld id="{7293A964-5F5E-47DC-ABD9-08A6A9FFD04F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pPr algn="r"/>
            <a:fld id="{968C9C2A-D3B8-4543-8A47-F59C20C16D9A}" type="datetime1">
              <a:rPr lang="en-US" smtClean="0"/>
              <a:pPr algn="r"/>
              <a:t>3/23/2017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pPr algn="r"/>
            <a:fld id="{29ED4C97-3C5D-482A-99AD-AD992C3024DE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pPr algn="r"/>
            <a:fld id="{3EF8FEE9-63ED-4C1B-8C25-9B47C2DA1E72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/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/>
          <a:p>
            <a:pPr algn="r"/>
            <a:fld id="{E8BD303E-7304-41BE-B693-A76D7275A3B0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3/23/2017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3/23/2017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F7F1F872-C5DE-403B-85F0-1024E6CA1886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3B9D0E9-7F95-4423-9114-95494EF8154E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828FD173-2CB3-4214-8741-970D8D476901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 algn="r"/>
            <a:fld id="{A1704A40-8D3B-4404-9986-2B5D36474D63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r"/>
            <a:fld id="{DE3B91AD-F2C9-43CB-A84C-1D5C130F2509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r"/>
            <a:fld id="{27D93220-918A-400D-B3FA-D8B22567DEBB}" type="datetime1">
              <a:rPr lang="en-US" smtClean="0"/>
              <a:pPr algn="r"/>
              <a:t>3/23/2017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3/23/2017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uildsomm.com/learn/videos/m/videos/1628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rdeaux.com/us/Our-Terroir/The-Medoc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uildsomm.com/learn/videos/m/videos/1629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1371600"/>
            <a:ext cx="8610600" cy="23622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Red wine of France</a:t>
            </a:r>
            <a:br>
              <a:rPr lang="en-US" sz="2800" dirty="0" smtClean="0"/>
            </a:br>
            <a:r>
              <a:rPr lang="en-US" sz="2800" dirty="0" smtClean="0"/>
              <a:t>Karen </a:t>
            </a:r>
            <a:r>
              <a:rPr lang="en-US" sz="2800" dirty="0" err="1" smtClean="0"/>
              <a:t>Goodlad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department of hospitality management</a:t>
            </a:r>
            <a:br>
              <a:rPr lang="en-US" sz="2800" dirty="0" smtClean="0"/>
            </a:br>
            <a:r>
              <a:rPr lang="en-US" sz="2800" dirty="0" smtClean="0"/>
              <a:t>Spring 2017</a:t>
            </a:r>
            <a:endParaRPr lang="en-US" sz="2800" dirty="0"/>
          </a:p>
        </p:txBody>
      </p:sp>
      <p:pic>
        <p:nvPicPr>
          <p:cNvPr id="5" name="Picture 4" descr="C:\Users\kGoodlad\AppData\Local\Temp\Temp2_citytechLogo.zip\citytechLogo\B&amp;W\citytechlogotype_1lineblac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29000"/>
            <a:ext cx="5943600" cy="455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100_1945.jpg"/>
          <p:cNvPicPr>
            <a:picLocks noChangeAspect="1"/>
          </p:cNvPicPr>
          <p:nvPr/>
        </p:nvPicPr>
        <p:blipFill>
          <a:blip r:embed="rId4" cstate="print"/>
          <a:srcRect t="27869" b="13115"/>
          <a:stretch>
            <a:fillRect/>
          </a:stretch>
        </p:blipFill>
        <p:spPr>
          <a:xfrm>
            <a:off x="1447800" y="4054366"/>
            <a:ext cx="6268157" cy="2774430"/>
          </a:xfrm>
          <a:prstGeom prst="rect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Burgundy</a:t>
            </a:r>
            <a:endParaRPr lang="en-US" sz="4000" dirty="0"/>
          </a:p>
        </p:txBody>
      </p:sp>
      <p:pic>
        <p:nvPicPr>
          <p:cNvPr id="8194" name="Picture 2" descr="Image result for burgundy wine reg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4347" y="76199"/>
            <a:ext cx="4861653" cy="64987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4939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8839200" cy="5334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dirty="0" smtClean="0"/>
              <a:t>Burgundy, Cru System, </a:t>
            </a:r>
            <a:r>
              <a:rPr lang="en-US" sz="2000" dirty="0" smtClean="0"/>
              <a:t>established 1861</a:t>
            </a:r>
            <a:endParaRPr kumimoji="0" lang="en-US" sz="2000" b="0" i="0" u="none" strike="noStrike" kern="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Content Placeholder 7"/>
          <p:cNvGraphicFramePr>
            <a:graphicFrameLocks/>
          </p:cNvGraphicFramePr>
          <p:nvPr/>
        </p:nvGraphicFramePr>
        <p:xfrm>
          <a:off x="0" y="838200"/>
          <a:ext cx="5486400" cy="5789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ular Callout 9"/>
          <p:cNvSpPr/>
          <p:nvPr/>
        </p:nvSpPr>
        <p:spPr>
          <a:xfrm>
            <a:off x="5486400" y="685800"/>
            <a:ext cx="3657600" cy="1600200"/>
          </a:xfrm>
          <a:prstGeom prst="wedgeRectCallout">
            <a:avLst>
              <a:gd name="adj1" fmla="val -120813"/>
              <a:gd name="adj2" fmla="val 22956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30 vineyards, </a:t>
            </a:r>
            <a:r>
              <a:rPr lang="en-US" spc="-100" dirty="0" smtClean="0"/>
              <a:t>all in Côte d’Or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Near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reds come from C</a:t>
            </a:r>
            <a:r>
              <a:rPr lang="en-US" spc="-100" dirty="0" smtClean="0"/>
              <a:t>ô</a:t>
            </a:r>
            <a:r>
              <a:rPr lang="en-US" dirty="0" smtClean="0"/>
              <a:t>te de </a:t>
            </a:r>
            <a:r>
              <a:rPr lang="en-US" dirty="0" err="1" smtClean="0"/>
              <a:t>Nuits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~1% of wine, age 20-30 years</a:t>
            </a:r>
            <a:endParaRPr lang="en-US" dirty="0"/>
          </a:p>
        </p:txBody>
      </p:sp>
      <p:sp>
        <p:nvSpPr>
          <p:cNvPr id="11" name="Rectangular Callout 10"/>
          <p:cNvSpPr/>
          <p:nvPr/>
        </p:nvSpPr>
        <p:spPr>
          <a:xfrm>
            <a:off x="5486400" y="2438400"/>
            <a:ext cx="3657600" cy="1600200"/>
          </a:xfrm>
          <a:prstGeom prst="wedgeRectCallout">
            <a:avLst>
              <a:gd name="adj1" fmla="val -111110"/>
              <a:gd name="adj2" fmla="val -2220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Mid range of hills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Label includes vineyard name as well as village name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More complex, more intense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~10% of all Burgundy Wine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5486400" y="4267200"/>
            <a:ext cx="3657600" cy="1524000"/>
          </a:xfrm>
          <a:prstGeom prst="wedgeRectCallout">
            <a:avLst>
              <a:gd name="adj1" fmla="val -100512"/>
              <a:gd name="adj2" fmla="val -2290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Along low slopes &amp;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wine sourced from village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Lower yields, higher alc.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53 villages, 23% of all Burgundy Wine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5486400" y="6019800"/>
            <a:ext cx="3657600" cy="533400"/>
          </a:xfrm>
          <a:prstGeom prst="wedgeRectCallout">
            <a:avLst>
              <a:gd name="adj1" fmla="val -93517"/>
              <a:gd name="adj2" fmla="val -19821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General large areas, 65% of all wine from Burgundy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Burgundy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0800" y="1219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" y="6248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Guild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Somm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Video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www.guildsomm.com/learn/videos/m/videos/16280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609600"/>
            <a:ext cx="7772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Red Wine Regions</a:t>
            </a:r>
          </a:p>
          <a:p>
            <a:r>
              <a:rPr lang="en-US" sz="3200" dirty="0" smtClean="0"/>
              <a:t>Cote d’Or (Regional and Village and Cru)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Climate Varies: </a:t>
            </a:r>
            <a:r>
              <a:rPr lang="en-US" sz="3200" dirty="0"/>
              <a:t>Continental </a:t>
            </a:r>
            <a:r>
              <a:rPr lang="en-US" sz="3200" dirty="0" smtClean="0"/>
              <a:t>cold winters, warm summers. Changes with hills, Saone River, and course of weather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Cote de Nuit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Soil: varied some chalk, limestone, marl (clay), gravel and sand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Cote de Beaune (White and Red)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Soil: </a:t>
            </a:r>
            <a:r>
              <a:rPr lang="en-US" sz="3200" dirty="0" smtClean="0"/>
              <a:t>Limestone and Clay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24001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Beaujolais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609600"/>
            <a:ext cx="7772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Red Wine Region</a:t>
            </a:r>
          </a:p>
          <a:p>
            <a:r>
              <a:rPr lang="en-US" sz="3200" dirty="0" smtClean="0"/>
              <a:t>Grape Variety: Gamay</a:t>
            </a:r>
          </a:p>
          <a:p>
            <a:r>
              <a:rPr lang="en-US" sz="3200" dirty="0" smtClean="0"/>
              <a:t>Nouveau, Beaujolais, Village, Cru (10)</a:t>
            </a:r>
          </a:p>
          <a:p>
            <a:r>
              <a:rPr lang="en-US" sz="3200" dirty="0" smtClean="0"/>
              <a:t>Soil: granite</a:t>
            </a:r>
          </a:p>
          <a:p>
            <a:r>
              <a:rPr lang="en-US" sz="3200" dirty="0" smtClean="0"/>
              <a:t>Topography: hilly up to 3,300</a:t>
            </a:r>
          </a:p>
          <a:p>
            <a:r>
              <a:rPr lang="en-US" sz="3200" dirty="0" smtClean="0"/>
              <a:t>Climate: </a:t>
            </a:r>
          </a:p>
          <a:p>
            <a:r>
              <a:rPr lang="en-US" sz="3200" dirty="0" err="1" smtClean="0"/>
              <a:t>Vinification</a:t>
            </a:r>
            <a:r>
              <a:rPr lang="en-US" sz="3200" dirty="0" smtClean="0"/>
              <a:t>: Carbonic Maceration  (not Cru)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3201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34818" name="Picture 2" descr="Image result for bordeaux wine region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-20240"/>
            <a:ext cx="5600603" cy="68782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cap="small" spc="0" baseline="0" dirty="0" smtClean="0">
                <a:solidFill>
                  <a:schemeClr val="bg1"/>
                </a:solidFill>
              </a:rPr>
              <a:t>Bordeaux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838200"/>
            <a:ext cx="2895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Important water ways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Atlantic Ocean</a:t>
            </a:r>
          </a:p>
          <a:p>
            <a:r>
              <a:rPr lang="en-US" sz="2400" dirty="0" smtClean="0"/>
              <a:t>Gironde Estuary</a:t>
            </a:r>
          </a:p>
          <a:p>
            <a:r>
              <a:rPr lang="en-US" sz="2400" dirty="0" smtClean="0"/>
              <a:t>Dordogne River and Garonne River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Valuable Interactive Resource: </a:t>
            </a:r>
            <a:r>
              <a:rPr lang="en-US" dirty="0" smtClean="0">
                <a:hlinkClick r:id="rId3"/>
              </a:rPr>
              <a:t>http://www.bordeaux.com/us/Our-Terroir/The-Medoc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Bordeaux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1" rtl="0" eaLnBrk="1" fontAlgn="auto" latinLnBrk="0" hangingPunct="1"/>
            <a:endParaRPr lang="en-US" dirty="0" smtClean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5353496" y="1101970"/>
            <a:ext cx="3383280" cy="877824"/>
          </a:xfrm>
          <a:prstGeom prst="rect">
            <a:avLst/>
          </a:prstGeom>
        </p:spPr>
        <p:txBody>
          <a:bodyPr vert="vert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small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Bordeaux</a:t>
            </a:r>
            <a:endParaRPr kumimoji="0" lang="en-US" sz="4400" b="0" i="0" u="none" strike="noStrike" kern="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152400" y="776287"/>
            <a:ext cx="5638800" cy="5852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kern="0" dirty="0"/>
              <a:t>Red Grape Varieties:</a:t>
            </a:r>
          </a:p>
          <a:p>
            <a:r>
              <a:rPr lang="en-US" sz="3200" kern="0" dirty="0"/>
              <a:t>Cabernet Sauvignon, Merlot, Cabernet Franc, Petit </a:t>
            </a:r>
            <a:r>
              <a:rPr lang="en-US" sz="3200" kern="0" dirty="0" err="1"/>
              <a:t>Verdot</a:t>
            </a:r>
            <a:r>
              <a:rPr lang="en-US" sz="3200" kern="0" dirty="0"/>
              <a:t>, Malbec</a:t>
            </a:r>
          </a:p>
          <a:p>
            <a:pPr marL="0" lvl="1"/>
            <a:r>
              <a:rPr lang="en-US" sz="3200" b="1" dirty="0" smtClean="0"/>
              <a:t>Climate</a:t>
            </a:r>
            <a:r>
              <a:rPr lang="en-US" sz="3200" dirty="0" smtClean="0"/>
              <a:t>:  Maritime</a:t>
            </a:r>
          </a:p>
          <a:p>
            <a:pPr marL="0" lvl="1"/>
            <a:r>
              <a:rPr lang="en-US" sz="3200" b="1" dirty="0" smtClean="0"/>
              <a:t>Soil</a:t>
            </a:r>
            <a:r>
              <a:rPr lang="en-US" sz="3200" dirty="0" smtClean="0"/>
              <a:t>:  Gravel &amp; Limestone (Left Bank)</a:t>
            </a:r>
          </a:p>
          <a:p>
            <a:r>
              <a:rPr lang="en-US" sz="3200" dirty="0" smtClean="0"/>
              <a:t>          Clay (Right Bank)</a:t>
            </a:r>
          </a:p>
          <a:p>
            <a:r>
              <a:rPr lang="en-US" sz="3200" b="1" dirty="0" smtClean="0"/>
              <a:t>Viticulture: </a:t>
            </a:r>
            <a:r>
              <a:rPr lang="en-US" sz="3200" dirty="0" smtClean="0"/>
              <a:t>Depends on Appellation</a:t>
            </a:r>
          </a:p>
          <a:p>
            <a:pPr fontAlgn="base"/>
            <a:r>
              <a:rPr lang="en-US" sz="3200" b="1" dirty="0" err="1" smtClean="0"/>
              <a:t>Vinification</a:t>
            </a:r>
            <a:r>
              <a:rPr lang="en-US" sz="3200" b="1" dirty="0" smtClean="0"/>
              <a:t>: </a:t>
            </a:r>
            <a:r>
              <a:rPr lang="en-US" sz="3200" dirty="0" smtClean="0"/>
              <a:t>Depends on Appellation</a:t>
            </a:r>
            <a:endParaRPr lang="en-US" sz="3200" b="1" dirty="0" smtClean="0"/>
          </a:p>
          <a:p>
            <a:r>
              <a:rPr lang="en-US" sz="3200" b="1" dirty="0" smtClean="0"/>
              <a:t>Cru System: </a:t>
            </a:r>
            <a:r>
              <a:rPr lang="en-US" sz="3200" dirty="0" smtClean="0"/>
              <a:t>Depends on </a:t>
            </a:r>
            <a:r>
              <a:rPr lang="en-US" sz="3200" dirty="0" smtClean="0"/>
              <a:t>Appellation</a:t>
            </a:r>
            <a:endParaRPr lang="en-US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1000" y="6374937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Video: 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www.guildsomm.com/learn/videos/m/videos/16292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Bordeaux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Important to know about Bordeaux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077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Premiers Cru of Medoc (Classification </a:t>
            </a:r>
            <a:r>
              <a:rPr lang="en-US" sz="3200" dirty="0"/>
              <a:t>of </a:t>
            </a:r>
            <a:r>
              <a:rPr lang="en-US" sz="3200" dirty="0" smtClean="0"/>
              <a:t>1855)</a:t>
            </a:r>
          </a:p>
          <a:p>
            <a:r>
              <a:rPr lang="en-US" sz="3200" dirty="0" smtClean="0"/>
              <a:t>Appellations of Bordeaux</a:t>
            </a:r>
          </a:p>
          <a:p>
            <a:pPr eaLnBrk="1" hangingPunct="1">
              <a:defRPr/>
            </a:pPr>
            <a:r>
              <a:rPr lang="en-US" sz="3200" dirty="0" smtClean="0"/>
              <a:t>Medoc, Grave, St. </a:t>
            </a:r>
            <a:r>
              <a:rPr lang="en-US" sz="3200" dirty="0" err="1" smtClean="0"/>
              <a:t>Emilion</a:t>
            </a:r>
            <a:r>
              <a:rPr lang="en-US" sz="3200" dirty="0" smtClean="0"/>
              <a:t>, </a:t>
            </a:r>
            <a:r>
              <a:rPr lang="en-US" sz="3200" dirty="0" err="1" smtClean="0"/>
              <a:t>Fronsac</a:t>
            </a:r>
            <a:r>
              <a:rPr lang="en-US" sz="3200" dirty="0" smtClean="0"/>
              <a:t>, </a:t>
            </a:r>
            <a:r>
              <a:rPr lang="en-US" sz="3200" dirty="0" err="1" smtClean="0"/>
              <a:t>Pomerol</a:t>
            </a:r>
            <a:endParaRPr lang="en-US" sz="3200" dirty="0" smtClean="0"/>
          </a:p>
          <a:p>
            <a:r>
              <a:rPr lang="en-US" sz="3200" dirty="0" smtClean="0"/>
              <a:t>Appellations of the Medoc</a:t>
            </a:r>
          </a:p>
          <a:p>
            <a:pPr lvl="1" eaLnBrk="1" hangingPunct="1">
              <a:defRPr/>
            </a:pPr>
            <a:r>
              <a:rPr lang="en-US" sz="2400" dirty="0"/>
              <a:t>Saint </a:t>
            </a:r>
            <a:r>
              <a:rPr lang="en-US" sz="2400" dirty="0" err="1" smtClean="0"/>
              <a:t>Estephe</a:t>
            </a:r>
            <a:r>
              <a:rPr lang="en-US" sz="2400" dirty="0" smtClean="0"/>
              <a:t>, </a:t>
            </a:r>
            <a:r>
              <a:rPr lang="en-US" sz="2400" dirty="0" err="1" smtClean="0"/>
              <a:t>Pauillac</a:t>
            </a:r>
            <a:r>
              <a:rPr lang="en-US" sz="2400" dirty="0" smtClean="0"/>
              <a:t>, Saint Julian, </a:t>
            </a:r>
            <a:r>
              <a:rPr lang="en-US" sz="2400" dirty="0" err="1" smtClean="0"/>
              <a:t>Moulis</a:t>
            </a:r>
            <a:r>
              <a:rPr lang="en-US" sz="2400" dirty="0" smtClean="0"/>
              <a:t>, </a:t>
            </a:r>
            <a:r>
              <a:rPr lang="en-US" sz="2400" dirty="0" err="1" smtClean="0"/>
              <a:t>Listrac</a:t>
            </a:r>
            <a:r>
              <a:rPr lang="en-US" sz="2400" dirty="0" smtClean="0"/>
              <a:t>, Margaux</a:t>
            </a:r>
            <a:endParaRPr lang="en-US" sz="3200" dirty="0" smtClean="0"/>
          </a:p>
          <a:p>
            <a:r>
              <a:rPr lang="en-US" sz="3200" dirty="0" smtClean="0"/>
              <a:t>Saint </a:t>
            </a:r>
            <a:r>
              <a:rPr lang="en-US" sz="3200" dirty="0" err="1" smtClean="0"/>
              <a:t>Emilion</a:t>
            </a:r>
            <a:r>
              <a:rPr lang="en-US" sz="3200" dirty="0" smtClean="0"/>
              <a:t> Grand Cru vs. Grand Cru </a:t>
            </a:r>
            <a:r>
              <a:rPr lang="en-US" sz="3200" dirty="0" err="1" smtClean="0"/>
              <a:t>Classe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2141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The Rhone Valley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38914" name="Picture 2" descr="Rhone Valley Wine Reg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"/>
            <a:ext cx="473618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The Rhone Valley</a:t>
            </a:r>
            <a:endParaRPr lang="en-US" sz="44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3965448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Northern Rhone Valley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5"/>
          </p:nvPr>
        </p:nvSpPr>
        <p:spPr>
          <a:xfrm>
            <a:off x="304800" y="1066800"/>
            <a:ext cx="3962400" cy="5181600"/>
          </a:xfrm>
        </p:spPr>
        <p:txBody>
          <a:bodyPr/>
          <a:lstStyle/>
          <a:p>
            <a:r>
              <a:rPr lang="en-US" dirty="0" smtClean="0"/>
              <a:t>Location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Grape variety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Climate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Soil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Viticulture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Vinification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4416552" y="381000"/>
            <a:ext cx="3965448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Southern Rhone Valley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7"/>
          </p:nvPr>
        </p:nvSpPr>
        <p:spPr>
          <a:xfrm>
            <a:off x="4416552" y="1066800"/>
            <a:ext cx="3962400" cy="5181600"/>
          </a:xfrm>
        </p:spPr>
        <p:txBody>
          <a:bodyPr/>
          <a:lstStyle/>
          <a:p>
            <a:r>
              <a:rPr lang="en-US" dirty="0" smtClean="0"/>
              <a:t>Location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Grape variety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Climate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Soil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Viticulture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Vinification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85800"/>
            <a:ext cx="8915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3738" lvl="1" indent="-300038">
              <a:buFont typeface="Arial" pitchFamily="34" charset="0"/>
              <a:buChar char="•"/>
            </a:pPr>
            <a:r>
              <a:rPr lang="en-US" sz="2800" dirty="0" smtClean="0"/>
              <a:t>Discuss the laws of French wine regions</a:t>
            </a:r>
          </a:p>
          <a:p>
            <a:pPr marL="693738" lvl="1" indent="-300038">
              <a:buFont typeface="Arial" pitchFamily="34" charset="0"/>
              <a:buChar char="•"/>
            </a:pPr>
            <a:r>
              <a:rPr lang="en-US" sz="2800" dirty="0" smtClean="0"/>
              <a:t>Match appellations with the regions where they are located and their principal grapes and wine styles</a:t>
            </a:r>
            <a:endParaRPr lang="en-US" sz="4000" dirty="0" smtClean="0"/>
          </a:p>
          <a:p>
            <a:pPr marL="693738" lvl="1" indent="-300038">
              <a:buFont typeface="Arial" pitchFamily="34" charset="0"/>
              <a:buChar char="•"/>
            </a:pPr>
            <a:r>
              <a:rPr lang="en-US" sz="2800" dirty="0" smtClean="0"/>
              <a:t>Discuss wine making methods used to make red wine in various regions of France</a:t>
            </a:r>
          </a:p>
          <a:p>
            <a:pPr marL="693738" lvl="1" indent="-300038">
              <a:buFont typeface="Arial" pitchFamily="34" charset="0"/>
              <a:buChar char="•"/>
            </a:pPr>
            <a:r>
              <a:rPr lang="en-US" sz="2800" dirty="0" smtClean="0"/>
              <a:t>Explain the factors that affect the taste of red wines of France</a:t>
            </a:r>
            <a:endParaRPr lang="en-US" sz="4000" dirty="0" smtClean="0"/>
          </a:p>
          <a:p>
            <a:pPr marL="693738" indent="-300038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609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04800"/>
            <a:ext cx="8229600" cy="685800"/>
          </a:xfrm>
          <a:prstGeom prst="rect">
            <a:avLst/>
          </a:prstGeom>
          <a:noFill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all" spc="15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European Union Wine Regulations </a:t>
            </a:r>
            <a:endParaRPr kumimoji="0" lang="en-US" sz="3200" b="0" i="0" u="none" strike="noStrike" kern="0" cap="all" spc="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066800"/>
            <a:ext cx="8229600" cy="55077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Protected Designation of Origin (PDO)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Produced from grapes grown in the specific territory (100%), listed the name on the label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 are registered and  delimited boundaries are assigned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Defined Viticulture practices: Max. yields, permitted grape varieties…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Defined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Vinification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practices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Defined wine characteristics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be identified by the traditional terms of the country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Typically do not include grape variety on label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Protected Geographical Indication (PGI)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85% of grapes come from a registered geographical region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Viticulture and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Vinification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defined but less strict than PDO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Grapes listed on the label will be listed in descending order.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list grape variety on label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Wine/Table Wine: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noProof="0" dirty="0" smtClean="0"/>
              <a:t>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Least strict, No geographical indication, vintage, grape on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label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04800" y="2209800"/>
            <a:ext cx="39624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Grape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130552" y="3124200"/>
            <a:ext cx="4422648" cy="79552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Cultivated and Harvested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304800" y="304800"/>
            <a:ext cx="8077200" cy="5949696"/>
          </a:xfrm>
        </p:spPr>
        <p:txBody>
          <a:bodyPr>
            <a:noAutofit/>
          </a:bodyPr>
          <a:lstStyle/>
          <a:p>
            <a:r>
              <a:rPr lang="en-US" sz="4800" dirty="0" smtClean="0"/>
              <a:t>What do the wine laws tell us?</a:t>
            </a:r>
            <a:endParaRPr lang="en-US" sz="880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416552" y="2209800"/>
            <a:ext cx="3965448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Winemaking Techniques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French Regulation AOP/AOC = PDO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600200"/>
            <a:ext cx="8077200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Under AOP regulations, France´s winegrowing areas are divided into:</a:t>
            </a:r>
          </a:p>
          <a:p>
            <a:r>
              <a:rPr lang="en-US" sz="2800" dirty="0" smtClean="0"/>
              <a:t>Regions</a:t>
            </a:r>
          </a:p>
          <a:p>
            <a:r>
              <a:rPr lang="en-US" sz="2800" dirty="0" smtClean="0"/>
              <a:t>Districts</a:t>
            </a:r>
          </a:p>
          <a:p>
            <a:r>
              <a:rPr lang="en-US" sz="2800" dirty="0" smtClean="0"/>
              <a:t>Villages, towns, or communes</a:t>
            </a:r>
          </a:p>
          <a:p>
            <a:r>
              <a:rPr lang="en-US" sz="2800" dirty="0" smtClean="0"/>
              <a:t>Individual vineyards or </a:t>
            </a:r>
            <a:r>
              <a:rPr lang="en-US" sz="2800" dirty="0" err="1" smtClean="0"/>
              <a:t>crus</a:t>
            </a:r>
            <a:r>
              <a:rPr lang="en-US" sz="2800" dirty="0" smtClean="0"/>
              <a:t> ("growths").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026" name="Picture 2" descr="Image result for burgundy wine lab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7803811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33794" name="Picture 2" descr="Image result for burgundy wine lab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0264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Red Wine Regions of France</a:t>
            </a:r>
            <a:endParaRPr lang="en-US" sz="3600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4"/>
          </p:nvPr>
        </p:nvSpPr>
        <p:spPr>
          <a:xfrm>
            <a:off x="307848" y="228600"/>
            <a:ext cx="3962400" cy="381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Loire Valley</a:t>
            </a:r>
            <a:endParaRPr lang="en-US" sz="2000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7"/>
          </p:nvPr>
        </p:nvSpPr>
        <p:spPr>
          <a:xfrm>
            <a:off x="304800" y="2286000"/>
            <a:ext cx="3962400" cy="283464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Sud</a:t>
            </a:r>
            <a:r>
              <a:rPr lang="en-US" sz="1800" dirty="0" smtClean="0"/>
              <a:t> France</a:t>
            </a:r>
            <a:endParaRPr lang="en-US" sz="1800" dirty="0"/>
          </a:p>
        </p:txBody>
      </p:sp>
      <p:sp>
        <p:nvSpPr>
          <p:cNvPr id="33" name="Content Placeholder 3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307848" y="4114800"/>
            <a:ext cx="3962400" cy="40538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Rhone Valley</a:t>
            </a:r>
            <a:endParaRPr lang="en-US" sz="2000" dirty="0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21"/>
          </p:nvPr>
        </p:nvSpPr>
        <p:spPr>
          <a:xfrm>
            <a:off x="4419600" y="228600"/>
            <a:ext cx="3962400" cy="381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Bordeaux</a:t>
            </a:r>
            <a:endParaRPr lang="en-US" sz="1600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23"/>
          </p:nvPr>
        </p:nvSpPr>
        <p:spPr>
          <a:xfrm>
            <a:off x="4416552" y="3247698"/>
            <a:ext cx="3965448" cy="347472"/>
          </a:xfrm>
        </p:spPr>
        <p:txBody>
          <a:bodyPr>
            <a:noAutofit/>
          </a:bodyPr>
          <a:lstStyle/>
          <a:p>
            <a:r>
              <a:rPr lang="en-US" sz="2000" dirty="0" smtClean="0"/>
              <a:t>Burgundy</a:t>
            </a:r>
            <a:endParaRPr lang="en-US" sz="2000" dirty="0"/>
          </a:p>
        </p:txBody>
      </p:sp>
      <p:pic>
        <p:nvPicPr>
          <p:cNvPr id="40" name="Picture 2" descr="http://fivestarworld.files.wordpress.com/2008/08/margaux1024.jpg"/>
          <p:cNvPicPr>
            <a:picLocks noGrp="1" noChangeAspect="1" noChangeArrowheads="1"/>
          </p:cNvPicPr>
          <p:nvPr>
            <p:ph sz="quarter" idx="2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645017"/>
            <a:ext cx="3383280" cy="2538485"/>
          </a:xfrm>
          <a:prstGeom prst="rect">
            <a:avLst/>
          </a:prstGeom>
          <a:noFill/>
        </p:spPr>
      </p:pic>
      <p:pic>
        <p:nvPicPr>
          <p:cNvPr id="1026" name="Picture 2" descr="Burgundy Fra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94175"/>
            <a:ext cx="3383280" cy="2706625"/>
          </a:xfrm>
          <a:prstGeom prst="rect">
            <a:avLst/>
          </a:prstGeom>
          <a:noFill/>
        </p:spPr>
      </p:pic>
      <p:pic>
        <p:nvPicPr>
          <p:cNvPr id="1028" name="Picture 4" descr="http://www.holidays-cahors.co.uk/files/ot-cahors/files/imagecache/image_bandeau/bandeau/jerome_morel_img_48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2593490"/>
            <a:ext cx="3962399" cy="1445110"/>
          </a:xfrm>
          <a:prstGeom prst="rect">
            <a:avLst/>
          </a:prstGeom>
          <a:noFill/>
        </p:spPr>
      </p:pic>
      <p:pic>
        <p:nvPicPr>
          <p:cNvPr id="1030" name="Picture 6" descr="Image result for rhone valley vineyards"/>
          <p:cNvPicPr>
            <a:picLocks noChangeAspect="1" noChangeArrowheads="1"/>
          </p:cNvPicPr>
          <p:nvPr/>
        </p:nvPicPr>
        <p:blipFill>
          <a:blip r:embed="rId5" cstate="print"/>
          <a:srcRect t="10999" b="17442"/>
          <a:stretch>
            <a:fillRect/>
          </a:stretch>
        </p:blipFill>
        <p:spPr bwMode="auto">
          <a:xfrm>
            <a:off x="304800" y="4517572"/>
            <a:ext cx="3962400" cy="1886858"/>
          </a:xfrm>
          <a:prstGeom prst="rect">
            <a:avLst/>
          </a:prstGeom>
          <a:noFill/>
        </p:spPr>
      </p:pic>
      <p:pic>
        <p:nvPicPr>
          <p:cNvPr id="1032" name="Picture 8" descr="http://healthbenefitstimes.com/9/uploads/2012/10/Cabernet-Franc-Grapes1.jpg"/>
          <p:cNvPicPr>
            <a:picLocks noChangeAspect="1" noChangeArrowheads="1"/>
          </p:cNvPicPr>
          <p:nvPr/>
        </p:nvPicPr>
        <p:blipFill>
          <a:blip r:embed="rId6" cstate="print"/>
          <a:srcRect l="-2500" r="3352" b="31035"/>
          <a:stretch>
            <a:fillRect/>
          </a:stretch>
        </p:blipFill>
        <p:spPr bwMode="auto">
          <a:xfrm>
            <a:off x="212834" y="656492"/>
            <a:ext cx="4038600" cy="1553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Autofit/>
          </a:bodyPr>
          <a:lstStyle/>
          <a:p>
            <a:r>
              <a:rPr lang="en-US" sz="5400" dirty="0" smtClean="0"/>
              <a:t>What is </a:t>
            </a:r>
            <a:r>
              <a:rPr lang="en-US" sz="5400" dirty="0" err="1" smtClean="0"/>
              <a:t>Terroir</a:t>
            </a:r>
            <a:r>
              <a:rPr lang="en-US" sz="5400" dirty="0" smtClean="0"/>
              <a:t>?</a:t>
            </a:r>
          </a:p>
        </p:txBody>
      </p:sp>
      <p:pic>
        <p:nvPicPr>
          <p:cNvPr id="3074" name="Picture 2" descr="Image result for french wine reg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436" y="1250732"/>
            <a:ext cx="768573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778</Words>
  <Application>Microsoft Office PowerPoint</Application>
  <PresentationFormat>On-screen Show (4:3)</PresentationFormat>
  <Paragraphs>158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Pitchbook</vt:lpstr>
      <vt:lpstr>Red wine of France Karen Goodlad department of hospitality management Spring 2017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 Wine Regions of France</vt:lpstr>
      <vt:lpstr>PowerPoint Presentation</vt:lpstr>
      <vt:lpstr>Burgundy</vt:lpstr>
      <vt:lpstr>PowerPoint Presentation</vt:lpstr>
      <vt:lpstr>Burgundy</vt:lpstr>
      <vt:lpstr>Beaujolais</vt:lpstr>
      <vt:lpstr>Bordeaux</vt:lpstr>
      <vt:lpstr>Bordeaux</vt:lpstr>
      <vt:lpstr>Bordeaux</vt:lpstr>
      <vt:lpstr>The Rhone Valley</vt:lpstr>
      <vt:lpstr>The Rhone Valley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2016-02-24T02:51:03Z</dcterms:created>
  <dcterms:modified xsi:type="dcterms:W3CDTF">2017-03-23T18:21:32Z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