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5"/>
  </p:notesMasterIdLst>
  <p:sldIdLst>
    <p:sldId id="256" r:id="rId2"/>
    <p:sldId id="281" r:id="rId3"/>
    <p:sldId id="283" r:id="rId4"/>
    <p:sldId id="258" r:id="rId5"/>
    <p:sldId id="284" r:id="rId6"/>
    <p:sldId id="259" r:id="rId7"/>
    <p:sldId id="260" r:id="rId8"/>
    <p:sldId id="267" r:id="rId9"/>
    <p:sldId id="279" r:id="rId10"/>
    <p:sldId id="261" r:id="rId11"/>
    <p:sldId id="285" r:id="rId12"/>
    <p:sldId id="263" r:id="rId13"/>
    <p:sldId id="274" r:id="rId14"/>
    <p:sldId id="265" r:id="rId15"/>
    <p:sldId id="275" r:id="rId16"/>
    <p:sldId id="277" r:id="rId17"/>
    <p:sldId id="278" r:id="rId18"/>
    <p:sldId id="269" r:id="rId19"/>
    <p:sldId id="270" r:id="rId20"/>
    <p:sldId id="271" r:id="rId21"/>
    <p:sldId id="272" r:id="rId22"/>
    <p:sldId id="280" r:id="rId23"/>
    <p:sldId id="268"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80" autoAdjust="0"/>
  </p:normalViewPr>
  <p:slideViewPr>
    <p:cSldViewPr>
      <p:cViewPr varScale="1">
        <p:scale>
          <a:sx n="59" d="100"/>
          <a:sy n="59" d="100"/>
        </p:scale>
        <p:origin x="-708" y="-78"/>
      </p:cViewPr>
      <p:guideLst>
        <p:guide orient="horz" pos="2160"/>
        <p:guide pos="2880"/>
      </p:guideLst>
    </p:cSldViewPr>
  </p:slideViewPr>
  <p:outlineViewPr>
    <p:cViewPr>
      <p:scale>
        <a:sx n="33" d="100"/>
        <a:sy n="33" d="100"/>
      </p:scale>
      <p:origin x="0" y="0"/>
    </p:cViewPr>
  </p:outlineViewPr>
  <p:notesTextViewPr>
    <p:cViewPr>
      <p:scale>
        <a:sx n="75" d="100"/>
        <a:sy n="75" d="100"/>
      </p:scale>
      <p:origin x="0" y="18"/>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6A3131-0E02-4136-8E6F-56B9F929E494}" type="doc">
      <dgm:prSet loTypeId="urn:microsoft.com/office/officeart/2005/8/layout/pyramid2" loCatId="list" qsTypeId="urn:microsoft.com/office/officeart/2005/8/quickstyle/simple1" qsCatId="simple" csTypeId="urn:microsoft.com/office/officeart/2005/8/colors/accent1_2" csCatId="accent1" phldr="1"/>
      <dgm:spPr/>
    </dgm:pt>
    <dgm:pt modelId="{10630715-4764-4774-829E-5025786748AF}">
      <dgm:prSet phldrT="[Text]" custT="1"/>
      <dgm:spPr/>
      <dgm:t>
        <a:bodyPr/>
        <a:lstStyle/>
        <a:p>
          <a:r>
            <a:rPr lang="en-US" sz="1800" dirty="0" err="1" smtClean="0"/>
            <a:t>Pradikatswein</a:t>
          </a:r>
          <a:r>
            <a:rPr lang="en-US" sz="1800" dirty="0" smtClean="0"/>
            <a:t>, </a:t>
          </a:r>
          <a:r>
            <a:rPr lang="en-US" sz="1800" dirty="0" err="1" smtClean="0"/>
            <a:t>gU</a:t>
          </a:r>
          <a:r>
            <a:rPr lang="en-US" sz="1800" dirty="0" smtClean="0"/>
            <a:t> </a:t>
          </a:r>
          <a:endParaRPr lang="en-US" sz="1800" dirty="0" smtClean="0"/>
        </a:p>
        <a:p>
          <a:r>
            <a:rPr lang="en-US" sz="1800" dirty="0" smtClean="0"/>
            <a:t>(Protected Designation of Origin)</a:t>
          </a:r>
          <a:endParaRPr lang="en-US" sz="1800" dirty="0"/>
        </a:p>
      </dgm:t>
    </dgm:pt>
    <dgm:pt modelId="{509500FA-BB05-4574-AE93-03BB99746121}" type="parTrans" cxnId="{781C0238-FDDB-4D1E-ABF1-3CD4E9CCEE62}">
      <dgm:prSet/>
      <dgm:spPr/>
      <dgm:t>
        <a:bodyPr/>
        <a:lstStyle/>
        <a:p>
          <a:endParaRPr lang="en-US"/>
        </a:p>
      </dgm:t>
    </dgm:pt>
    <dgm:pt modelId="{1DA295DD-38E9-4D1E-8E91-D3DA85CDA67E}" type="sibTrans" cxnId="{781C0238-FDDB-4D1E-ABF1-3CD4E9CCEE62}">
      <dgm:prSet/>
      <dgm:spPr/>
      <dgm:t>
        <a:bodyPr/>
        <a:lstStyle/>
        <a:p>
          <a:endParaRPr lang="en-US"/>
        </a:p>
      </dgm:t>
    </dgm:pt>
    <dgm:pt modelId="{007DD2A9-6A0D-4023-9B9F-E5F7FF807C52}">
      <dgm:prSet phldrT="[Text]" custT="1"/>
      <dgm:spPr/>
      <dgm:t>
        <a:bodyPr/>
        <a:lstStyle/>
        <a:p>
          <a:r>
            <a:rPr lang="en-US" sz="1800" dirty="0" err="1" smtClean="0"/>
            <a:t>Landwein</a:t>
          </a:r>
          <a:r>
            <a:rPr lang="en-US" sz="1800" dirty="0" smtClean="0"/>
            <a:t>, </a:t>
          </a:r>
          <a:r>
            <a:rPr lang="en-US" sz="1800" dirty="0" err="1" smtClean="0"/>
            <a:t>gga</a:t>
          </a:r>
          <a:r>
            <a:rPr lang="en-US" sz="1800" dirty="0" smtClean="0"/>
            <a:t> </a:t>
          </a:r>
          <a:endParaRPr lang="en-US" sz="1800" dirty="0" smtClean="0"/>
        </a:p>
        <a:p>
          <a:r>
            <a:rPr lang="en-US" sz="1800" dirty="0" smtClean="0"/>
            <a:t>Protected Geographical Indication</a:t>
          </a:r>
          <a:endParaRPr lang="en-US" sz="1800" dirty="0"/>
        </a:p>
      </dgm:t>
    </dgm:pt>
    <dgm:pt modelId="{5D2660F4-460C-4729-9DA2-E92746F761EC}" type="parTrans" cxnId="{3BA71665-E411-4585-9D01-3A6FBBC7CE53}">
      <dgm:prSet/>
      <dgm:spPr/>
      <dgm:t>
        <a:bodyPr/>
        <a:lstStyle/>
        <a:p>
          <a:endParaRPr lang="en-US"/>
        </a:p>
      </dgm:t>
    </dgm:pt>
    <dgm:pt modelId="{8A1BE4F1-F372-46DC-978A-A2A99C8E6F68}" type="sibTrans" cxnId="{3BA71665-E411-4585-9D01-3A6FBBC7CE53}">
      <dgm:prSet/>
      <dgm:spPr/>
      <dgm:t>
        <a:bodyPr/>
        <a:lstStyle/>
        <a:p>
          <a:endParaRPr lang="en-US"/>
        </a:p>
      </dgm:t>
    </dgm:pt>
    <dgm:pt modelId="{0D78688C-2B7F-4A08-A389-4FADEDBFDCA0}">
      <dgm:prSet phldrT="[Text]" custT="1"/>
      <dgm:spPr/>
      <dgm:t>
        <a:bodyPr/>
        <a:lstStyle/>
        <a:p>
          <a:r>
            <a:rPr lang="en-US" sz="1800" dirty="0" err="1" smtClean="0"/>
            <a:t>Wein</a:t>
          </a:r>
          <a:r>
            <a:rPr lang="en-US" sz="1800" dirty="0" smtClean="0"/>
            <a:t> (PGI Category)</a:t>
          </a:r>
          <a:endParaRPr lang="en-US" sz="1800" dirty="0"/>
        </a:p>
      </dgm:t>
    </dgm:pt>
    <dgm:pt modelId="{91EBE864-2B33-44ED-8CEE-18D5803C230E}" type="parTrans" cxnId="{B6CB24B7-A0DD-49CF-8659-D56AD24CE61A}">
      <dgm:prSet/>
      <dgm:spPr/>
      <dgm:t>
        <a:bodyPr/>
        <a:lstStyle/>
        <a:p>
          <a:endParaRPr lang="en-US"/>
        </a:p>
      </dgm:t>
    </dgm:pt>
    <dgm:pt modelId="{6A36717E-3DB4-43AA-9FE5-6B22B3F325B1}" type="sibTrans" cxnId="{B6CB24B7-A0DD-49CF-8659-D56AD24CE61A}">
      <dgm:prSet/>
      <dgm:spPr/>
      <dgm:t>
        <a:bodyPr/>
        <a:lstStyle/>
        <a:p>
          <a:endParaRPr lang="en-US"/>
        </a:p>
      </dgm:t>
    </dgm:pt>
    <dgm:pt modelId="{2B1F9B54-8571-41F0-AC72-4A0304BACB77}">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err="1" smtClean="0"/>
            <a:t>Qualitatswein</a:t>
          </a:r>
          <a:endParaRPr lang="en-US" sz="1800" dirty="0" smtClean="0"/>
        </a:p>
        <a:p>
          <a:pPr defTabSz="800100">
            <a:lnSpc>
              <a:spcPct val="90000"/>
            </a:lnSpc>
            <a:spcBef>
              <a:spcPct val="0"/>
            </a:spcBef>
            <a:spcAft>
              <a:spcPct val="35000"/>
            </a:spcAft>
          </a:pPr>
          <a:r>
            <a:rPr lang="en-US" sz="1800" dirty="0" err="1" smtClean="0"/>
            <a:t>Geschutzte</a:t>
          </a:r>
          <a:r>
            <a:rPr lang="en-US" sz="1800" dirty="0" smtClean="0"/>
            <a:t> </a:t>
          </a:r>
          <a:r>
            <a:rPr lang="en-US" sz="1800" dirty="0" err="1" smtClean="0"/>
            <a:t>Ursprungs-bezeichnung</a:t>
          </a:r>
          <a:r>
            <a:rPr lang="en-US" sz="1800" dirty="0" smtClean="0"/>
            <a:t>, </a:t>
          </a:r>
          <a:r>
            <a:rPr lang="en-US" sz="1800" dirty="0" err="1" smtClean="0"/>
            <a:t>gU</a:t>
          </a:r>
          <a:r>
            <a:rPr lang="en-US" sz="1800" dirty="0" smtClean="0"/>
            <a:t> </a:t>
          </a:r>
        </a:p>
        <a:p>
          <a:pPr defTabSz="800100">
            <a:lnSpc>
              <a:spcPct val="90000"/>
            </a:lnSpc>
            <a:spcBef>
              <a:spcPct val="0"/>
            </a:spcBef>
            <a:spcAft>
              <a:spcPct val="35000"/>
            </a:spcAft>
          </a:pPr>
          <a:r>
            <a:rPr lang="en-US" sz="1800" dirty="0" smtClean="0"/>
            <a:t>(PDO)</a:t>
          </a:r>
        </a:p>
      </dgm:t>
    </dgm:pt>
    <dgm:pt modelId="{AC57AF22-EB5E-45AD-B084-4CCB5B5BA453}" type="parTrans" cxnId="{5C6DC435-C284-4CAA-AF66-C11A74B53C1B}">
      <dgm:prSet/>
      <dgm:spPr/>
      <dgm:t>
        <a:bodyPr/>
        <a:lstStyle/>
        <a:p>
          <a:endParaRPr lang="en-US"/>
        </a:p>
      </dgm:t>
    </dgm:pt>
    <dgm:pt modelId="{B8AFED4A-E6F6-4B45-AD60-7F82BC25B08B}" type="sibTrans" cxnId="{5C6DC435-C284-4CAA-AF66-C11A74B53C1B}">
      <dgm:prSet/>
      <dgm:spPr/>
      <dgm:t>
        <a:bodyPr/>
        <a:lstStyle/>
        <a:p>
          <a:endParaRPr lang="en-US"/>
        </a:p>
      </dgm:t>
    </dgm:pt>
    <dgm:pt modelId="{3E0E9D48-0A41-4252-BFE3-0BA0132A7E84}" type="pres">
      <dgm:prSet presAssocID="{EB6A3131-0E02-4136-8E6F-56B9F929E494}" presName="compositeShape" presStyleCnt="0">
        <dgm:presLayoutVars>
          <dgm:dir/>
          <dgm:resizeHandles/>
        </dgm:presLayoutVars>
      </dgm:prSet>
      <dgm:spPr/>
    </dgm:pt>
    <dgm:pt modelId="{DBDE1886-1B1C-4D7A-A665-491A076CC3CB}" type="pres">
      <dgm:prSet presAssocID="{EB6A3131-0E02-4136-8E6F-56B9F929E494}" presName="pyramid" presStyleLbl="node1" presStyleIdx="0" presStyleCnt="1"/>
      <dgm:spPr/>
    </dgm:pt>
    <dgm:pt modelId="{F5B2937C-FE5A-4143-8A04-E7E5256E4AE2}" type="pres">
      <dgm:prSet presAssocID="{EB6A3131-0E02-4136-8E6F-56B9F929E494}" presName="theList" presStyleCnt="0"/>
      <dgm:spPr/>
    </dgm:pt>
    <dgm:pt modelId="{5D5DDCB0-B2C2-407C-B560-19B94FE2EFB5}" type="pres">
      <dgm:prSet presAssocID="{10630715-4764-4774-829E-5025786748AF}" presName="aNode" presStyleLbl="fgAcc1" presStyleIdx="0" presStyleCnt="4" custScaleX="117308" custScaleY="139996" custLinFactY="69535" custLinFactNeighborY="100000">
        <dgm:presLayoutVars>
          <dgm:bulletEnabled val="1"/>
        </dgm:presLayoutVars>
      </dgm:prSet>
      <dgm:spPr/>
      <dgm:t>
        <a:bodyPr/>
        <a:lstStyle/>
        <a:p>
          <a:endParaRPr lang="en-US"/>
        </a:p>
      </dgm:t>
    </dgm:pt>
    <dgm:pt modelId="{C354E044-6CEE-4F4B-B67A-75D411B409A9}" type="pres">
      <dgm:prSet presAssocID="{10630715-4764-4774-829E-5025786748AF}" presName="aSpace" presStyleCnt="0"/>
      <dgm:spPr/>
    </dgm:pt>
    <dgm:pt modelId="{48E0A8DA-9FE0-4D12-84A4-C93C6E4C1041}" type="pres">
      <dgm:prSet presAssocID="{2B1F9B54-8571-41F0-AC72-4A0304BACB77}" presName="aNode" presStyleLbl="fgAcc1" presStyleIdx="1" presStyleCnt="4" custScaleX="119231" custScaleY="401621" custLinFactY="62960" custLinFactNeighborY="100000">
        <dgm:presLayoutVars>
          <dgm:bulletEnabled val="1"/>
        </dgm:presLayoutVars>
      </dgm:prSet>
      <dgm:spPr/>
      <dgm:t>
        <a:bodyPr/>
        <a:lstStyle/>
        <a:p>
          <a:endParaRPr lang="en-US"/>
        </a:p>
      </dgm:t>
    </dgm:pt>
    <dgm:pt modelId="{290CB835-3D5C-43CA-BA62-C978A13178F0}" type="pres">
      <dgm:prSet presAssocID="{2B1F9B54-8571-41F0-AC72-4A0304BACB77}" presName="aSpace" presStyleCnt="0"/>
      <dgm:spPr/>
    </dgm:pt>
    <dgm:pt modelId="{6CB41E71-BC9B-4C03-933A-57AAAE707241}" type="pres">
      <dgm:prSet presAssocID="{007DD2A9-6A0D-4023-9B9F-E5F7FF807C52}" presName="aNode" presStyleLbl="fgAcc1" presStyleIdx="2" presStyleCnt="4" custScaleX="117308" custScaleY="129989" custLinFactY="69535" custLinFactNeighborY="100000">
        <dgm:presLayoutVars>
          <dgm:bulletEnabled val="1"/>
        </dgm:presLayoutVars>
      </dgm:prSet>
      <dgm:spPr/>
      <dgm:t>
        <a:bodyPr/>
        <a:lstStyle/>
        <a:p>
          <a:endParaRPr lang="en-US"/>
        </a:p>
      </dgm:t>
    </dgm:pt>
    <dgm:pt modelId="{084614B4-5665-4A1A-B1BD-D7E26EF247EB}" type="pres">
      <dgm:prSet presAssocID="{007DD2A9-6A0D-4023-9B9F-E5F7FF807C52}" presName="aSpace" presStyleCnt="0"/>
      <dgm:spPr/>
    </dgm:pt>
    <dgm:pt modelId="{9CC788DF-9734-49F7-9F0B-A6E7380EA526}" type="pres">
      <dgm:prSet presAssocID="{0D78688C-2B7F-4A08-A389-4FADEDBFDCA0}" presName="aNode" presStyleLbl="fgAcc1" presStyleIdx="3" presStyleCnt="4" custScaleX="117308" custScaleY="61157" custLinFactY="69535" custLinFactNeighborY="100000">
        <dgm:presLayoutVars>
          <dgm:bulletEnabled val="1"/>
        </dgm:presLayoutVars>
      </dgm:prSet>
      <dgm:spPr/>
      <dgm:t>
        <a:bodyPr/>
        <a:lstStyle/>
        <a:p>
          <a:endParaRPr lang="en-US"/>
        </a:p>
      </dgm:t>
    </dgm:pt>
    <dgm:pt modelId="{BCB36950-5566-4A8F-9FBF-9A7778160B3B}" type="pres">
      <dgm:prSet presAssocID="{0D78688C-2B7F-4A08-A389-4FADEDBFDCA0}" presName="aSpace" presStyleCnt="0"/>
      <dgm:spPr/>
    </dgm:pt>
  </dgm:ptLst>
  <dgm:cxnLst>
    <dgm:cxn modelId="{702F48CB-4CCF-485F-B3C0-F9540CF2A445}" type="presOf" srcId="{2B1F9B54-8571-41F0-AC72-4A0304BACB77}" destId="{48E0A8DA-9FE0-4D12-84A4-C93C6E4C1041}" srcOrd="0" destOrd="0" presId="urn:microsoft.com/office/officeart/2005/8/layout/pyramid2"/>
    <dgm:cxn modelId="{C5B12AA7-697B-4A30-B87D-7C3B90041B9E}" type="presOf" srcId="{0D78688C-2B7F-4A08-A389-4FADEDBFDCA0}" destId="{9CC788DF-9734-49F7-9F0B-A6E7380EA526}" srcOrd="0" destOrd="0" presId="urn:microsoft.com/office/officeart/2005/8/layout/pyramid2"/>
    <dgm:cxn modelId="{B6C94209-1451-4CC1-B10A-F9FAEA80A0B8}" type="presOf" srcId="{007DD2A9-6A0D-4023-9B9F-E5F7FF807C52}" destId="{6CB41E71-BC9B-4C03-933A-57AAAE707241}" srcOrd="0" destOrd="0" presId="urn:microsoft.com/office/officeart/2005/8/layout/pyramid2"/>
    <dgm:cxn modelId="{781C0238-FDDB-4D1E-ABF1-3CD4E9CCEE62}" srcId="{EB6A3131-0E02-4136-8E6F-56B9F929E494}" destId="{10630715-4764-4774-829E-5025786748AF}" srcOrd="0" destOrd="0" parTransId="{509500FA-BB05-4574-AE93-03BB99746121}" sibTransId="{1DA295DD-38E9-4D1E-8E91-D3DA85CDA67E}"/>
    <dgm:cxn modelId="{5C6DC435-C284-4CAA-AF66-C11A74B53C1B}" srcId="{EB6A3131-0E02-4136-8E6F-56B9F929E494}" destId="{2B1F9B54-8571-41F0-AC72-4A0304BACB77}" srcOrd="1" destOrd="0" parTransId="{AC57AF22-EB5E-45AD-B084-4CCB5B5BA453}" sibTransId="{B8AFED4A-E6F6-4B45-AD60-7F82BC25B08B}"/>
    <dgm:cxn modelId="{B6CB24B7-A0DD-49CF-8659-D56AD24CE61A}" srcId="{EB6A3131-0E02-4136-8E6F-56B9F929E494}" destId="{0D78688C-2B7F-4A08-A389-4FADEDBFDCA0}" srcOrd="3" destOrd="0" parTransId="{91EBE864-2B33-44ED-8CEE-18D5803C230E}" sibTransId="{6A36717E-3DB4-43AA-9FE5-6B22B3F325B1}"/>
    <dgm:cxn modelId="{152E24C3-85F3-48E8-9879-D1561B37212E}" type="presOf" srcId="{10630715-4764-4774-829E-5025786748AF}" destId="{5D5DDCB0-B2C2-407C-B560-19B94FE2EFB5}" srcOrd="0" destOrd="0" presId="urn:microsoft.com/office/officeart/2005/8/layout/pyramid2"/>
    <dgm:cxn modelId="{F638D4C4-4FC1-417B-BAE6-06ECC7887A6D}" type="presOf" srcId="{EB6A3131-0E02-4136-8E6F-56B9F929E494}" destId="{3E0E9D48-0A41-4252-BFE3-0BA0132A7E84}" srcOrd="0" destOrd="0" presId="urn:microsoft.com/office/officeart/2005/8/layout/pyramid2"/>
    <dgm:cxn modelId="{3BA71665-E411-4585-9D01-3A6FBBC7CE53}" srcId="{EB6A3131-0E02-4136-8E6F-56B9F929E494}" destId="{007DD2A9-6A0D-4023-9B9F-E5F7FF807C52}" srcOrd="2" destOrd="0" parTransId="{5D2660F4-460C-4729-9DA2-E92746F761EC}" sibTransId="{8A1BE4F1-F372-46DC-978A-A2A99C8E6F68}"/>
    <dgm:cxn modelId="{EE7A41C8-AEFD-4F6C-BAE3-9D551DCB9DFF}" type="presParOf" srcId="{3E0E9D48-0A41-4252-BFE3-0BA0132A7E84}" destId="{DBDE1886-1B1C-4D7A-A665-491A076CC3CB}" srcOrd="0" destOrd="0" presId="urn:microsoft.com/office/officeart/2005/8/layout/pyramid2"/>
    <dgm:cxn modelId="{C559574C-190F-44EA-988D-2699B097B745}" type="presParOf" srcId="{3E0E9D48-0A41-4252-BFE3-0BA0132A7E84}" destId="{F5B2937C-FE5A-4143-8A04-E7E5256E4AE2}" srcOrd="1" destOrd="0" presId="urn:microsoft.com/office/officeart/2005/8/layout/pyramid2"/>
    <dgm:cxn modelId="{76B8D6AB-B509-481A-BF45-3C1CAC21F16C}" type="presParOf" srcId="{F5B2937C-FE5A-4143-8A04-E7E5256E4AE2}" destId="{5D5DDCB0-B2C2-407C-B560-19B94FE2EFB5}" srcOrd="0" destOrd="0" presId="urn:microsoft.com/office/officeart/2005/8/layout/pyramid2"/>
    <dgm:cxn modelId="{A70697D9-D527-4A39-928E-9B62A0D791EB}" type="presParOf" srcId="{F5B2937C-FE5A-4143-8A04-E7E5256E4AE2}" destId="{C354E044-6CEE-4F4B-B67A-75D411B409A9}" srcOrd="1" destOrd="0" presId="urn:microsoft.com/office/officeart/2005/8/layout/pyramid2"/>
    <dgm:cxn modelId="{05043C93-7E3E-4A2C-B366-5DC7E4B0D82B}" type="presParOf" srcId="{F5B2937C-FE5A-4143-8A04-E7E5256E4AE2}" destId="{48E0A8DA-9FE0-4D12-84A4-C93C6E4C1041}" srcOrd="2" destOrd="0" presId="urn:microsoft.com/office/officeart/2005/8/layout/pyramid2"/>
    <dgm:cxn modelId="{02DC748F-EFB6-4E99-BBFE-11190A172DF5}" type="presParOf" srcId="{F5B2937C-FE5A-4143-8A04-E7E5256E4AE2}" destId="{290CB835-3D5C-43CA-BA62-C978A13178F0}" srcOrd="3" destOrd="0" presId="urn:microsoft.com/office/officeart/2005/8/layout/pyramid2"/>
    <dgm:cxn modelId="{63053E95-DD73-48FF-BD82-C17DC40C10E8}" type="presParOf" srcId="{F5B2937C-FE5A-4143-8A04-E7E5256E4AE2}" destId="{6CB41E71-BC9B-4C03-933A-57AAAE707241}" srcOrd="4" destOrd="0" presId="urn:microsoft.com/office/officeart/2005/8/layout/pyramid2"/>
    <dgm:cxn modelId="{A10427B7-CCAC-4D01-AFD1-88237D728876}" type="presParOf" srcId="{F5B2937C-FE5A-4143-8A04-E7E5256E4AE2}" destId="{084614B4-5665-4A1A-B1BD-D7E26EF247EB}" srcOrd="5" destOrd="0" presId="urn:microsoft.com/office/officeart/2005/8/layout/pyramid2"/>
    <dgm:cxn modelId="{0EF35573-67F5-4C64-82AD-D1A33DB5F0DA}" type="presParOf" srcId="{F5B2937C-FE5A-4143-8A04-E7E5256E4AE2}" destId="{9CC788DF-9734-49F7-9F0B-A6E7380EA526}" srcOrd="6" destOrd="0" presId="urn:microsoft.com/office/officeart/2005/8/layout/pyramid2"/>
    <dgm:cxn modelId="{ACA45135-ECF8-497F-844D-4C25AF21B8F4}" type="presParOf" srcId="{F5B2937C-FE5A-4143-8A04-E7E5256E4AE2}" destId="{BCB36950-5566-4A8F-9FBF-9A7778160B3B}"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585FD0-BC9C-494E-816A-83A778B7AAB2}" type="doc">
      <dgm:prSet loTypeId="urn:microsoft.com/office/officeart/2005/8/layout/venn2" loCatId="relationship" qsTypeId="urn:microsoft.com/office/officeart/2005/8/quickstyle/3d1" qsCatId="3D" csTypeId="urn:microsoft.com/office/officeart/2005/8/colors/accent1_2" csCatId="accent1" phldr="1"/>
      <dgm:spPr/>
      <dgm:t>
        <a:bodyPr/>
        <a:lstStyle/>
        <a:p>
          <a:endParaRPr lang="en-US"/>
        </a:p>
      </dgm:t>
    </dgm:pt>
    <dgm:pt modelId="{0485F69F-140F-4D34-981F-84C9603C1E42}">
      <dgm:prSet phldrT="[Text]"/>
      <dgm:spPr/>
      <dgm:t>
        <a:bodyPr/>
        <a:lstStyle/>
        <a:p>
          <a:r>
            <a:rPr lang="en-US" b="1" dirty="0" err="1" smtClean="0"/>
            <a:t>Anbaugebiet</a:t>
          </a:r>
          <a:endParaRPr lang="en-US" b="1" dirty="0" smtClean="0"/>
        </a:p>
        <a:p>
          <a:r>
            <a:rPr lang="en-US" dirty="0" smtClean="0"/>
            <a:t>Mosel</a:t>
          </a:r>
          <a:endParaRPr lang="en-US" dirty="0"/>
        </a:p>
      </dgm:t>
    </dgm:pt>
    <dgm:pt modelId="{925E0112-5EBE-4EED-A70A-9E0B83116CFB}" type="parTrans" cxnId="{2E43112F-2F5C-4801-8BEC-005A9F64DDFC}">
      <dgm:prSet/>
      <dgm:spPr/>
      <dgm:t>
        <a:bodyPr/>
        <a:lstStyle/>
        <a:p>
          <a:endParaRPr lang="en-US"/>
        </a:p>
      </dgm:t>
    </dgm:pt>
    <dgm:pt modelId="{D5A13C70-32AE-416C-9EE5-C34CA6DE3164}" type="sibTrans" cxnId="{2E43112F-2F5C-4801-8BEC-005A9F64DDFC}">
      <dgm:prSet/>
      <dgm:spPr/>
      <dgm:t>
        <a:bodyPr/>
        <a:lstStyle/>
        <a:p>
          <a:endParaRPr lang="en-US"/>
        </a:p>
      </dgm:t>
    </dgm:pt>
    <dgm:pt modelId="{C0D09902-EEE4-424F-8F26-59BB49CB4D95}">
      <dgm:prSet phldrT="[Text]"/>
      <dgm:spPr/>
      <dgm:t>
        <a:bodyPr/>
        <a:lstStyle/>
        <a:p>
          <a:r>
            <a:rPr lang="en-US" b="1" dirty="0" err="1" smtClean="0"/>
            <a:t>Bereich</a:t>
          </a:r>
          <a:endParaRPr lang="en-US" b="1" dirty="0" smtClean="0"/>
        </a:p>
        <a:p>
          <a:r>
            <a:rPr lang="en-US" dirty="0" smtClean="0"/>
            <a:t>Saar</a:t>
          </a:r>
          <a:endParaRPr lang="en-US" dirty="0"/>
        </a:p>
      </dgm:t>
    </dgm:pt>
    <dgm:pt modelId="{3B4EA625-806F-4B03-A808-945AF20D2515}" type="parTrans" cxnId="{F47A7533-C090-43D2-A09B-EA59CA775846}">
      <dgm:prSet/>
      <dgm:spPr/>
      <dgm:t>
        <a:bodyPr/>
        <a:lstStyle/>
        <a:p>
          <a:endParaRPr lang="en-US"/>
        </a:p>
      </dgm:t>
    </dgm:pt>
    <dgm:pt modelId="{78F67D1F-83F9-42BB-AFEA-8240199D25B3}" type="sibTrans" cxnId="{F47A7533-C090-43D2-A09B-EA59CA775846}">
      <dgm:prSet/>
      <dgm:spPr/>
      <dgm:t>
        <a:bodyPr/>
        <a:lstStyle/>
        <a:p>
          <a:endParaRPr lang="en-US"/>
        </a:p>
      </dgm:t>
    </dgm:pt>
    <dgm:pt modelId="{01012D9D-30EA-4FDF-A0D0-BB1FCFEAD171}">
      <dgm:prSet phldrT="[Text]"/>
      <dgm:spPr/>
      <dgm:t>
        <a:bodyPr/>
        <a:lstStyle/>
        <a:p>
          <a:r>
            <a:rPr lang="en-US" b="1" dirty="0" err="1" smtClean="0"/>
            <a:t>Einzenlage</a:t>
          </a:r>
          <a:r>
            <a:rPr lang="en-US" dirty="0" smtClean="0"/>
            <a:t> </a:t>
          </a:r>
          <a:r>
            <a:rPr lang="en-US" dirty="0" err="1" smtClean="0"/>
            <a:t>Kupp</a:t>
          </a:r>
          <a:endParaRPr lang="en-US" dirty="0"/>
        </a:p>
      </dgm:t>
    </dgm:pt>
    <dgm:pt modelId="{9E1C2821-4230-41B7-8BB8-2B013316C284}" type="sibTrans" cxnId="{4F19E0EE-CCEB-4A2D-9485-F5078D8FF5AB}">
      <dgm:prSet/>
      <dgm:spPr/>
      <dgm:t>
        <a:bodyPr/>
        <a:lstStyle/>
        <a:p>
          <a:endParaRPr lang="en-US"/>
        </a:p>
      </dgm:t>
    </dgm:pt>
    <dgm:pt modelId="{D6E33CAD-64B6-4363-A835-D731DE096CA0}" type="parTrans" cxnId="{4F19E0EE-CCEB-4A2D-9485-F5078D8FF5AB}">
      <dgm:prSet/>
      <dgm:spPr/>
      <dgm:t>
        <a:bodyPr/>
        <a:lstStyle/>
        <a:p>
          <a:endParaRPr lang="en-US"/>
        </a:p>
      </dgm:t>
    </dgm:pt>
    <dgm:pt modelId="{FB4932E0-CCC0-44D5-8406-7ADF6D12BDFF}">
      <dgm:prSet phldrT="[Text]"/>
      <dgm:spPr/>
      <dgm:t>
        <a:bodyPr/>
        <a:lstStyle/>
        <a:p>
          <a:r>
            <a:rPr lang="en-US" b="1" dirty="0" err="1" smtClean="0"/>
            <a:t>Grossenlage</a:t>
          </a:r>
          <a:endParaRPr lang="en-US" b="1" dirty="0" smtClean="0"/>
        </a:p>
        <a:p>
          <a:r>
            <a:rPr lang="en-US" dirty="0" err="1" smtClean="0"/>
            <a:t>Ayl</a:t>
          </a:r>
          <a:endParaRPr lang="en-US" dirty="0"/>
        </a:p>
      </dgm:t>
    </dgm:pt>
    <dgm:pt modelId="{7CD86E66-41FA-4D8D-8BAE-FCC6AB2E763A}" type="sibTrans" cxnId="{365EC745-47D1-4803-8277-B25C3B3C6CD5}">
      <dgm:prSet/>
      <dgm:spPr/>
      <dgm:t>
        <a:bodyPr/>
        <a:lstStyle/>
        <a:p>
          <a:endParaRPr lang="en-US"/>
        </a:p>
      </dgm:t>
    </dgm:pt>
    <dgm:pt modelId="{BB7EDBDF-D1C0-49BC-8DAA-5AB504E6EA53}" type="parTrans" cxnId="{365EC745-47D1-4803-8277-B25C3B3C6CD5}">
      <dgm:prSet/>
      <dgm:spPr/>
      <dgm:t>
        <a:bodyPr/>
        <a:lstStyle/>
        <a:p>
          <a:endParaRPr lang="en-US"/>
        </a:p>
      </dgm:t>
    </dgm:pt>
    <dgm:pt modelId="{5CC35EA3-4030-48A3-82BA-35DCDF2D4204}" type="pres">
      <dgm:prSet presAssocID="{4E585FD0-BC9C-494E-816A-83A778B7AAB2}" presName="Name0" presStyleCnt="0">
        <dgm:presLayoutVars>
          <dgm:chMax val="7"/>
          <dgm:resizeHandles val="exact"/>
        </dgm:presLayoutVars>
      </dgm:prSet>
      <dgm:spPr/>
      <dgm:t>
        <a:bodyPr/>
        <a:lstStyle/>
        <a:p>
          <a:endParaRPr lang="en-US"/>
        </a:p>
      </dgm:t>
    </dgm:pt>
    <dgm:pt modelId="{20B0C90A-C687-4915-8D7C-48A255D0DF05}" type="pres">
      <dgm:prSet presAssocID="{4E585FD0-BC9C-494E-816A-83A778B7AAB2}" presName="comp1" presStyleCnt="0"/>
      <dgm:spPr/>
      <dgm:t>
        <a:bodyPr/>
        <a:lstStyle/>
        <a:p>
          <a:endParaRPr lang="en-US"/>
        </a:p>
      </dgm:t>
    </dgm:pt>
    <dgm:pt modelId="{94ABEBD4-6322-4722-B392-FF961975AB8E}" type="pres">
      <dgm:prSet presAssocID="{4E585FD0-BC9C-494E-816A-83A778B7AAB2}" presName="circle1" presStyleLbl="node1" presStyleIdx="0" presStyleCnt="4"/>
      <dgm:spPr/>
      <dgm:t>
        <a:bodyPr/>
        <a:lstStyle/>
        <a:p>
          <a:endParaRPr lang="en-US"/>
        </a:p>
      </dgm:t>
    </dgm:pt>
    <dgm:pt modelId="{9B4AD843-36B3-441A-8207-A00D63A14A9E}" type="pres">
      <dgm:prSet presAssocID="{4E585FD0-BC9C-494E-816A-83A778B7AAB2}" presName="c1text" presStyleLbl="node1" presStyleIdx="0" presStyleCnt="4">
        <dgm:presLayoutVars>
          <dgm:bulletEnabled val="1"/>
        </dgm:presLayoutVars>
      </dgm:prSet>
      <dgm:spPr/>
      <dgm:t>
        <a:bodyPr/>
        <a:lstStyle/>
        <a:p>
          <a:endParaRPr lang="en-US"/>
        </a:p>
      </dgm:t>
    </dgm:pt>
    <dgm:pt modelId="{3655CA2B-A85A-480C-A924-A3BD8ADF3024}" type="pres">
      <dgm:prSet presAssocID="{4E585FD0-BC9C-494E-816A-83A778B7AAB2}" presName="comp2" presStyleCnt="0"/>
      <dgm:spPr/>
      <dgm:t>
        <a:bodyPr/>
        <a:lstStyle/>
        <a:p>
          <a:endParaRPr lang="en-US"/>
        </a:p>
      </dgm:t>
    </dgm:pt>
    <dgm:pt modelId="{E06F13C2-A878-4CAB-A4AA-95609BE660AA}" type="pres">
      <dgm:prSet presAssocID="{4E585FD0-BC9C-494E-816A-83A778B7AAB2}" presName="circle2" presStyleLbl="node1" presStyleIdx="1" presStyleCnt="4" custLinFactNeighborY="1667"/>
      <dgm:spPr/>
      <dgm:t>
        <a:bodyPr/>
        <a:lstStyle/>
        <a:p>
          <a:endParaRPr lang="en-US"/>
        </a:p>
      </dgm:t>
    </dgm:pt>
    <dgm:pt modelId="{4A1DEEA4-D97A-43C4-A168-DA7EF9425114}" type="pres">
      <dgm:prSet presAssocID="{4E585FD0-BC9C-494E-816A-83A778B7AAB2}" presName="c2text" presStyleLbl="node1" presStyleIdx="1" presStyleCnt="4">
        <dgm:presLayoutVars>
          <dgm:bulletEnabled val="1"/>
        </dgm:presLayoutVars>
      </dgm:prSet>
      <dgm:spPr/>
      <dgm:t>
        <a:bodyPr/>
        <a:lstStyle/>
        <a:p>
          <a:endParaRPr lang="en-US"/>
        </a:p>
      </dgm:t>
    </dgm:pt>
    <dgm:pt modelId="{FA64396D-37EE-4DB8-BD72-1685597EF8AE}" type="pres">
      <dgm:prSet presAssocID="{4E585FD0-BC9C-494E-816A-83A778B7AAB2}" presName="comp3" presStyleCnt="0"/>
      <dgm:spPr/>
      <dgm:t>
        <a:bodyPr/>
        <a:lstStyle/>
        <a:p>
          <a:endParaRPr lang="en-US"/>
        </a:p>
      </dgm:t>
    </dgm:pt>
    <dgm:pt modelId="{62B7502A-BC40-412E-BAA3-5B4413209C28}" type="pres">
      <dgm:prSet presAssocID="{4E585FD0-BC9C-494E-816A-83A778B7AAB2}" presName="circle3" presStyleLbl="node1" presStyleIdx="2" presStyleCnt="4"/>
      <dgm:spPr/>
      <dgm:t>
        <a:bodyPr/>
        <a:lstStyle/>
        <a:p>
          <a:endParaRPr lang="en-US"/>
        </a:p>
      </dgm:t>
    </dgm:pt>
    <dgm:pt modelId="{B5B091B8-20A3-47A8-8A06-3CEDBBE657CF}" type="pres">
      <dgm:prSet presAssocID="{4E585FD0-BC9C-494E-816A-83A778B7AAB2}" presName="c3text" presStyleLbl="node1" presStyleIdx="2" presStyleCnt="4">
        <dgm:presLayoutVars>
          <dgm:bulletEnabled val="1"/>
        </dgm:presLayoutVars>
      </dgm:prSet>
      <dgm:spPr/>
      <dgm:t>
        <a:bodyPr/>
        <a:lstStyle/>
        <a:p>
          <a:endParaRPr lang="en-US"/>
        </a:p>
      </dgm:t>
    </dgm:pt>
    <dgm:pt modelId="{2605FFFD-149D-46F4-B97B-B026EBD9A6A6}" type="pres">
      <dgm:prSet presAssocID="{4E585FD0-BC9C-494E-816A-83A778B7AAB2}" presName="comp4" presStyleCnt="0"/>
      <dgm:spPr/>
      <dgm:t>
        <a:bodyPr/>
        <a:lstStyle/>
        <a:p>
          <a:endParaRPr lang="en-US"/>
        </a:p>
      </dgm:t>
    </dgm:pt>
    <dgm:pt modelId="{85382844-E54A-4049-9F2C-EED5B131FF4D}" type="pres">
      <dgm:prSet presAssocID="{4E585FD0-BC9C-494E-816A-83A778B7AAB2}" presName="circle4" presStyleLbl="node1" presStyleIdx="3" presStyleCnt="4"/>
      <dgm:spPr/>
      <dgm:t>
        <a:bodyPr/>
        <a:lstStyle/>
        <a:p>
          <a:endParaRPr lang="en-US"/>
        </a:p>
      </dgm:t>
    </dgm:pt>
    <dgm:pt modelId="{AA691D18-C069-4093-BB43-E5706BD909A6}" type="pres">
      <dgm:prSet presAssocID="{4E585FD0-BC9C-494E-816A-83A778B7AAB2}" presName="c4text" presStyleLbl="node1" presStyleIdx="3" presStyleCnt="4">
        <dgm:presLayoutVars>
          <dgm:bulletEnabled val="1"/>
        </dgm:presLayoutVars>
      </dgm:prSet>
      <dgm:spPr/>
      <dgm:t>
        <a:bodyPr/>
        <a:lstStyle/>
        <a:p>
          <a:endParaRPr lang="en-US"/>
        </a:p>
      </dgm:t>
    </dgm:pt>
  </dgm:ptLst>
  <dgm:cxnLst>
    <dgm:cxn modelId="{4F19E0EE-CCEB-4A2D-9485-F5078D8FF5AB}" srcId="{4E585FD0-BC9C-494E-816A-83A778B7AAB2}" destId="{01012D9D-30EA-4FDF-A0D0-BB1FCFEAD171}" srcOrd="3" destOrd="0" parTransId="{D6E33CAD-64B6-4363-A835-D731DE096CA0}" sibTransId="{9E1C2821-4230-41B7-8BB8-2B013316C284}"/>
    <dgm:cxn modelId="{365EC745-47D1-4803-8277-B25C3B3C6CD5}" srcId="{4E585FD0-BC9C-494E-816A-83A778B7AAB2}" destId="{FB4932E0-CCC0-44D5-8406-7ADF6D12BDFF}" srcOrd="2" destOrd="0" parTransId="{BB7EDBDF-D1C0-49BC-8DAA-5AB504E6EA53}" sibTransId="{7CD86E66-41FA-4D8D-8BAE-FCC6AB2E763A}"/>
    <dgm:cxn modelId="{60244E05-6070-42BE-92FC-737205E81E4B}" type="presOf" srcId="{FB4932E0-CCC0-44D5-8406-7ADF6D12BDFF}" destId="{B5B091B8-20A3-47A8-8A06-3CEDBBE657CF}" srcOrd="1" destOrd="0" presId="urn:microsoft.com/office/officeart/2005/8/layout/venn2"/>
    <dgm:cxn modelId="{37BF83FC-5836-42CE-A98C-980F8E286C54}" type="presOf" srcId="{4E585FD0-BC9C-494E-816A-83A778B7AAB2}" destId="{5CC35EA3-4030-48A3-82BA-35DCDF2D4204}" srcOrd="0" destOrd="0" presId="urn:microsoft.com/office/officeart/2005/8/layout/venn2"/>
    <dgm:cxn modelId="{2E43112F-2F5C-4801-8BEC-005A9F64DDFC}" srcId="{4E585FD0-BC9C-494E-816A-83A778B7AAB2}" destId="{0485F69F-140F-4D34-981F-84C9603C1E42}" srcOrd="0" destOrd="0" parTransId="{925E0112-5EBE-4EED-A70A-9E0B83116CFB}" sibTransId="{D5A13C70-32AE-416C-9EE5-C34CA6DE3164}"/>
    <dgm:cxn modelId="{CEF80922-F89C-4FA7-AE78-45C22F1911EE}" type="presOf" srcId="{0485F69F-140F-4D34-981F-84C9603C1E42}" destId="{94ABEBD4-6322-4722-B392-FF961975AB8E}" srcOrd="0" destOrd="0" presId="urn:microsoft.com/office/officeart/2005/8/layout/venn2"/>
    <dgm:cxn modelId="{0E8F30CD-36C8-4736-8B74-12C7A3FD2346}" type="presOf" srcId="{C0D09902-EEE4-424F-8F26-59BB49CB4D95}" destId="{E06F13C2-A878-4CAB-A4AA-95609BE660AA}" srcOrd="0" destOrd="0" presId="urn:microsoft.com/office/officeart/2005/8/layout/venn2"/>
    <dgm:cxn modelId="{F47A7533-C090-43D2-A09B-EA59CA775846}" srcId="{4E585FD0-BC9C-494E-816A-83A778B7AAB2}" destId="{C0D09902-EEE4-424F-8F26-59BB49CB4D95}" srcOrd="1" destOrd="0" parTransId="{3B4EA625-806F-4B03-A808-945AF20D2515}" sibTransId="{78F67D1F-83F9-42BB-AFEA-8240199D25B3}"/>
    <dgm:cxn modelId="{EAC52A3A-139D-46CA-A05A-517ABD87603F}" type="presOf" srcId="{01012D9D-30EA-4FDF-A0D0-BB1FCFEAD171}" destId="{AA691D18-C069-4093-BB43-E5706BD909A6}" srcOrd="1" destOrd="0" presId="urn:microsoft.com/office/officeart/2005/8/layout/venn2"/>
    <dgm:cxn modelId="{09785FB6-C7BA-4C72-8351-73A203D8BFFA}" type="presOf" srcId="{0485F69F-140F-4D34-981F-84C9603C1E42}" destId="{9B4AD843-36B3-441A-8207-A00D63A14A9E}" srcOrd="1" destOrd="0" presId="urn:microsoft.com/office/officeart/2005/8/layout/venn2"/>
    <dgm:cxn modelId="{7BC2E0A9-A31B-4E0E-86C0-4314EE7D5647}" type="presOf" srcId="{01012D9D-30EA-4FDF-A0D0-BB1FCFEAD171}" destId="{85382844-E54A-4049-9F2C-EED5B131FF4D}" srcOrd="0" destOrd="0" presId="urn:microsoft.com/office/officeart/2005/8/layout/venn2"/>
    <dgm:cxn modelId="{D4CA825C-01B2-4D0D-BB32-92F3A9DDAABC}" type="presOf" srcId="{FB4932E0-CCC0-44D5-8406-7ADF6D12BDFF}" destId="{62B7502A-BC40-412E-BAA3-5B4413209C28}" srcOrd="0" destOrd="0" presId="urn:microsoft.com/office/officeart/2005/8/layout/venn2"/>
    <dgm:cxn modelId="{583CABCB-79D9-4306-99F0-73BEC1DE98AF}" type="presOf" srcId="{C0D09902-EEE4-424F-8F26-59BB49CB4D95}" destId="{4A1DEEA4-D97A-43C4-A168-DA7EF9425114}" srcOrd="1" destOrd="0" presId="urn:microsoft.com/office/officeart/2005/8/layout/venn2"/>
    <dgm:cxn modelId="{1F46C021-2196-4E50-8269-7DE87BFB8FD5}" type="presParOf" srcId="{5CC35EA3-4030-48A3-82BA-35DCDF2D4204}" destId="{20B0C90A-C687-4915-8D7C-48A255D0DF05}" srcOrd="0" destOrd="0" presId="urn:microsoft.com/office/officeart/2005/8/layout/venn2"/>
    <dgm:cxn modelId="{E08E158D-E640-4F71-810F-4FAEE3ABE873}" type="presParOf" srcId="{20B0C90A-C687-4915-8D7C-48A255D0DF05}" destId="{94ABEBD4-6322-4722-B392-FF961975AB8E}" srcOrd="0" destOrd="0" presId="urn:microsoft.com/office/officeart/2005/8/layout/venn2"/>
    <dgm:cxn modelId="{FB1ECEF9-53A2-496D-98E6-EADEB71E4A4B}" type="presParOf" srcId="{20B0C90A-C687-4915-8D7C-48A255D0DF05}" destId="{9B4AD843-36B3-441A-8207-A00D63A14A9E}" srcOrd="1" destOrd="0" presId="urn:microsoft.com/office/officeart/2005/8/layout/venn2"/>
    <dgm:cxn modelId="{AC56D1EA-E164-4F28-A899-EE7446B91D87}" type="presParOf" srcId="{5CC35EA3-4030-48A3-82BA-35DCDF2D4204}" destId="{3655CA2B-A85A-480C-A924-A3BD8ADF3024}" srcOrd="1" destOrd="0" presId="urn:microsoft.com/office/officeart/2005/8/layout/venn2"/>
    <dgm:cxn modelId="{44C52ADE-C4F6-4B6C-912F-C4DF29120DAB}" type="presParOf" srcId="{3655CA2B-A85A-480C-A924-A3BD8ADF3024}" destId="{E06F13C2-A878-4CAB-A4AA-95609BE660AA}" srcOrd="0" destOrd="0" presId="urn:microsoft.com/office/officeart/2005/8/layout/venn2"/>
    <dgm:cxn modelId="{F31AFDD6-B133-48A4-990A-DEC46F00C9C2}" type="presParOf" srcId="{3655CA2B-A85A-480C-A924-A3BD8ADF3024}" destId="{4A1DEEA4-D97A-43C4-A168-DA7EF9425114}" srcOrd="1" destOrd="0" presId="urn:microsoft.com/office/officeart/2005/8/layout/venn2"/>
    <dgm:cxn modelId="{C6223520-0C95-4DC8-9CEE-A7973F232CE4}" type="presParOf" srcId="{5CC35EA3-4030-48A3-82BA-35DCDF2D4204}" destId="{FA64396D-37EE-4DB8-BD72-1685597EF8AE}" srcOrd="2" destOrd="0" presId="urn:microsoft.com/office/officeart/2005/8/layout/venn2"/>
    <dgm:cxn modelId="{D7AE5DD2-9475-4D3E-A872-BE0D7611D816}" type="presParOf" srcId="{FA64396D-37EE-4DB8-BD72-1685597EF8AE}" destId="{62B7502A-BC40-412E-BAA3-5B4413209C28}" srcOrd="0" destOrd="0" presId="urn:microsoft.com/office/officeart/2005/8/layout/venn2"/>
    <dgm:cxn modelId="{DFF34767-6ACC-4204-985C-024821D94749}" type="presParOf" srcId="{FA64396D-37EE-4DB8-BD72-1685597EF8AE}" destId="{B5B091B8-20A3-47A8-8A06-3CEDBBE657CF}" srcOrd="1" destOrd="0" presId="urn:microsoft.com/office/officeart/2005/8/layout/venn2"/>
    <dgm:cxn modelId="{A745836C-9004-48EF-8179-7E991E204967}" type="presParOf" srcId="{5CC35EA3-4030-48A3-82BA-35DCDF2D4204}" destId="{2605FFFD-149D-46F4-B97B-B026EBD9A6A6}" srcOrd="3" destOrd="0" presId="urn:microsoft.com/office/officeart/2005/8/layout/venn2"/>
    <dgm:cxn modelId="{41782D02-2F90-462D-BBE8-A7D158677CD6}" type="presParOf" srcId="{2605FFFD-149D-46F4-B97B-B026EBD9A6A6}" destId="{85382844-E54A-4049-9F2C-EED5B131FF4D}" srcOrd="0" destOrd="0" presId="urn:microsoft.com/office/officeart/2005/8/layout/venn2"/>
    <dgm:cxn modelId="{C0CFD1B8-5874-4558-8B0C-788F46AE0016}" type="presParOf" srcId="{2605FFFD-149D-46F4-B97B-B026EBD9A6A6}" destId="{AA691D18-C069-4093-BB43-E5706BD909A6}"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E1886-1B1C-4D7A-A665-491A076CC3CB}">
      <dsp:nvSpPr>
        <dsp:cNvPr id="0" name=""/>
        <dsp:cNvSpPr/>
      </dsp:nvSpPr>
      <dsp:spPr>
        <a:xfrm>
          <a:off x="363059" y="0"/>
          <a:ext cx="5308600" cy="530860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5DDCB0-B2C2-407C-B560-19B94FE2EFB5}">
      <dsp:nvSpPr>
        <dsp:cNvPr id="0" name=""/>
        <dsp:cNvSpPr/>
      </dsp:nvSpPr>
      <dsp:spPr>
        <a:xfrm>
          <a:off x="2718745" y="976821"/>
          <a:ext cx="4047818" cy="759149"/>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Pradikatswein</a:t>
          </a:r>
          <a:r>
            <a:rPr lang="en-US" sz="1800" kern="1200" dirty="0" smtClean="0"/>
            <a:t>, </a:t>
          </a:r>
          <a:r>
            <a:rPr lang="en-US" sz="1800" kern="1200" dirty="0" err="1" smtClean="0"/>
            <a:t>gU</a:t>
          </a:r>
          <a:r>
            <a:rPr lang="en-US" sz="1800" kern="1200" dirty="0" smtClean="0"/>
            <a:t> </a:t>
          </a:r>
          <a:endParaRPr lang="en-US" sz="1800" kern="1200" dirty="0" smtClean="0"/>
        </a:p>
        <a:p>
          <a:pPr lvl="0" algn="ctr" defTabSz="800100">
            <a:lnSpc>
              <a:spcPct val="90000"/>
            </a:lnSpc>
            <a:spcBef>
              <a:spcPct val="0"/>
            </a:spcBef>
            <a:spcAft>
              <a:spcPct val="35000"/>
            </a:spcAft>
          </a:pPr>
          <a:r>
            <a:rPr lang="en-US" sz="1800" kern="1200" dirty="0" smtClean="0"/>
            <a:t>(Protected Designation of Origin)</a:t>
          </a:r>
          <a:endParaRPr lang="en-US" sz="1800" kern="1200" dirty="0"/>
        </a:p>
      </dsp:txBody>
      <dsp:txXfrm>
        <a:off x="2718745" y="976821"/>
        <a:ext cx="4047818" cy="759149"/>
      </dsp:txXfrm>
    </dsp:sp>
    <dsp:sp modelId="{48E0A8DA-9FE0-4D12-84A4-C93C6E4C1041}">
      <dsp:nvSpPr>
        <dsp:cNvPr id="0" name=""/>
        <dsp:cNvSpPr/>
      </dsp:nvSpPr>
      <dsp:spPr>
        <a:xfrm>
          <a:off x="2685567" y="1768100"/>
          <a:ext cx="4114172" cy="2177850"/>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err="1" smtClean="0"/>
            <a:t>Qualitatswein</a:t>
          </a:r>
          <a:endParaRPr lang="en-US" sz="1800" kern="1200" dirty="0" smtClean="0"/>
        </a:p>
        <a:p>
          <a:pPr lvl="0" algn="ctr" defTabSz="800100">
            <a:lnSpc>
              <a:spcPct val="90000"/>
            </a:lnSpc>
            <a:spcBef>
              <a:spcPct val="0"/>
            </a:spcBef>
            <a:spcAft>
              <a:spcPct val="35000"/>
            </a:spcAft>
          </a:pPr>
          <a:r>
            <a:rPr lang="en-US" sz="1800" kern="1200" dirty="0" err="1" smtClean="0"/>
            <a:t>Geschutzte</a:t>
          </a:r>
          <a:r>
            <a:rPr lang="en-US" sz="1800" kern="1200" dirty="0" smtClean="0"/>
            <a:t> </a:t>
          </a:r>
          <a:r>
            <a:rPr lang="en-US" sz="1800" kern="1200" dirty="0" err="1" smtClean="0"/>
            <a:t>Ursprungs-bezeichnung</a:t>
          </a:r>
          <a:r>
            <a:rPr lang="en-US" sz="1800" kern="1200" dirty="0" smtClean="0"/>
            <a:t>, </a:t>
          </a:r>
          <a:r>
            <a:rPr lang="en-US" sz="1800" kern="1200" dirty="0" err="1" smtClean="0"/>
            <a:t>gU</a:t>
          </a:r>
          <a:r>
            <a:rPr lang="en-US" sz="1800" kern="1200" dirty="0" smtClean="0"/>
            <a:t> </a:t>
          </a:r>
        </a:p>
        <a:p>
          <a:pPr lvl="0" algn="ctr" defTabSz="800100">
            <a:lnSpc>
              <a:spcPct val="90000"/>
            </a:lnSpc>
            <a:spcBef>
              <a:spcPct val="0"/>
            </a:spcBef>
            <a:spcAft>
              <a:spcPct val="35000"/>
            </a:spcAft>
          </a:pPr>
          <a:r>
            <a:rPr lang="en-US" sz="1800" kern="1200" dirty="0" smtClean="0"/>
            <a:t>(PDO)</a:t>
          </a:r>
        </a:p>
      </dsp:txBody>
      <dsp:txXfrm>
        <a:off x="2685567" y="1768100"/>
        <a:ext cx="4114172" cy="2177850"/>
      </dsp:txXfrm>
    </dsp:sp>
    <dsp:sp modelId="{6CB41E71-BC9B-4C03-933A-57AAAE707241}">
      <dsp:nvSpPr>
        <dsp:cNvPr id="0" name=""/>
        <dsp:cNvSpPr/>
      </dsp:nvSpPr>
      <dsp:spPr>
        <a:xfrm>
          <a:off x="2718745" y="4049388"/>
          <a:ext cx="4047818" cy="70488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Landwein</a:t>
          </a:r>
          <a:r>
            <a:rPr lang="en-US" sz="1800" kern="1200" dirty="0" smtClean="0"/>
            <a:t>, </a:t>
          </a:r>
          <a:r>
            <a:rPr lang="en-US" sz="1800" kern="1200" dirty="0" err="1" smtClean="0"/>
            <a:t>gga</a:t>
          </a:r>
          <a:r>
            <a:rPr lang="en-US" sz="1800" kern="1200" dirty="0" smtClean="0"/>
            <a:t> </a:t>
          </a:r>
          <a:endParaRPr lang="en-US" sz="1800" kern="1200" dirty="0" smtClean="0"/>
        </a:p>
        <a:p>
          <a:pPr lvl="0" algn="ctr" defTabSz="800100">
            <a:lnSpc>
              <a:spcPct val="90000"/>
            </a:lnSpc>
            <a:spcBef>
              <a:spcPct val="0"/>
            </a:spcBef>
            <a:spcAft>
              <a:spcPct val="35000"/>
            </a:spcAft>
          </a:pPr>
          <a:r>
            <a:rPr lang="en-US" sz="1800" kern="1200" dirty="0" smtClean="0"/>
            <a:t>Protected Geographical Indication</a:t>
          </a:r>
          <a:endParaRPr lang="en-US" sz="1800" kern="1200" dirty="0"/>
        </a:p>
      </dsp:txBody>
      <dsp:txXfrm>
        <a:off x="2718745" y="4049388"/>
        <a:ext cx="4047818" cy="704885"/>
      </dsp:txXfrm>
    </dsp:sp>
    <dsp:sp modelId="{9CC788DF-9734-49F7-9F0B-A6E7380EA526}">
      <dsp:nvSpPr>
        <dsp:cNvPr id="0" name=""/>
        <dsp:cNvSpPr/>
      </dsp:nvSpPr>
      <dsp:spPr>
        <a:xfrm>
          <a:off x="2718745" y="4822056"/>
          <a:ext cx="4047818" cy="3316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Wein</a:t>
          </a:r>
          <a:r>
            <a:rPr lang="en-US" sz="1800" kern="1200" dirty="0" smtClean="0"/>
            <a:t> (PGI Category)</a:t>
          </a:r>
          <a:endParaRPr lang="en-US" sz="1800" kern="1200" dirty="0"/>
        </a:p>
      </dsp:txBody>
      <dsp:txXfrm>
        <a:off x="2718745" y="4822056"/>
        <a:ext cx="4047818" cy="33163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ABEBD4-6322-4722-B392-FF961975AB8E}">
      <dsp:nvSpPr>
        <dsp:cNvPr id="0" name=""/>
        <dsp:cNvSpPr/>
      </dsp:nvSpPr>
      <dsp:spPr>
        <a:xfrm>
          <a:off x="495300" y="0"/>
          <a:ext cx="5715000" cy="5715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Anbaugebiet</a:t>
          </a:r>
          <a:endParaRPr lang="en-US" sz="1600" b="1" kern="1200" dirty="0" smtClean="0"/>
        </a:p>
        <a:p>
          <a:pPr lvl="0" algn="ctr" defTabSz="711200">
            <a:lnSpc>
              <a:spcPct val="90000"/>
            </a:lnSpc>
            <a:spcBef>
              <a:spcPct val="0"/>
            </a:spcBef>
            <a:spcAft>
              <a:spcPct val="35000"/>
            </a:spcAft>
          </a:pPr>
          <a:r>
            <a:rPr lang="en-US" sz="1600" kern="1200" dirty="0" smtClean="0"/>
            <a:t>Mosel</a:t>
          </a:r>
          <a:endParaRPr lang="en-US" sz="1600" kern="1200" dirty="0"/>
        </a:p>
      </dsp:txBody>
      <dsp:txXfrm>
        <a:off x="2553843" y="285749"/>
        <a:ext cx="1597914" cy="857250"/>
      </dsp:txXfrm>
    </dsp:sp>
    <dsp:sp modelId="{E06F13C2-A878-4CAB-A4AA-95609BE660AA}">
      <dsp:nvSpPr>
        <dsp:cNvPr id="0" name=""/>
        <dsp:cNvSpPr/>
      </dsp:nvSpPr>
      <dsp:spPr>
        <a:xfrm>
          <a:off x="1066800" y="1143000"/>
          <a:ext cx="4572000" cy="4572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Bereich</a:t>
          </a:r>
          <a:endParaRPr lang="en-US" sz="1600" b="1" kern="1200" dirty="0" smtClean="0"/>
        </a:p>
        <a:p>
          <a:pPr lvl="0" algn="ctr" defTabSz="711200">
            <a:lnSpc>
              <a:spcPct val="90000"/>
            </a:lnSpc>
            <a:spcBef>
              <a:spcPct val="0"/>
            </a:spcBef>
            <a:spcAft>
              <a:spcPct val="35000"/>
            </a:spcAft>
          </a:pPr>
          <a:r>
            <a:rPr lang="en-US" sz="1600" kern="1200" dirty="0" smtClean="0"/>
            <a:t>Saar</a:t>
          </a:r>
          <a:endParaRPr lang="en-US" sz="1600" kern="1200" dirty="0"/>
        </a:p>
      </dsp:txBody>
      <dsp:txXfrm>
        <a:off x="2553843" y="1417320"/>
        <a:ext cx="1597914" cy="822960"/>
      </dsp:txXfrm>
    </dsp:sp>
    <dsp:sp modelId="{62B7502A-BC40-412E-BAA3-5B4413209C28}">
      <dsp:nvSpPr>
        <dsp:cNvPr id="0" name=""/>
        <dsp:cNvSpPr/>
      </dsp:nvSpPr>
      <dsp:spPr>
        <a:xfrm>
          <a:off x="1638300" y="2285999"/>
          <a:ext cx="3429000" cy="3429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Grossenlage</a:t>
          </a:r>
          <a:endParaRPr lang="en-US" sz="1600" b="1" kern="1200" dirty="0" smtClean="0"/>
        </a:p>
        <a:p>
          <a:pPr lvl="0" algn="ctr" defTabSz="711200">
            <a:lnSpc>
              <a:spcPct val="90000"/>
            </a:lnSpc>
            <a:spcBef>
              <a:spcPct val="0"/>
            </a:spcBef>
            <a:spcAft>
              <a:spcPct val="35000"/>
            </a:spcAft>
          </a:pPr>
          <a:r>
            <a:rPr lang="en-US" sz="1600" kern="1200" dirty="0" err="1" smtClean="0"/>
            <a:t>Ayl</a:t>
          </a:r>
          <a:endParaRPr lang="en-US" sz="1600" kern="1200" dirty="0"/>
        </a:p>
      </dsp:txBody>
      <dsp:txXfrm>
        <a:off x="2553843" y="2543174"/>
        <a:ext cx="1597914" cy="771525"/>
      </dsp:txXfrm>
    </dsp:sp>
    <dsp:sp modelId="{85382844-E54A-4049-9F2C-EED5B131FF4D}">
      <dsp:nvSpPr>
        <dsp:cNvPr id="0" name=""/>
        <dsp:cNvSpPr/>
      </dsp:nvSpPr>
      <dsp:spPr>
        <a:xfrm>
          <a:off x="2209800" y="3429000"/>
          <a:ext cx="2286000" cy="2286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Einzenlage</a:t>
          </a:r>
          <a:r>
            <a:rPr lang="en-US" sz="1600" kern="1200" dirty="0" smtClean="0"/>
            <a:t> </a:t>
          </a:r>
          <a:r>
            <a:rPr lang="en-US" sz="1600" kern="1200" dirty="0" err="1" smtClean="0"/>
            <a:t>Kupp</a:t>
          </a:r>
          <a:endParaRPr lang="en-US" sz="1600" kern="1200" dirty="0"/>
        </a:p>
      </dsp:txBody>
      <dsp:txXfrm>
        <a:off x="2544576" y="4000500"/>
        <a:ext cx="1616446" cy="11430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90D382C-7D95-40C1-BC39-90F79208ED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EC30EB41-ADD7-42D0-89E0-D25535CB4D5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Grosslage’s</a:t>
            </a:r>
            <a:r>
              <a:rPr lang="en-US" dirty="0" smtClean="0"/>
              <a:t> name will always be preceded by the name of a village within the </a:t>
            </a:r>
            <a:r>
              <a:rPr lang="en-US" dirty="0" err="1" smtClean="0"/>
              <a:t>Grosslage</a:t>
            </a:r>
            <a:r>
              <a:rPr lang="en-US" dirty="0" smtClean="0"/>
              <a:t>,</a:t>
            </a:r>
          </a:p>
          <a:p>
            <a:r>
              <a:rPr lang="en-US" dirty="0" smtClean="0"/>
              <a:t>The term </a:t>
            </a:r>
            <a:r>
              <a:rPr lang="en-US" i="1" dirty="0" err="1" smtClean="0"/>
              <a:t>Erzeugerabfüllung</a:t>
            </a:r>
            <a:r>
              <a:rPr lang="en-US" dirty="0" smtClean="0"/>
              <a:t> means “producer bottled” and may be used by wine cooperative or a single producer.</a:t>
            </a:r>
          </a:p>
          <a:p>
            <a:r>
              <a:rPr lang="en-US" dirty="0" smtClean="0"/>
              <a:t/>
            </a:r>
            <a:br>
              <a:rPr lang="en-US" dirty="0" smtClean="0"/>
            </a:br>
            <a:r>
              <a:rPr lang="en-US" dirty="0" smtClean="0"/>
              <a:t/>
            </a:r>
            <a:br>
              <a:rPr lang="en-US" dirty="0" smtClean="0"/>
            </a:br>
            <a:r>
              <a:rPr lang="en-US" dirty="0" smtClean="0"/>
              <a:t>The term </a:t>
            </a:r>
            <a:r>
              <a:rPr lang="en-US" i="1" dirty="0" err="1" smtClean="0"/>
              <a:t>Gutsabfüllung</a:t>
            </a:r>
            <a:r>
              <a:rPr lang="en-US" dirty="0" smtClean="0"/>
              <a:t> is closer to the meaning of “estate bottled,” hence connoting that it was produced in a single </a:t>
            </a:r>
            <a:r>
              <a:rPr lang="en-US" dirty="0" err="1" smtClean="0"/>
              <a:t>Einzellage</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dirty="0" smtClean="0"/>
              <a:t>Consistently produces the highest quality of all German wines.</a:t>
            </a:r>
          </a:p>
          <a:p>
            <a:pPr eaLnBrk="1" hangingPunct="1"/>
            <a:r>
              <a:rPr lang="en-US" dirty="0" smtClean="0"/>
              <a:t>Elegant fruit delicate,</a:t>
            </a:r>
            <a:r>
              <a:rPr lang="en-US" baseline="0" dirty="0" smtClean="0"/>
              <a:t> </a:t>
            </a:r>
            <a:r>
              <a:rPr lang="en-US" baseline="0" dirty="0" err="1" smtClean="0"/>
              <a:t>minerality</a:t>
            </a:r>
            <a:endParaRPr lang="en-US" dirty="0" smtClean="0"/>
          </a:p>
        </p:txBody>
      </p:sp>
      <p:sp>
        <p:nvSpPr>
          <p:cNvPr id="24580" name="Slide Number Placeholder 3"/>
          <p:cNvSpPr>
            <a:spLocks noGrp="1"/>
          </p:cNvSpPr>
          <p:nvPr>
            <p:ph type="sldNum" sz="quarter" idx="5"/>
          </p:nvPr>
        </p:nvSpPr>
        <p:spPr>
          <a:noFill/>
        </p:spPr>
        <p:txBody>
          <a:bodyPr/>
          <a:lstStyle/>
          <a:p>
            <a:fld id="{05310637-F7AF-4F2C-B740-6AAB9D1D9FBE}" type="slidenum">
              <a:rPr lang="en-US"/>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Grape varieties </a:t>
            </a:r>
            <a:r>
              <a:rPr lang="en-US" dirty="0" smtClean="0"/>
              <a:t/>
            </a:r>
            <a:br>
              <a:rPr lang="en-US" dirty="0" smtClean="0"/>
            </a:br>
            <a:r>
              <a:rPr lang="en-US" dirty="0" err="1" smtClean="0"/>
              <a:t>Spätburgunder</a:t>
            </a:r>
            <a:r>
              <a:rPr lang="en-US" dirty="0" smtClean="0"/>
              <a:t> (61.7%), </a:t>
            </a:r>
            <a:r>
              <a:rPr lang="en-US" dirty="0" err="1" smtClean="0"/>
              <a:t>Portugieser</a:t>
            </a:r>
            <a:r>
              <a:rPr lang="en-US" dirty="0" smtClean="0"/>
              <a:t> (11.2%), Riesling (7%) </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0FB4165-BEEB-4918-94E5-7E2553ECDD87}" type="slidenum">
              <a:rPr lang="en-US"/>
              <a:pPr/>
              <a:t>4</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en-US" smtClean="0"/>
              <a:t>Long growing season, sometimes until Novemeber for dry wines = high acidity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804ED6-B10A-49CE-889A-EB0871F32C52}" type="slidenum">
              <a:rPr lang="en-US"/>
              <a:pPr/>
              <a:t>6</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Sweet wines are made due to botrytis helped by cool misty conditions at the end of the growing season</a:t>
            </a:r>
          </a:p>
          <a:p>
            <a:pPr eaLnBrk="1" hangingPunct="1"/>
            <a:r>
              <a:rPr lang="en-US" u="sng" smtClean="0"/>
              <a:t>Sekt</a:t>
            </a:r>
            <a:r>
              <a:rPr lang="en-US" smtClean="0"/>
              <a:t> = Charmat Method</a:t>
            </a:r>
          </a:p>
          <a:p>
            <a:pPr eaLnBrk="1" hangingPunct="1"/>
            <a:r>
              <a:rPr lang="en-US" smtClean="0"/>
              <a:t>Fresh lively wines with low alc.</a:t>
            </a:r>
          </a:p>
          <a:p>
            <a:pPr eaLnBrk="1" hangingPunct="1"/>
            <a:r>
              <a:rPr lang="en-US" u="sng" smtClean="0"/>
              <a:t>Riesling</a:t>
            </a:r>
            <a:r>
              <a:rPr lang="en-US" smtClean="0"/>
              <a:t>: Noble grape, 22% of total acreage, wonderfully fresh when young but very expressive when aged</a:t>
            </a:r>
          </a:p>
          <a:p>
            <a:pPr eaLnBrk="1" hangingPunct="1"/>
            <a:r>
              <a:rPr lang="en-US" u="sng" smtClean="0"/>
              <a:t>Muller-Thurgau</a:t>
            </a:r>
            <a:r>
              <a:rPr lang="en-US" smtClean="0"/>
              <a:t>: 20% of acreage, cross between riesling and gutedel developed in 1893 designed to shorten the growing season, floral character, fresh fruit make is and every day drinking wine,</a:t>
            </a:r>
          </a:p>
          <a:p>
            <a:pPr eaLnBrk="1" hangingPunct="1"/>
            <a:r>
              <a:rPr lang="en-US" u="sng" smtClean="0"/>
              <a:t>Pinot Noir</a:t>
            </a:r>
            <a:r>
              <a:rPr lang="en-US" smtClean="0"/>
              <a:t>: 8%, called Spatburgunder, high yields, light wine</a:t>
            </a:r>
          </a:p>
          <a:p>
            <a:pPr eaLnBrk="1" hangingPunct="1"/>
            <a:r>
              <a:rPr lang="en-US" u="sng" smtClean="0"/>
              <a:t>Silvaner</a:t>
            </a:r>
            <a:r>
              <a:rPr lang="en-US" smtClean="0"/>
              <a:t>: 7% of production, late budding and early ripening, </a:t>
            </a:r>
          </a:p>
          <a:p>
            <a:pPr eaLnBrk="1" hangingPunct="1"/>
            <a:endParaRPr lang="en-US" smtClean="0"/>
          </a:p>
          <a:p>
            <a:pPr eaLnBrk="1" hangingPunct="1"/>
            <a:r>
              <a:rPr lang="en-US" smtClean="0"/>
              <a:t>Stainless steel fermentation, some very large oak casks</a:t>
            </a:r>
          </a:p>
          <a:p>
            <a:pPr eaLnBrk="1" hangingPunct="1"/>
            <a:r>
              <a:rPr lang="en-US" smtClean="0"/>
              <a:t>Technology allows wine makers to stop fermentation to achieve desired level of sugar</a:t>
            </a:r>
            <a:endParaRPr lang="en-US" u="sng"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D0DC7BB-44A1-4A7C-B840-04C9D6B4AEC0}" type="slidenum">
              <a:rPr lang="en-US"/>
              <a:pPr/>
              <a:t>7</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dirty="0" smtClean="0"/>
              <a:t>Laws changed significantly in 1971 and have been altered only slightly since.</a:t>
            </a:r>
          </a:p>
          <a:p>
            <a:pPr eaLnBrk="1" hangingPunct="1"/>
            <a:r>
              <a:rPr lang="en-US" dirty="0" smtClean="0"/>
              <a:t>Grape sugar </a:t>
            </a:r>
            <a:r>
              <a:rPr lang="en-US" dirty="0" smtClean="0"/>
              <a:t>or must</a:t>
            </a:r>
            <a:r>
              <a:rPr lang="en-US" baseline="0" dirty="0" smtClean="0"/>
              <a:t> </a:t>
            </a:r>
            <a:r>
              <a:rPr lang="en-US" dirty="0" smtClean="0"/>
              <a:t>is </a:t>
            </a:r>
            <a:r>
              <a:rPr lang="en-US" dirty="0" smtClean="0"/>
              <a:t>measured and recorded then categorized</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66F7D690-5364-48DD-B172-A034B06D006E}" type="slidenum">
              <a:rPr lang="en-US"/>
              <a:pPr/>
              <a:t>8</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t>Unlike other regions in Europe most of the wine in German is of high quality. This is partly due to the understanding that the leading alc. Beverage produced and consumed in Germany is beer.</a:t>
            </a:r>
          </a:p>
          <a:p>
            <a:pPr eaLnBrk="1" hangingPunct="1"/>
            <a:endParaRPr lang="en-US" dirty="0" smtClean="0"/>
          </a:p>
          <a:p>
            <a:pPr eaLnBrk="1" hangingPunct="1"/>
            <a:r>
              <a:rPr lang="en-US" dirty="0" err="1" smtClean="0"/>
              <a:t>Deautscher</a:t>
            </a:r>
            <a:r>
              <a:rPr lang="en-US" dirty="0" smtClean="0"/>
              <a:t> </a:t>
            </a:r>
            <a:r>
              <a:rPr lang="en-US" dirty="0" err="1" smtClean="0"/>
              <a:t>Tafelwein</a:t>
            </a:r>
            <a:r>
              <a:rPr lang="en-US" dirty="0" smtClean="0"/>
              <a:t>: only general region name on label </a:t>
            </a:r>
            <a:r>
              <a:rPr lang="en-US" dirty="0" err="1" smtClean="0"/>
              <a:t>Rhein</a:t>
            </a:r>
            <a:r>
              <a:rPr lang="en-US" dirty="0" smtClean="0"/>
              <a:t> and Mosel, Bayern</a:t>
            </a:r>
          </a:p>
          <a:p>
            <a:pPr eaLnBrk="1" hangingPunct="1"/>
            <a:r>
              <a:rPr lang="en-US" dirty="0" err="1" smtClean="0"/>
              <a:t>Nechar</a:t>
            </a:r>
            <a:r>
              <a:rPr lang="en-US" dirty="0" smtClean="0"/>
              <a:t>, </a:t>
            </a:r>
            <a:r>
              <a:rPr lang="en-US" dirty="0" err="1" smtClean="0"/>
              <a:t>OberrheinLaws</a:t>
            </a:r>
            <a:r>
              <a:rPr lang="en-US" dirty="0" smtClean="0"/>
              <a:t> are not strict, </a:t>
            </a:r>
            <a:r>
              <a:rPr lang="en-US" dirty="0" err="1" smtClean="0"/>
              <a:t>vitification</a:t>
            </a:r>
            <a:r>
              <a:rPr lang="en-US" dirty="0" smtClean="0"/>
              <a:t> and </a:t>
            </a:r>
            <a:r>
              <a:rPr lang="en-US" dirty="0" err="1" smtClean="0"/>
              <a:t>vinification</a:t>
            </a:r>
            <a:r>
              <a:rPr lang="en-US" dirty="0" smtClean="0"/>
              <a:t> has a lot of freedoms, </a:t>
            </a:r>
            <a:r>
              <a:rPr lang="en-US" dirty="0" err="1" smtClean="0"/>
              <a:t>Likr</a:t>
            </a:r>
            <a:r>
              <a:rPr lang="en-US" dirty="0" smtClean="0"/>
              <a:t> Frances </a:t>
            </a:r>
            <a:r>
              <a:rPr lang="en-US" dirty="0" err="1" smtClean="0"/>
              <a:t>vin</a:t>
            </a:r>
            <a:r>
              <a:rPr lang="en-US" dirty="0" smtClean="0"/>
              <a:t> </a:t>
            </a:r>
            <a:r>
              <a:rPr lang="en-US" dirty="0" err="1" smtClean="0"/>
              <a:t>d’pay</a:t>
            </a:r>
            <a:r>
              <a:rPr lang="en-US" dirty="0" smtClean="0"/>
              <a:t>   </a:t>
            </a:r>
            <a:r>
              <a:rPr lang="en-US" dirty="0" smtClean="0">
                <a:solidFill>
                  <a:srgbClr val="C00000"/>
                </a:solidFill>
              </a:rPr>
              <a:t>~4% of production</a:t>
            </a:r>
          </a:p>
          <a:p>
            <a:pPr eaLnBrk="1" hangingPunct="1"/>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i="1" dirty="0" err="1" smtClean="0"/>
              <a:t>Geschutzle</a:t>
            </a:r>
            <a:r>
              <a:rPr lang="en-US" b="1" i="1" dirty="0" smtClean="0"/>
              <a:t> </a:t>
            </a:r>
            <a:r>
              <a:rPr lang="en-US" b="1" i="1" dirty="0" err="1" smtClean="0"/>
              <a:t>Geographische</a:t>
            </a:r>
            <a:r>
              <a:rPr lang="en-US" b="1" i="1" dirty="0" smtClean="0"/>
              <a:t> </a:t>
            </a:r>
            <a:r>
              <a:rPr lang="en-US" b="1" i="1" dirty="0" err="1" smtClean="0"/>
              <a:t>Angabe</a:t>
            </a:r>
            <a:r>
              <a:rPr lang="en-US" b="1" i="1" dirty="0" smtClean="0"/>
              <a:t>(</a:t>
            </a:r>
            <a:r>
              <a:rPr lang="en-US" b="1" i="1" dirty="0" err="1" smtClean="0"/>
              <a:t>gga</a:t>
            </a:r>
            <a:endParaRPr lang="en-US" dirty="0" smtClean="0"/>
          </a:p>
          <a:p>
            <a:pPr eaLnBrk="1" hangingPunct="1"/>
            <a:r>
              <a:rPr lang="en-US" dirty="0" err="1" smtClean="0"/>
              <a:t>Landwein</a:t>
            </a:r>
            <a:r>
              <a:rPr lang="en-US" dirty="0" smtClean="0"/>
              <a:t>: higher yields of sugar, 20 designated wine regions.</a:t>
            </a:r>
          </a:p>
          <a:p>
            <a:pPr eaLnBrk="1" hangingPunct="1"/>
            <a:endParaRPr lang="en-US" dirty="0" smtClean="0"/>
          </a:p>
          <a:p>
            <a:pPr eaLnBrk="1" hangingPunct="1"/>
            <a:r>
              <a:rPr lang="en-US" dirty="0" err="1" smtClean="0"/>
              <a:t>QbA</a:t>
            </a:r>
            <a:r>
              <a:rPr lang="en-US" dirty="0" smtClean="0"/>
              <a:t>:  largest amount of German wine grown in specified regions called </a:t>
            </a:r>
            <a:r>
              <a:rPr lang="en-US" b="1" i="1" u="sng" dirty="0" err="1" smtClean="0"/>
              <a:t>Anbaugebiete</a:t>
            </a:r>
            <a:r>
              <a:rPr lang="en-US" dirty="0" smtClean="0"/>
              <a:t> (13)</a:t>
            </a:r>
          </a:p>
          <a:p>
            <a:pPr eaLnBrk="1" hangingPunct="1"/>
            <a:endParaRPr lang="en-US" dirty="0" smtClean="0"/>
          </a:p>
          <a:p>
            <a:pPr eaLnBrk="1" hangingPunct="1"/>
            <a:r>
              <a:rPr lang="en-US" dirty="0" err="1" smtClean="0"/>
              <a:t>QmP</a:t>
            </a:r>
            <a:r>
              <a:rPr lang="en-US" dirty="0" smtClean="0"/>
              <a:t>: any vineyard (</a:t>
            </a:r>
            <a:r>
              <a:rPr lang="en-US" i="1" dirty="0" err="1" smtClean="0"/>
              <a:t>Anbaugebiete</a:t>
            </a:r>
            <a:r>
              <a:rPr lang="en-US" dirty="0" smtClean="0"/>
              <a:t>) with the right growing conditions can qualify, grapes from the same vineyard will be hand picked at various times</a:t>
            </a:r>
          </a:p>
          <a:p>
            <a:pPr eaLnBrk="1" hangingPunct="1"/>
            <a:r>
              <a:rPr lang="en-US" dirty="0" smtClean="0"/>
              <a:t>Lists</a:t>
            </a:r>
            <a:r>
              <a:rPr lang="en-US" baseline="0" dirty="0" smtClean="0"/>
              <a:t> region where grapes were grown and grape variety.</a:t>
            </a: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dirty="0" smtClean="0"/>
              <a:t>Measured</a:t>
            </a:r>
            <a:r>
              <a:rPr lang="en-US" baseline="0" dirty="0" smtClean="0"/>
              <a:t> by Must </a:t>
            </a:r>
            <a:r>
              <a:rPr lang="en-US" baseline="0" dirty="0" err="1" smtClean="0"/>
              <a:t>Wieght</a:t>
            </a:r>
            <a:r>
              <a:rPr lang="en-US" baseline="0" dirty="0" smtClean="0"/>
              <a:t>, </a:t>
            </a:r>
            <a:r>
              <a:rPr lang="en-US" baseline="0" dirty="0" err="1" smtClean="0"/>
              <a:t>Oechsle</a:t>
            </a:r>
            <a:r>
              <a:rPr lang="en-US" baseline="0" dirty="0" smtClean="0"/>
              <a:t> amount of sugar over 1</a:t>
            </a:r>
          </a:p>
          <a:p>
            <a:pPr eaLnBrk="1" hangingPunct="1"/>
            <a:endParaRPr lang="en-US" dirty="0" smtClean="0"/>
          </a:p>
          <a:p>
            <a:pPr eaLnBrk="1" hangingPunct="1"/>
            <a:r>
              <a:rPr lang="en-US" dirty="0" err="1" smtClean="0"/>
              <a:t>Kabinett</a:t>
            </a:r>
            <a:r>
              <a:rPr lang="en-US" dirty="0" smtClean="0"/>
              <a:t>: ripe, not over ripe</a:t>
            </a:r>
          </a:p>
          <a:p>
            <a:pPr eaLnBrk="1" hangingPunct="1"/>
            <a:r>
              <a:rPr lang="en-US" dirty="0" err="1" smtClean="0"/>
              <a:t>Spatlese</a:t>
            </a:r>
            <a:r>
              <a:rPr lang="en-US" dirty="0" smtClean="0"/>
              <a:t>:</a:t>
            </a:r>
            <a:r>
              <a:rPr lang="en-US" baseline="0" dirty="0" smtClean="0"/>
              <a:t> fuller bodied</a:t>
            </a:r>
            <a:endParaRPr lang="en-US" dirty="0" smtClean="0"/>
          </a:p>
          <a:p>
            <a:pPr eaLnBrk="1" hangingPunct="1"/>
            <a:r>
              <a:rPr lang="en-US" dirty="0" err="1" smtClean="0"/>
              <a:t>Auslese</a:t>
            </a:r>
            <a:r>
              <a:rPr lang="en-US" dirty="0" smtClean="0"/>
              <a:t>: very sweet </a:t>
            </a:r>
          </a:p>
          <a:p>
            <a:pPr eaLnBrk="1" hangingPunct="1"/>
            <a:r>
              <a:rPr lang="en-US" dirty="0" err="1" smtClean="0"/>
              <a:t>Beerenauslese</a:t>
            </a:r>
            <a:r>
              <a:rPr lang="en-US" dirty="0" smtClean="0"/>
              <a:t>: wine has finesse and elegance </a:t>
            </a:r>
          </a:p>
          <a:p>
            <a:pPr eaLnBrk="1" hangingPunct="1"/>
            <a:r>
              <a:rPr lang="en-US" dirty="0" err="1" smtClean="0"/>
              <a:t>Eiswein</a:t>
            </a:r>
            <a:r>
              <a:rPr lang="en-US" dirty="0" smtClean="0"/>
              <a:t>: pressed frozen, ice floats and is skimmed off top</a:t>
            </a:r>
          </a:p>
        </p:txBody>
      </p:sp>
      <p:sp>
        <p:nvSpPr>
          <p:cNvPr id="19460" name="Slide Number Placeholder 3"/>
          <p:cNvSpPr>
            <a:spLocks noGrp="1"/>
          </p:cNvSpPr>
          <p:nvPr>
            <p:ph type="sldNum" sz="quarter" idx="5"/>
          </p:nvPr>
        </p:nvSpPr>
        <p:spPr>
          <a:noFill/>
        </p:spPr>
        <p:txBody>
          <a:bodyPr/>
          <a:lstStyle/>
          <a:p>
            <a:fld id="{C62083B9-BF14-470A-AD58-0CD5F7FA70F4}" type="slidenum">
              <a:rPr lang="en-US"/>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pPr eaLnBrk="1" hangingPunct="1"/>
            <a:endParaRPr lang="en-US" smtClean="0"/>
          </a:p>
        </p:txBody>
      </p:sp>
      <p:sp>
        <p:nvSpPr>
          <p:cNvPr id="20484" name="Slide Number Placeholder 3"/>
          <p:cNvSpPr>
            <a:spLocks noGrp="1"/>
          </p:cNvSpPr>
          <p:nvPr>
            <p:ph type="sldNum" sz="quarter" idx="5"/>
          </p:nvPr>
        </p:nvSpPr>
        <p:spPr>
          <a:noFill/>
        </p:spPr>
        <p:txBody>
          <a:bodyPr/>
          <a:lstStyle/>
          <a:p>
            <a:fld id="{B5E7A0CE-9355-41D6-A49F-EBA9E18A1B9B}" type="slidenum">
              <a:rPr lang="en-US"/>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B983162-6DA8-4B60-BD2D-018FDCA8E3D3}" type="slidenum">
              <a:rPr lang="en-US"/>
              <a:pPr/>
              <a:t>14</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Labels can be a poor marketing tool for German wines</a:t>
            </a:r>
          </a:p>
          <a:p>
            <a:pPr eaLnBrk="1" hangingPunct="1"/>
            <a:r>
              <a:rPr lang="en-US" i="1" dirty="0" err="1" smtClean="0"/>
              <a:t>Anbaugebiet</a:t>
            </a:r>
            <a:r>
              <a:rPr lang="en-US" i="1" dirty="0" smtClean="0"/>
              <a:t>: Wine Region, required on all labels </a:t>
            </a:r>
          </a:p>
          <a:p>
            <a:pPr eaLnBrk="1" hangingPunct="1"/>
            <a:r>
              <a:rPr lang="en-US" i="1" dirty="0" err="1" smtClean="0"/>
              <a:t>Bereich</a:t>
            </a:r>
            <a:r>
              <a:rPr lang="en-US" dirty="0" smtClean="0"/>
              <a:t>: District</a:t>
            </a:r>
          </a:p>
          <a:p>
            <a:pPr eaLnBrk="1" hangingPunct="1"/>
            <a:r>
              <a:rPr lang="en-US" i="1" dirty="0" err="1" smtClean="0"/>
              <a:t>Grosslage</a:t>
            </a:r>
            <a:r>
              <a:rPr lang="en-US" dirty="0" smtClean="0"/>
              <a:t>: “collective site” bulk blended wine</a:t>
            </a:r>
          </a:p>
          <a:p>
            <a:pPr eaLnBrk="1" hangingPunct="1"/>
            <a:r>
              <a:rPr lang="en-US" i="1" dirty="0" err="1" smtClean="0"/>
              <a:t>Einzellage</a:t>
            </a:r>
            <a:r>
              <a:rPr lang="en-US" i="1" dirty="0" smtClean="0"/>
              <a:t>: Single Vineyard, smallest geographical area allowed by law</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E6B2B572-5779-41B3-8EB1-23DD0B52F5E0}"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981A611-88F4-4F44-9DB9-6F05D68F16D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448AB72-B8DD-4C46-8B2B-F0AAF96C304E}"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41B1B47-FF0F-4652-8E5D-844792EF10D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3B4248C-86B6-4B44-9581-1D03CEAC710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84B1B28-7F5E-4D7B-9662-EDB2DAA8B06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69A492B-2460-4367-B466-9AEB8A116CFF}"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Slide Number Placeholder 7"/>
          <p:cNvSpPr>
            <a:spLocks noGrp="1"/>
          </p:cNvSpPr>
          <p:nvPr>
            <p:ph type="sldNum" sz="quarter" idx="11"/>
          </p:nvPr>
        </p:nvSpPr>
        <p:spPr/>
        <p:txBody>
          <a:bodyPr/>
          <a:lstStyle/>
          <a:p>
            <a:pPr>
              <a:defRPr/>
            </a:pPr>
            <a:fld id="{205C654C-E893-4683-BDEA-284AA54701F7}"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C3B7520-8D28-4021-AF22-E72A355FA8B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156448" y="6422064"/>
            <a:ext cx="762000" cy="365125"/>
          </a:xfrm>
        </p:spPr>
        <p:txBody>
          <a:bodyPr/>
          <a:lstStyle/>
          <a:p>
            <a:pPr>
              <a:defRPr/>
            </a:pPr>
            <a:fld id="{3C75ED96-7530-496B-AD0D-AF5A0954CC8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7A37DEB-2865-49FB-BC90-7E14416656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7163A57B-ECD0-4DBA-BAD0-C904541F097E}"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germanwineusa.com/press-trade/read-wine-label.html"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germanwines.de/icc/Internet-EN/nav/d80/d807d719-ffe4-01e7-6cd4-61d7937aae22&amp;_ic_uCon=94e66f87-38e0-501e-76cd-461d7937aae2"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austrianwine.com/" TargetMode="External"/><Relationship Id="rId2" Type="http://schemas.openxmlformats.org/officeDocument/2006/relationships/hyperlink" Target="http://www.austrianwine.com/servicelinks/glossary/wine-glossary/glossar/full-bodied-1281/" TargetMode="External"/><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ermanwineusa.com/download/pdf/white-vs-red-production.pdf"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eaLnBrk="1" hangingPunct="1">
              <a:defRPr/>
            </a:pPr>
            <a:r>
              <a:rPr lang="en-US" sz="4800" dirty="0" smtClean="0"/>
              <a:t>Wines of Germany</a:t>
            </a:r>
          </a:p>
        </p:txBody>
      </p:sp>
      <p:sp>
        <p:nvSpPr>
          <p:cNvPr id="2051" name="Rectangle 3"/>
          <p:cNvSpPr>
            <a:spLocks noGrp="1" noChangeArrowheads="1"/>
          </p:cNvSpPr>
          <p:nvPr>
            <p:ph type="subTitle" idx="1"/>
          </p:nvPr>
        </p:nvSpPr>
        <p:spPr/>
        <p:txBody>
          <a:bodyPr>
            <a:normAutofit/>
          </a:bodyPr>
          <a:lstStyle/>
          <a:p>
            <a:pPr eaLnBrk="1" hangingPunct="1">
              <a:defRPr/>
            </a:pPr>
            <a:r>
              <a:rPr lang="en-US" sz="3200" dirty="0" smtClean="0"/>
              <a:t>Prof. Karen Goodlad</a:t>
            </a:r>
          </a:p>
          <a:p>
            <a:pPr eaLnBrk="1" hangingPunct="1">
              <a:defRPr/>
            </a:pPr>
            <a:r>
              <a:rPr lang="en-US" sz="3200" dirty="0" smtClean="0"/>
              <a:t>HMGT 2402</a:t>
            </a:r>
          </a:p>
          <a:p>
            <a:pPr eaLnBrk="1" hangingPunct="1">
              <a:defRPr/>
            </a:pPr>
            <a:r>
              <a:rPr lang="en-US" sz="3200" dirty="0" smtClean="0"/>
              <a:t>Spring 2013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28600" y="274638"/>
            <a:ext cx="8610600" cy="715962"/>
          </a:xfrm>
        </p:spPr>
        <p:txBody>
          <a:bodyPr>
            <a:normAutofit/>
          </a:bodyPr>
          <a:lstStyle/>
          <a:p>
            <a:pPr>
              <a:defRPr/>
            </a:pPr>
            <a:r>
              <a:rPr lang="en-US" sz="3600" spc="-70" dirty="0" smtClean="0">
                <a:solidFill>
                  <a:schemeClr val="accent2">
                    <a:lumMod val="60000"/>
                    <a:lumOff val="40000"/>
                  </a:schemeClr>
                </a:solidFill>
              </a:rPr>
              <a:t>Wine </a:t>
            </a:r>
            <a:r>
              <a:rPr lang="en-US" sz="3600" spc="-70" dirty="0" err="1" smtClean="0">
                <a:solidFill>
                  <a:schemeClr val="accent2">
                    <a:lumMod val="60000"/>
                    <a:lumOff val="40000"/>
                  </a:schemeClr>
                </a:solidFill>
              </a:rPr>
              <a:t>Laws:Prädiskatswein</a:t>
            </a:r>
            <a:r>
              <a:rPr lang="en-US" sz="3600" spc="-70" dirty="0" smtClean="0">
                <a:solidFill>
                  <a:schemeClr val="accent2">
                    <a:lumMod val="60000"/>
                    <a:lumOff val="40000"/>
                  </a:schemeClr>
                </a:solidFill>
              </a:rPr>
              <a:t> or </a:t>
            </a:r>
            <a:r>
              <a:rPr lang="en-US" sz="3600" spc="-70" dirty="0" err="1" smtClean="0">
                <a:solidFill>
                  <a:schemeClr val="accent2">
                    <a:lumMod val="60000"/>
                    <a:lumOff val="40000"/>
                  </a:schemeClr>
                </a:solidFill>
              </a:rPr>
              <a:t>QmP</a:t>
            </a:r>
            <a:r>
              <a:rPr lang="en-US" sz="3600" spc="-70" dirty="0" smtClean="0">
                <a:solidFill>
                  <a:schemeClr val="accent2">
                    <a:lumMod val="60000"/>
                    <a:lumOff val="40000"/>
                  </a:schemeClr>
                </a:solidFill>
              </a:rPr>
              <a:t> Categories</a:t>
            </a:r>
          </a:p>
        </p:txBody>
      </p:sp>
      <p:sp>
        <p:nvSpPr>
          <p:cNvPr id="38915" name="Rectangle 3"/>
          <p:cNvSpPr>
            <a:spLocks noGrp="1" noChangeArrowheads="1"/>
          </p:cNvSpPr>
          <p:nvPr>
            <p:ph idx="1"/>
          </p:nvPr>
        </p:nvSpPr>
        <p:spPr>
          <a:xfrm>
            <a:off x="304800" y="990600"/>
            <a:ext cx="8839200" cy="5562600"/>
          </a:xfrm>
        </p:spPr>
        <p:txBody>
          <a:bodyPr>
            <a:normAutofit/>
          </a:bodyPr>
          <a:lstStyle/>
          <a:p>
            <a:pPr>
              <a:lnSpc>
                <a:spcPct val="90000"/>
              </a:lnSpc>
              <a:buNone/>
              <a:defRPr/>
            </a:pPr>
            <a:endParaRPr lang="en-US" sz="1000" i="1" u="sng" dirty="0" smtClean="0"/>
          </a:p>
          <a:p>
            <a:pPr eaLnBrk="1" hangingPunct="1">
              <a:lnSpc>
                <a:spcPct val="90000"/>
              </a:lnSpc>
              <a:defRPr/>
            </a:pPr>
            <a:r>
              <a:rPr lang="en-US" sz="2800" i="1" u="sng" dirty="0" err="1" smtClean="0"/>
              <a:t>Kabinett</a:t>
            </a:r>
            <a:r>
              <a:rPr lang="en-US" sz="2800" dirty="0" smtClean="0"/>
              <a:t>: fine light wines, high acidity</a:t>
            </a:r>
          </a:p>
          <a:p>
            <a:pPr eaLnBrk="1" hangingPunct="1">
              <a:lnSpc>
                <a:spcPct val="90000"/>
              </a:lnSpc>
              <a:defRPr/>
            </a:pPr>
            <a:r>
              <a:rPr lang="en-US" sz="2800" i="1" u="sng" dirty="0" err="1" smtClean="0"/>
              <a:t>Spatlese</a:t>
            </a:r>
            <a:r>
              <a:rPr lang="en-US" sz="2800" dirty="0" smtClean="0"/>
              <a:t>: “late picked”, fuller flavors than </a:t>
            </a:r>
            <a:r>
              <a:rPr lang="en-US" sz="2800" i="1" dirty="0" err="1" smtClean="0"/>
              <a:t>kabinett</a:t>
            </a:r>
            <a:r>
              <a:rPr lang="en-US" sz="2800" dirty="0" smtClean="0"/>
              <a:t>, higher sugar levels</a:t>
            </a:r>
          </a:p>
          <a:p>
            <a:pPr eaLnBrk="1" hangingPunct="1">
              <a:lnSpc>
                <a:spcPct val="90000"/>
              </a:lnSpc>
              <a:defRPr/>
            </a:pPr>
            <a:r>
              <a:rPr lang="en-US" sz="2800" i="1" u="sng" dirty="0" err="1" smtClean="0"/>
              <a:t>Auslese</a:t>
            </a:r>
            <a:r>
              <a:rPr lang="en-US" sz="2800" dirty="0" smtClean="0"/>
              <a:t>: “selected” harvested in clusters with signs of botrytis</a:t>
            </a:r>
          </a:p>
          <a:p>
            <a:pPr eaLnBrk="1" hangingPunct="1">
              <a:lnSpc>
                <a:spcPct val="90000"/>
              </a:lnSpc>
              <a:defRPr/>
            </a:pPr>
            <a:r>
              <a:rPr lang="en-US" sz="2800" i="1" u="sng" dirty="0" err="1" smtClean="0"/>
              <a:t>Beerenauslese</a:t>
            </a:r>
            <a:r>
              <a:rPr lang="en-US" sz="2800" dirty="0" smtClean="0"/>
              <a:t>: “berries out picked” wines are rich and luscious, $$$</a:t>
            </a:r>
          </a:p>
          <a:p>
            <a:pPr eaLnBrk="1" hangingPunct="1">
              <a:lnSpc>
                <a:spcPct val="90000"/>
              </a:lnSpc>
              <a:defRPr/>
            </a:pPr>
            <a:r>
              <a:rPr lang="en-US" sz="2800" i="1" u="sng" dirty="0" err="1" smtClean="0"/>
              <a:t>Trockenbeerenauslese</a:t>
            </a:r>
            <a:r>
              <a:rPr lang="en-US" sz="2800" dirty="0" smtClean="0"/>
              <a:t>: selected raisins, very rare $$$$$</a:t>
            </a:r>
          </a:p>
          <a:p>
            <a:pPr eaLnBrk="1" hangingPunct="1">
              <a:lnSpc>
                <a:spcPct val="90000"/>
              </a:lnSpc>
              <a:defRPr/>
            </a:pPr>
            <a:r>
              <a:rPr lang="en-US" sz="2800" i="1" u="sng" dirty="0" err="1" smtClean="0"/>
              <a:t>Eiswein</a:t>
            </a:r>
            <a:r>
              <a:rPr lang="en-US" sz="2800" dirty="0" smtClean="0"/>
              <a:t>: “</a:t>
            </a:r>
            <a:r>
              <a:rPr lang="en-US" sz="2800" dirty="0" err="1" smtClean="0"/>
              <a:t>icewine</a:t>
            </a:r>
            <a:r>
              <a:rPr lang="en-US" sz="2800" dirty="0" smtClean="0"/>
              <a:t>” rare, pressed frozen to concentrate grape characteristics $$$$</a:t>
            </a:r>
          </a:p>
        </p:txBody>
      </p:sp>
      <p:sp>
        <p:nvSpPr>
          <p:cNvPr id="4" name="Text Box 6"/>
          <p:cNvSpPr txBox="1">
            <a:spLocks noChangeArrowheads="1"/>
          </p:cNvSpPr>
          <p:nvPr/>
        </p:nvSpPr>
        <p:spPr bwMode="auto">
          <a:xfrm>
            <a:off x="228600" y="6336268"/>
            <a:ext cx="8686800" cy="369332"/>
          </a:xfrm>
          <a:prstGeom prst="rect">
            <a:avLst/>
          </a:prstGeom>
          <a:gradFill rotWithShape="1">
            <a:gsLst>
              <a:gs pos="0">
                <a:srgbClr val="FFFF99">
                  <a:alpha val="50000"/>
                </a:srgbClr>
              </a:gs>
              <a:gs pos="100000">
                <a:srgbClr val="767647"/>
              </a:gs>
            </a:gsLst>
            <a:lin ang="0" scaled="1"/>
          </a:gradFill>
          <a:ln w="9525">
            <a:noFill/>
            <a:miter lim="800000"/>
            <a:headEnd/>
            <a:tailEnd/>
          </a:ln>
        </p:spPr>
        <p:txBody>
          <a:bodyPr wrap="square">
            <a:spAutoFit/>
          </a:bodyPr>
          <a:lstStyle/>
          <a:p>
            <a:pPr>
              <a:spcBef>
                <a:spcPct val="50000"/>
              </a:spcBef>
            </a:pPr>
            <a:r>
              <a:rPr lang="en-US" dirty="0">
                <a:solidFill>
                  <a:srgbClr val="3333CC"/>
                </a:solidFill>
              </a:rPr>
              <a:t>For more information about German wine categories visit: http://www.winepage.de/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56732" y="1705709"/>
            <a:ext cx="3358668" cy="1253808"/>
          </a:xfrm>
        </p:spPr>
        <p:txBody>
          <a:bodyPr>
            <a:normAutofit/>
          </a:bodyPr>
          <a:lstStyle/>
          <a:p>
            <a:r>
              <a:rPr lang="en-US" sz="2800" dirty="0" smtClean="0"/>
              <a:t>German Wine Laws: Another view</a:t>
            </a:r>
            <a:endParaRPr lang="en-US" sz="2800"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r>
              <a:rPr lang="en-US" sz="2800" u="sng" dirty="0" smtClean="0"/>
              <a:t>Which is PDO?</a:t>
            </a:r>
          </a:p>
          <a:p>
            <a:r>
              <a:rPr lang="en-US" sz="2800" u="sng" dirty="0" smtClean="0"/>
              <a:t>Which is PGI</a:t>
            </a:r>
          </a:p>
          <a:p>
            <a:r>
              <a:rPr lang="en-US" u="sng" dirty="0" smtClean="0"/>
              <a:t>Source</a:t>
            </a:r>
            <a:r>
              <a:rPr lang="en-US" u="sng" dirty="0" smtClean="0"/>
              <a:t>: http://www.germanwineusa.com/press-trade/ripeness.html</a:t>
            </a:r>
            <a:endParaRPr lang="en-US" u="sng" dirty="0"/>
          </a:p>
        </p:txBody>
      </p:sp>
      <p:pic>
        <p:nvPicPr>
          <p:cNvPr id="3" name="Picture 2" descr="http://www.germanwineusa.com/images/img8.jpg"/>
          <p:cNvPicPr>
            <a:picLocks noChangeAspect="1" noChangeArrowheads="1"/>
          </p:cNvPicPr>
          <p:nvPr/>
        </p:nvPicPr>
        <p:blipFill>
          <a:blip r:embed="rId2" cstate="print"/>
          <a:srcRect/>
          <a:stretch>
            <a:fillRect/>
          </a:stretch>
        </p:blipFill>
        <p:spPr bwMode="auto">
          <a:xfrm>
            <a:off x="130581" y="110790"/>
            <a:ext cx="5279619" cy="66389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p:txBody>
          <a:bodyPr/>
          <a:lstStyle/>
          <a:p>
            <a:pPr eaLnBrk="1" hangingPunct="1">
              <a:defRPr/>
            </a:pPr>
            <a:r>
              <a:rPr lang="en-US" dirty="0" err="1" smtClean="0">
                <a:solidFill>
                  <a:schemeClr val="accent2">
                    <a:lumMod val="60000"/>
                    <a:lumOff val="40000"/>
                  </a:schemeClr>
                </a:solidFill>
              </a:rPr>
              <a:t>Eiswein</a:t>
            </a:r>
            <a:endParaRPr lang="en-US" dirty="0" smtClean="0">
              <a:solidFill>
                <a:schemeClr val="accent2">
                  <a:lumMod val="60000"/>
                  <a:lumOff val="40000"/>
                </a:schemeClr>
              </a:solidFill>
            </a:endParaRPr>
          </a:p>
        </p:txBody>
      </p:sp>
      <p:pic>
        <p:nvPicPr>
          <p:cNvPr id="9219" name="Picture 4" descr="icegrapes"/>
          <p:cNvPicPr>
            <a:picLocks noGrp="1" noChangeAspect="1" noChangeArrowheads="1"/>
          </p:cNvPicPr>
          <p:nvPr>
            <p:ph idx="1"/>
          </p:nvPr>
        </p:nvPicPr>
        <p:blipFill>
          <a:blip r:embed="rId3" cstate="print"/>
          <a:srcRect l="9005" t="3448"/>
          <a:stretch>
            <a:fillRect/>
          </a:stretch>
        </p:blipFill>
        <p:spPr>
          <a:xfrm>
            <a:off x="3048000" y="381000"/>
            <a:ext cx="4876800" cy="640080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defRPr/>
            </a:pPr>
            <a:r>
              <a:rPr lang="en-US" dirty="0" smtClean="0">
                <a:solidFill>
                  <a:schemeClr val="accent2">
                    <a:lumMod val="60000"/>
                    <a:lumOff val="40000"/>
                  </a:schemeClr>
                </a:solidFill>
              </a:rPr>
              <a:t>Sweetness After Fermentation</a:t>
            </a:r>
          </a:p>
        </p:txBody>
      </p:sp>
      <p:sp>
        <p:nvSpPr>
          <p:cNvPr id="48131" name="Rectangle 3"/>
          <p:cNvSpPr>
            <a:spLocks noGrp="1" noChangeArrowheads="1"/>
          </p:cNvSpPr>
          <p:nvPr>
            <p:ph idx="1"/>
          </p:nvPr>
        </p:nvSpPr>
        <p:spPr/>
        <p:txBody>
          <a:bodyPr/>
          <a:lstStyle/>
          <a:p>
            <a:pPr eaLnBrk="1" hangingPunct="1">
              <a:defRPr/>
            </a:pPr>
            <a:r>
              <a:rPr lang="en-US" i="1" dirty="0" err="1" smtClean="0"/>
              <a:t>Trocken</a:t>
            </a:r>
            <a:r>
              <a:rPr lang="en-US" dirty="0" smtClean="0"/>
              <a:t> Dry</a:t>
            </a:r>
          </a:p>
          <a:p>
            <a:pPr eaLnBrk="1" hangingPunct="1">
              <a:defRPr/>
            </a:pPr>
            <a:r>
              <a:rPr lang="en-US" i="1" dirty="0" err="1" smtClean="0"/>
              <a:t>Halbtrocken</a:t>
            </a:r>
            <a:r>
              <a:rPr lang="en-US" dirty="0" smtClean="0"/>
              <a:t> Half-Dry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458200" cy="1143000"/>
          </a:xfrm>
        </p:spPr>
        <p:txBody>
          <a:bodyPr>
            <a:normAutofit/>
          </a:bodyPr>
          <a:lstStyle/>
          <a:p>
            <a:pPr eaLnBrk="1" hangingPunct="1">
              <a:defRPr/>
            </a:pPr>
            <a:r>
              <a:rPr lang="en-US" dirty="0" smtClean="0"/>
              <a:t>Wine Laws: Geographic Indication</a:t>
            </a:r>
          </a:p>
        </p:txBody>
      </p:sp>
      <p:sp>
        <p:nvSpPr>
          <p:cNvPr id="45059" name="Rectangle 3"/>
          <p:cNvSpPr>
            <a:spLocks noGrp="1" noChangeArrowheads="1"/>
          </p:cNvSpPr>
          <p:nvPr>
            <p:ph idx="1"/>
          </p:nvPr>
        </p:nvSpPr>
        <p:spPr>
          <a:xfrm>
            <a:off x="152400" y="1295400"/>
            <a:ext cx="7467600" cy="4830763"/>
          </a:xfrm>
        </p:spPr>
        <p:txBody>
          <a:bodyPr/>
          <a:lstStyle/>
          <a:p>
            <a:pPr eaLnBrk="1" hangingPunct="1">
              <a:defRPr/>
            </a:pPr>
            <a:r>
              <a:rPr lang="en-US" i="1" dirty="0" err="1" smtClean="0"/>
              <a:t>Anbaugebiet</a:t>
            </a:r>
            <a:r>
              <a:rPr lang="en-US" i="1" dirty="0" smtClean="0"/>
              <a:t> (13): Wine Region</a:t>
            </a:r>
          </a:p>
          <a:p>
            <a:pPr eaLnBrk="1" hangingPunct="1">
              <a:defRPr/>
            </a:pPr>
            <a:r>
              <a:rPr lang="en-US" i="1" dirty="0" err="1" smtClean="0"/>
              <a:t>Bereich</a:t>
            </a:r>
            <a:r>
              <a:rPr lang="en-US" i="1" dirty="0" smtClean="0"/>
              <a:t> (41)</a:t>
            </a:r>
            <a:r>
              <a:rPr lang="en-US" dirty="0" smtClean="0"/>
              <a:t>: District</a:t>
            </a:r>
          </a:p>
          <a:p>
            <a:pPr eaLnBrk="1" hangingPunct="1">
              <a:defRPr/>
            </a:pPr>
            <a:r>
              <a:rPr lang="en-US" i="1" dirty="0" err="1" smtClean="0"/>
              <a:t>Grosslage</a:t>
            </a:r>
            <a:r>
              <a:rPr lang="en-US" i="1" dirty="0" smtClean="0"/>
              <a:t> (176): </a:t>
            </a:r>
          </a:p>
          <a:p>
            <a:pPr lvl="1">
              <a:defRPr/>
            </a:pPr>
            <a:r>
              <a:rPr lang="en-US" i="1" dirty="0" smtClean="0"/>
              <a:t>collective vineyard </a:t>
            </a:r>
            <a:r>
              <a:rPr lang="en-US" i="1" dirty="0" smtClean="0"/>
              <a:t>sites</a:t>
            </a:r>
          </a:p>
          <a:p>
            <a:pPr lvl="1">
              <a:defRPr/>
            </a:pPr>
            <a:r>
              <a:rPr lang="en-US" i="1" dirty="0" smtClean="0"/>
              <a:t>village</a:t>
            </a:r>
            <a:endParaRPr lang="en-US" dirty="0" smtClean="0"/>
          </a:p>
          <a:p>
            <a:pPr eaLnBrk="1" hangingPunct="1">
              <a:defRPr/>
            </a:pPr>
            <a:r>
              <a:rPr lang="en-US" i="1" dirty="0" err="1" smtClean="0"/>
              <a:t>Einzellage</a:t>
            </a:r>
            <a:r>
              <a:rPr lang="en-US" i="1" dirty="0" smtClean="0"/>
              <a:t> (+2000):</a:t>
            </a:r>
          </a:p>
          <a:p>
            <a:pPr lvl="1">
              <a:defRPr/>
            </a:pPr>
            <a:r>
              <a:rPr lang="en-US" i="1" dirty="0" smtClean="0"/>
              <a:t>Vineyard</a:t>
            </a:r>
          </a:p>
          <a:p>
            <a:pPr eaLnBrk="1" hangingPunct="1">
              <a:defRPr/>
            </a:pPr>
            <a:r>
              <a:rPr lang="en-US" i="1" dirty="0" err="1" smtClean="0"/>
              <a:t>Weingut</a:t>
            </a:r>
            <a:r>
              <a:rPr lang="en-US" dirty="0" smtClean="0"/>
              <a:t>: winery</a:t>
            </a:r>
            <a:endParaRPr lang="en-US" i="1" dirty="0" smtClean="0"/>
          </a:p>
          <a:p>
            <a:pPr eaLnBrk="1" hangingPunct="1">
              <a:buNone/>
              <a:defRPr/>
            </a:pPr>
            <a:endParaRPr lang="en-US" i="1" dirty="0" smtClean="0"/>
          </a:p>
        </p:txBody>
      </p:sp>
      <p:graphicFrame>
        <p:nvGraphicFramePr>
          <p:cNvPr id="12" name="Diagram 11"/>
          <p:cNvGraphicFramePr/>
          <p:nvPr/>
        </p:nvGraphicFramePr>
        <p:xfrm>
          <a:off x="3810000" y="1676400"/>
          <a:ext cx="67056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0" y="6258580"/>
            <a:ext cx="5376536" cy="523220"/>
          </a:xfrm>
          <a:prstGeom prst="rect">
            <a:avLst/>
          </a:prstGeom>
          <a:noFill/>
        </p:spPr>
        <p:txBody>
          <a:bodyPr wrap="none" rtlCol="0">
            <a:spAutoFit/>
          </a:bodyPr>
          <a:lstStyle/>
          <a:p>
            <a:r>
              <a:rPr lang="en-US" sz="1400" dirty="0" smtClean="0"/>
              <a:t>How to read a German Wine label:</a:t>
            </a:r>
          </a:p>
          <a:p>
            <a:r>
              <a:rPr lang="en-US" sz="1400" dirty="0" smtClean="0">
                <a:hlinkClick r:id="rId8"/>
              </a:rPr>
              <a:t>http://www.germanwineusa.com/press-trade/read-wine-label.html</a:t>
            </a:r>
            <a:r>
              <a:rPr lang="en-US" sz="1400" dirty="0" smtClean="0"/>
              <a:t> </a:t>
            </a: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458200" cy="1143000"/>
          </a:xfrm>
        </p:spPr>
        <p:txBody>
          <a:bodyPr>
            <a:normAutofit fontScale="90000"/>
          </a:bodyPr>
          <a:lstStyle/>
          <a:p>
            <a:pPr eaLnBrk="1" hangingPunct="1">
              <a:defRPr/>
            </a:pPr>
            <a:r>
              <a:rPr lang="en-US" dirty="0" smtClean="0">
                <a:solidFill>
                  <a:schemeClr val="accent2">
                    <a:lumMod val="60000"/>
                    <a:lumOff val="40000"/>
                  </a:schemeClr>
                </a:solidFill>
              </a:rPr>
              <a:t>Wine Laws: Quality Control Process</a:t>
            </a:r>
            <a:br>
              <a:rPr lang="en-US" dirty="0" smtClean="0">
                <a:solidFill>
                  <a:schemeClr val="accent2">
                    <a:lumMod val="60000"/>
                    <a:lumOff val="40000"/>
                  </a:schemeClr>
                </a:solidFill>
              </a:rPr>
            </a:br>
            <a:r>
              <a:rPr lang="en-US" dirty="0" err="1" smtClean="0">
                <a:solidFill>
                  <a:schemeClr val="accent2">
                    <a:lumMod val="60000"/>
                    <a:lumOff val="40000"/>
                  </a:schemeClr>
                </a:solidFill>
              </a:rPr>
              <a:t>A.P.No</a:t>
            </a:r>
            <a:r>
              <a:rPr lang="en-US" dirty="0" smtClean="0">
                <a:solidFill>
                  <a:schemeClr val="accent2">
                    <a:lumMod val="60000"/>
                    <a:lumOff val="40000"/>
                  </a:schemeClr>
                </a:solidFill>
              </a:rPr>
              <a:t>.</a:t>
            </a:r>
          </a:p>
        </p:txBody>
      </p:sp>
      <p:sp>
        <p:nvSpPr>
          <p:cNvPr id="39939" name="Rectangle 3"/>
          <p:cNvSpPr>
            <a:spLocks noGrp="1" noChangeArrowheads="1"/>
          </p:cNvSpPr>
          <p:nvPr>
            <p:ph idx="1"/>
          </p:nvPr>
        </p:nvSpPr>
        <p:spPr/>
        <p:txBody>
          <a:bodyPr/>
          <a:lstStyle/>
          <a:p>
            <a:pPr eaLnBrk="1" hangingPunct="1">
              <a:defRPr/>
            </a:pPr>
            <a:r>
              <a:rPr lang="en-US" dirty="0" smtClean="0"/>
              <a:t>Stipulate grape varieties in an area</a:t>
            </a:r>
          </a:p>
          <a:p>
            <a:pPr eaLnBrk="1" hangingPunct="1">
              <a:defRPr/>
            </a:pPr>
            <a:r>
              <a:rPr lang="en-US" dirty="0" smtClean="0"/>
              <a:t>Define growing regions</a:t>
            </a:r>
          </a:p>
          <a:p>
            <a:pPr eaLnBrk="1" hangingPunct="1">
              <a:defRPr/>
            </a:pPr>
            <a:r>
              <a:rPr lang="en-US" dirty="0" smtClean="0"/>
              <a:t>Define minimum sugar levels for all grapes at harvest</a:t>
            </a:r>
          </a:p>
          <a:p>
            <a:pPr eaLnBrk="1" hangingPunct="1">
              <a:defRPr/>
            </a:pPr>
            <a:r>
              <a:rPr lang="en-US" dirty="0" smtClean="0"/>
              <a:t>Pass a taste panel</a:t>
            </a:r>
          </a:p>
          <a:p>
            <a:pPr lvl="1" eaLnBrk="1" hangingPunct="1">
              <a:defRPr/>
            </a:pPr>
            <a:r>
              <a:rPr lang="en-US" dirty="0" smtClean="0"/>
              <a:t>Reduce category if the wine does not pass or winemaker can blend it into other wines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pPr lvl="0"/>
            <a:r>
              <a:rPr lang="en-US" dirty="0" smtClean="0"/>
              <a:t> </a:t>
            </a:r>
            <a:endParaRPr lang="en-US" dirty="0"/>
          </a:p>
        </p:txBody>
      </p:sp>
      <p:pic>
        <p:nvPicPr>
          <p:cNvPr id="44034" name="Picture 2" descr="http://winecellarva.files.wordpress.com/2010/02/germanwinelabel.jpg"/>
          <p:cNvPicPr>
            <a:picLocks noChangeAspect="1" noChangeArrowheads="1"/>
          </p:cNvPicPr>
          <p:nvPr/>
        </p:nvPicPr>
        <p:blipFill>
          <a:blip r:embed="rId3" cstate="print"/>
          <a:srcRect/>
          <a:stretch>
            <a:fillRect/>
          </a:stretch>
        </p:blipFill>
        <p:spPr bwMode="auto">
          <a:xfrm>
            <a:off x="228600" y="114300"/>
            <a:ext cx="8686800" cy="65151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endParaRPr lang="en-US"/>
          </a:p>
        </p:txBody>
      </p:sp>
      <p:pic>
        <p:nvPicPr>
          <p:cNvPr id="1026" name="Picture 2" descr="http://www.grapevinecottage.com/Images/labellg.jpg"/>
          <p:cNvPicPr>
            <a:picLocks noChangeAspect="1" noChangeArrowheads="1"/>
          </p:cNvPicPr>
          <p:nvPr/>
        </p:nvPicPr>
        <p:blipFill>
          <a:blip r:embed="rId2" cstate="print"/>
          <a:srcRect/>
          <a:stretch>
            <a:fillRect/>
          </a:stretch>
        </p:blipFill>
        <p:spPr bwMode="auto">
          <a:xfrm>
            <a:off x="89940" y="49087"/>
            <a:ext cx="8991600" cy="677893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3200400"/>
            <a:ext cx="8534400" cy="3657600"/>
          </a:xfrm>
        </p:spPr>
        <p:txBody>
          <a:bodyPr>
            <a:normAutofit lnSpcReduction="10000"/>
          </a:bodyPr>
          <a:lstStyle/>
          <a:p>
            <a:pPr eaLnBrk="1" hangingPunct="1">
              <a:defRPr/>
            </a:pPr>
            <a:r>
              <a:rPr lang="en-US" dirty="0" smtClean="0"/>
              <a:t>Six </a:t>
            </a:r>
            <a:r>
              <a:rPr lang="en-US" i="1" dirty="0" err="1" smtClean="0"/>
              <a:t>Bereiche</a:t>
            </a:r>
            <a:endParaRPr lang="en-US" i="1" dirty="0" smtClean="0"/>
          </a:p>
          <a:p>
            <a:pPr eaLnBrk="1" hangingPunct="1">
              <a:defRPr/>
            </a:pPr>
            <a:r>
              <a:rPr lang="en-US" dirty="0" smtClean="0"/>
              <a:t>Elegant Wines</a:t>
            </a:r>
          </a:p>
          <a:p>
            <a:pPr lvl="1">
              <a:defRPr/>
            </a:pPr>
            <a:r>
              <a:rPr lang="en-US" dirty="0" smtClean="0"/>
              <a:t>92% White Wine</a:t>
            </a:r>
          </a:p>
          <a:p>
            <a:pPr lvl="1">
              <a:defRPr/>
            </a:pPr>
            <a:r>
              <a:rPr lang="en-US" dirty="0" smtClean="0"/>
              <a:t>56% Riesling</a:t>
            </a:r>
          </a:p>
          <a:p>
            <a:pPr eaLnBrk="1" hangingPunct="1">
              <a:defRPr/>
            </a:pPr>
            <a:r>
              <a:rPr lang="en-US" dirty="0" smtClean="0"/>
              <a:t>Mosel River flows from south to north </a:t>
            </a:r>
            <a:r>
              <a:rPr lang="en-US" dirty="0" smtClean="0"/>
              <a:t>to meet the Rhine </a:t>
            </a:r>
            <a:r>
              <a:rPr lang="en-US" dirty="0" smtClean="0"/>
              <a:t>River</a:t>
            </a:r>
          </a:p>
          <a:p>
            <a:pPr lvl="1" eaLnBrk="1" hangingPunct="1">
              <a:defRPr/>
            </a:pPr>
            <a:r>
              <a:rPr lang="en-US" dirty="0" smtClean="0"/>
              <a:t>Slate </a:t>
            </a:r>
            <a:r>
              <a:rPr lang="en-US" dirty="0" smtClean="0"/>
              <a:t>Soil  ~~  Steep Slopes  ~~  Nothing </a:t>
            </a:r>
            <a:r>
              <a:rPr lang="en-US" dirty="0" smtClean="0"/>
              <a:t>else </a:t>
            </a:r>
            <a:r>
              <a:rPr lang="en-US" dirty="0" smtClean="0"/>
              <a:t>grows  ~~  Riesling 55%  ~~  Muller-Thurgau</a:t>
            </a:r>
            <a:endParaRPr lang="en-US" dirty="0" smtClean="0"/>
          </a:p>
        </p:txBody>
      </p:sp>
      <p:pic>
        <p:nvPicPr>
          <p:cNvPr id="9218" name="Picture 2" descr="http://www.germanwineusa.com/images/regions_mosel_saar_ruwer.jpg"/>
          <p:cNvPicPr>
            <a:picLocks noChangeAspect="1" noChangeArrowheads="1"/>
          </p:cNvPicPr>
          <p:nvPr/>
        </p:nvPicPr>
        <p:blipFill>
          <a:blip r:embed="rId3" cstate="print"/>
          <a:srcRect/>
          <a:stretch>
            <a:fillRect/>
          </a:stretch>
        </p:blipFill>
        <p:spPr bwMode="auto">
          <a:xfrm>
            <a:off x="381000" y="-1"/>
            <a:ext cx="8458200" cy="3207069"/>
          </a:xfrm>
          <a:prstGeom prst="rect">
            <a:avLst/>
          </a:prstGeom>
          <a:noFill/>
        </p:spPr>
      </p:pic>
      <p:sp>
        <p:nvSpPr>
          <p:cNvPr id="44034" name="Rectangle 2"/>
          <p:cNvSpPr>
            <a:spLocks noGrp="1" noChangeArrowheads="1"/>
          </p:cNvSpPr>
          <p:nvPr>
            <p:ph type="title"/>
          </p:nvPr>
        </p:nvSpPr>
        <p:spPr>
          <a:xfrm>
            <a:off x="381000" y="0"/>
            <a:ext cx="8458200" cy="838200"/>
          </a:xfrm>
        </p:spPr>
        <p:txBody>
          <a:bodyPr/>
          <a:lstStyle/>
          <a:p>
            <a:pPr algn="ctr" eaLnBrk="1" hangingPunct="1">
              <a:defRPr/>
            </a:pPr>
            <a:r>
              <a:rPr lang="en-US" dirty="0" smtClean="0">
                <a:solidFill>
                  <a:schemeClr val="bg1"/>
                </a:solidFill>
              </a:rPr>
              <a:t>Mosel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dirty="0" err="1" smtClean="0"/>
              <a:t>Rheingau</a:t>
            </a:r>
            <a:endParaRPr lang="en-US" dirty="0" smtClean="0"/>
          </a:p>
        </p:txBody>
      </p:sp>
      <p:sp>
        <p:nvSpPr>
          <p:cNvPr id="51203" name="Rectangle 3"/>
          <p:cNvSpPr>
            <a:spLocks noGrp="1" noChangeArrowheads="1"/>
          </p:cNvSpPr>
          <p:nvPr>
            <p:ph idx="1"/>
          </p:nvPr>
        </p:nvSpPr>
        <p:spPr/>
        <p:txBody>
          <a:bodyPr/>
          <a:lstStyle/>
          <a:p>
            <a:pPr eaLnBrk="1" hangingPunct="1">
              <a:defRPr/>
            </a:pPr>
            <a:r>
              <a:rPr lang="en-US" dirty="0" smtClean="0"/>
              <a:t>World Class White Wines</a:t>
            </a:r>
          </a:p>
          <a:p>
            <a:pPr lvl="1" eaLnBrk="1" hangingPunct="1">
              <a:defRPr/>
            </a:pPr>
            <a:r>
              <a:rPr lang="en-US" dirty="0" smtClean="0"/>
              <a:t>Fuller in body than Mosel</a:t>
            </a:r>
          </a:p>
          <a:p>
            <a:pPr lvl="1" eaLnBrk="1" hangingPunct="1">
              <a:defRPr/>
            </a:pPr>
            <a:r>
              <a:rPr lang="en-US" dirty="0" smtClean="0"/>
              <a:t>Slopes create lovely acidity</a:t>
            </a:r>
          </a:p>
          <a:p>
            <a:pPr lvl="1" eaLnBrk="1" hangingPunct="1">
              <a:defRPr/>
            </a:pPr>
            <a:r>
              <a:rPr lang="en-US" dirty="0" smtClean="0"/>
              <a:t>Flat areas more full bodied</a:t>
            </a:r>
          </a:p>
          <a:p>
            <a:pPr eaLnBrk="1" hangingPunct="1">
              <a:defRPr/>
            </a:pPr>
            <a:r>
              <a:rPr lang="en-US" dirty="0" err="1" smtClean="0"/>
              <a:t>Johannisberg</a:t>
            </a:r>
            <a:r>
              <a:rPr lang="en-US" dirty="0" smtClean="0"/>
              <a:t>, Famous and only </a:t>
            </a:r>
            <a:r>
              <a:rPr lang="en-US" i="1" dirty="0" err="1" smtClean="0"/>
              <a:t>Bereich</a:t>
            </a:r>
            <a:endParaRPr lang="en-US" i="1" dirty="0" smtClean="0"/>
          </a:p>
          <a:p>
            <a:pPr eaLnBrk="1" hangingPunct="1">
              <a:defRPr/>
            </a:pPr>
            <a:r>
              <a:rPr lang="en-US" dirty="0" smtClean="0"/>
              <a:t>80% Riesling</a:t>
            </a:r>
          </a:p>
          <a:p>
            <a:pPr eaLnBrk="1" hangingPunct="1">
              <a:defRPr/>
            </a:pPr>
            <a:r>
              <a:rPr lang="en-US" dirty="0" smtClean="0"/>
              <a:t>Rhine River runs through it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86400" y="609600"/>
            <a:ext cx="3053868" cy="1253808"/>
          </a:xfrm>
        </p:spPr>
        <p:txBody>
          <a:bodyPr>
            <a:noAutofit/>
          </a:bodyPr>
          <a:lstStyle/>
          <a:p>
            <a:r>
              <a:rPr lang="en-US" sz="4800" dirty="0" smtClean="0"/>
              <a:t>Learning Objectives</a:t>
            </a:r>
            <a:endParaRPr lang="en-US" sz="4800" dirty="0"/>
          </a:p>
        </p:txBody>
      </p:sp>
      <p:sp>
        <p:nvSpPr>
          <p:cNvPr id="6" name="Text Placeholder 5"/>
          <p:cNvSpPr>
            <a:spLocks noGrp="1"/>
          </p:cNvSpPr>
          <p:nvPr>
            <p:ph type="body" sz="half" idx="2"/>
          </p:nvPr>
        </p:nvSpPr>
        <p:spPr>
          <a:xfrm>
            <a:off x="5410200" y="1981200"/>
            <a:ext cx="3587266" cy="4191000"/>
          </a:xfrm>
        </p:spPr>
        <p:txBody>
          <a:bodyPr>
            <a:normAutofit/>
          </a:bodyPr>
          <a:lstStyle/>
          <a:p>
            <a:r>
              <a:rPr lang="en-US" sz="1800" dirty="0" smtClean="0"/>
              <a:t>Explore Austrian Wine</a:t>
            </a:r>
          </a:p>
          <a:p>
            <a:endParaRPr lang="en-US" sz="800" dirty="0" smtClean="0"/>
          </a:p>
          <a:p>
            <a:r>
              <a:rPr lang="en-US" sz="1800" dirty="0" smtClean="0"/>
              <a:t>Review the unique characteristics of Germany’s climate</a:t>
            </a:r>
          </a:p>
          <a:p>
            <a:endParaRPr lang="en-US" sz="800" dirty="0" smtClean="0"/>
          </a:p>
          <a:p>
            <a:r>
              <a:rPr lang="en-US" sz="1800" dirty="0" smtClean="0"/>
              <a:t>Identify </a:t>
            </a:r>
            <a:r>
              <a:rPr lang="en-US" sz="1800" dirty="0" smtClean="0"/>
              <a:t>the grape varieties of Germany</a:t>
            </a:r>
          </a:p>
          <a:p>
            <a:endParaRPr lang="en-US" sz="800" dirty="0" smtClean="0"/>
          </a:p>
          <a:p>
            <a:r>
              <a:rPr lang="en-US" sz="1800" dirty="0" smtClean="0"/>
              <a:t>Differentiate between the various styles of German </a:t>
            </a:r>
            <a:r>
              <a:rPr lang="en-US" sz="1800" dirty="0" smtClean="0"/>
              <a:t>wine</a:t>
            </a:r>
          </a:p>
          <a:p>
            <a:endParaRPr lang="en-US" sz="800" dirty="0" smtClean="0"/>
          </a:p>
          <a:p>
            <a:r>
              <a:rPr lang="en-US" sz="1800" dirty="0" smtClean="0"/>
              <a:t>Review the wine laws of </a:t>
            </a:r>
            <a:r>
              <a:rPr lang="en-US" sz="1800" dirty="0" smtClean="0"/>
              <a:t>Germany</a:t>
            </a:r>
          </a:p>
          <a:p>
            <a:endParaRPr lang="en-US" sz="800" dirty="0" smtClean="0"/>
          </a:p>
          <a:p>
            <a:r>
              <a:rPr lang="en-US" sz="1800" dirty="0" smtClean="0"/>
              <a:t>Examine German </a:t>
            </a:r>
            <a:r>
              <a:rPr lang="en-US" sz="1800" dirty="0" smtClean="0"/>
              <a:t>Wine Growing Regions</a:t>
            </a:r>
          </a:p>
          <a:p>
            <a:endParaRPr lang="en-US" sz="800" dirty="0" smtClean="0"/>
          </a:p>
          <a:p>
            <a:endParaRPr lang="en-US" sz="800" dirty="0" smtClean="0"/>
          </a:p>
          <a:p>
            <a:endParaRPr lang="en-US" sz="800" dirty="0" smtClean="0"/>
          </a:p>
          <a:p>
            <a:endParaRPr lang="en-US" sz="800" dirty="0" smtClean="0"/>
          </a:p>
          <a:p>
            <a:endParaRPr lang="en-US" sz="1800" dirty="0"/>
          </a:p>
        </p:txBody>
      </p:sp>
      <p:pic>
        <p:nvPicPr>
          <p:cNvPr id="2052" name="Picture 4" descr="File:Ürziger Würzgarten.jpg"/>
          <p:cNvPicPr>
            <a:picLocks noGrp="1" noChangeAspect="1" noChangeArrowheads="1"/>
          </p:cNvPicPr>
          <p:nvPr>
            <p:ph type="pic" idx="1"/>
          </p:nvPr>
        </p:nvPicPr>
        <p:blipFill>
          <a:blip r:embed="rId3" cstate="print"/>
          <a:srcRect l="12500" r="12500"/>
          <a:stretch>
            <a:fillRect/>
          </a:stretch>
        </p:blipFill>
        <p:spPr bwMode="auto">
          <a:xfrm>
            <a:off x="609600" y="563879"/>
            <a:ext cx="4570828" cy="457082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dirty="0" err="1" smtClean="0"/>
              <a:t>Pfalz</a:t>
            </a:r>
            <a:endParaRPr lang="en-US" dirty="0" smtClean="0"/>
          </a:p>
        </p:txBody>
      </p:sp>
      <p:sp>
        <p:nvSpPr>
          <p:cNvPr id="53251" name="Rectangle 3"/>
          <p:cNvSpPr>
            <a:spLocks noGrp="1" noChangeArrowheads="1"/>
          </p:cNvSpPr>
          <p:nvPr>
            <p:ph idx="1"/>
          </p:nvPr>
        </p:nvSpPr>
        <p:spPr>
          <a:xfrm>
            <a:off x="457200" y="1600200"/>
            <a:ext cx="8382000" cy="4525963"/>
          </a:xfrm>
        </p:spPr>
        <p:txBody>
          <a:bodyPr/>
          <a:lstStyle/>
          <a:p>
            <a:pPr eaLnBrk="1" hangingPunct="1">
              <a:defRPr/>
            </a:pPr>
            <a:r>
              <a:rPr lang="en-US" dirty="0" smtClean="0"/>
              <a:t>2</a:t>
            </a:r>
            <a:r>
              <a:rPr lang="en-US" baseline="30000" dirty="0" smtClean="0"/>
              <a:t>nd</a:t>
            </a:r>
            <a:r>
              <a:rPr lang="en-US" dirty="0" smtClean="0"/>
              <a:t> largest region</a:t>
            </a:r>
          </a:p>
          <a:p>
            <a:pPr eaLnBrk="1" hangingPunct="1">
              <a:defRPr/>
            </a:pPr>
            <a:r>
              <a:rPr lang="en-US" dirty="0" smtClean="0"/>
              <a:t>62% white wine</a:t>
            </a:r>
          </a:p>
          <a:p>
            <a:pPr lvl="1" eaLnBrk="1" hangingPunct="1">
              <a:defRPr/>
            </a:pPr>
            <a:r>
              <a:rPr lang="en-US" dirty="0" smtClean="0"/>
              <a:t>20% Riesling and </a:t>
            </a:r>
            <a:r>
              <a:rPr lang="en-US" dirty="0" err="1" smtClean="0"/>
              <a:t>Müller</a:t>
            </a:r>
            <a:r>
              <a:rPr lang="en-US" dirty="0" smtClean="0"/>
              <a:t>-Thurgau and others make up the reminder</a:t>
            </a:r>
          </a:p>
          <a:p>
            <a:pPr eaLnBrk="1" hangingPunct="1">
              <a:defRPr/>
            </a:pPr>
            <a:r>
              <a:rPr lang="en-US" dirty="0" smtClean="0"/>
              <a:t>“sturdy wines”, higher in alcohol than other German Wines</a:t>
            </a:r>
          </a:p>
          <a:p>
            <a:pPr eaLnBrk="1" hangingPunct="1">
              <a:defRPr/>
            </a:pPr>
            <a:r>
              <a:rPr lang="en-US" dirty="0" smtClean="0"/>
              <a:t>Soil: sandstone, gravel and granite</a:t>
            </a:r>
          </a:p>
          <a:p>
            <a:pPr lvl="1" eaLnBrk="1" hangingPunct="1">
              <a:defRPr/>
            </a:pPr>
            <a:r>
              <a:rPr lang="en-US" dirty="0" smtClean="0"/>
              <a:t>Forest protects it from cold and rain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0" y="3429000"/>
            <a:ext cx="9144000" cy="3429000"/>
          </a:xfrm>
        </p:spPr>
        <p:txBody>
          <a:bodyPr>
            <a:normAutofit lnSpcReduction="10000"/>
          </a:bodyPr>
          <a:lstStyle/>
          <a:p>
            <a:pPr eaLnBrk="1" hangingPunct="1">
              <a:lnSpc>
                <a:spcPct val="90000"/>
              </a:lnSpc>
              <a:defRPr/>
            </a:pPr>
            <a:r>
              <a:rPr lang="en-US" dirty="0" smtClean="0"/>
              <a:t>Largest Region and largest producer of wine</a:t>
            </a:r>
          </a:p>
          <a:p>
            <a:pPr eaLnBrk="1" hangingPunct="1">
              <a:lnSpc>
                <a:spcPct val="90000"/>
              </a:lnSpc>
              <a:defRPr/>
            </a:pPr>
            <a:r>
              <a:rPr lang="en-US" dirty="0" smtClean="0"/>
              <a:t>Mostly fertile, flat plains, some clay, with the Rhine River flowing through</a:t>
            </a:r>
          </a:p>
          <a:p>
            <a:pPr lvl="1" eaLnBrk="1" hangingPunct="1">
              <a:lnSpc>
                <a:spcPct val="90000"/>
              </a:lnSpc>
              <a:defRPr/>
            </a:pPr>
            <a:r>
              <a:rPr lang="en-US" dirty="0" smtClean="0"/>
              <a:t>Muller-Thurgau, 21.5%</a:t>
            </a:r>
          </a:p>
          <a:p>
            <a:pPr lvl="1" eaLnBrk="1" hangingPunct="1">
              <a:lnSpc>
                <a:spcPct val="90000"/>
              </a:lnSpc>
              <a:defRPr/>
            </a:pPr>
            <a:r>
              <a:rPr lang="en-US" dirty="0" err="1" smtClean="0"/>
              <a:t>Silvaner</a:t>
            </a:r>
            <a:r>
              <a:rPr lang="en-US" dirty="0" smtClean="0"/>
              <a:t> 12%</a:t>
            </a:r>
          </a:p>
          <a:p>
            <a:pPr lvl="1" eaLnBrk="1" hangingPunct="1">
              <a:lnSpc>
                <a:spcPct val="90000"/>
              </a:lnSpc>
              <a:defRPr/>
            </a:pPr>
            <a:r>
              <a:rPr lang="en-US" dirty="0" smtClean="0"/>
              <a:t>Riesling10%</a:t>
            </a:r>
          </a:p>
          <a:p>
            <a:pPr eaLnBrk="1" hangingPunct="1">
              <a:lnSpc>
                <a:spcPct val="90000"/>
              </a:lnSpc>
              <a:defRPr/>
            </a:pPr>
            <a:r>
              <a:rPr lang="en-US" dirty="0" smtClean="0"/>
              <a:t>Popular Villages: </a:t>
            </a:r>
            <a:r>
              <a:rPr lang="en-US" dirty="0" err="1" smtClean="0"/>
              <a:t>Nierstein</a:t>
            </a:r>
            <a:r>
              <a:rPr lang="en-US" dirty="0" smtClean="0"/>
              <a:t> &amp; </a:t>
            </a:r>
            <a:r>
              <a:rPr lang="en-US" dirty="0" err="1" smtClean="0"/>
              <a:t>Nackenheim</a:t>
            </a:r>
            <a:endParaRPr lang="en-US" dirty="0" smtClean="0"/>
          </a:p>
          <a:p>
            <a:pPr lvl="1" eaLnBrk="1" hangingPunct="1">
              <a:lnSpc>
                <a:spcPct val="90000"/>
              </a:lnSpc>
              <a:defRPr/>
            </a:pPr>
            <a:r>
              <a:rPr lang="en-US" dirty="0" smtClean="0"/>
              <a:t>Eastern facing slopes</a:t>
            </a:r>
          </a:p>
        </p:txBody>
      </p:sp>
      <p:pic>
        <p:nvPicPr>
          <p:cNvPr id="5122" name="Picture 2" descr="http://www.germanwineusa.com/images/regions_rheinhessen.jpg"/>
          <p:cNvPicPr>
            <a:picLocks noChangeAspect="1" noChangeArrowheads="1"/>
          </p:cNvPicPr>
          <p:nvPr/>
        </p:nvPicPr>
        <p:blipFill>
          <a:blip r:embed="rId2" cstate="print"/>
          <a:srcRect/>
          <a:stretch>
            <a:fillRect/>
          </a:stretch>
        </p:blipFill>
        <p:spPr bwMode="auto">
          <a:xfrm>
            <a:off x="0" y="0"/>
            <a:ext cx="9144000" cy="3467102"/>
          </a:xfrm>
          <a:prstGeom prst="rect">
            <a:avLst/>
          </a:prstGeom>
          <a:noFill/>
        </p:spPr>
      </p:pic>
      <p:sp>
        <p:nvSpPr>
          <p:cNvPr id="55298" name="Rectangle 2"/>
          <p:cNvSpPr>
            <a:spLocks noGrp="1" noChangeArrowheads="1"/>
          </p:cNvSpPr>
          <p:nvPr>
            <p:ph type="title"/>
          </p:nvPr>
        </p:nvSpPr>
        <p:spPr>
          <a:xfrm>
            <a:off x="0" y="0"/>
            <a:ext cx="9144000" cy="914400"/>
          </a:xfrm>
        </p:spPr>
        <p:txBody>
          <a:bodyPr/>
          <a:lstStyle/>
          <a:p>
            <a:pPr algn="ctr" eaLnBrk="1" hangingPunct="1">
              <a:defRPr/>
            </a:pPr>
            <a:r>
              <a:rPr lang="en-US" dirty="0" err="1" smtClean="0">
                <a:solidFill>
                  <a:schemeClr val="bg1"/>
                </a:solidFill>
              </a:rPr>
              <a:t>Rheinhessen</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Ahr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 the fringe of the protective Eifel Hills.</a:t>
            </a:r>
          </a:p>
          <a:p>
            <a:r>
              <a:rPr lang="en-US" dirty="0" smtClean="0"/>
              <a:t>Climate:</a:t>
            </a:r>
          </a:p>
          <a:p>
            <a:pPr lvl="1"/>
            <a:r>
              <a:rPr lang="en-US" dirty="0" smtClean="0"/>
              <a:t>Mild and favorable, </a:t>
            </a:r>
          </a:p>
          <a:p>
            <a:pPr lvl="1"/>
            <a:r>
              <a:rPr lang="en-US" dirty="0" smtClean="0"/>
              <a:t>Warner in steeper sites</a:t>
            </a:r>
          </a:p>
          <a:p>
            <a:r>
              <a:rPr lang="en-US" dirty="0" smtClean="0"/>
              <a:t>Soil types:</a:t>
            </a:r>
          </a:p>
          <a:p>
            <a:pPr lvl="1"/>
            <a:r>
              <a:rPr lang="en-US" dirty="0" smtClean="0"/>
              <a:t>slate, volcanic stone and rocky soils in the middle </a:t>
            </a:r>
          </a:p>
          <a:p>
            <a:r>
              <a:rPr lang="en-US" dirty="0" smtClean="0"/>
              <a:t>District ·</a:t>
            </a:r>
          </a:p>
          <a:p>
            <a:r>
              <a:rPr lang="en-US" dirty="0" smtClean="0"/>
              <a:t>Grape varieties, mostly red</a:t>
            </a:r>
            <a:br>
              <a:rPr lang="en-US" dirty="0" smtClean="0"/>
            </a:br>
            <a:r>
              <a:rPr lang="en-US" dirty="0" err="1" smtClean="0"/>
              <a:t>Spätburgunder</a:t>
            </a:r>
            <a:r>
              <a:rPr lang="en-US" dirty="0" smtClean="0"/>
              <a:t>, </a:t>
            </a:r>
            <a:r>
              <a:rPr lang="en-US" dirty="0" err="1" smtClean="0"/>
              <a:t>Portugieser</a:t>
            </a:r>
            <a:r>
              <a:rPr lang="en-US" dirty="0" smtClean="0"/>
              <a:t>, Riesling</a:t>
            </a:r>
            <a:endParaRPr lang="en-US" dirty="0"/>
          </a:p>
        </p:txBody>
      </p:sp>
      <p:sp>
        <p:nvSpPr>
          <p:cNvPr id="4" name="TextBox 3"/>
          <p:cNvSpPr txBox="1"/>
          <p:nvPr/>
        </p:nvSpPr>
        <p:spPr>
          <a:xfrm>
            <a:off x="381000" y="6324600"/>
            <a:ext cx="3505200" cy="369332"/>
          </a:xfrm>
          <a:prstGeom prst="rect">
            <a:avLst/>
          </a:prstGeom>
          <a:noFill/>
        </p:spPr>
        <p:txBody>
          <a:bodyPr wrap="square" rtlCol="0">
            <a:spAutoFit/>
          </a:bodyPr>
          <a:lstStyle/>
          <a:p>
            <a:r>
              <a:rPr lang="en-US" dirty="0" smtClean="0"/>
              <a:t>Source: </a:t>
            </a:r>
            <a:r>
              <a:rPr lang="en-US" dirty="0" smtClean="0">
                <a:hlinkClick r:id="rId3"/>
              </a:rPr>
              <a:t>Wines of Germany USA</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dirty="0" smtClean="0"/>
              <a:t>Terms To Know</a:t>
            </a:r>
            <a:endParaRPr lang="en-US" dirty="0"/>
          </a:p>
        </p:txBody>
      </p:sp>
      <p:sp>
        <p:nvSpPr>
          <p:cNvPr id="3" name="Content Placeholder 2"/>
          <p:cNvSpPr>
            <a:spLocks noGrp="1"/>
          </p:cNvSpPr>
          <p:nvPr>
            <p:ph sz="half" idx="1"/>
          </p:nvPr>
        </p:nvSpPr>
        <p:spPr/>
        <p:txBody>
          <a:bodyPr>
            <a:normAutofit lnSpcReduction="10000"/>
          </a:bodyPr>
          <a:lstStyle/>
          <a:p>
            <a:r>
              <a:rPr lang="en-US" sz="3200" dirty="0" err="1" smtClean="0"/>
              <a:t>Bereich</a:t>
            </a:r>
            <a:endParaRPr lang="en-US" sz="3200" dirty="0" smtClean="0"/>
          </a:p>
          <a:p>
            <a:r>
              <a:rPr lang="en-US" sz="3200" dirty="0" err="1" smtClean="0"/>
              <a:t>Einzellage</a:t>
            </a:r>
            <a:endParaRPr lang="en-US" sz="3200" dirty="0" smtClean="0"/>
          </a:p>
          <a:p>
            <a:r>
              <a:rPr lang="en-US" sz="3200" dirty="0" err="1" smtClean="0"/>
              <a:t>Eiswein</a:t>
            </a:r>
            <a:endParaRPr lang="en-US" sz="3200" dirty="0" smtClean="0"/>
          </a:p>
          <a:p>
            <a:r>
              <a:rPr lang="en-US" sz="3200" smtClean="0"/>
              <a:t>Grosslage</a:t>
            </a:r>
            <a:endParaRPr lang="en-US" sz="3200" dirty="0" smtClean="0"/>
          </a:p>
          <a:p>
            <a:r>
              <a:rPr lang="en-US" sz="3200" dirty="0" err="1" smtClean="0"/>
              <a:t>Halbtrocken</a:t>
            </a:r>
            <a:endParaRPr lang="en-US" sz="3200" dirty="0" smtClean="0"/>
          </a:p>
          <a:p>
            <a:r>
              <a:rPr lang="en-US" sz="3200" dirty="0" err="1" smtClean="0"/>
              <a:t>Trocken</a:t>
            </a:r>
            <a:endParaRPr lang="en-US" sz="3200" dirty="0" smtClean="0"/>
          </a:p>
          <a:p>
            <a:r>
              <a:rPr lang="en-US" sz="3200" dirty="0" err="1" smtClean="0"/>
              <a:t>Landwein</a:t>
            </a:r>
            <a:endParaRPr lang="en-US" sz="3200" dirty="0" smtClean="0"/>
          </a:p>
        </p:txBody>
      </p:sp>
      <p:sp>
        <p:nvSpPr>
          <p:cNvPr id="4" name="Content Placeholder 3"/>
          <p:cNvSpPr>
            <a:spLocks noGrp="1"/>
          </p:cNvSpPr>
          <p:nvPr>
            <p:ph sz="half" idx="2"/>
          </p:nvPr>
        </p:nvSpPr>
        <p:spPr>
          <a:xfrm>
            <a:off x="3962400" y="1600200"/>
            <a:ext cx="4724400" cy="4525963"/>
          </a:xfrm>
        </p:spPr>
        <p:txBody>
          <a:bodyPr>
            <a:normAutofit lnSpcReduction="10000"/>
          </a:bodyPr>
          <a:lstStyle/>
          <a:p>
            <a:r>
              <a:rPr lang="en-US" sz="3200" dirty="0" err="1" smtClean="0"/>
              <a:t>Auslese</a:t>
            </a:r>
            <a:endParaRPr lang="en-US" sz="3200" dirty="0" smtClean="0"/>
          </a:p>
          <a:p>
            <a:r>
              <a:rPr lang="en-US" sz="3200" dirty="0" err="1" smtClean="0"/>
              <a:t>Beerenauslese</a:t>
            </a:r>
            <a:endParaRPr lang="en-US" sz="3200" dirty="0" smtClean="0"/>
          </a:p>
          <a:p>
            <a:r>
              <a:rPr lang="en-US" sz="3200" dirty="0" err="1" smtClean="0"/>
              <a:t>Trockenbeerenauslese</a:t>
            </a:r>
            <a:endParaRPr lang="en-US" sz="3200" dirty="0" smtClean="0"/>
          </a:p>
          <a:p>
            <a:r>
              <a:rPr lang="en-US" sz="3200" dirty="0" err="1" smtClean="0"/>
              <a:t>Kabinett</a:t>
            </a:r>
            <a:endParaRPr lang="en-US" sz="3200" dirty="0" smtClean="0"/>
          </a:p>
          <a:p>
            <a:r>
              <a:rPr lang="en-US" sz="3200" dirty="0" err="1" smtClean="0"/>
              <a:t>Spatlese</a:t>
            </a:r>
            <a:endParaRPr lang="en-US" sz="3200" dirty="0" smtClean="0"/>
          </a:p>
          <a:p>
            <a:r>
              <a:rPr lang="en-US" sz="3200" dirty="0" err="1" smtClean="0"/>
              <a:t>Tafelwein</a:t>
            </a:r>
            <a:endParaRPr lang="en-US" sz="3200" dirty="0" smtClean="0"/>
          </a:p>
          <a:p>
            <a:r>
              <a:rPr lang="en-US" sz="3200" dirty="0" err="1" smtClean="0"/>
              <a:t>QbA</a:t>
            </a:r>
            <a:endParaRPr lang="en-US" sz="3200" dirty="0" smtClean="0"/>
          </a:p>
          <a:p>
            <a:r>
              <a:rPr lang="en-US" sz="3200" dirty="0" err="1" smtClean="0"/>
              <a:t>QmP</a:t>
            </a:r>
            <a:endParaRPr lang="en-US" sz="3200"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4800600"/>
            <a:ext cx="8839200" cy="2057400"/>
          </a:xfrm>
        </p:spPr>
        <p:txBody>
          <a:bodyPr>
            <a:normAutofit lnSpcReduction="10000"/>
          </a:bodyPr>
          <a:lstStyle/>
          <a:p>
            <a:r>
              <a:rPr lang="en-US" sz="2000" b="1" dirty="0" smtClean="0"/>
              <a:t>White Grape Variety: </a:t>
            </a:r>
            <a:r>
              <a:rPr lang="en-US" sz="2000" b="1" dirty="0" err="1" smtClean="0"/>
              <a:t>Grüner</a:t>
            </a:r>
            <a:r>
              <a:rPr lang="en-US" sz="2000" b="1" dirty="0" smtClean="0"/>
              <a:t> </a:t>
            </a:r>
            <a:r>
              <a:rPr lang="en-US" sz="2000" b="1" dirty="0" err="1" smtClean="0"/>
              <a:t>Veltliner</a:t>
            </a:r>
            <a:r>
              <a:rPr lang="en-US" sz="2000" dirty="0" smtClean="0"/>
              <a:t> </a:t>
            </a:r>
            <a:r>
              <a:rPr lang="en-US" sz="2000" dirty="0" smtClean="0"/>
              <a:t> one-third </a:t>
            </a:r>
            <a:r>
              <a:rPr lang="en-US" sz="2000" dirty="0" smtClean="0"/>
              <a:t>of Austria’s vines. Indigenous to </a:t>
            </a:r>
            <a:r>
              <a:rPr lang="en-US" sz="2000" dirty="0" smtClean="0"/>
              <a:t>Austria, </a:t>
            </a:r>
            <a:r>
              <a:rPr lang="en-US" sz="2000" dirty="0" smtClean="0"/>
              <a:t>this grape produces spicy white wines with firm acidity</a:t>
            </a:r>
            <a:r>
              <a:rPr lang="en-US" sz="2000" dirty="0" smtClean="0"/>
              <a:t>.</a:t>
            </a:r>
          </a:p>
          <a:p>
            <a:r>
              <a:rPr lang="en-US" sz="2000" b="1" dirty="0" smtClean="0"/>
              <a:t>Red Grape Variety</a:t>
            </a:r>
            <a:r>
              <a:rPr lang="en-US" sz="2000" dirty="0" smtClean="0"/>
              <a:t>: </a:t>
            </a:r>
            <a:r>
              <a:rPr lang="en-US" sz="2000" b="1" dirty="0" err="1" smtClean="0"/>
              <a:t>Zweigelt</a:t>
            </a:r>
            <a:r>
              <a:rPr lang="en-US" sz="2000" b="1" dirty="0" smtClean="0"/>
              <a:t> </a:t>
            </a:r>
            <a:r>
              <a:rPr lang="en-US" sz="2000" dirty="0" smtClean="0"/>
              <a:t>Mature</a:t>
            </a:r>
            <a:r>
              <a:rPr lang="en-US" sz="2000" dirty="0" smtClean="0"/>
              <a:t>, </a:t>
            </a:r>
            <a:r>
              <a:rPr lang="en-US" sz="2000" i="1" dirty="0" smtClean="0">
                <a:hlinkClick r:id="rId2"/>
              </a:rPr>
              <a:t>full-bodied</a:t>
            </a:r>
            <a:r>
              <a:rPr lang="en-US" sz="2000" dirty="0" smtClean="0"/>
              <a:t> and long-living wines deliver tones of </a:t>
            </a:r>
            <a:r>
              <a:rPr lang="en-US" sz="2000" dirty="0" smtClean="0"/>
              <a:t>black cherry</a:t>
            </a:r>
            <a:r>
              <a:rPr lang="en-US" sz="2000" dirty="0" smtClean="0"/>
              <a:t>. High-quality wines are matured </a:t>
            </a:r>
            <a:r>
              <a:rPr lang="en-US" sz="2000" dirty="0" smtClean="0"/>
              <a:t>in barrels</a:t>
            </a:r>
          </a:p>
          <a:p>
            <a:r>
              <a:rPr lang="en-US" sz="2000" b="1" dirty="0" smtClean="0"/>
              <a:t>Climate</a:t>
            </a:r>
            <a:r>
              <a:rPr lang="en-US" sz="2000" dirty="0" smtClean="0"/>
              <a:t>: continental, with cold winters and mild </a:t>
            </a:r>
            <a:r>
              <a:rPr lang="en-US" sz="2000" dirty="0" smtClean="0"/>
              <a:t>summers, 200 day season</a:t>
            </a:r>
          </a:p>
          <a:p>
            <a:r>
              <a:rPr lang="en-US" sz="2000" b="1" dirty="0" smtClean="0"/>
              <a:t>Explore More</a:t>
            </a:r>
            <a:r>
              <a:rPr lang="en-US" sz="2000" dirty="0" smtClean="0"/>
              <a:t>: </a:t>
            </a:r>
            <a:r>
              <a:rPr lang="en-US" sz="2000" dirty="0" smtClean="0">
                <a:hlinkClick r:id="rId3"/>
              </a:rPr>
              <a:t>http://www.austrianwine.com</a:t>
            </a:r>
            <a:r>
              <a:rPr lang="en-US" sz="2000" dirty="0" smtClean="0">
                <a:hlinkClick r:id="rId3"/>
              </a:rPr>
              <a:t>/</a:t>
            </a:r>
            <a:r>
              <a:rPr lang="en-US" sz="2000" dirty="0" smtClean="0"/>
              <a:t> </a:t>
            </a:r>
            <a:endParaRPr lang="en-US" sz="2000" dirty="0"/>
          </a:p>
        </p:txBody>
      </p:sp>
      <p:pic>
        <p:nvPicPr>
          <p:cNvPr id="1030" name="Picture 6" descr="http://winetravelguides.files.wordpress.com/2010/12/austria-map.jpg"/>
          <p:cNvPicPr>
            <a:picLocks noChangeAspect="1" noChangeArrowheads="1"/>
          </p:cNvPicPr>
          <p:nvPr/>
        </p:nvPicPr>
        <p:blipFill>
          <a:blip r:embed="rId4" cstate="print"/>
          <a:srcRect/>
          <a:stretch>
            <a:fillRect/>
          </a:stretch>
        </p:blipFill>
        <p:spPr bwMode="auto">
          <a:xfrm>
            <a:off x="1828800" y="228600"/>
            <a:ext cx="6400800" cy="45200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457200" y="304800"/>
            <a:ext cx="1292662" cy="4114800"/>
          </a:xfrm>
          <a:prstGeom prst="rect">
            <a:avLst/>
          </a:prstGeom>
          <a:noFill/>
        </p:spPr>
        <p:txBody>
          <a:bodyPr vert="vert270" wrap="square" rtlCol="0">
            <a:spAutoFit/>
          </a:bodyPr>
          <a:lstStyle/>
          <a:p>
            <a:r>
              <a:rPr lang="en-US" sz="7200" dirty="0" smtClean="0">
                <a:solidFill>
                  <a:schemeClr val="accent2">
                    <a:lumMod val="60000"/>
                    <a:lumOff val="40000"/>
                  </a:schemeClr>
                </a:solidFill>
                <a:effectLst>
                  <a:outerShdw blurRad="38100" dist="38100" dir="2700000" algn="tl">
                    <a:srgbClr val="000000">
                      <a:alpha val="43137"/>
                    </a:srgbClr>
                  </a:outerShdw>
                </a:effectLst>
              </a:rPr>
              <a:t>Austria</a:t>
            </a:r>
            <a:endParaRPr lang="en-US" sz="7200" dirty="0">
              <a:solidFill>
                <a:schemeClr val="accent2">
                  <a:lumMod val="60000"/>
                  <a:lumOff val="4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305800" cy="1143000"/>
          </a:xfrm>
        </p:spPr>
        <p:txBody>
          <a:bodyPr>
            <a:normAutofit fontScale="90000"/>
          </a:bodyPr>
          <a:lstStyle/>
          <a:p>
            <a:pPr eaLnBrk="1" hangingPunct="1">
              <a:defRPr/>
            </a:pPr>
            <a:r>
              <a:rPr lang="en-US" dirty="0" smtClean="0">
                <a:solidFill>
                  <a:schemeClr val="accent2">
                    <a:lumMod val="60000"/>
                    <a:lumOff val="40000"/>
                  </a:schemeClr>
                </a:solidFill>
              </a:rPr>
              <a:t>Unique Characteristics of </a:t>
            </a:r>
            <a:br>
              <a:rPr lang="en-US" dirty="0" smtClean="0">
                <a:solidFill>
                  <a:schemeClr val="accent2">
                    <a:lumMod val="60000"/>
                    <a:lumOff val="40000"/>
                  </a:schemeClr>
                </a:solidFill>
              </a:rPr>
            </a:br>
            <a:r>
              <a:rPr lang="en-US" dirty="0" smtClean="0">
                <a:solidFill>
                  <a:schemeClr val="accent2">
                    <a:lumMod val="60000"/>
                    <a:lumOff val="40000"/>
                  </a:schemeClr>
                </a:solidFill>
              </a:rPr>
              <a:t>Germany’s Climate</a:t>
            </a:r>
            <a:endParaRPr lang="en-US" dirty="0" smtClean="0">
              <a:solidFill>
                <a:schemeClr val="accent2">
                  <a:lumMod val="60000"/>
                  <a:lumOff val="40000"/>
                </a:schemeClr>
              </a:solidFill>
            </a:endParaRPr>
          </a:p>
        </p:txBody>
      </p:sp>
      <p:sp>
        <p:nvSpPr>
          <p:cNvPr id="27651" name="Rectangle 3"/>
          <p:cNvSpPr>
            <a:spLocks noGrp="1" noChangeArrowheads="1"/>
          </p:cNvSpPr>
          <p:nvPr>
            <p:ph idx="1"/>
          </p:nvPr>
        </p:nvSpPr>
        <p:spPr>
          <a:xfrm>
            <a:off x="457200" y="1600200"/>
            <a:ext cx="8153400" cy="4525963"/>
          </a:xfrm>
        </p:spPr>
        <p:txBody>
          <a:bodyPr>
            <a:normAutofit/>
          </a:bodyPr>
          <a:lstStyle/>
          <a:p>
            <a:pPr eaLnBrk="1" hangingPunct="1">
              <a:lnSpc>
                <a:spcPct val="90000"/>
              </a:lnSpc>
              <a:defRPr/>
            </a:pPr>
            <a:r>
              <a:rPr lang="en-US" sz="3200" dirty="0" smtClean="0"/>
              <a:t>One of the coolest wine producing regions in the world</a:t>
            </a:r>
          </a:p>
          <a:p>
            <a:pPr eaLnBrk="1" hangingPunct="1">
              <a:lnSpc>
                <a:spcPct val="90000"/>
              </a:lnSpc>
              <a:defRPr/>
            </a:pPr>
            <a:r>
              <a:rPr lang="en-US" sz="3200" dirty="0" smtClean="0"/>
              <a:t>High </a:t>
            </a:r>
            <a:r>
              <a:rPr lang="en-US" sz="3200" dirty="0" smtClean="0"/>
              <a:t>latitudes</a:t>
            </a:r>
          </a:p>
          <a:p>
            <a:pPr lvl="1">
              <a:lnSpc>
                <a:spcPct val="90000"/>
              </a:lnSpc>
              <a:defRPr/>
            </a:pPr>
            <a:r>
              <a:rPr lang="en-US" sz="2800" dirty="0" smtClean="0"/>
              <a:t>long daylight hours in summer</a:t>
            </a:r>
          </a:p>
          <a:p>
            <a:pPr eaLnBrk="1" hangingPunct="1">
              <a:lnSpc>
                <a:spcPct val="90000"/>
              </a:lnSpc>
              <a:defRPr/>
            </a:pPr>
            <a:r>
              <a:rPr lang="en-US" sz="3200" dirty="0" smtClean="0"/>
              <a:t>Selective vineyard sites:</a:t>
            </a:r>
          </a:p>
          <a:p>
            <a:pPr lvl="1" eaLnBrk="1" hangingPunct="1">
              <a:lnSpc>
                <a:spcPct val="90000"/>
              </a:lnSpc>
              <a:defRPr/>
            </a:pPr>
            <a:r>
              <a:rPr lang="en-US" sz="2800" dirty="0" smtClean="0"/>
              <a:t>Near rivers, reflect sun, moderate temperatures</a:t>
            </a:r>
          </a:p>
          <a:p>
            <a:pPr lvl="1" eaLnBrk="1" hangingPunct="1">
              <a:lnSpc>
                <a:spcPct val="90000"/>
              </a:lnSpc>
              <a:defRPr/>
            </a:pPr>
            <a:r>
              <a:rPr lang="en-US" sz="2800" dirty="0" smtClean="0"/>
              <a:t>Steep riverbanks offer elevated growing areas to capture more sun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fade">
                                      <p:cBhvr>
                                        <p:cTn id="12" dur="10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fade">
                                      <p:cBhvr>
                                        <p:cTn id="17" dur="1000"/>
                                        <p:tgtEl>
                                          <p:spTgt spid="27651">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arrow.wav"/>
                                        </p:tgtEl>
                                      </p:cMediaNode>
                                    </p:audio>
                                  </p:subTnLst>
                                </p:cTn>
                              </p:par>
                              <p:par>
                                <p:cTn id="18" presetID="10" presetClass="entr" presetSubtype="0" fill="hold" grpId="0" nodeType="withEffect">
                                  <p:stCondLst>
                                    <p:cond delay="0"/>
                                  </p:stCondLst>
                                  <p:childTnLst>
                                    <p:set>
                                      <p:cBhvr>
                                        <p:cTn id="19" dur="1" fill="hold">
                                          <p:stCondLst>
                                            <p:cond delay="0"/>
                                          </p:stCondLst>
                                        </p:cTn>
                                        <p:tgtEl>
                                          <p:spTgt spid="27651">
                                            <p:txEl>
                                              <p:pRg st="3" end="3"/>
                                            </p:txEl>
                                          </p:spTgt>
                                        </p:tgtEl>
                                        <p:attrNameLst>
                                          <p:attrName>style.visibility</p:attrName>
                                        </p:attrNameLst>
                                      </p:cBhvr>
                                      <p:to>
                                        <p:strVal val="visible"/>
                                      </p:to>
                                    </p:set>
                                    <p:animEffect transition="in" filter="fade">
                                      <p:cBhvr>
                                        <p:cTn id="20" dur="1000"/>
                                        <p:tgtEl>
                                          <p:spTgt spid="2765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Effect transition="in" filter="fade">
                                      <p:cBhvr>
                                        <p:cTn id="25" dur="1000"/>
                                        <p:tgtEl>
                                          <p:spTgt spid="27651">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651">
                                            <p:txEl>
                                              <p:pRg st="5" end="5"/>
                                            </p:txEl>
                                          </p:spTgt>
                                        </p:tgtEl>
                                        <p:attrNameLst>
                                          <p:attrName>style.visibility</p:attrName>
                                        </p:attrNameLst>
                                      </p:cBhvr>
                                      <p:to>
                                        <p:strVal val="visible"/>
                                      </p:to>
                                    </p:set>
                                    <p:animEffect transition="in" filter="fade">
                                      <p:cBhvr>
                                        <p:cTn id="28" dur="10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2"/>
          </p:nvPr>
        </p:nvSpPr>
        <p:spPr>
          <a:xfrm>
            <a:off x="228600" y="0"/>
            <a:ext cx="4267200" cy="1538176"/>
          </a:xfrm>
        </p:spPr>
        <p:txBody>
          <a:bodyPr>
            <a:noAutofit/>
          </a:bodyPr>
          <a:lstStyle/>
          <a:p>
            <a:r>
              <a:rPr lang="en-US" sz="3200" dirty="0" smtClean="0">
                <a:solidFill>
                  <a:schemeClr val="accent2">
                    <a:lumMod val="60000"/>
                    <a:lumOff val="40000"/>
                  </a:schemeClr>
                </a:solidFill>
              </a:rPr>
              <a:t>Germany is </a:t>
            </a:r>
          </a:p>
          <a:p>
            <a:r>
              <a:rPr lang="en-US" sz="3200" dirty="0" smtClean="0">
                <a:solidFill>
                  <a:schemeClr val="accent2">
                    <a:lumMod val="60000"/>
                    <a:lumOff val="40000"/>
                  </a:schemeClr>
                </a:solidFill>
              </a:rPr>
              <a:t>Riesling Country</a:t>
            </a:r>
            <a:endParaRPr lang="en-US" sz="3200" dirty="0">
              <a:solidFill>
                <a:schemeClr val="accent2">
                  <a:lumMod val="60000"/>
                  <a:lumOff val="40000"/>
                </a:schemeClr>
              </a:solidFill>
            </a:endParaRPr>
          </a:p>
        </p:txBody>
      </p:sp>
      <p:sp>
        <p:nvSpPr>
          <p:cNvPr id="5" name="Content Placeholder 4"/>
          <p:cNvSpPr>
            <a:spLocks noGrp="1"/>
          </p:cNvSpPr>
          <p:nvPr>
            <p:ph sz="half" idx="1"/>
          </p:nvPr>
        </p:nvSpPr>
        <p:spPr>
          <a:xfrm>
            <a:off x="152400" y="2362200"/>
            <a:ext cx="7086600" cy="3429000"/>
          </a:xfrm>
        </p:spPr>
        <p:txBody>
          <a:bodyPr>
            <a:normAutofit/>
          </a:bodyPr>
          <a:lstStyle/>
          <a:p>
            <a:pPr>
              <a:buNone/>
            </a:pPr>
            <a:r>
              <a:rPr lang="en-US" sz="2400" u="sng" dirty="0" smtClean="0"/>
              <a:t>White Grapes</a:t>
            </a:r>
          </a:p>
          <a:p>
            <a:pPr>
              <a:buNone/>
            </a:pPr>
            <a:r>
              <a:rPr lang="en-US" sz="2400" dirty="0" smtClean="0"/>
              <a:t>Riesling (22%)</a:t>
            </a:r>
          </a:p>
          <a:p>
            <a:pPr>
              <a:buNone/>
            </a:pPr>
            <a:r>
              <a:rPr lang="en-US" sz="2400" dirty="0" err="1" smtClean="0"/>
              <a:t>Müller</a:t>
            </a:r>
            <a:r>
              <a:rPr lang="en-US" sz="2400" dirty="0" smtClean="0"/>
              <a:t>-Thurgau (13.3%)</a:t>
            </a:r>
          </a:p>
          <a:p>
            <a:pPr>
              <a:buNone/>
            </a:pPr>
            <a:endParaRPr lang="en-US" sz="2400" dirty="0" smtClean="0"/>
          </a:p>
          <a:p>
            <a:pPr>
              <a:buNone/>
            </a:pPr>
            <a:r>
              <a:rPr lang="en-US" sz="2400" u="sng" dirty="0" smtClean="0"/>
              <a:t>Red Grapes</a:t>
            </a:r>
          </a:p>
          <a:p>
            <a:pPr>
              <a:buNone/>
            </a:pPr>
            <a:r>
              <a:rPr lang="en-US" sz="2400" dirty="0" err="1" smtClean="0"/>
              <a:t>Spätburgunder</a:t>
            </a:r>
            <a:r>
              <a:rPr lang="en-US" sz="2400" dirty="0" smtClean="0"/>
              <a:t> (11%)</a:t>
            </a:r>
            <a:endParaRPr lang="en-US" sz="2400" dirty="0"/>
          </a:p>
        </p:txBody>
      </p:sp>
      <p:sp>
        <p:nvSpPr>
          <p:cNvPr id="7" name="Rectangle 6"/>
          <p:cNvSpPr/>
          <p:nvPr/>
        </p:nvSpPr>
        <p:spPr>
          <a:xfrm>
            <a:off x="457200" y="6367046"/>
            <a:ext cx="8458200" cy="338554"/>
          </a:xfrm>
          <a:prstGeom prst="rect">
            <a:avLst/>
          </a:prstGeom>
        </p:spPr>
        <p:txBody>
          <a:bodyPr wrap="square">
            <a:spAutoFit/>
          </a:bodyPr>
          <a:lstStyle/>
          <a:p>
            <a:r>
              <a:rPr lang="en-US" sz="1600" dirty="0" smtClean="0"/>
              <a:t>Explore More: </a:t>
            </a:r>
            <a:r>
              <a:rPr lang="en-US" sz="1600" dirty="0" smtClean="0">
                <a:hlinkClick r:id="rId2"/>
              </a:rPr>
              <a:t>http</a:t>
            </a:r>
            <a:r>
              <a:rPr lang="en-US" sz="1600" dirty="0" smtClean="0">
                <a:hlinkClick r:id="rId2"/>
              </a:rPr>
              <a:t>://</a:t>
            </a:r>
            <a:r>
              <a:rPr lang="en-US" sz="1600" dirty="0" smtClean="0">
                <a:hlinkClick r:id="rId2"/>
              </a:rPr>
              <a:t>www.germanwineusa.com/download/pdf/white-vs-red-production.pdf</a:t>
            </a:r>
            <a:r>
              <a:rPr lang="en-US" sz="1600" dirty="0" smtClean="0"/>
              <a:t> </a:t>
            </a:r>
            <a:endParaRPr lang="en-US" sz="1600" dirty="0"/>
          </a:p>
        </p:txBody>
      </p:sp>
      <p:pic>
        <p:nvPicPr>
          <p:cNvPr id="49153" name="Picture 1"/>
          <p:cNvPicPr>
            <a:picLocks noChangeAspect="1" noChangeArrowheads="1"/>
          </p:cNvPicPr>
          <p:nvPr/>
        </p:nvPicPr>
        <p:blipFill>
          <a:blip r:embed="rId3" cstate="print"/>
          <a:srcRect l="29777" t="19792" r="31342" b="6250"/>
          <a:stretch>
            <a:fillRect/>
          </a:stretch>
        </p:blipFill>
        <p:spPr bwMode="auto">
          <a:xfrm>
            <a:off x="3581400" y="304800"/>
            <a:ext cx="54864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smtClean="0">
                <a:solidFill>
                  <a:schemeClr val="accent2">
                    <a:lumMod val="60000"/>
                    <a:lumOff val="40000"/>
                  </a:schemeClr>
                </a:solidFill>
              </a:rPr>
              <a:t>Wine Styles</a:t>
            </a:r>
          </a:p>
        </p:txBody>
      </p:sp>
      <p:sp>
        <p:nvSpPr>
          <p:cNvPr id="31747" name="Rectangle 3"/>
          <p:cNvSpPr>
            <a:spLocks noGrp="1" noChangeArrowheads="1"/>
          </p:cNvSpPr>
          <p:nvPr>
            <p:ph idx="1"/>
          </p:nvPr>
        </p:nvSpPr>
        <p:spPr>
          <a:xfrm>
            <a:off x="457200" y="1600200"/>
            <a:ext cx="7467600" cy="4876800"/>
          </a:xfrm>
        </p:spPr>
        <p:txBody>
          <a:bodyPr>
            <a:normAutofit/>
          </a:bodyPr>
          <a:lstStyle/>
          <a:p>
            <a:pPr eaLnBrk="1" hangingPunct="1">
              <a:defRPr/>
            </a:pPr>
            <a:r>
              <a:rPr lang="en-US" dirty="0" smtClean="0"/>
              <a:t>Dry Still, Sweet Still and Sparkling (</a:t>
            </a:r>
            <a:r>
              <a:rPr lang="en-US" dirty="0" err="1" smtClean="0"/>
              <a:t>Sekt</a:t>
            </a:r>
            <a:r>
              <a:rPr lang="en-US" dirty="0" smtClean="0"/>
              <a:t>)</a:t>
            </a:r>
          </a:p>
          <a:p>
            <a:pPr eaLnBrk="1" hangingPunct="1">
              <a:defRPr/>
            </a:pPr>
            <a:r>
              <a:rPr lang="en-US" dirty="0" smtClean="0"/>
              <a:t>75% of German wines are white</a:t>
            </a:r>
          </a:p>
          <a:p>
            <a:pPr lvl="1" eaLnBrk="1" hangingPunct="1">
              <a:defRPr/>
            </a:pPr>
            <a:r>
              <a:rPr lang="en-US" dirty="0" smtClean="0"/>
              <a:t>Riesling</a:t>
            </a:r>
          </a:p>
          <a:p>
            <a:pPr lvl="1" eaLnBrk="1" hangingPunct="1">
              <a:defRPr/>
            </a:pPr>
            <a:r>
              <a:rPr lang="en-US" dirty="0" err="1" smtClean="0"/>
              <a:t>Müller</a:t>
            </a:r>
            <a:r>
              <a:rPr lang="en-US" dirty="0" smtClean="0"/>
              <a:t>-Thurgau</a:t>
            </a:r>
          </a:p>
          <a:p>
            <a:pPr lvl="1" eaLnBrk="1" hangingPunct="1">
              <a:defRPr/>
            </a:pPr>
            <a:r>
              <a:rPr lang="en-US" dirty="0" err="1" smtClean="0"/>
              <a:t>Silvaner</a:t>
            </a:r>
            <a:endParaRPr lang="en-US" dirty="0" smtClean="0"/>
          </a:p>
          <a:p>
            <a:pPr lvl="1" eaLnBrk="1" hangingPunct="1">
              <a:defRPr/>
            </a:pPr>
            <a:r>
              <a:rPr lang="en-US" dirty="0" err="1" smtClean="0"/>
              <a:t>Grauburgunder</a:t>
            </a:r>
            <a:r>
              <a:rPr lang="en-US" dirty="0" smtClean="0"/>
              <a:t> (Pinot Gris)</a:t>
            </a:r>
          </a:p>
          <a:p>
            <a:pPr lvl="1" eaLnBrk="1" hangingPunct="1">
              <a:defRPr/>
            </a:pPr>
            <a:r>
              <a:rPr lang="en-US" dirty="0" err="1" smtClean="0"/>
              <a:t>Weissburgunder</a:t>
            </a:r>
            <a:r>
              <a:rPr lang="en-US" dirty="0" smtClean="0"/>
              <a:t> (Pinot Blanc)</a:t>
            </a:r>
          </a:p>
          <a:p>
            <a:pPr eaLnBrk="1" hangingPunct="1">
              <a:defRPr/>
            </a:pPr>
            <a:r>
              <a:rPr lang="en-US" dirty="0" smtClean="0"/>
              <a:t>Red wine </a:t>
            </a:r>
          </a:p>
          <a:p>
            <a:pPr lvl="1">
              <a:defRPr/>
            </a:pPr>
            <a:r>
              <a:rPr lang="en-US" dirty="0" smtClean="0"/>
              <a:t>predominately </a:t>
            </a:r>
            <a:r>
              <a:rPr lang="en-US" dirty="0" err="1" smtClean="0"/>
              <a:t>Spätburgunder</a:t>
            </a:r>
            <a:r>
              <a:rPr lang="en-US" dirty="0" smtClean="0"/>
              <a:t> (Pinot Noir)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solidFill>
                  <a:schemeClr val="accent2">
                    <a:lumMod val="60000"/>
                    <a:lumOff val="40000"/>
                  </a:schemeClr>
                </a:solidFill>
              </a:rPr>
              <a:t>Wine Laws</a:t>
            </a:r>
          </a:p>
        </p:txBody>
      </p:sp>
      <p:sp>
        <p:nvSpPr>
          <p:cNvPr id="36867" name="Rectangle 3"/>
          <p:cNvSpPr>
            <a:spLocks noGrp="1" noChangeArrowheads="1"/>
          </p:cNvSpPr>
          <p:nvPr>
            <p:ph idx="1"/>
          </p:nvPr>
        </p:nvSpPr>
        <p:spPr>
          <a:xfrm>
            <a:off x="457200" y="1600200"/>
            <a:ext cx="8229600" cy="4525963"/>
          </a:xfrm>
        </p:spPr>
        <p:txBody>
          <a:bodyPr/>
          <a:lstStyle/>
          <a:p>
            <a:pPr eaLnBrk="1" hangingPunct="1">
              <a:defRPr/>
            </a:pPr>
            <a:r>
              <a:rPr lang="en-US" dirty="0" smtClean="0"/>
              <a:t>Laws are governed solely by sugar (</a:t>
            </a:r>
            <a:r>
              <a:rPr lang="en-US" dirty="0" err="1" smtClean="0"/>
              <a:t>oechsle</a:t>
            </a:r>
            <a:r>
              <a:rPr lang="en-US" dirty="0" smtClean="0"/>
              <a:t>) contend at harvest</a:t>
            </a:r>
          </a:p>
          <a:p>
            <a:pPr lvl="1" eaLnBrk="1" hangingPunct="1">
              <a:defRPr/>
            </a:pPr>
            <a:r>
              <a:rPr lang="en-US" dirty="0" smtClean="0"/>
              <a:t>NOT vineyard site</a:t>
            </a:r>
          </a:p>
          <a:p>
            <a:pPr lvl="1" eaLnBrk="1" hangingPunct="1">
              <a:defRPr/>
            </a:pPr>
            <a:r>
              <a:rPr lang="en-US" dirty="0" smtClean="0"/>
              <a:t>NOT historical preferences</a:t>
            </a:r>
          </a:p>
          <a:p>
            <a:pPr lvl="1" eaLnBrk="1" hangingPunct="1">
              <a:defRPr/>
            </a:pPr>
            <a:r>
              <a:rPr lang="en-US" dirty="0" smtClean="0"/>
              <a:t>NOT classifications</a:t>
            </a:r>
          </a:p>
          <a:p>
            <a:pPr lvl="1" eaLnBrk="1" hangingPunct="1">
              <a:defRPr/>
            </a:pPr>
            <a:r>
              <a:rPr lang="en-US" dirty="0" smtClean="0"/>
              <a:t>NOT sugar levels after fermentation</a:t>
            </a:r>
          </a:p>
          <a:p>
            <a:pPr eaLnBrk="1" hangingPunct="1">
              <a:defRPr/>
            </a:pPr>
            <a:r>
              <a:rPr lang="en-US" dirty="0" smtClean="0"/>
              <a:t>Labels identify origin, style and taste characteristics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smtClean="0">
                <a:solidFill>
                  <a:schemeClr val="accent2">
                    <a:lumMod val="60000"/>
                    <a:lumOff val="40000"/>
                  </a:schemeClr>
                </a:solidFill>
              </a:rPr>
              <a:t>EU Wine </a:t>
            </a:r>
            <a:r>
              <a:rPr lang="en-US" dirty="0" smtClean="0">
                <a:solidFill>
                  <a:schemeClr val="accent2">
                    <a:lumMod val="60000"/>
                    <a:lumOff val="40000"/>
                  </a:schemeClr>
                </a:solidFill>
              </a:rPr>
              <a:t>Laws: Categories</a:t>
            </a:r>
          </a:p>
        </p:txBody>
      </p:sp>
      <p:graphicFrame>
        <p:nvGraphicFramePr>
          <p:cNvPr id="5" name="Diagram 4"/>
          <p:cNvGraphicFramePr/>
          <p:nvPr/>
        </p:nvGraphicFramePr>
        <p:xfrm>
          <a:off x="1143000" y="1397000"/>
          <a:ext cx="7162800" cy="530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Wine Laws: </a:t>
            </a:r>
            <a:r>
              <a:rPr lang="en-US" dirty="0" err="1" smtClean="0">
                <a:solidFill>
                  <a:schemeClr val="accent2">
                    <a:lumMod val="60000"/>
                    <a:lumOff val="40000"/>
                  </a:schemeClr>
                </a:solidFill>
              </a:rPr>
              <a:t>Qualitätswein</a:t>
            </a:r>
            <a:endParaRPr lang="en-US" dirty="0">
              <a:solidFill>
                <a:schemeClr val="accent2">
                  <a:lumMod val="60000"/>
                  <a:lumOff val="40000"/>
                </a:schemeClr>
              </a:solidFill>
            </a:endParaRPr>
          </a:p>
        </p:txBody>
      </p:sp>
      <p:sp>
        <p:nvSpPr>
          <p:cNvPr id="3" name="Content Placeholder 2"/>
          <p:cNvSpPr>
            <a:spLocks noGrp="1"/>
          </p:cNvSpPr>
          <p:nvPr>
            <p:ph idx="1"/>
          </p:nvPr>
        </p:nvSpPr>
        <p:spPr/>
        <p:txBody>
          <a:bodyPr/>
          <a:lstStyle/>
          <a:p>
            <a:r>
              <a:rPr lang="en-US" dirty="0" smtClean="0"/>
              <a:t>Approved Grape Varieties</a:t>
            </a:r>
          </a:p>
          <a:p>
            <a:r>
              <a:rPr lang="en-US" dirty="0" smtClean="0"/>
              <a:t>Reflect natural flavor characteristics of grape and region</a:t>
            </a:r>
          </a:p>
          <a:p>
            <a:r>
              <a:rPr lang="en-US" dirty="0" smtClean="0"/>
              <a:t>Can be </a:t>
            </a:r>
            <a:r>
              <a:rPr lang="en-US" dirty="0" err="1" smtClean="0"/>
              <a:t>Chaptilized</a:t>
            </a:r>
            <a:r>
              <a:rPr lang="en-US" dirty="0" smtClean="0"/>
              <a:t> </a:t>
            </a:r>
          </a:p>
          <a:p>
            <a:r>
              <a:rPr lang="en-US" dirty="0" smtClean="0"/>
              <a:t>Can use </a:t>
            </a:r>
            <a:r>
              <a:rPr lang="en-US" i="1" dirty="0" err="1" smtClean="0"/>
              <a:t>Süssreserve</a:t>
            </a:r>
            <a:endParaRPr lang="en-US" i="1" dirty="0" smtClean="0"/>
          </a:p>
          <a:p>
            <a:r>
              <a:rPr lang="en-US" dirty="0" smtClean="0"/>
              <a:t>Grown in one of 13 </a:t>
            </a:r>
            <a:r>
              <a:rPr lang="en-US" i="1" dirty="0" err="1" smtClean="0"/>
              <a:t>Anbaugebiete</a:t>
            </a:r>
            <a:endParaRPr lang="en-US"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2367</TotalTime>
  <Words>1225</Words>
  <Application>Microsoft Office PowerPoint</Application>
  <PresentationFormat>On-screen Show (4:3)</PresentationFormat>
  <Paragraphs>228</Paragraphs>
  <Slides>23</Slides>
  <Notes>12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Technic</vt:lpstr>
      <vt:lpstr>Wines of Germany</vt:lpstr>
      <vt:lpstr>Learning Objectives</vt:lpstr>
      <vt:lpstr>Slide 3</vt:lpstr>
      <vt:lpstr>Unique Characteristics of  Germany’s Climate</vt:lpstr>
      <vt:lpstr>Slide 5</vt:lpstr>
      <vt:lpstr>Wine Styles</vt:lpstr>
      <vt:lpstr>Wine Laws</vt:lpstr>
      <vt:lpstr>EU Wine Laws: Categories</vt:lpstr>
      <vt:lpstr>Wine Laws: Qualitätswein</vt:lpstr>
      <vt:lpstr>Wine Laws:Prädiskatswein or QmP Categories</vt:lpstr>
      <vt:lpstr>German Wine Laws: Another view</vt:lpstr>
      <vt:lpstr>Eiswein</vt:lpstr>
      <vt:lpstr>Sweetness After Fermentation</vt:lpstr>
      <vt:lpstr>Wine Laws: Geographic Indication</vt:lpstr>
      <vt:lpstr>Wine Laws: Quality Control Process A.P.No.</vt:lpstr>
      <vt:lpstr>German Wine Labels</vt:lpstr>
      <vt:lpstr>German Wine Labels</vt:lpstr>
      <vt:lpstr>Mosel</vt:lpstr>
      <vt:lpstr>Rheingau</vt:lpstr>
      <vt:lpstr>Pfalz</vt:lpstr>
      <vt:lpstr>Rheinhessen</vt:lpstr>
      <vt:lpstr>Ahr</vt:lpstr>
      <vt:lpstr>Terms To Know</vt:lpstr>
    </vt:vector>
  </TitlesOfParts>
  <Company>Southern Wine &amp; Spirits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 of Germany</dc:title>
  <dc:creator>agoodlad</dc:creator>
  <cp:lastModifiedBy>Goodvino</cp:lastModifiedBy>
  <cp:revision>96</cp:revision>
  <dcterms:created xsi:type="dcterms:W3CDTF">2006-11-08T02:48:04Z</dcterms:created>
  <dcterms:modified xsi:type="dcterms:W3CDTF">2014-04-10T13:49:27Z</dcterms:modified>
</cp:coreProperties>
</file>