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0" r:id="rId1"/>
    <p:sldMasterId id="2147483671" r:id="rId2"/>
  </p:sldMasterIdLst>
  <p:notesMasterIdLst>
    <p:notesMasterId r:id="rId27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embeddedFontLst>
    <p:embeddedFont>
      <p:font typeface="Georgia" panose="02040502050405020303" pitchFamily="18" charset="0"/>
      <p:regular r:id="rId28"/>
      <p:bold r:id="rId29"/>
      <p:italic r:id="rId30"/>
      <p:boldItalic r:id="rId31"/>
    </p:embeddedFont>
    <p:embeddedFont>
      <p:font typeface="Lato" panose="020F0502020204030203" pitchFamily="34" charset="0"/>
      <p:regular r:id="rId32"/>
      <p:bold r:id="rId33"/>
      <p:italic r:id="rId34"/>
      <p:boldItalic r:id="rId35"/>
    </p:embeddedFont>
    <p:embeddedFont>
      <p:font typeface="Raleway" pitchFamily="2" charset="0"/>
      <p:regular r:id="rId36"/>
      <p:bold r:id="rId37"/>
      <p:italic r:id="rId38"/>
      <p:boldItalic r:id="rId39"/>
    </p:embeddedFont>
    <p:embeddedFont>
      <p:font typeface="Roboto" panose="02000000000000000000" pitchFamily="2" charset="0"/>
      <p:regular r:id="rId40"/>
      <p:bold r:id="rId41"/>
      <p:italic r:id="rId42"/>
      <p:boldItalic r:id="rId43"/>
    </p:embeddedFont>
    <p:embeddedFont>
      <p:font typeface="Roboto Slab" pitchFamily="2" charset="0"/>
      <p:regular r:id="rId44"/>
      <p:bold r:id="rId4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966" y="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font" Target="fonts/font12.fntdata"/><Relationship Id="rId21" Type="http://schemas.openxmlformats.org/officeDocument/2006/relationships/slide" Target="slides/slide19.xml"/><Relationship Id="rId34" Type="http://schemas.openxmlformats.org/officeDocument/2006/relationships/font" Target="fonts/font7.fntdata"/><Relationship Id="rId42" Type="http://schemas.openxmlformats.org/officeDocument/2006/relationships/font" Target="fonts/font15.fntdata"/><Relationship Id="rId47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font" Target="fonts/font2.fntdata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font" Target="fonts/font5.fntdata"/><Relationship Id="rId37" Type="http://schemas.openxmlformats.org/officeDocument/2006/relationships/font" Target="fonts/font10.fntdata"/><Relationship Id="rId40" Type="http://schemas.openxmlformats.org/officeDocument/2006/relationships/font" Target="fonts/font13.fntdata"/><Relationship Id="rId45" Type="http://schemas.openxmlformats.org/officeDocument/2006/relationships/font" Target="fonts/font18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font" Target="fonts/font1.fntdata"/><Relationship Id="rId36" Type="http://schemas.openxmlformats.org/officeDocument/2006/relationships/font" Target="fonts/font9.fntdata"/><Relationship Id="rId49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4.fntdata"/><Relationship Id="rId44" Type="http://schemas.openxmlformats.org/officeDocument/2006/relationships/font" Target="fonts/font17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Relationship Id="rId35" Type="http://schemas.openxmlformats.org/officeDocument/2006/relationships/font" Target="fonts/font8.fntdata"/><Relationship Id="rId43" Type="http://schemas.openxmlformats.org/officeDocument/2006/relationships/font" Target="fonts/font16.fntdata"/><Relationship Id="rId48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font" Target="fonts/font6.fntdata"/><Relationship Id="rId38" Type="http://schemas.openxmlformats.org/officeDocument/2006/relationships/font" Target="fonts/font11.fntdata"/><Relationship Id="rId46" Type="http://schemas.openxmlformats.org/officeDocument/2006/relationships/presProps" Target="presProps.xml"/><Relationship Id="rId20" Type="http://schemas.openxmlformats.org/officeDocument/2006/relationships/slide" Target="slides/slide18.xml"/><Relationship Id="rId41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fyp.citytech.cuny.edu/media/2020/06/The-Companion-online.pdf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dutopia.org/article/teaching-students-how-ask-productive-questions" TargetMode="External"/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teaching.uchicago.edu/resources/teaching-strategies/asking-effective-questions/" TargetMode="External"/><Relationship Id="rId4" Type="http://schemas.openxmlformats.org/officeDocument/2006/relationships/hyperlink" Target="https://www.edweek.org/teaching-learning/opinion-10-strategies-for-encouraging-students-to-ask-questions/2021/05" TargetMode="Externa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13528b901a1_0_1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13528b901a1_0_1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13528b901a1_0_3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4" name="Google Shape;174;g13528b901a1_0_3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9" name="Google Shape;179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http://fyp.citytech.cuny.edu/media/2020/06/The-Companion-online.pdf</a:t>
            </a:r>
            <a:r>
              <a:rPr lang="en"/>
              <a:t>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10:47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5" name="Google Shape;185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10:48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4" name="Google Shape;194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10 minutes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13528b901a1_0_4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0" name="Google Shape;200;g13528b901a1_0_4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5" name="Google Shape;205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What makes a question a good question?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Break 11:10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1" name="Google Shape;211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sz="1200"/>
              <a:t>11:10-11:20</a:t>
            </a:r>
            <a:endParaRPr sz="12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1200"/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200"/>
              <a:buFont typeface="Lato"/>
              <a:buChar char="●"/>
            </a:pPr>
            <a:r>
              <a:rPr lang="en" sz="12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Be specific</a:t>
            </a:r>
            <a:endParaRPr sz="12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200"/>
              <a:buFont typeface="Lato"/>
              <a:buChar char="●"/>
            </a:pPr>
            <a:r>
              <a:rPr lang="en" sz="12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Be brief</a:t>
            </a:r>
            <a:endParaRPr sz="12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200"/>
              <a:buFont typeface="Lato"/>
              <a:buChar char="●"/>
            </a:pPr>
            <a:r>
              <a:rPr lang="en" sz="12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Be thorough</a:t>
            </a:r>
            <a:endParaRPr sz="12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200"/>
              <a:buFont typeface="Lato"/>
              <a:buChar char="●"/>
            </a:pPr>
            <a:r>
              <a:rPr lang="en" sz="12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Be appreciative</a:t>
            </a:r>
            <a:endParaRPr sz="12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endParaRPr sz="120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7" name="Google Shape;217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Supporting Material: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https://www.edutopia.org/article/teaching-students-how-ask-productive-questions</a:t>
            </a:r>
            <a:r>
              <a:rPr lang="en"/>
              <a:t>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u="sng">
                <a:solidFill>
                  <a:schemeClr val="hlink"/>
                </a:solidFill>
                <a:hlinkClick r:id="rId4"/>
              </a:rPr>
              <a:t>https://www.edweek.org/teaching-learning/opinion-10-strategies-for-encouraging-students-to-ask-questions/2021/05</a:t>
            </a:r>
            <a:r>
              <a:rPr lang="en"/>
              <a:t>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u="sng">
                <a:solidFill>
                  <a:schemeClr val="hlink"/>
                </a:solidFill>
                <a:hlinkClick r:id="rId5"/>
              </a:rPr>
              <a:t>https://teaching.uchicago.edu/resources/teaching-strategies/asking-effective-questions/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13528b901a1_0_4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3" name="Google Shape;223;g13528b901a1_0_4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8" name="Google Shape;228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13528b901a1_0_1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4" name="Google Shape;124;g13528b901a1_0_1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13528b901a1_0_4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5" name="Google Shape;235;g13528b901a1_0_4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0" name="Google Shape;240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13528b901a1_0_3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Google Shape;247;g13528b901a1_0_3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13528b901a1_0_3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13528b901a1_0_3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13528b901a1_0_3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9" name="Google Shape;259;g13528b901a1_0_3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13528b901a1_0_2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13528b901a1_0_2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9" name="Google Shape;139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I remember a number of people stated they wanted to meet new people at CT, well that is hard and everyone starts as a stranger until they are your best friend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13528b901a1_0_2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6" name="Google Shape;146;g13528b901a1_0_2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1" name="Google Shape;151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1600">
              <a:solidFill>
                <a:srgbClr val="333333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13528b901a1_0_3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6" name="Google Shape;156;g13528b901a1_0_3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1" name="Google Shape;161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2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8" name="Google Shape;168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10:40-10:45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Activate the poll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1524800" y="672606"/>
            <a:ext cx="1081625" cy="1124950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accent5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11" name="Google Shape;11;p2"/>
          <p:cNvSpPr/>
          <p:nvPr/>
        </p:nvSpPr>
        <p:spPr>
          <a:xfrm rot="10800000">
            <a:off x="6537563" y="3342925"/>
            <a:ext cx="1081625" cy="1124950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accent5"/>
            </a:solidFill>
            <a:prstDash val="solid"/>
            <a:miter lim="8000"/>
            <a:headEnd type="none" w="sm" len="sm"/>
            <a:tailEnd type="none" w="sm" len="sm"/>
          </a:ln>
        </p:spPr>
      </p:sp>
      <p:cxnSp>
        <p:nvCxnSpPr>
          <p:cNvPr id="12" name="Google Shape;12;p2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Google Shape;13;p2"/>
          <p:cNvSpPr txBox="1">
            <a:spLocks noGrp="1"/>
          </p:cNvSpPr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ubTitle" idx="1"/>
          </p:nvPr>
        </p:nvSpPr>
        <p:spPr>
          <a:xfrm>
            <a:off x="1680302" y="3049450"/>
            <a:ext cx="5783400" cy="90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/>
          <p:nvPr/>
        </p:nvSpPr>
        <p:spPr>
          <a:xfrm>
            <a:off x="150" y="5076825"/>
            <a:ext cx="9143700" cy="66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Google Shape;54;p11"/>
          <p:cNvSpPr txBox="1">
            <a:spLocks noGrp="1"/>
          </p:cNvSpPr>
          <p:nvPr>
            <p:ph type="title" hasCustomPrompt="1"/>
          </p:nvPr>
        </p:nvSpPr>
        <p:spPr>
          <a:xfrm>
            <a:off x="387900" y="1152450"/>
            <a:ext cx="8368200" cy="15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5" name="Google Shape;55;p11"/>
          <p:cNvSpPr txBox="1">
            <a:spLocks noGrp="1"/>
          </p:cNvSpPr>
          <p:nvPr>
            <p:ph type="body" idx="1"/>
          </p:nvPr>
        </p:nvSpPr>
        <p:spPr>
          <a:xfrm>
            <a:off x="387900" y="2919450"/>
            <a:ext cx="83682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6" name="Google Shape;56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/>
          <p:nvPr/>
        </p:nvSpPr>
        <p:spPr>
          <a:xfrm>
            <a:off x="1524800" y="672606"/>
            <a:ext cx="1081625" cy="1124950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accent5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65" name="Google Shape;65;p14"/>
          <p:cNvSpPr/>
          <p:nvPr/>
        </p:nvSpPr>
        <p:spPr>
          <a:xfrm rot="10800000">
            <a:off x="6537563" y="3342925"/>
            <a:ext cx="1081625" cy="1124950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accent5"/>
            </a:solidFill>
            <a:prstDash val="solid"/>
            <a:miter lim="8000"/>
            <a:headEnd type="none" w="sm" len="sm"/>
            <a:tailEnd type="none" w="sm" len="sm"/>
          </a:ln>
        </p:spPr>
      </p:sp>
      <p:cxnSp>
        <p:nvCxnSpPr>
          <p:cNvPr id="66" name="Google Shape;66;p14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7" name="Google Shape;67;p14"/>
          <p:cNvSpPr txBox="1">
            <a:spLocks noGrp="1"/>
          </p:cNvSpPr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68" name="Google Shape;68;p14"/>
          <p:cNvSpPr txBox="1">
            <a:spLocks noGrp="1"/>
          </p:cNvSpPr>
          <p:nvPr>
            <p:ph type="subTitle" idx="1"/>
          </p:nvPr>
        </p:nvSpPr>
        <p:spPr>
          <a:xfrm>
            <a:off x="1680302" y="3049450"/>
            <a:ext cx="5783400" cy="90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69" name="Google Shape;69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7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0" name="Google Shape;80;p18"/>
          <p:cNvCxnSpPr/>
          <p:nvPr/>
        </p:nvCxnSpPr>
        <p:spPr>
          <a:xfrm>
            <a:off x="5029675" y="4495503"/>
            <a:ext cx="540900" cy="0"/>
          </a:xfrm>
          <a:prstGeom prst="straightConnector1">
            <a:avLst/>
          </a:prstGeom>
          <a:noFill/>
          <a:ln w="381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1" name="Google Shape;81;p18"/>
          <p:cNvSpPr txBox="1">
            <a:spLocks noGrp="1"/>
          </p:cNvSpPr>
          <p:nvPr>
            <p:ph type="title"/>
          </p:nvPr>
        </p:nvSpPr>
        <p:spPr>
          <a:xfrm>
            <a:off x="265500" y="1209075"/>
            <a:ext cx="4045200" cy="150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>
            <a:endParaRPr/>
          </a:p>
        </p:txBody>
      </p:sp>
      <p:sp>
        <p:nvSpPr>
          <p:cNvPr id="82" name="Google Shape;82;p18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83" name="Google Shape;83;p18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84" name="Google Shape;84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/>
          <p:nvPr/>
        </p:nvSpPr>
        <p:spPr>
          <a:xfrm>
            <a:off x="150" y="5076825"/>
            <a:ext cx="9143700" cy="66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19"/>
          <p:cNvSpPr txBox="1">
            <a:spLocks noGrp="1"/>
          </p:cNvSpPr>
          <p:nvPr>
            <p:ph type="title" hasCustomPrompt="1"/>
          </p:nvPr>
        </p:nvSpPr>
        <p:spPr>
          <a:xfrm>
            <a:off x="387900" y="1152450"/>
            <a:ext cx="8368200" cy="153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88" name="Google Shape;88;p19"/>
          <p:cNvSpPr txBox="1">
            <a:spLocks noGrp="1"/>
          </p:cNvSpPr>
          <p:nvPr>
            <p:ph type="body" idx="1"/>
          </p:nvPr>
        </p:nvSpPr>
        <p:spPr>
          <a:xfrm>
            <a:off x="387900" y="2919450"/>
            <a:ext cx="8368200" cy="10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89" name="Google Shape;89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1" name="Google Shape;91;p20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2" name="Google Shape;92;p20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20"/>
          <p:cNvSpPr txBox="1">
            <a:spLocks noGrp="1"/>
          </p:cNvSpPr>
          <p:nvPr>
            <p:ph type="body" idx="1"/>
          </p:nvPr>
        </p:nvSpPr>
        <p:spPr>
          <a:xfrm>
            <a:off x="387900" y="1489825"/>
            <a:ext cx="3999900" cy="307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94" name="Google Shape;94;p20"/>
          <p:cNvSpPr txBox="1">
            <a:spLocks noGrp="1"/>
          </p:cNvSpPr>
          <p:nvPr>
            <p:ph type="body" idx="2"/>
          </p:nvPr>
        </p:nvSpPr>
        <p:spPr>
          <a:xfrm>
            <a:off x="4756200" y="1489825"/>
            <a:ext cx="3999900" cy="307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95" name="Google Shape;95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7" name="Google Shape;97;p21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8" name="Google Shape;98;p21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21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00" name="Google Shape;100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2" name="Google Shape;102;p22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3" name="Google Shape;103;p22"/>
          <p:cNvSpPr txBox="1">
            <a:spLocks noGrp="1"/>
          </p:cNvSpPr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04" name="Google Shape;104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6" name="Google Shape;106;p23"/>
          <p:cNvCxnSpPr/>
          <p:nvPr/>
        </p:nvCxnSpPr>
        <p:spPr>
          <a:xfrm>
            <a:off x="489218" y="1412277"/>
            <a:ext cx="3315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7" name="Google Shape;107;p23"/>
          <p:cNvSpPr txBox="1">
            <a:spLocks noGrp="1"/>
          </p:cNvSpPr>
          <p:nvPr>
            <p:ph type="title"/>
          </p:nvPr>
        </p:nvSpPr>
        <p:spPr>
          <a:xfrm>
            <a:off x="3879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08" name="Google Shape;108;p23"/>
          <p:cNvSpPr txBox="1">
            <a:spLocks noGrp="1"/>
          </p:cNvSpPr>
          <p:nvPr>
            <p:ph type="body" idx="1"/>
          </p:nvPr>
        </p:nvSpPr>
        <p:spPr>
          <a:xfrm>
            <a:off x="387900" y="1594025"/>
            <a:ext cx="2808000" cy="268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09" name="Google Shape;109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4"/>
          <p:cNvSpPr txBox="1">
            <a:spLocks noGrp="1"/>
          </p:cNvSpPr>
          <p:nvPr>
            <p:ph type="body" idx="1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</a:lstStyle>
          <a:p>
            <a:endParaRPr/>
          </a:p>
        </p:txBody>
      </p:sp>
      <p:sp>
        <p:nvSpPr>
          <p:cNvPr id="112" name="Google Shape;112;p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Google Shape;21;p4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Google Shape;26;p5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7" name="Google Shape;27;p5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body" idx="1"/>
          </p:nvPr>
        </p:nvSpPr>
        <p:spPr>
          <a:xfrm>
            <a:off x="387900" y="1489825"/>
            <a:ext cx="39999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2"/>
          </p:nvPr>
        </p:nvSpPr>
        <p:spPr>
          <a:xfrm>
            <a:off x="4756200" y="1489825"/>
            <a:ext cx="39999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Google Shape;35;p7"/>
          <p:cNvCxnSpPr/>
          <p:nvPr/>
        </p:nvCxnSpPr>
        <p:spPr>
          <a:xfrm>
            <a:off x="489218" y="1412277"/>
            <a:ext cx="3315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6" name="Google Shape;36;p7"/>
          <p:cNvSpPr txBox="1">
            <a:spLocks noGrp="1"/>
          </p:cNvSpPr>
          <p:nvPr>
            <p:ph type="title"/>
          </p:nvPr>
        </p:nvSpPr>
        <p:spPr>
          <a:xfrm>
            <a:off x="3879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body" idx="1"/>
          </p:nvPr>
        </p:nvSpPr>
        <p:spPr>
          <a:xfrm>
            <a:off x="387900" y="1594025"/>
            <a:ext cx="2808000" cy="268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41" name="Google Shape;41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9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4" name="Google Shape;44;p9"/>
          <p:cNvCxnSpPr/>
          <p:nvPr/>
        </p:nvCxnSpPr>
        <p:spPr>
          <a:xfrm>
            <a:off x="5029675" y="4495503"/>
            <a:ext cx="540900" cy="0"/>
          </a:xfrm>
          <a:prstGeom prst="straightConnector1">
            <a:avLst/>
          </a:prstGeom>
          <a:noFill/>
          <a:ln w="381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5" name="Google Shape;45;p9"/>
          <p:cNvSpPr txBox="1">
            <a:spLocks noGrp="1"/>
          </p:cNvSpPr>
          <p:nvPr>
            <p:ph type="title"/>
          </p:nvPr>
        </p:nvSpPr>
        <p:spPr>
          <a:xfrm>
            <a:off x="265500" y="1209075"/>
            <a:ext cx="4045200" cy="1506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 txBox="1">
            <a:spLocks noGrp="1"/>
          </p:cNvSpPr>
          <p:nvPr>
            <p:ph type="body" idx="1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</a:lstStyle>
          <a:p>
            <a:endParaRPr/>
          </a:p>
        </p:txBody>
      </p:sp>
      <p:sp>
        <p:nvSpPr>
          <p:cNvPr id="51" name="Google Shape;51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arina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arina">
    <p:bg>
      <p:bgPr>
        <a:solidFill>
          <a:schemeClr val="lt1"/>
        </a:solid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3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0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0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0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0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0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0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0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0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 b="0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61" name="Google Shape;61;p13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62" name="Google Shape;62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creativecommons.org/licenses/by-nc-sa/4.0/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fyp.citytech.cuny.edu/media/2020/06/The-Companion-online.pdf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hyperlink" Target="http://fyp.citytech.cuny.edu/media/2020/06/The-Companion-online.pdf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fyp.citytech.cuny.edu/media/2020/06/The-Companion-online.pdf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creativecommons.org/licenses/by-nc-sa/4.0/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itytech.cuny.edu/current-student/complaints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creativecommons.org/licenses/by-nc-sa/4.0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-71zdXCMU6A" TargetMode="External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youtu.be/wh0OS4MrN3E" TargetMode="External"/><Relationship Id="rId5" Type="http://schemas.openxmlformats.org/officeDocument/2006/relationships/hyperlink" Target="https://fs.blog/2015/03/carol-dweck-mindset/" TargetMode="External"/><Relationship Id="rId4" Type="http://schemas.openxmlformats.org/officeDocument/2006/relationships/hyperlink" Target="http://blog.mindsetworks.com/what-s-my-mindset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5"/>
          <p:cNvSpPr txBox="1">
            <a:spLocks noGrp="1"/>
          </p:cNvSpPr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500" b="1"/>
              <a:t>City Tech 101</a:t>
            </a:r>
            <a:endParaRPr sz="5500" b="1"/>
          </a:p>
        </p:txBody>
      </p:sp>
      <p:sp>
        <p:nvSpPr>
          <p:cNvPr id="118" name="Google Shape;118;p25"/>
          <p:cNvSpPr txBox="1">
            <a:spLocks noGrp="1"/>
          </p:cNvSpPr>
          <p:nvPr>
            <p:ph type="subTitle" idx="1"/>
          </p:nvPr>
        </p:nvSpPr>
        <p:spPr>
          <a:xfrm>
            <a:off x="1680302" y="3280475"/>
            <a:ext cx="5783400" cy="90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77500" lnSpcReduction="2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Semester Summer 2023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Professor Glenda Perreira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 Email gperreira@citytech.cuny.edu</a:t>
            </a:r>
            <a:endParaRPr dirty="0"/>
          </a:p>
        </p:txBody>
      </p:sp>
      <p:grpSp>
        <p:nvGrpSpPr>
          <p:cNvPr id="119" name="Google Shape;119;p25"/>
          <p:cNvGrpSpPr/>
          <p:nvPr/>
        </p:nvGrpSpPr>
        <p:grpSpPr>
          <a:xfrm>
            <a:off x="86851" y="4448817"/>
            <a:ext cx="1273858" cy="607271"/>
            <a:chOff x="86851" y="4297675"/>
            <a:chExt cx="1881900" cy="758425"/>
          </a:xfrm>
        </p:grpSpPr>
        <p:pic>
          <p:nvPicPr>
            <p:cNvPr id="120" name="Google Shape;120;p25" descr="Creative Commons License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70563" y="4297675"/>
              <a:ext cx="714475" cy="3286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1" name="Google Shape;121;p25"/>
            <p:cNvSpPr txBox="1"/>
            <p:nvPr/>
          </p:nvSpPr>
          <p:spPr>
            <a:xfrm>
              <a:off x="86851" y="4491200"/>
              <a:ext cx="1881900" cy="564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rmAutofit fontScale="25000" lnSpcReduction="20000"/>
            </a:bodyPr>
            <a:lstStyle/>
            <a:p>
              <a:pPr marL="0" lvl="0" indent="0" algn="just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450">
                  <a:latin typeface="Roboto"/>
                  <a:ea typeface="Roboto"/>
                  <a:cs typeface="Roboto"/>
                  <a:sym typeface="Roboto"/>
                </a:rPr>
                <a:t>City Tech 101 by Karen Goodlad and Sarah Paruolo is licensed under a </a:t>
              </a:r>
              <a:r>
                <a:rPr lang="en" sz="1450">
                  <a:uFill>
                    <a:noFill/>
                  </a:uFill>
                  <a:latin typeface="Roboto"/>
                  <a:ea typeface="Roboto"/>
                  <a:cs typeface="Roboto"/>
                  <a:sym typeface="Roboto"/>
                  <a:hlinkClick r:id="rId4"/>
                </a:rPr>
                <a:t>Creative Commons Attribution-NonCommercial-ShareAlike 4.0 International License</a:t>
              </a:r>
              <a:r>
                <a:rPr lang="en" sz="1450">
                  <a:latin typeface="Roboto"/>
                  <a:ea typeface="Roboto"/>
                  <a:cs typeface="Roboto"/>
                  <a:sym typeface="Roboto"/>
                </a:rPr>
                <a:t>.</a:t>
              </a:r>
              <a:endParaRPr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4"/>
          <p:cNvSpPr txBox="1">
            <a:spLocks noGrp="1"/>
          </p:cNvSpPr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 b="1">
                <a:solidFill>
                  <a:schemeClr val="accent5"/>
                </a:solidFill>
              </a:rPr>
              <a:t>Habits of Successful </a:t>
            </a:r>
            <a:endParaRPr b="1">
              <a:solidFill>
                <a:schemeClr val="accent5"/>
              </a:solidFill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 b="1">
                <a:solidFill>
                  <a:schemeClr val="accent5"/>
                </a:solidFill>
              </a:rPr>
              <a:t>College Students</a:t>
            </a:r>
            <a:endParaRPr b="1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35"/>
          <p:cNvSpPr txBox="1">
            <a:spLocks noGrp="1"/>
          </p:cNvSpPr>
          <p:nvPr>
            <p:ph type="body" idx="1"/>
          </p:nvPr>
        </p:nvSpPr>
        <p:spPr>
          <a:xfrm>
            <a:off x="282475" y="73936"/>
            <a:ext cx="8662800" cy="45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en" sz="1100" b="1" i="1" u="sng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The Companion for the First Year at City Tech </a:t>
            </a:r>
            <a:r>
              <a:rPr lang="en" sz="11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is available on the First Year Programs website.</a:t>
            </a:r>
            <a:endParaRPr sz="500" i="1"/>
          </a:p>
        </p:txBody>
      </p:sp>
      <p:pic>
        <p:nvPicPr>
          <p:cNvPr id="182" name="Google Shape;182;p35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l="33811" t="30331" r="15313" b="23529"/>
          <a:stretch/>
        </p:blipFill>
        <p:spPr>
          <a:xfrm>
            <a:off x="964713" y="923975"/>
            <a:ext cx="7214573" cy="3680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36"/>
          <p:cNvSpPr txBox="1">
            <a:spLocks noGrp="1"/>
          </p:cNvSpPr>
          <p:nvPr>
            <p:ph type="title"/>
          </p:nvPr>
        </p:nvSpPr>
        <p:spPr>
          <a:xfrm>
            <a:off x="773081" y="1501636"/>
            <a:ext cx="8148600" cy="66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lang="en" sz="1400" b="0"/>
              <a:t>Page 36 of </a:t>
            </a:r>
            <a:r>
              <a:rPr lang="en" sz="1400" b="0" i="1"/>
              <a:t>The Companion for the First Year at City Tech</a:t>
            </a:r>
            <a:endParaRPr sz="1400" b="0" i="1"/>
          </a:p>
        </p:txBody>
      </p:sp>
      <p:grpSp>
        <p:nvGrpSpPr>
          <p:cNvPr id="188" name="Google Shape;188;p36"/>
          <p:cNvGrpSpPr/>
          <p:nvPr/>
        </p:nvGrpSpPr>
        <p:grpSpPr>
          <a:xfrm>
            <a:off x="729510" y="2377548"/>
            <a:ext cx="8414496" cy="2765864"/>
            <a:chOff x="1938575" y="56750"/>
            <a:chExt cx="7205426" cy="2022126"/>
          </a:xfrm>
        </p:grpSpPr>
        <p:pic>
          <p:nvPicPr>
            <p:cNvPr id="189" name="Google Shape;189;p36"/>
            <p:cNvPicPr preferRelativeResize="0"/>
            <p:nvPr/>
          </p:nvPicPr>
          <p:blipFill rotWithShape="1">
            <a:blip r:embed="rId3">
              <a:alphaModFix/>
            </a:blip>
            <a:srcRect l="35575" t="29370" r="13651" b="48091"/>
            <a:stretch/>
          </p:blipFill>
          <p:spPr>
            <a:xfrm>
              <a:off x="1946900" y="56750"/>
              <a:ext cx="7197101" cy="17971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0" name="Google Shape;190;p36"/>
            <p:cNvPicPr preferRelativeResize="0"/>
            <p:nvPr/>
          </p:nvPicPr>
          <p:blipFill rotWithShape="1">
            <a:blip r:embed="rId3">
              <a:alphaModFix/>
            </a:blip>
            <a:srcRect l="35575" t="64217" r="13651" b="32225"/>
            <a:stretch/>
          </p:blipFill>
          <p:spPr>
            <a:xfrm>
              <a:off x="1938575" y="1795225"/>
              <a:ext cx="7197101" cy="283651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91" name="Google Shape;191;p36">
            <a:hlinkClick r:id="rId4"/>
          </p:cNvPr>
          <p:cNvPicPr preferRelativeResize="0"/>
          <p:nvPr/>
        </p:nvPicPr>
        <p:blipFill rotWithShape="1">
          <a:blip r:embed="rId5">
            <a:alphaModFix/>
          </a:blip>
          <a:srcRect l="32544" t="30117" r="17924" b="59476"/>
          <a:stretch/>
        </p:blipFill>
        <p:spPr>
          <a:xfrm>
            <a:off x="0" y="558525"/>
            <a:ext cx="7194734" cy="9953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37"/>
          <p:cNvSpPr txBox="1">
            <a:spLocks noGrp="1"/>
          </p:cNvSpPr>
          <p:nvPr>
            <p:ph type="title"/>
          </p:nvPr>
        </p:nvSpPr>
        <p:spPr>
          <a:xfrm>
            <a:off x="729450" y="559775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310" b="1">
                <a:solidFill>
                  <a:schemeClr val="accent5"/>
                </a:solidFill>
              </a:rPr>
              <a:t>Small Group Discussion: Habits of Successful College Students</a:t>
            </a:r>
            <a:endParaRPr sz="3300" b="1"/>
          </a:p>
        </p:txBody>
      </p:sp>
      <p:sp>
        <p:nvSpPr>
          <p:cNvPr id="197" name="Google Shape;197;p37"/>
          <p:cNvSpPr txBox="1">
            <a:spLocks noGrp="1"/>
          </p:cNvSpPr>
          <p:nvPr>
            <p:ph type="body" idx="1"/>
          </p:nvPr>
        </p:nvSpPr>
        <p:spPr>
          <a:xfrm>
            <a:off x="729450" y="1380725"/>
            <a:ext cx="7688700" cy="36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en" sz="1800">
                <a:latin typeface="Roboto Slab"/>
                <a:ea typeface="Roboto Slab"/>
                <a:cs typeface="Roboto Slab"/>
                <a:sym typeface="Roboto Slab"/>
              </a:rPr>
              <a:t>Open </a:t>
            </a:r>
            <a:r>
              <a:rPr lang="en" sz="1800" i="1" u="sng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The Companion </a:t>
            </a:r>
            <a:r>
              <a:rPr lang="en" sz="180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t</a:t>
            </a:r>
            <a:r>
              <a:rPr lang="en" sz="1800">
                <a:latin typeface="Roboto Slab"/>
                <a:ea typeface="Roboto Slab"/>
                <a:cs typeface="Roboto Slab"/>
                <a:sym typeface="Roboto Slab"/>
              </a:rPr>
              <a:t>o page 31. Review the activity “Track your Learning Process”.</a:t>
            </a:r>
            <a:endParaRPr sz="1800"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300"/>
              <a:buNone/>
            </a:pPr>
            <a:r>
              <a:rPr lang="en" sz="1800">
                <a:latin typeface="Roboto Slab"/>
                <a:ea typeface="Roboto Slab"/>
                <a:cs typeface="Roboto Slab"/>
                <a:sym typeface="Roboto Slab"/>
              </a:rPr>
              <a:t>Identify a group scribe and a speaker.</a:t>
            </a:r>
            <a:endParaRPr sz="1800"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300"/>
              <a:buNone/>
            </a:pPr>
            <a:r>
              <a:rPr lang="en" sz="1800">
                <a:latin typeface="Roboto Slab"/>
                <a:ea typeface="Roboto Slab"/>
                <a:cs typeface="Roboto Slab"/>
                <a:sym typeface="Roboto Slab"/>
              </a:rPr>
              <a:t>Review the “Track your Learning Process” grid on page 31.</a:t>
            </a:r>
            <a:endParaRPr sz="1800"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29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Font typeface="Roboto Slab"/>
              <a:buAutoNum type="arabicPeriod"/>
            </a:pPr>
            <a:r>
              <a:rPr lang="en" sz="1800">
                <a:latin typeface="Roboto Slab"/>
                <a:ea typeface="Roboto Slab"/>
                <a:cs typeface="Roboto Slab"/>
                <a:sym typeface="Roboto Slab"/>
              </a:rPr>
              <a:t>Share which of the practices you did not know successful college students used.</a:t>
            </a:r>
            <a:endParaRPr sz="1800"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AutoNum type="arabicPeriod"/>
            </a:pPr>
            <a:r>
              <a:rPr lang="en" sz="1800">
                <a:latin typeface="Roboto Slab"/>
                <a:ea typeface="Roboto Slab"/>
                <a:cs typeface="Roboto Slab"/>
                <a:sym typeface="Roboto Slab"/>
              </a:rPr>
              <a:t>Share which of the practices you believe will be difficult for you to do on a regular basis and explain why you believe it will be difficult.</a:t>
            </a:r>
            <a:endParaRPr sz="1800"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SzPts val="1300"/>
              <a:buNone/>
            </a:pPr>
            <a:r>
              <a:rPr lang="en" sz="1800">
                <a:latin typeface="Roboto Slab"/>
                <a:ea typeface="Roboto Slab"/>
                <a:cs typeface="Roboto Slab"/>
                <a:sym typeface="Roboto Slab"/>
              </a:rPr>
              <a:t>When you return to the larger group, copy and paste the notes into the chat, in one minute, summarize your small group discussion</a:t>
            </a:r>
            <a:endParaRPr sz="1800"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38"/>
          <p:cNvSpPr txBox="1">
            <a:spLocks noGrp="1"/>
          </p:cNvSpPr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 b="1">
                <a:solidFill>
                  <a:schemeClr val="accent5"/>
                </a:solidFill>
              </a:rPr>
              <a:t>Asking Effective Questions</a:t>
            </a:r>
            <a:endParaRPr b="1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" name="Google Shape;207;p3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325" y="671863"/>
            <a:ext cx="8940650" cy="3799775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39"/>
          <p:cNvSpPr txBox="1">
            <a:spLocks noGrp="1"/>
          </p:cNvSpPr>
          <p:nvPr>
            <p:ph type="title"/>
          </p:nvPr>
        </p:nvSpPr>
        <p:spPr>
          <a:xfrm>
            <a:off x="5436600" y="1322450"/>
            <a:ext cx="3564600" cy="151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" sz="2100" b="0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“Asking Questions is a good way to find things out.” </a:t>
            </a:r>
            <a:endParaRPr sz="2100" b="0">
              <a:solidFill>
                <a:srgbClr val="00000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" sz="2100" b="0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--Big Bird</a:t>
            </a:r>
            <a:endParaRPr sz="21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40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4040" b="1">
                <a:solidFill>
                  <a:schemeClr val="accent5"/>
                </a:solidFill>
              </a:rPr>
              <a:t>Ask “Effective Questions”... </a:t>
            </a:r>
            <a:endParaRPr sz="4040" b="1">
              <a:solidFill>
                <a:schemeClr val="accent5"/>
              </a:solidFill>
            </a:endParaRPr>
          </a:p>
          <a:p>
            <a:pPr marL="45720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4040" b="1">
                <a:solidFill>
                  <a:schemeClr val="accent5"/>
                </a:solidFill>
              </a:rPr>
              <a:t>What does that even mean?</a:t>
            </a:r>
            <a:endParaRPr sz="4040" b="1">
              <a:solidFill>
                <a:schemeClr val="accent5"/>
              </a:solidFill>
            </a:endParaRPr>
          </a:p>
        </p:txBody>
      </p:sp>
      <p:sp>
        <p:nvSpPr>
          <p:cNvPr id="214" name="Google Shape;214;p40"/>
          <p:cNvSpPr txBox="1">
            <a:spLocks noGrp="1"/>
          </p:cNvSpPr>
          <p:nvPr>
            <p:ph type="body" idx="1"/>
          </p:nvPr>
        </p:nvSpPr>
        <p:spPr>
          <a:xfrm>
            <a:off x="729450" y="2439375"/>
            <a:ext cx="7688700" cy="251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endParaRPr sz="2400"/>
          </a:p>
          <a:p>
            <a: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endParaRPr sz="2400"/>
          </a:p>
          <a:p>
            <a: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endParaRPr sz="2400"/>
          </a:p>
          <a:p>
            <a: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endParaRPr sz="24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41"/>
          <p:cNvSpPr txBox="1">
            <a:spLocks noGrp="1"/>
          </p:cNvSpPr>
          <p:nvPr>
            <p:ph type="body" idx="1"/>
          </p:nvPr>
        </p:nvSpPr>
        <p:spPr>
          <a:xfrm>
            <a:off x="729450" y="2439375"/>
            <a:ext cx="7688700" cy="251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85000" lnSpcReduction="20000"/>
          </a:bodyPr>
          <a:lstStyle/>
          <a:p>
            <a:pPr marL="457200" lvl="0" indent="-33528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Roboto Slab"/>
              <a:buChar char="●"/>
            </a:pPr>
            <a:r>
              <a:rPr lang="en" sz="2400">
                <a:latin typeface="Roboto Slab"/>
                <a:ea typeface="Roboto Slab"/>
                <a:cs typeface="Roboto Slab"/>
                <a:sym typeface="Roboto Slab"/>
              </a:rPr>
              <a:t>Be specific</a:t>
            </a:r>
            <a:endParaRPr sz="2400"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1" indent="-33527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Roboto Slab"/>
              <a:buChar char="○"/>
            </a:pPr>
            <a:r>
              <a:rPr lang="en" sz="2400">
                <a:latin typeface="Roboto Slab"/>
                <a:ea typeface="Roboto Slab"/>
                <a:cs typeface="Roboto Slab"/>
                <a:sym typeface="Roboto Slab"/>
              </a:rPr>
              <a:t>What do you want as an outcome?</a:t>
            </a:r>
            <a:endParaRPr sz="2400"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3528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Roboto Slab"/>
              <a:buChar char="●"/>
            </a:pPr>
            <a:r>
              <a:rPr lang="en" sz="2400">
                <a:latin typeface="Roboto Slab"/>
                <a:ea typeface="Roboto Slab"/>
                <a:cs typeface="Roboto Slab"/>
                <a:sym typeface="Roboto Slab"/>
              </a:rPr>
              <a:t>Be brief</a:t>
            </a:r>
            <a:endParaRPr sz="2400"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1" indent="-33527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Roboto Slab"/>
              <a:buChar char="○"/>
            </a:pPr>
            <a:r>
              <a:rPr lang="en" sz="2400">
                <a:latin typeface="Roboto Slab"/>
                <a:ea typeface="Roboto Slab"/>
                <a:cs typeface="Roboto Slab"/>
                <a:sym typeface="Roboto Slab"/>
              </a:rPr>
              <a:t>Include only relevant information</a:t>
            </a:r>
            <a:endParaRPr sz="2400"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3528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Roboto Slab"/>
              <a:buChar char="●"/>
            </a:pPr>
            <a:r>
              <a:rPr lang="en" sz="2400">
                <a:latin typeface="Roboto Slab"/>
                <a:ea typeface="Roboto Slab"/>
                <a:cs typeface="Roboto Slab"/>
                <a:sym typeface="Roboto Slab"/>
              </a:rPr>
              <a:t>Be thorough</a:t>
            </a:r>
            <a:endParaRPr sz="2400"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1" indent="-33527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Roboto Slab"/>
              <a:buChar char="○"/>
            </a:pPr>
            <a:r>
              <a:rPr lang="en" sz="2400">
                <a:latin typeface="Roboto Slab"/>
                <a:ea typeface="Roboto Slab"/>
                <a:cs typeface="Roboto Slab"/>
                <a:sym typeface="Roboto Slab"/>
              </a:rPr>
              <a:t>But, don’t leave out supporting information</a:t>
            </a:r>
            <a:endParaRPr sz="2400"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3528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Roboto Slab"/>
              <a:buChar char="●"/>
            </a:pPr>
            <a:r>
              <a:rPr lang="en" sz="2400">
                <a:latin typeface="Roboto Slab"/>
                <a:ea typeface="Roboto Slab"/>
                <a:cs typeface="Roboto Slab"/>
                <a:sym typeface="Roboto Slab"/>
              </a:rPr>
              <a:t>Be appreciative</a:t>
            </a:r>
            <a:endParaRPr sz="2400"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1" indent="-33527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Roboto Slab"/>
              <a:buChar char="○"/>
            </a:pPr>
            <a:r>
              <a:rPr lang="en" sz="2400">
                <a:latin typeface="Roboto Slab"/>
                <a:ea typeface="Roboto Slab"/>
                <a:cs typeface="Roboto Slab"/>
                <a:sym typeface="Roboto Slab"/>
              </a:rPr>
              <a:t>You will gain an ally </a:t>
            </a:r>
            <a:endParaRPr sz="2400"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220" name="Google Shape;220;p41"/>
          <p:cNvSpPr txBox="1">
            <a:spLocks noGrp="1"/>
          </p:cNvSpPr>
          <p:nvPr>
            <p:ph type="title"/>
          </p:nvPr>
        </p:nvSpPr>
        <p:spPr>
          <a:xfrm>
            <a:off x="540300" y="6104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4040" b="1">
                <a:solidFill>
                  <a:schemeClr val="accent5"/>
                </a:solidFill>
              </a:rPr>
              <a:t>Ask “Effective Questions”... </a:t>
            </a:r>
            <a:endParaRPr sz="4040" b="1">
              <a:solidFill>
                <a:schemeClr val="accent5"/>
              </a:solidFill>
            </a:endParaRPr>
          </a:p>
          <a:p>
            <a:pPr marL="45720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4040" b="1">
                <a:solidFill>
                  <a:schemeClr val="accent5"/>
                </a:solidFill>
              </a:rPr>
              <a:t>What does that even mean?</a:t>
            </a:r>
            <a:endParaRPr sz="4040" b="1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42"/>
          <p:cNvSpPr txBox="1">
            <a:spLocks noGrp="1"/>
          </p:cNvSpPr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 b="1">
                <a:solidFill>
                  <a:schemeClr val="accent5"/>
                </a:solidFill>
              </a:rPr>
              <a:t>Asking for Help</a:t>
            </a:r>
            <a:endParaRPr b="1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43"/>
          <p:cNvSpPr txBox="1">
            <a:spLocks noGrp="1"/>
          </p:cNvSpPr>
          <p:nvPr>
            <p:ph type="title"/>
          </p:nvPr>
        </p:nvSpPr>
        <p:spPr>
          <a:xfrm>
            <a:off x="804000" y="143725"/>
            <a:ext cx="7688400" cy="76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" sz="3500" b="1">
                <a:solidFill>
                  <a:schemeClr val="accent5"/>
                </a:solidFill>
              </a:rPr>
              <a:t>Asking For Help Is...</a:t>
            </a:r>
            <a:endParaRPr b="1">
              <a:solidFill>
                <a:schemeClr val="accent5"/>
              </a:solidFill>
            </a:endParaRPr>
          </a:p>
        </p:txBody>
      </p:sp>
      <p:sp>
        <p:nvSpPr>
          <p:cNvPr id="231" name="Google Shape;231;p43"/>
          <p:cNvSpPr txBox="1"/>
          <p:nvPr/>
        </p:nvSpPr>
        <p:spPr>
          <a:xfrm>
            <a:off x="900125" y="1353050"/>
            <a:ext cx="62364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●"/>
            </a:pPr>
            <a:r>
              <a:rPr lang="en"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●"/>
            </a:pPr>
            <a:r>
              <a:rPr lang="en"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●"/>
            </a:pPr>
            <a:r>
              <a:rPr lang="en"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●"/>
            </a:pPr>
            <a:r>
              <a:rPr lang="en"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●"/>
            </a:pPr>
            <a:r>
              <a:rPr lang="en"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2" name="Google Shape;232;p43"/>
          <p:cNvPicPr preferRelativeResize="0"/>
          <p:nvPr/>
        </p:nvPicPr>
        <p:blipFill rotWithShape="1">
          <a:blip r:embed="rId3">
            <a:alphaModFix/>
          </a:blip>
          <a:srcRect l="24961" t="38542" r="4605" b="20414"/>
          <a:stretch/>
        </p:blipFill>
        <p:spPr>
          <a:xfrm>
            <a:off x="622325" y="1616650"/>
            <a:ext cx="7899350" cy="25892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6"/>
          <p:cNvSpPr txBox="1">
            <a:spLocks noGrp="1"/>
          </p:cNvSpPr>
          <p:nvPr>
            <p:ph type="ctrTitle"/>
          </p:nvPr>
        </p:nvSpPr>
        <p:spPr>
          <a:xfrm>
            <a:off x="86850" y="1300325"/>
            <a:ext cx="8943300" cy="218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" sz="4100" b="1"/>
              <a:t>Get Your Head In the Game:</a:t>
            </a:r>
            <a:endParaRPr sz="4100" b="1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" sz="4100" b="1"/>
              <a:t>Mindset + Self-Advocacy</a:t>
            </a:r>
            <a:endParaRPr sz="4100" b="1"/>
          </a:p>
        </p:txBody>
      </p:sp>
      <p:sp>
        <p:nvSpPr>
          <p:cNvPr id="127" name="Google Shape;127;p26"/>
          <p:cNvSpPr txBox="1"/>
          <p:nvPr/>
        </p:nvSpPr>
        <p:spPr>
          <a:xfrm>
            <a:off x="1680300" y="2991417"/>
            <a:ext cx="5783400" cy="14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City Tech 101</a:t>
            </a:r>
            <a:endParaRPr sz="2200"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Session 5</a:t>
            </a:r>
            <a:endParaRPr sz="2200"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08/18/2023</a:t>
            </a:r>
            <a:endParaRPr sz="2200"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Professor Glenda Perreira</a:t>
            </a:r>
            <a:endParaRPr sz="2200" dirty="0">
              <a:solidFill>
                <a:srgbClr val="8BC34A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endParaRPr sz="2400" b="0" i="0" u="none" strike="noStrike" cap="none" dirty="0">
              <a:solidFill>
                <a:srgbClr val="8BC34A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grpSp>
        <p:nvGrpSpPr>
          <p:cNvPr id="128" name="Google Shape;128;p26"/>
          <p:cNvGrpSpPr/>
          <p:nvPr/>
        </p:nvGrpSpPr>
        <p:grpSpPr>
          <a:xfrm>
            <a:off x="86851" y="4448817"/>
            <a:ext cx="1273858" cy="607271"/>
            <a:chOff x="86851" y="4297675"/>
            <a:chExt cx="1881900" cy="758425"/>
          </a:xfrm>
        </p:grpSpPr>
        <p:pic>
          <p:nvPicPr>
            <p:cNvPr id="129" name="Google Shape;129;p26" descr="Creative Commons License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70563" y="4297675"/>
              <a:ext cx="714475" cy="3286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0" name="Google Shape;130;p26"/>
            <p:cNvSpPr txBox="1"/>
            <p:nvPr/>
          </p:nvSpPr>
          <p:spPr>
            <a:xfrm>
              <a:off x="86851" y="4491200"/>
              <a:ext cx="1881900" cy="564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rmAutofit fontScale="25000" lnSpcReduction="20000"/>
            </a:bodyPr>
            <a:lstStyle/>
            <a:p>
              <a:pPr marL="0" lvl="0" indent="0" algn="just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450">
                  <a:latin typeface="Roboto"/>
                  <a:ea typeface="Roboto"/>
                  <a:cs typeface="Roboto"/>
                  <a:sym typeface="Roboto"/>
                </a:rPr>
                <a:t>City Tech 101 by Karen Goodlad and Sarah Paruolo is licensed under a </a:t>
              </a:r>
              <a:r>
                <a:rPr lang="en" sz="1450">
                  <a:uFill>
                    <a:noFill/>
                  </a:uFill>
                  <a:latin typeface="Roboto"/>
                  <a:ea typeface="Roboto"/>
                  <a:cs typeface="Roboto"/>
                  <a:sym typeface="Roboto"/>
                  <a:hlinkClick r:id="rId4"/>
                </a:rPr>
                <a:t>Creative Commons Attribution-NonCommercial-ShareAlike 4.0 International License</a:t>
              </a:r>
              <a:r>
                <a:rPr lang="en" sz="1450">
                  <a:latin typeface="Roboto"/>
                  <a:ea typeface="Roboto"/>
                  <a:cs typeface="Roboto"/>
                  <a:sym typeface="Roboto"/>
                </a:rPr>
                <a:t>.</a:t>
              </a:r>
              <a:endParaRPr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44"/>
          <p:cNvSpPr txBox="1">
            <a:spLocks noGrp="1"/>
          </p:cNvSpPr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 b="1">
                <a:solidFill>
                  <a:schemeClr val="accent5"/>
                </a:solidFill>
              </a:rPr>
              <a:t>Self-Advocacy</a:t>
            </a:r>
            <a:endParaRPr b="1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45"/>
          <p:cNvSpPr txBox="1">
            <a:spLocks noGrp="1"/>
          </p:cNvSpPr>
          <p:nvPr>
            <p:ph type="title"/>
          </p:nvPr>
        </p:nvSpPr>
        <p:spPr>
          <a:xfrm>
            <a:off x="727650" y="403150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lang="en" sz="2500" b="1">
                <a:solidFill>
                  <a:schemeClr val="accent5"/>
                </a:solidFill>
              </a:rPr>
              <a:t>What are some reasons students may complain or file a grievance?</a:t>
            </a:r>
            <a:endParaRPr sz="2320" b="1">
              <a:solidFill>
                <a:schemeClr val="accent5"/>
              </a:solidFill>
            </a:endParaRPr>
          </a:p>
        </p:txBody>
      </p:sp>
      <p:sp>
        <p:nvSpPr>
          <p:cNvPr id="243" name="Google Shape;243;p45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300"/>
              <a:buNone/>
            </a:pPr>
            <a:endParaRPr/>
          </a:p>
        </p:txBody>
      </p:sp>
      <p:pic>
        <p:nvPicPr>
          <p:cNvPr id="244" name="Google Shape;244;p45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l="7977" t="12497" r="1680" b="25417"/>
          <a:stretch/>
        </p:blipFill>
        <p:spPr>
          <a:xfrm>
            <a:off x="441525" y="1620475"/>
            <a:ext cx="8260949" cy="3193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46"/>
          <p:cNvSpPr txBox="1">
            <a:spLocks noGrp="1"/>
          </p:cNvSpPr>
          <p:nvPr>
            <p:ph type="title"/>
          </p:nvPr>
        </p:nvSpPr>
        <p:spPr>
          <a:xfrm>
            <a:off x="277200" y="1583850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900" b="1">
                <a:solidFill>
                  <a:schemeClr val="accent6"/>
                </a:solidFill>
              </a:rPr>
              <a:t>Recap</a:t>
            </a:r>
            <a:endParaRPr sz="4900" b="1">
              <a:solidFill>
                <a:schemeClr val="accent6"/>
              </a:solidFill>
            </a:endParaRPr>
          </a:p>
        </p:txBody>
      </p:sp>
      <p:sp>
        <p:nvSpPr>
          <p:cNvPr id="250" name="Google Shape;250;p46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45720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925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SzPts val="1900"/>
              <a:buFont typeface="Roboto Slab"/>
              <a:buChar char="★"/>
            </a:pPr>
            <a:r>
              <a:rPr lang="en" sz="19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“Not Yet” Grade</a:t>
            </a:r>
            <a:endParaRPr sz="1900"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92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900"/>
              <a:buFont typeface="Roboto Slab"/>
              <a:buChar char="★"/>
            </a:pPr>
            <a:r>
              <a:rPr lang="en" sz="19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Growth Mindset</a:t>
            </a:r>
            <a:endParaRPr sz="1900"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92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900"/>
              <a:buFont typeface="Roboto Slab"/>
              <a:buChar char="★"/>
            </a:pPr>
            <a:r>
              <a:rPr lang="en" sz="19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Habits of Successful College Students</a:t>
            </a:r>
            <a:endParaRPr sz="1900"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92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900"/>
              <a:buFont typeface="Roboto Slab"/>
              <a:buChar char="★"/>
            </a:pPr>
            <a:r>
              <a:rPr lang="en" sz="19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Asking Effective Questions</a:t>
            </a:r>
            <a:endParaRPr sz="1900"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92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900"/>
              <a:buFont typeface="Roboto Slab"/>
              <a:buChar char="★"/>
            </a:pPr>
            <a:r>
              <a:rPr lang="en" sz="19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Asking for Help</a:t>
            </a:r>
            <a:endParaRPr sz="1900"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47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5"/>
                </a:solidFill>
              </a:rPr>
              <a:t>Before Session 6…</a:t>
            </a:r>
            <a:endParaRPr b="1">
              <a:solidFill>
                <a:schemeClr val="accent5"/>
              </a:solidFill>
            </a:endParaRPr>
          </a:p>
        </p:txBody>
      </p:sp>
      <p:sp>
        <p:nvSpPr>
          <p:cNvPr id="256" name="Google Shape;256;p47"/>
          <p:cNvSpPr txBox="1">
            <a:spLocks noGrp="1"/>
          </p:cNvSpPr>
          <p:nvPr>
            <p:ph type="body" idx="1"/>
          </p:nvPr>
        </p:nvSpPr>
        <p:spPr>
          <a:xfrm>
            <a:off x="387900" y="1312425"/>
            <a:ext cx="8368200" cy="369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 Slab"/>
              <a:buChar char="●"/>
            </a:pPr>
            <a:r>
              <a:rPr lang="en" sz="1400" b="1">
                <a:latin typeface="Roboto Slab"/>
                <a:ea typeface="Roboto Slab"/>
                <a:cs typeface="Roboto Slab"/>
                <a:sym typeface="Roboto Slab"/>
              </a:rPr>
              <a:t>Complete Reflection on OpenLab by replying to Reflection #5 Post.</a:t>
            </a:r>
            <a:endParaRPr sz="1400" b="1"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1"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Reflection #5</a:t>
            </a:r>
            <a:endParaRPr sz="1400" b="1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i="1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Consider the discussions we had today about mindset and self-advocacy. Share a concept you believe is important and explain what the concept means to you as a college student.</a:t>
            </a:r>
            <a:endParaRPr sz="1400" i="1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i="1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 </a:t>
            </a:r>
            <a:endParaRPr sz="1400" i="1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i="1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Read and comment on another student’s post.</a:t>
            </a:r>
            <a:endParaRPr sz="1400" i="1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i="1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marR="868079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i="1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18288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i="1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48"/>
          <p:cNvSpPr txBox="1">
            <a:spLocks noGrp="1"/>
          </p:cNvSpPr>
          <p:nvPr>
            <p:ph type="ctrTitle"/>
          </p:nvPr>
        </p:nvSpPr>
        <p:spPr>
          <a:xfrm>
            <a:off x="86850" y="1300325"/>
            <a:ext cx="8943300" cy="218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" sz="4100" b="1"/>
              <a:t>Get Your Head In the Game:</a:t>
            </a:r>
            <a:endParaRPr sz="4100" b="1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" sz="4100" b="1"/>
              <a:t>Mindset + Self-Advocacy</a:t>
            </a:r>
            <a:endParaRPr sz="4100" b="1"/>
          </a:p>
        </p:txBody>
      </p:sp>
      <p:sp>
        <p:nvSpPr>
          <p:cNvPr id="262" name="Google Shape;262;p48"/>
          <p:cNvSpPr txBox="1"/>
          <p:nvPr/>
        </p:nvSpPr>
        <p:spPr>
          <a:xfrm>
            <a:off x="1680300" y="2991417"/>
            <a:ext cx="5783400" cy="14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City Tech 101</a:t>
            </a:r>
            <a:endParaRPr sz="2200"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Session 5</a:t>
            </a:r>
            <a:endParaRPr sz="2200"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08/18/2023</a:t>
            </a:r>
            <a:endParaRPr sz="2200"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Professor Glenda Perreira</a:t>
            </a:r>
            <a:endParaRPr sz="2200" dirty="0">
              <a:solidFill>
                <a:srgbClr val="8BC34A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endParaRPr sz="2400" b="0" i="0" u="none" strike="noStrike" cap="none" dirty="0">
              <a:solidFill>
                <a:srgbClr val="8BC34A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grpSp>
        <p:nvGrpSpPr>
          <p:cNvPr id="263" name="Google Shape;263;p48"/>
          <p:cNvGrpSpPr/>
          <p:nvPr/>
        </p:nvGrpSpPr>
        <p:grpSpPr>
          <a:xfrm>
            <a:off x="86851" y="4448817"/>
            <a:ext cx="1273858" cy="607271"/>
            <a:chOff x="86851" y="4297675"/>
            <a:chExt cx="1881900" cy="758425"/>
          </a:xfrm>
        </p:grpSpPr>
        <p:pic>
          <p:nvPicPr>
            <p:cNvPr id="264" name="Google Shape;264;p48" descr="Creative Commons License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70563" y="4297675"/>
              <a:ext cx="714475" cy="3286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65" name="Google Shape;265;p48"/>
            <p:cNvSpPr txBox="1"/>
            <p:nvPr/>
          </p:nvSpPr>
          <p:spPr>
            <a:xfrm>
              <a:off x="86851" y="4491200"/>
              <a:ext cx="1881900" cy="564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rmAutofit fontScale="25000" lnSpcReduction="20000"/>
            </a:bodyPr>
            <a:lstStyle/>
            <a:p>
              <a:pPr marL="0" lvl="0" indent="0" algn="just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450">
                  <a:latin typeface="Roboto"/>
                  <a:ea typeface="Roboto"/>
                  <a:cs typeface="Roboto"/>
                  <a:sym typeface="Roboto"/>
                </a:rPr>
                <a:t>City Tech 101 by Karen Goodlad and Sarah Paruolo is licensed under a </a:t>
              </a:r>
              <a:r>
                <a:rPr lang="en" sz="1450">
                  <a:uFill>
                    <a:noFill/>
                  </a:uFill>
                  <a:latin typeface="Roboto"/>
                  <a:ea typeface="Roboto"/>
                  <a:cs typeface="Roboto"/>
                  <a:sym typeface="Roboto"/>
                  <a:hlinkClick r:id="rId4"/>
                </a:rPr>
                <a:t>Creative Commons Attribution-NonCommercial-ShareAlike 4.0 International License</a:t>
              </a:r>
              <a:r>
                <a:rPr lang="en" sz="1450">
                  <a:latin typeface="Roboto"/>
                  <a:ea typeface="Roboto"/>
                  <a:cs typeface="Roboto"/>
                  <a:sym typeface="Roboto"/>
                </a:rPr>
                <a:t>.</a:t>
              </a:r>
              <a:endParaRPr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7"/>
          <p:cNvSpPr txBox="1">
            <a:spLocks noGrp="1"/>
          </p:cNvSpPr>
          <p:nvPr>
            <p:ph type="title"/>
          </p:nvPr>
        </p:nvSpPr>
        <p:spPr>
          <a:xfrm>
            <a:off x="277200" y="1583850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900" b="1">
                <a:solidFill>
                  <a:schemeClr val="accent6"/>
                </a:solidFill>
              </a:rPr>
              <a:t>Today’s Topics</a:t>
            </a:r>
            <a:endParaRPr sz="4900" b="1">
              <a:solidFill>
                <a:schemeClr val="accent6"/>
              </a:solidFill>
            </a:endParaRPr>
          </a:p>
        </p:txBody>
      </p:sp>
      <p:sp>
        <p:nvSpPr>
          <p:cNvPr id="136" name="Google Shape;136;p27"/>
          <p:cNvSpPr txBox="1">
            <a:spLocks noGrp="1"/>
          </p:cNvSpPr>
          <p:nvPr>
            <p:ph type="body" idx="2"/>
          </p:nvPr>
        </p:nvSpPr>
        <p:spPr>
          <a:xfrm>
            <a:off x="4939500" y="346750"/>
            <a:ext cx="3837000" cy="407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457200" lvl="0" indent="-3492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900"/>
              <a:buFont typeface="Roboto Slab"/>
              <a:buChar char="★"/>
            </a:pPr>
            <a:r>
              <a:rPr lang="en" sz="19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“Not Yet” Grade</a:t>
            </a:r>
            <a:endParaRPr sz="1900"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92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900"/>
              <a:buFont typeface="Roboto Slab"/>
              <a:buChar char="★"/>
            </a:pPr>
            <a:r>
              <a:rPr lang="en" sz="19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Growth Mindset</a:t>
            </a:r>
            <a:endParaRPr sz="1900"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92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900"/>
              <a:buFont typeface="Roboto Slab"/>
              <a:buChar char="★"/>
            </a:pPr>
            <a:r>
              <a:rPr lang="en" sz="19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Habits of Successful College Students</a:t>
            </a:r>
            <a:endParaRPr sz="1900"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92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900"/>
              <a:buFont typeface="Roboto Slab"/>
              <a:buChar char="★"/>
            </a:pPr>
            <a:r>
              <a:rPr lang="en" sz="19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Asking Effective Questions</a:t>
            </a:r>
            <a:endParaRPr sz="1900"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92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900"/>
              <a:buFont typeface="Roboto Slab"/>
              <a:buChar char="★"/>
            </a:pPr>
            <a:r>
              <a:rPr lang="en" sz="19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Asking for Help</a:t>
            </a:r>
            <a:endParaRPr sz="1900"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92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900"/>
              <a:buFont typeface="Roboto Slab"/>
              <a:buChar char="★"/>
            </a:pPr>
            <a:r>
              <a:rPr lang="en" sz="19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Self-Adovacy</a:t>
            </a:r>
            <a:endParaRPr sz="1900"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8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89"/>
              <a:buNone/>
            </a:pPr>
            <a:endParaRPr/>
          </a:p>
        </p:txBody>
      </p:sp>
      <p:sp>
        <p:nvSpPr>
          <p:cNvPr id="142" name="Google Shape;142;p28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300"/>
              <a:buNone/>
            </a:pPr>
            <a:endParaRPr/>
          </a:p>
        </p:txBody>
      </p:sp>
      <p:pic>
        <p:nvPicPr>
          <p:cNvPr id="143" name="Google Shape;143;p28"/>
          <p:cNvPicPr preferRelativeResize="0"/>
          <p:nvPr/>
        </p:nvPicPr>
        <p:blipFill rotWithShape="1">
          <a:blip r:embed="rId3">
            <a:alphaModFix/>
          </a:blip>
          <a:srcRect l="12302" t="23710" r="35790" b="30884"/>
          <a:stretch/>
        </p:blipFill>
        <p:spPr>
          <a:xfrm>
            <a:off x="12800" y="312025"/>
            <a:ext cx="9144000" cy="4499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9"/>
          <p:cNvSpPr txBox="1">
            <a:spLocks noGrp="1"/>
          </p:cNvSpPr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 b="1">
                <a:solidFill>
                  <a:schemeClr val="accent5"/>
                </a:solidFill>
              </a:rPr>
              <a:t>“Not Yet” Grade</a:t>
            </a:r>
            <a:endParaRPr b="1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30"/>
          <p:cNvSpPr txBox="1">
            <a:spLocks noGrp="1"/>
          </p:cNvSpPr>
          <p:nvPr>
            <p:ph type="subTitle" idx="4294967295"/>
          </p:nvPr>
        </p:nvSpPr>
        <p:spPr>
          <a:xfrm>
            <a:off x="751300" y="1314375"/>
            <a:ext cx="7542000" cy="29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70000" lnSpcReduction="10000"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6023"/>
              <a:buFont typeface="Lato"/>
              <a:buNone/>
            </a:pPr>
            <a:r>
              <a:rPr lang="en" sz="3600">
                <a:latin typeface="Roboto Slab"/>
                <a:ea typeface="Roboto Slab"/>
                <a:cs typeface="Roboto Slab"/>
                <a:sym typeface="Roboto Slab"/>
              </a:rPr>
              <a:t>D</a:t>
            </a:r>
            <a:r>
              <a:rPr lang="en" sz="3600" i="0" u="none" strike="noStrike" cap="none">
                <a:latin typeface="Roboto Slab"/>
                <a:ea typeface="Roboto Slab"/>
                <a:cs typeface="Roboto Slab"/>
                <a:sym typeface="Roboto Slab"/>
              </a:rPr>
              <a:t>iscuss what a grade of “not yet” would mean to a college student and what steps might the student take to improve the grade.</a:t>
            </a:r>
            <a:endParaRPr sz="3600" i="0" u="none" strike="noStrike" cap="none"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marR="0" lvl="0" indent="-388588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Roboto Slab"/>
              <a:buChar char="●"/>
            </a:pPr>
            <a:endParaRPr sz="3250" i="0" u="none" strike="noStrike" cap="none">
              <a:solidFill>
                <a:schemeClr val="lt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514" i="1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What if you received a grade of “not yet”?</a:t>
            </a:r>
            <a:endParaRPr sz="3514" i="1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514" i="1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What would you do?</a:t>
            </a:r>
            <a:r>
              <a:rPr lang="en" sz="3514" i="1" u="none" strike="noStrike" cap="none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 </a:t>
            </a:r>
            <a:endParaRPr sz="2991" i="1" u="none" strike="noStrike" cap="none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1"/>
          <p:cNvSpPr txBox="1">
            <a:spLocks noGrp="1"/>
          </p:cNvSpPr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 b="1">
                <a:solidFill>
                  <a:schemeClr val="accent5"/>
                </a:solidFill>
              </a:rPr>
              <a:t>Growth Mindset</a:t>
            </a:r>
            <a:endParaRPr b="1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32"/>
          <p:cNvSpPr txBox="1">
            <a:spLocks noGrp="1"/>
          </p:cNvSpPr>
          <p:nvPr>
            <p:ph type="title"/>
          </p:nvPr>
        </p:nvSpPr>
        <p:spPr>
          <a:xfrm>
            <a:off x="657200" y="414950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lang="en" sz="3600" b="1">
                <a:solidFill>
                  <a:schemeClr val="accent5"/>
                </a:solidFill>
              </a:rPr>
              <a:t>What is a growth mindset? </a:t>
            </a:r>
            <a:endParaRPr sz="3600" b="1">
              <a:solidFill>
                <a:schemeClr val="accent5"/>
              </a:solidFill>
            </a:endParaRPr>
          </a:p>
        </p:txBody>
      </p:sp>
      <p:sp>
        <p:nvSpPr>
          <p:cNvPr id="164" name="Google Shape;164;p32"/>
          <p:cNvSpPr txBox="1">
            <a:spLocks noGrp="1"/>
          </p:cNvSpPr>
          <p:nvPr>
            <p:ph type="body" idx="1"/>
          </p:nvPr>
        </p:nvSpPr>
        <p:spPr>
          <a:xfrm>
            <a:off x="727650" y="3785800"/>
            <a:ext cx="7688700" cy="108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en" sz="1400" b="1">
                <a:latin typeface="Roboto Slab"/>
                <a:ea typeface="Roboto Slab"/>
                <a:cs typeface="Roboto Slab"/>
                <a:sym typeface="Roboto Slab"/>
              </a:rPr>
              <a:t>Do you want to know more about creating a growth mindset? Here are more resources:</a:t>
            </a:r>
            <a:endParaRPr sz="1400" b="1"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en" sz="1400" u="sng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Mindset</a:t>
            </a:r>
            <a:r>
              <a:rPr lang="en" sz="140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, </a:t>
            </a:r>
            <a:r>
              <a:rPr lang="en" sz="1400">
                <a:latin typeface="Roboto Slab"/>
                <a:ea typeface="Roboto Slab"/>
                <a:cs typeface="Roboto Slab"/>
                <a:sym typeface="Roboto Slab"/>
              </a:rPr>
              <a:t>Talks at Google </a:t>
            </a:r>
            <a:endParaRPr sz="1400"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en" sz="1400" u="sng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Assess </a:t>
            </a:r>
            <a:r>
              <a:rPr lang="en" sz="1400">
                <a:latin typeface="Roboto Slab"/>
                <a:ea typeface="Roboto Slab"/>
                <a:cs typeface="Roboto Slab"/>
                <a:sym typeface="Roboto Slab"/>
              </a:rPr>
              <a:t>your Mindset</a:t>
            </a:r>
            <a:endParaRPr sz="1400"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en" sz="1400">
                <a:latin typeface="Roboto Slab"/>
                <a:ea typeface="Roboto Slab"/>
                <a:cs typeface="Roboto Slab"/>
                <a:sym typeface="Roboto Slab"/>
              </a:rPr>
              <a:t>A </a:t>
            </a:r>
            <a:r>
              <a:rPr lang="en" sz="1400" u="sng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Summary</a:t>
            </a:r>
            <a:r>
              <a:rPr lang="en" sz="140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 </a:t>
            </a:r>
            <a:r>
              <a:rPr lang="en" sz="1400">
                <a:latin typeface="Roboto Slab"/>
                <a:ea typeface="Roboto Slab"/>
                <a:cs typeface="Roboto Slab"/>
                <a:sym typeface="Roboto Slab"/>
              </a:rPr>
              <a:t>of Growth and Fixed Mindset</a:t>
            </a:r>
            <a:endParaRPr sz="1400">
              <a:latin typeface="Roboto Slab"/>
              <a:ea typeface="Roboto Slab"/>
              <a:cs typeface="Roboto Slab"/>
              <a:sym typeface="Roboto Slab"/>
            </a:endParaRPr>
          </a:p>
        </p:txBody>
      </p:sp>
      <p:pic>
        <p:nvPicPr>
          <p:cNvPr id="165" name="Google Shape;165;p32">
            <a:hlinkClick r:id="rId6"/>
          </p:cNvPr>
          <p:cNvPicPr preferRelativeResize="0"/>
          <p:nvPr/>
        </p:nvPicPr>
        <p:blipFill rotWithShape="1">
          <a:blip r:embed="rId7">
            <a:alphaModFix/>
          </a:blip>
          <a:srcRect l="6104" t="27021" r="32784" b="25551"/>
          <a:stretch/>
        </p:blipFill>
        <p:spPr>
          <a:xfrm>
            <a:off x="2182348" y="1456675"/>
            <a:ext cx="4638398" cy="20248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33"/>
          <p:cNvSpPr txBox="1">
            <a:spLocks noGrp="1"/>
          </p:cNvSpPr>
          <p:nvPr>
            <p:ph type="title"/>
          </p:nvPr>
        </p:nvSpPr>
        <p:spPr>
          <a:xfrm>
            <a:off x="727650" y="307275"/>
            <a:ext cx="8147100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83871"/>
              <a:buNone/>
            </a:pPr>
            <a:r>
              <a:rPr lang="en" sz="3444" b="1">
                <a:solidFill>
                  <a:schemeClr val="accent5"/>
                </a:solidFill>
              </a:rPr>
              <a:t>Reflective Questions from #RiseAndGrind:</a:t>
            </a:r>
            <a:endParaRPr sz="3444" b="1">
              <a:solidFill>
                <a:schemeClr val="accent5"/>
              </a:solidFill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96296"/>
              <a:buNone/>
            </a:pPr>
            <a:r>
              <a:rPr lang="en" b="1"/>
              <a:t>Do the questions encourage a Growth or Fixed Mindset?</a:t>
            </a:r>
            <a:endParaRPr b="1"/>
          </a:p>
        </p:txBody>
      </p:sp>
      <p:sp>
        <p:nvSpPr>
          <p:cNvPr id="171" name="Google Shape;171;p33"/>
          <p:cNvSpPr txBox="1">
            <a:spLocks noGrp="1"/>
          </p:cNvSpPr>
          <p:nvPr>
            <p:ph type="body" idx="1"/>
          </p:nvPr>
        </p:nvSpPr>
        <p:spPr>
          <a:xfrm>
            <a:off x="727650" y="2343775"/>
            <a:ext cx="7688700" cy="22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Roboto Slab"/>
              <a:buChar char="●"/>
            </a:pPr>
            <a:r>
              <a:rPr lang="en" sz="180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What life experiences have prepared me for college?</a:t>
            </a:r>
            <a:endParaRPr sz="180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Roboto Slab"/>
              <a:buChar char="●"/>
            </a:pPr>
            <a:r>
              <a:rPr lang="en" sz="180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When I have been faced with a difficult situation, what strategies did I use to find a solution?</a:t>
            </a:r>
            <a:endParaRPr sz="180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Roboto Slab"/>
              <a:buChar char="●"/>
            </a:pPr>
            <a:r>
              <a:rPr lang="en" sz="180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How will I create positive academic habits for myself?</a:t>
            </a:r>
            <a:endParaRPr sz="180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Roboto Slab"/>
              <a:buChar char="●"/>
            </a:pPr>
            <a:r>
              <a:rPr lang="en" sz="180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What do I need to know about the resources offered by the college that I can access to help me become a better learner?</a:t>
            </a:r>
            <a:endParaRPr sz="180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Roboto Slab"/>
              <a:buChar char="●"/>
            </a:pPr>
            <a:r>
              <a:rPr lang="en" sz="180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In case my original academic plan does not work out, what would be my alternative plan?</a:t>
            </a:r>
            <a:endParaRPr sz="180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arina">
  <a:themeElements>
    <a:clrScheme name="Marina">
      <a:dk1>
        <a:srgbClr val="FFFFFF"/>
      </a:dk1>
      <a:lt1>
        <a:srgbClr val="00517C"/>
      </a:lt1>
      <a:dk2>
        <a:srgbClr val="004065"/>
      </a:dk2>
      <a:lt2>
        <a:srgbClr val="CFD8DC"/>
      </a:lt2>
      <a:accent1>
        <a:srgbClr val="0277BD"/>
      </a:accent1>
      <a:accent2>
        <a:srgbClr val="558B2F"/>
      </a:accent2>
      <a:accent3>
        <a:srgbClr val="009688"/>
      </a:accent3>
      <a:accent4>
        <a:srgbClr val="039BE5"/>
      </a:accent4>
      <a:accent5>
        <a:srgbClr val="8BC34A"/>
      </a:accent5>
      <a:accent6>
        <a:srgbClr val="FFEB38"/>
      </a:accent6>
      <a:hlink>
        <a:srgbClr val="8BC34A"/>
      </a:hlink>
      <a:folHlink>
        <a:srgbClr val="8BC3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arina">
  <a:themeElements>
    <a:clrScheme name="Marina">
      <a:dk1>
        <a:srgbClr val="FFFFFF"/>
      </a:dk1>
      <a:lt1>
        <a:srgbClr val="00517C"/>
      </a:lt1>
      <a:dk2>
        <a:srgbClr val="004065"/>
      </a:dk2>
      <a:lt2>
        <a:srgbClr val="CFD8DC"/>
      </a:lt2>
      <a:accent1>
        <a:srgbClr val="0277BD"/>
      </a:accent1>
      <a:accent2>
        <a:srgbClr val="558B2F"/>
      </a:accent2>
      <a:accent3>
        <a:srgbClr val="009688"/>
      </a:accent3>
      <a:accent4>
        <a:srgbClr val="039BE5"/>
      </a:accent4>
      <a:accent5>
        <a:srgbClr val="8BC34A"/>
      </a:accent5>
      <a:accent6>
        <a:srgbClr val="FFEB38"/>
      </a:accent6>
      <a:hlink>
        <a:srgbClr val="8BC34A"/>
      </a:hlink>
      <a:folHlink>
        <a:srgbClr val="8BC3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765</Words>
  <Application>Microsoft Office PowerPoint</Application>
  <PresentationFormat>On-screen Show (16:9)</PresentationFormat>
  <Paragraphs>120</Paragraphs>
  <Slides>24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Raleway</vt:lpstr>
      <vt:lpstr>Lato</vt:lpstr>
      <vt:lpstr>Georgia</vt:lpstr>
      <vt:lpstr>Arial</vt:lpstr>
      <vt:lpstr>Roboto</vt:lpstr>
      <vt:lpstr>Roboto Slab</vt:lpstr>
      <vt:lpstr>Marina</vt:lpstr>
      <vt:lpstr>Marina</vt:lpstr>
      <vt:lpstr>City Tech 101</vt:lpstr>
      <vt:lpstr>Get Your Head In the Game: Mindset + Self-Advocacy</vt:lpstr>
      <vt:lpstr>Today’s Topics</vt:lpstr>
      <vt:lpstr>PowerPoint Presentation</vt:lpstr>
      <vt:lpstr>“Not Yet” Grade</vt:lpstr>
      <vt:lpstr>PowerPoint Presentation</vt:lpstr>
      <vt:lpstr>Growth Mindset</vt:lpstr>
      <vt:lpstr>What is a growth mindset? </vt:lpstr>
      <vt:lpstr>Reflective Questions from #RiseAndGrind: Do the questions encourage a Growth or Fixed Mindset?</vt:lpstr>
      <vt:lpstr>Habits of Successful  College Students</vt:lpstr>
      <vt:lpstr>PowerPoint Presentation</vt:lpstr>
      <vt:lpstr>Page 36 of The Companion for the First Year at City Tech</vt:lpstr>
      <vt:lpstr>Small Group Discussion: Habits of Successful College Students</vt:lpstr>
      <vt:lpstr>Asking Effective Questions</vt:lpstr>
      <vt:lpstr>“Asking Questions is a good way to find things out.”  --Big Bird</vt:lpstr>
      <vt:lpstr>Ask “Effective Questions”...  What does that even mean?</vt:lpstr>
      <vt:lpstr>Ask “Effective Questions”...  What does that even mean?</vt:lpstr>
      <vt:lpstr>Asking for Help</vt:lpstr>
      <vt:lpstr>Asking For Help Is...</vt:lpstr>
      <vt:lpstr>Self-Advocacy</vt:lpstr>
      <vt:lpstr>What are some reasons students may complain or file a grievance?</vt:lpstr>
      <vt:lpstr>Recap</vt:lpstr>
      <vt:lpstr>Before Session 6…</vt:lpstr>
      <vt:lpstr>Get Your Head In the Game: Mindset + Self-Advocacy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City Tech 101</dc:title>
  <dc:creator>GMAP</dc:creator>
  <cp:lastModifiedBy>Professor Perreira</cp:lastModifiedBy>
  <cp:revision>4</cp:revision>
  <dcterms:modified xsi:type="dcterms:W3CDTF">2023-08-09T11:38:55Z</dcterms:modified>
</cp:coreProperties>
</file>