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9"/>
  </p:notesMasterIdLst>
  <p:sldIdLst>
    <p:sldId id="256" r:id="rId2"/>
    <p:sldId id="257" r:id="rId3"/>
    <p:sldId id="303" r:id="rId4"/>
    <p:sldId id="258"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8" r:id="rId23"/>
    <p:sldId id="282" r:id="rId24"/>
    <p:sldId id="264" r:id="rId25"/>
    <p:sldId id="287" r:id="rId26"/>
    <p:sldId id="285" r:id="rId27"/>
    <p:sldId id="286" r:id="rId28"/>
  </p:sldIdLst>
  <p:sldSz cx="9144000" cy="5143500" type="screen16x9"/>
  <p:notesSz cx="6858000" cy="9144000"/>
  <p:embeddedFontLst>
    <p:embeddedFont>
      <p:font typeface="Calibri" panose="020F0502020204030204" pitchFamily="34" charset="0"/>
      <p:regular r:id="rId30"/>
      <p:bold r:id="rId31"/>
      <p:italic r:id="rId32"/>
      <p:boldItalic r:id="rId33"/>
    </p:embeddedFont>
    <p:embeddedFont>
      <p:font typeface="Calibri Light" panose="020F0302020204030204" pitchFamily="34" charset="0"/>
      <p:regular r:id="rId34"/>
      <p:italic r:id="rId35"/>
    </p:embeddedFont>
    <p:embeddedFont>
      <p:font typeface="Roboto" panose="020B0604020202020204" charset="0"/>
      <p:regular r:id="rId36"/>
      <p:bold r:id="rId37"/>
      <p:italic r:id="rId38"/>
      <p:boldItalic r:id="rId39"/>
    </p:embeddedFont>
    <p:embeddedFont>
      <p:font typeface="Roboto Slab" panose="020B0604020202020204" charset="0"/>
      <p:regular r:id="rId40"/>
      <p:bold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r0px/jMWt9tdCKvRxWdizrnm3f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0EA5A0-65EA-4432-B119-63369403237D}" v="31" dt="2023-10-20T10:51:26.532"/>
  </p1510:revLst>
</p1510:revInfo>
</file>

<file path=ppt/tableStyles.xml><?xml version="1.0" encoding="utf-8"?>
<a:tblStyleLst xmlns:a="http://schemas.openxmlformats.org/drawingml/2006/main" def="{1499E14F-6B13-4F1E-B601-5CAADFF58CD6}">
  <a:tblStyle styleId="{1499E14F-6B13-4F1E-B601-5CAADFF58CD6}"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BF4"/>
          </a:solidFill>
        </a:fill>
      </a:tcStyle>
    </a:wholeTbl>
    <a:band1H>
      <a:tcTxStyle/>
      <a:tcStyle>
        <a:tcBdr/>
        <a:fill>
          <a:solidFill>
            <a:srgbClr val="CAD5E7"/>
          </a:solidFill>
        </a:fill>
      </a:tcStyle>
    </a:band1H>
    <a:band2H>
      <a:tcTxStyle/>
      <a:tcStyle>
        <a:tcBdr/>
      </a:tcStyle>
    </a:band2H>
    <a:band1V>
      <a:tcTxStyle/>
      <a:tcStyle>
        <a:tcBdr/>
        <a:fill>
          <a:solidFill>
            <a:srgbClr val="CAD5E7"/>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2.fntdata"/></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99DD47-97CF-4FAB-8E2D-1D55F9786B4E}"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0E7587D4-B925-4292-8E1E-5E9FDD54004F}">
      <dgm:prSet/>
      <dgm:spPr/>
      <dgm:t>
        <a:bodyPr/>
        <a:lstStyle/>
        <a:p>
          <a:r>
            <a:rPr lang="en-US"/>
            <a:t>Boston University </a:t>
          </a:r>
        </a:p>
      </dgm:t>
    </dgm:pt>
    <dgm:pt modelId="{30F8EE0C-2D27-4873-AAD6-10E0609C7AF5}" type="parTrans" cxnId="{2A1C6033-8387-4500-9572-AAFB02245321}">
      <dgm:prSet/>
      <dgm:spPr/>
      <dgm:t>
        <a:bodyPr/>
        <a:lstStyle/>
        <a:p>
          <a:endParaRPr lang="en-US"/>
        </a:p>
      </dgm:t>
    </dgm:pt>
    <dgm:pt modelId="{7283529A-62DB-4C1D-8561-BFEBA549EC34}" type="sibTrans" cxnId="{2A1C6033-8387-4500-9572-AAFB02245321}">
      <dgm:prSet/>
      <dgm:spPr/>
      <dgm:t>
        <a:bodyPr/>
        <a:lstStyle/>
        <a:p>
          <a:endParaRPr lang="en-US"/>
        </a:p>
      </dgm:t>
    </dgm:pt>
    <dgm:pt modelId="{49C3D445-D79A-4070-AE17-6461102536B4}">
      <dgm:prSet/>
      <dgm:spPr/>
      <dgm:t>
        <a:bodyPr/>
        <a:lstStyle/>
        <a:p>
          <a:r>
            <a:rPr lang="en-US"/>
            <a:t>California State University, Sacramento</a:t>
          </a:r>
        </a:p>
      </dgm:t>
    </dgm:pt>
    <dgm:pt modelId="{F9E84EF9-F523-4892-87BE-052BBC93191C}" type="parTrans" cxnId="{DF65B175-5A19-495C-9ED0-EDD1D782AAE6}">
      <dgm:prSet/>
      <dgm:spPr/>
      <dgm:t>
        <a:bodyPr/>
        <a:lstStyle/>
        <a:p>
          <a:endParaRPr lang="en-US"/>
        </a:p>
      </dgm:t>
    </dgm:pt>
    <dgm:pt modelId="{4D8D0675-9315-4AA1-A689-BBF5718C19D1}" type="sibTrans" cxnId="{DF65B175-5A19-495C-9ED0-EDD1D782AAE6}">
      <dgm:prSet/>
      <dgm:spPr/>
      <dgm:t>
        <a:bodyPr/>
        <a:lstStyle/>
        <a:p>
          <a:endParaRPr lang="en-US"/>
        </a:p>
      </dgm:t>
    </dgm:pt>
    <dgm:pt modelId="{9DEAD59E-D00E-4CC6-B147-7FE7DF19BC9D}">
      <dgm:prSet/>
      <dgm:spPr/>
      <dgm:t>
        <a:bodyPr/>
        <a:lstStyle/>
        <a:p>
          <a:r>
            <a:rPr lang="en-US"/>
            <a:t>Careerbuilder.com</a:t>
          </a:r>
        </a:p>
      </dgm:t>
    </dgm:pt>
    <dgm:pt modelId="{7E179F6F-59AB-49DD-ADEF-7FFDED436A37}" type="parTrans" cxnId="{5ACD0C94-ADBF-4C49-9552-A38BEBAF2099}">
      <dgm:prSet/>
      <dgm:spPr/>
      <dgm:t>
        <a:bodyPr/>
        <a:lstStyle/>
        <a:p>
          <a:endParaRPr lang="en-US"/>
        </a:p>
      </dgm:t>
    </dgm:pt>
    <dgm:pt modelId="{4ADA634B-0DF0-4016-8475-F01D2B27DFD2}" type="sibTrans" cxnId="{5ACD0C94-ADBF-4C49-9552-A38BEBAF2099}">
      <dgm:prSet/>
      <dgm:spPr/>
      <dgm:t>
        <a:bodyPr/>
        <a:lstStyle/>
        <a:p>
          <a:endParaRPr lang="en-US"/>
        </a:p>
      </dgm:t>
    </dgm:pt>
    <dgm:pt modelId="{7C4213C3-5396-4CE6-A57E-A1A312D11FC9}">
      <dgm:prSet/>
      <dgm:spPr/>
      <dgm:t>
        <a:bodyPr/>
        <a:lstStyle/>
        <a:p>
          <a:r>
            <a:rPr lang="en-US"/>
            <a:t>The College Board</a:t>
          </a:r>
        </a:p>
      </dgm:t>
    </dgm:pt>
    <dgm:pt modelId="{901A416A-3132-43D7-88F9-2721D2301F41}" type="parTrans" cxnId="{EE36C233-5AA9-4AA0-9FF8-4F873C57F6B1}">
      <dgm:prSet/>
      <dgm:spPr/>
      <dgm:t>
        <a:bodyPr/>
        <a:lstStyle/>
        <a:p>
          <a:endParaRPr lang="en-US"/>
        </a:p>
      </dgm:t>
    </dgm:pt>
    <dgm:pt modelId="{8F10490F-CBD4-4A07-876B-D00DF78F3C15}" type="sibTrans" cxnId="{EE36C233-5AA9-4AA0-9FF8-4F873C57F6B1}">
      <dgm:prSet/>
      <dgm:spPr/>
      <dgm:t>
        <a:bodyPr/>
        <a:lstStyle/>
        <a:p>
          <a:endParaRPr lang="en-US"/>
        </a:p>
      </dgm:t>
    </dgm:pt>
    <dgm:pt modelId="{5B6FD20D-7D88-4655-A330-6C23915B7B03}">
      <dgm:prSet/>
      <dgm:spPr/>
      <dgm:t>
        <a:bodyPr/>
        <a:lstStyle/>
        <a:p>
          <a:r>
            <a:rPr lang="en-US"/>
            <a:t>Collegiate Assessment</a:t>
          </a:r>
        </a:p>
      </dgm:t>
    </dgm:pt>
    <dgm:pt modelId="{57420135-0AB2-4ADB-94CD-7B8D3AC0EB33}" type="parTrans" cxnId="{CCCB1E35-7E78-4D6D-BAD0-F6E7BDA877EF}">
      <dgm:prSet/>
      <dgm:spPr/>
      <dgm:t>
        <a:bodyPr/>
        <a:lstStyle/>
        <a:p>
          <a:endParaRPr lang="en-US"/>
        </a:p>
      </dgm:t>
    </dgm:pt>
    <dgm:pt modelId="{D40C3842-C5FF-436C-9AE2-17402DD90EF2}" type="sibTrans" cxnId="{CCCB1E35-7E78-4D6D-BAD0-F6E7BDA877EF}">
      <dgm:prSet/>
      <dgm:spPr/>
      <dgm:t>
        <a:bodyPr/>
        <a:lstStyle/>
        <a:p>
          <a:endParaRPr lang="en-US"/>
        </a:p>
      </dgm:t>
    </dgm:pt>
    <dgm:pt modelId="{87D03422-31F6-4949-A0E6-47796019FA0B}">
      <dgm:prSet/>
      <dgm:spPr/>
      <dgm:t>
        <a:bodyPr/>
        <a:lstStyle/>
        <a:p>
          <a:r>
            <a:rPr lang="en-US"/>
            <a:t>Elearninginfographics.com</a:t>
          </a:r>
        </a:p>
      </dgm:t>
    </dgm:pt>
    <dgm:pt modelId="{45923AA6-C75B-4560-9C36-9E16D529310D}" type="parTrans" cxnId="{4CB71085-2F4A-4F4C-A895-CFB35368B9D0}">
      <dgm:prSet/>
      <dgm:spPr/>
      <dgm:t>
        <a:bodyPr/>
        <a:lstStyle/>
        <a:p>
          <a:endParaRPr lang="en-US"/>
        </a:p>
      </dgm:t>
    </dgm:pt>
    <dgm:pt modelId="{49E8A19B-1260-4421-8020-6AF6EC41FE89}" type="sibTrans" cxnId="{4CB71085-2F4A-4F4C-A895-CFB35368B9D0}">
      <dgm:prSet/>
      <dgm:spPr/>
      <dgm:t>
        <a:bodyPr/>
        <a:lstStyle/>
        <a:p>
          <a:endParaRPr lang="en-US"/>
        </a:p>
      </dgm:t>
    </dgm:pt>
    <dgm:pt modelId="{EE92FDC6-EBE1-43DD-B099-5B38A600C6F6}">
      <dgm:prSet/>
      <dgm:spPr/>
      <dgm:t>
        <a:bodyPr/>
        <a:lstStyle/>
        <a:p>
          <a:r>
            <a:rPr lang="en-US"/>
            <a:t>Graduate Management Admissions Council</a:t>
          </a:r>
        </a:p>
      </dgm:t>
    </dgm:pt>
    <dgm:pt modelId="{A9C9EC51-04E5-45AD-BFDD-6FAB486EA7AA}" type="parTrans" cxnId="{139838B3-994D-4741-A08A-E2E560D9FB36}">
      <dgm:prSet/>
      <dgm:spPr/>
      <dgm:t>
        <a:bodyPr/>
        <a:lstStyle/>
        <a:p>
          <a:endParaRPr lang="en-US"/>
        </a:p>
      </dgm:t>
    </dgm:pt>
    <dgm:pt modelId="{D36AD031-409A-4247-93F9-16270A6A634E}" type="sibTrans" cxnId="{139838B3-994D-4741-A08A-E2E560D9FB36}">
      <dgm:prSet/>
      <dgm:spPr/>
      <dgm:t>
        <a:bodyPr/>
        <a:lstStyle/>
        <a:p>
          <a:endParaRPr lang="en-US"/>
        </a:p>
      </dgm:t>
    </dgm:pt>
    <dgm:pt modelId="{29BE8A1D-560D-41D1-8927-AEEBC98C1A0B}">
      <dgm:prSet/>
      <dgm:spPr/>
      <dgm:t>
        <a:bodyPr/>
        <a:lstStyle/>
        <a:p>
          <a:r>
            <a:rPr lang="en-US"/>
            <a:t>Harris Interactive</a:t>
          </a:r>
        </a:p>
      </dgm:t>
    </dgm:pt>
    <dgm:pt modelId="{05B1F935-CB67-47F8-A7AC-DF162680CE5A}" type="parTrans" cxnId="{3714265B-B33A-4C90-8C7D-8CC44D733F46}">
      <dgm:prSet/>
      <dgm:spPr/>
      <dgm:t>
        <a:bodyPr/>
        <a:lstStyle/>
        <a:p>
          <a:endParaRPr lang="en-US"/>
        </a:p>
      </dgm:t>
    </dgm:pt>
    <dgm:pt modelId="{2BA2F9D5-B6E3-4D5B-92F1-01AFB3CF62A0}" type="sibTrans" cxnId="{3714265B-B33A-4C90-8C7D-8CC44D733F46}">
      <dgm:prSet/>
      <dgm:spPr/>
      <dgm:t>
        <a:bodyPr/>
        <a:lstStyle/>
        <a:p>
          <a:endParaRPr lang="en-US"/>
        </a:p>
      </dgm:t>
    </dgm:pt>
    <dgm:pt modelId="{F11FEF21-7E60-4A5E-8342-6B49D8DF2D0A}">
      <dgm:prSet/>
      <dgm:spPr/>
      <dgm:t>
        <a:bodyPr/>
        <a:lstStyle/>
        <a:p>
          <a:r>
            <a:rPr lang="en-US"/>
            <a:t>National Association of Colleges and Employers</a:t>
          </a:r>
        </a:p>
      </dgm:t>
    </dgm:pt>
    <dgm:pt modelId="{48970CFD-2701-4297-B79D-7092A36E31D4}" type="parTrans" cxnId="{38B3EB66-B871-46FF-8C84-C1E0AA0FB9EA}">
      <dgm:prSet/>
      <dgm:spPr/>
      <dgm:t>
        <a:bodyPr/>
        <a:lstStyle/>
        <a:p>
          <a:endParaRPr lang="en-US"/>
        </a:p>
      </dgm:t>
    </dgm:pt>
    <dgm:pt modelId="{D8A1F6CB-0F13-4CD6-8FB0-0B8F34791696}" type="sibTrans" cxnId="{38B3EB66-B871-46FF-8C84-C1E0AA0FB9EA}">
      <dgm:prSet/>
      <dgm:spPr/>
      <dgm:t>
        <a:bodyPr/>
        <a:lstStyle/>
        <a:p>
          <a:endParaRPr lang="en-US"/>
        </a:p>
      </dgm:t>
    </dgm:pt>
    <dgm:pt modelId="{94126C93-C2F8-43B4-915E-6EE25F0FC900}">
      <dgm:prSet/>
      <dgm:spPr/>
      <dgm:t>
        <a:bodyPr/>
        <a:lstStyle/>
        <a:p>
          <a:r>
            <a:rPr lang="en-US"/>
            <a:t>National Center for Education Statistics</a:t>
          </a:r>
        </a:p>
      </dgm:t>
    </dgm:pt>
    <dgm:pt modelId="{8D7C06E8-5814-424C-9DD8-1A7A057D879C}" type="parTrans" cxnId="{CF3ACEAD-A283-4BA4-872A-50C7870931AC}">
      <dgm:prSet/>
      <dgm:spPr/>
      <dgm:t>
        <a:bodyPr/>
        <a:lstStyle/>
        <a:p>
          <a:endParaRPr lang="en-US"/>
        </a:p>
      </dgm:t>
    </dgm:pt>
    <dgm:pt modelId="{0EA3638B-30E7-4CC0-9D17-758C9A0D5A04}" type="sibTrans" cxnId="{CF3ACEAD-A283-4BA4-872A-50C7870931AC}">
      <dgm:prSet/>
      <dgm:spPr/>
      <dgm:t>
        <a:bodyPr/>
        <a:lstStyle/>
        <a:p>
          <a:endParaRPr lang="en-US"/>
        </a:p>
      </dgm:t>
    </dgm:pt>
    <dgm:pt modelId="{C33BDB8C-6EA3-43CF-BC21-8AAD7084A406}">
      <dgm:prSet/>
      <dgm:spPr/>
      <dgm:t>
        <a:bodyPr/>
        <a:lstStyle/>
        <a:p>
          <a:r>
            <a:rPr lang="en-US"/>
            <a:t>Stanford University</a:t>
          </a:r>
        </a:p>
      </dgm:t>
    </dgm:pt>
    <dgm:pt modelId="{B26BB096-4920-4CE9-A969-84A0885E8677}" type="parTrans" cxnId="{EA9D52FB-D756-4483-8B94-F28EB71B6BFD}">
      <dgm:prSet/>
      <dgm:spPr/>
      <dgm:t>
        <a:bodyPr/>
        <a:lstStyle/>
        <a:p>
          <a:endParaRPr lang="en-US"/>
        </a:p>
      </dgm:t>
    </dgm:pt>
    <dgm:pt modelId="{9F724D0F-32F7-4497-9C14-D569FFEF8773}" type="sibTrans" cxnId="{EA9D52FB-D756-4483-8B94-F28EB71B6BFD}">
      <dgm:prSet/>
      <dgm:spPr/>
      <dgm:t>
        <a:bodyPr/>
        <a:lstStyle/>
        <a:p>
          <a:endParaRPr lang="en-US"/>
        </a:p>
      </dgm:t>
    </dgm:pt>
    <dgm:pt modelId="{7CC7051D-17FC-4A14-B315-C3FD05D2F185}" type="pres">
      <dgm:prSet presAssocID="{7F99DD47-97CF-4FAB-8E2D-1D55F9786B4E}" presName="diagram" presStyleCnt="0">
        <dgm:presLayoutVars>
          <dgm:dir/>
          <dgm:resizeHandles val="exact"/>
        </dgm:presLayoutVars>
      </dgm:prSet>
      <dgm:spPr/>
    </dgm:pt>
    <dgm:pt modelId="{8E7344F8-1C04-473D-BC41-D62F4FEC5B2A}" type="pres">
      <dgm:prSet presAssocID="{0E7587D4-B925-4292-8E1E-5E9FDD54004F}" presName="node" presStyleLbl="node1" presStyleIdx="0" presStyleCnt="11">
        <dgm:presLayoutVars>
          <dgm:bulletEnabled val="1"/>
        </dgm:presLayoutVars>
      </dgm:prSet>
      <dgm:spPr/>
    </dgm:pt>
    <dgm:pt modelId="{C5D97FA3-0EC9-444D-852E-FB6BF2DD8379}" type="pres">
      <dgm:prSet presAssocID="{7283529A-62DB-4C1D-8561-BFEBA549EC34}" presName="sibTrans" presStyleCnt="0"/>
      <dgm:spPr/>
    </dgm:pt>
    <dgm:pt modelId="{C834E879-0D5B-485D-8682-3D1F8C9AC39A}" type="pres">
      <dgm:prSet presAssocID="{49C3D445-D79A-4070-AE17-6461102536B4}" presName="node" presStyleLbl="node1" presStyleIdx="1" presStyleCnt="11">
        <dgm:presLayoutVars>
          <dgm:bulletEnabled val="1"/>
        </dgm:presLayoutVars>
      </dgm:prSet>
      <dgm:spPr/>
    </dgm:pt>
    <dgm:pt modelId="{CCE6463E-5161-4969-BF3D-7B1A928FD92B}" type="pres">
      <dgm:prSet presAssocID="{4D8D0675-9315-4AA1-A689-BBF5718C19D1}" presName="sibTrans" presStyleCnt="0"/>
      <dgm:spPr/>
    </dgm:pt>
    <dgm:pt modelId="{73CE2172-9FDE-4F8B-A656-31CEB37BDA05}" type="pres">
      <dgm:prSet presAssocID="{9DEAD59E-D00E-4CC6-B147-7FE7DF19BC9D}" presName="node" presStyleLbl="node1" presStyleIdx="2" presStyleCnt="11">
        <dgm:presLayoutVars>
          <dgm:bulletEnabled val="1"/>
        </dgm:presLayoutVars>
      </dgm:prSet>
      <dgm:spPr/>
    </dgm:pt>
    <dgm:pt modelId="{256B881B-27FD-427B-92B2-128445EF8E96}" type="pres">
      <dgm:prSet presAssocID="{4ADA634B-0DF0-4016-8475-F01D2B27DFD2}" presName="sibTrans" presStyleCnt="0"/>
      <dgm:spPr/>
    </dgm:pt>
    <dgm:pt modelId="{E7EADA98-1BDE-436F-908B-8FD633523E65}" type="pres">
      <dgm:prSet presAssocID="{7C4213C3-5396-4CE6-A57E-A1A312D11FC9}" presName="node" presStyleLbl="node1" presStyleIdx="3" presStyleCnt="11">
        <dgm:presLayoutVars>
          <dgm:bulletEnabled val="1"/>
        </dgm:presLayoutVars>
      </dgm:prSet>
      <dgm:spPr/>
    </dgm:pt>
    <dgm:pt modelId="{FB0BE2F5-6756-401C-A4DF-4D63317E6947}" type="pres">
      <dgm:prSet presAssocID="{8F10490F-CBD4-4A07-876B-D00DF78F3C15}" presName="sibTrans" presStyleCnt="0"/>
      <dgm:spPr/>
    </dgm:pt>
    <dgm:pt modelId="{FE7ACD46-7FFA-445E-B9F7-038B69EE94EF}" type="pres">
      <dgm:prSet presAssocID="{5B6FD20D-7D88-4655-A330-6C23915B7B03}" presName="node" presStyleLbl="node1" presStyleIdx="4" presStyleCnt="11">
        <dgm:presLayoutVars>
          <dgm:bulletEnabled val="1"/>
        </dgm:presLayoutVars>
      </dgm:prSet>
      <dgm:spPr/>
    </dgm:pt>
    <dgm:pt modelId="{3326FBCF-51FE-4649-8952-ED9DEB95217D}" type="pres">
      <dgm:prSet presAssocID="{D40C3842-C5FF-436C-9AE2-17402DD90EF2}" presName="sibTrans" presStyleCnt="0"/>
      <dgm:spPr/>
    </dgm:pt>
    <dgm:pt modelId="{5B0DC45B-14F2-4425-913E-28C400703CC3}" type="pres">
      <dgm:prSet presAssocID="{87D03422-31F6-4949-A0E6-47796019FA0B}" presName="node" presStyleLbl="node1" presStyleIdx="5" presStyleCnt="11">
        <dgm:presLayoutVars>
          <dgm:bulletEnabled val="1"/>
        </dgm:presLayoutVars>
      </dgm:prSet>
      <dgm:spPr/>
    </dgm:pt>
    <dgm:pt modelId="{0D13C059-6C9A-4E37-B21C-ECAE3BEF818B}" type="pres">
      <dgm:prSet presAssocID="{49E8A19B-1260-4421-8020-6AF6EC41FE89}" presName="sibTrans" presStyleCnt="0"/>
      <dgm:spPr/>
    </dgm:pt>
    <dgm:pt modelId="{E9B3461C-17B3-47D8-8C7F-B3B066990BC9}" type="pres">
      <dgm:prSet presAssocID="{EE92FDC6-EBE1-43DD-B099-5B38A600C6F6}" presName="node" presStyleLbl="node1" presStyleIdx="6" presStyleCnt="11">
        <dgm:presLayoutVars>
          <dgm:bulletEnabled val="1"/>
        </dgm:presLayoutVars>
      </dgm:prSet>
      <dgm:spPr/>
    </dgm:pt>
    <dgm:pt modelId="{7F65C48E-CCD4-450C-9A3F-42FB51B71F10}" type="pres">
      <dgm:prSet presAssocID="{D36AD031-409A-4247-93F9-16270A6A634E}" presName="sibTrans" presStyleCnt="0"/>
      <dgm:spPr/>
    </dgm:pt>
    <dgm:pt modelId="{BE6645AE-6B4C-4082-9A92-0A8A9B1B87B9}" type="pres">
      <dgm:prSet presAssocID="{29BE8A1D-560D-41D1-8927-AEEBC98C1A0B}" presName="node" presStyleLbl="node1" presStyleIdx="7" presStyleCnt="11">
        <dgm:presLayoutVars>
          <dgm:bulletEnabled val="1"/>
        </dgm:presLayoutVars>
      </dgm:prSet>
      <dgm:spPr/>
    </dgm:pt>
    <dgm:pt modelId="{28C3C8C0-FAC6-497C-A12F-77A3AE121A00}" type="pres">
      <dgm:prSet presAssocID="{2BA2F9D5-B6E3-4D5B-92F1-01AFB3CF62A0}" presName="sibTrans" presStyleCnt="0"/>
      <dgm:spPr/>
    </dgm:pt>
    <dgm:pt modelId="{4D4C2961-3360-434D-AB2D-80395AACEDE1}" type="pres">
      <dgm:prSet presAssocID="{F11FEF21-7E60-4A5E-8342-6B49D8DF2D0A}" presName="node" presStyleLbl="node1" presStyleIdx="8" presStyleCnt="11">
        <dgm:presLayoutVars>
          <dgm:bulletEnabled val="1"/>
        </dgm:presLayoutVars>
      </dgm:prSet>
      <dgm:spPr/>
    </dgm:pt>
    <dgm:pt modelId="{BE423071-CBA1-442D-9B6E-A0B808210580}" type="pres">
      <dgm:prSet presAssocID="{D8A1F6CB-0F13-4CD6-8FB0-0B8F34791696}" presName="sibTrans" presStyleCnt="0"/>
      <dgm:spPr/>
    </dgm:pt>
    <dgm:pt modelId="{F3379B2D-71F3-4585-8107-D63F034E72D4}" type="pres">
      <dgm:prSet presAssocID="{94126C93-C2F8-43B4-915E-6EE25F0FC900}" presName="node" presStyleLbl="node1" presStyleIdx="9" presStyleCnt="11">
        <dgm:presLayoutVars>
          <dgm:bulletEnabled val="1"/>
        </dgm:presLayoutVars>
      </dgm:prSet>
      <dgm:spPr/>
    </dgm:pt>
    <dgm:pt modelId="{DC5F4F6F-52FF-49F3-BB85-9BC4939A5D7E}" type="pres">
      <dgm:prSet presAssocID="{0EA3638B-30E7-4CC0-9D17-758C9A0D5A04}" presName="sibTrans" presStyleCnt="0"/>
      <dgm:spPr/>
    </dgm:pt>
    <dgm:pt modelId="{3799FCEF-769D-4150-B90A-BD9671E1A67C}" type="pres">
      <dgm:prSet presAssocID="{C33BDB8C-6EA3-43CF-BC21-8AAD7084A406}" presName="node" presStyleLbl="node1" presStyleIdx="10" presStyleCnt="11">
        <dgm:presLayoutVars>
          <dgm:bulletEnabled val="1"/>
        </dgm:presLayoutVars>
      </dgm:prSet>
      <dgm:spPr/>
    </dgm:pt>
  </dgm:ptLst>
  <dgm:cxnLst>
    <dgm:cxn modelId="{A69F5404-5AC1-45ED-9689-85E5CAFE5B13}" type="presOf" srcId="{49C3D445-D79A-4070-AE17-6461102536B4}" destId="{C834E879-0D5B-485D-8682-3D1F8C9AC39A}" srcOrd="0" destOrd="0" presId="urn:microsoft.com/office/officeart/2005/8/layout/default"/>
    <dgm:cxn modelId="{D45DFE25-6C3D-40D4-812B-D0B4E2B99F38}" type="presOf" srcId="{87D03422-31F6-4949-A0E6-47796019FA0B}" destId="{5B0DC45B-14F2-4425-913E-28C400703CC3}" srcOrd="0" destOrd="0" presId="urn:microsoft.com/office/officeart/2005/8/layout/default"/>
    <dgm:cxn modelId="{7A03052C-273B-44A9-AE7C-6878A60AF1D3}" type="presOf" srcId="{29BE8A1D-560D-41D1-8927-AEEBC98C1A0B}" destId="{BE6645AE-6B4C-4082-9A92-0A8A9B1B87B9}" srcOrd="0" destOrd="0" presId="urn:microsoft.com/office/officeart/2005/8/layout/default"/>
    <dgm:cxn modelId="{2A1C6033-8387-4500-9572-AAFB02245321}" srcId="{7F99DD47-97CF-4FAB-8E2D-1D55F9786B4E}" destId="{0E7587D4-B925-4292-8E1E-5E9FDD54004F}" srcOrd="0" destOrd="0" parTransId="{30F8EE0C-2D27-4873-AAD6-10E0609C7AF5}" sibTransId="{7283529A-62DB-4C1D-8561-BFEBA549EC34}"/>
    <dgm:cxn modelId="{EE36C233-5AA9-4AA0-9FF8-4F873C57F6B1}" srcId="{7F99DD47-97CF-4FAB-8E2D-1D55F9786B4E}" destId="{7C4213C3-5396-4CE6-A57E-A1A312D11FC9}" srcOrd="3" destOrd="0" parTransId="{901A416A-3132-43D7-88F9-2721D2301F41}" sibTransId="{8F10490F-CBD4-4A07-876B-D00DF78F3C15}"/>
    <dgm:cxn modelId="{CCCB1E35-7E78-4D6D-BAD0-F6E7BDA877EF}" srcId="{7F99DD47-97CF-4FAB-8E2D-1D55F9786B4E}" destId="{5B6FD20D-7D88-4655-A330-6C23915B7B03}" srcOrd="4" destOrd="0" parTransId="{57420135-0AB2-4ADB-94CD-7B8D3AC0EB33}" sibTransId="{D40C3842-C5FF-436C-9AE2-17402DD90EF2}"/>
    <dgm:cxn modelId="{F971DE3F-4E11-4E65-A424-7491BF132FEF}" type="presOf" srcId="{C33BDB8C-6EA3-43CF-BC21-8AAD7084A406}" destId="{3799FCEF-769D-4150-B90A-BD9671E1A67C}" srcOrd="0" destOrd="0" presId="urn:microsoft.com/office/officeart/2005/8/layout/default"/>
    <dgm:cxn modelId="{3714265B-B33A-4C90-8C7D-8CC44D733F46}" srcId="{7F99DD47-97CF-4FAB-8E2D-1D55F9786B4E}" destId="{29BE8A1D-560D-41D1-8927-AEEBC98C1A0B}" srcOrd="7" destOrd="0" parTransId="{05B1F935-CB67-47F8-A7AC-DF162680CE5A}" sibTransId="{2BA2F9D5-B6E3-4D5B-92F1-01AFB3CF62A0}"/>
    <dgm:cxn modelId="{38B3EB66-B871-46FF-8C84-C1E0AA0FB9EA}" srcId="{7F99DD47-97CF-4FAB-8E2D-1D55F9786B4E}" destId="{F11FEF21-7E60-4A5E-8342-6B49D8DF2D0A}" srcOrd="8" destOrd="0" parTransId="{48970CFD-2701-4297-B79D-7092A36E31D4}" sibTransId="{D8A1F6CB-0F13-4CD6-8FB0-0B8F34791696}"/>
    <dgm:cxn modelId="{DF65B175-5A19-495C-9ED0-EDD1D782AAE6}" srcId="{7F99DD47-97CF-4FAB-8E2D-1D55F9786B4E}" destId="{49C3D445-D79A-4070-AE17-6461102536B4}" srcOrd="1" destOrd="0" parTransId="{F9E84EF9-F523-4892-87BE-052BBC93191C}" sibTransId="{4D8D0675-9315-4AA1-A689-BBF5718C19D1}"/>
    <dgm:cxn modelId="{4CB71085-2F4A-4F4C-A895-CFB35368B9D0}" srcId="{7F99DD47-97CF-4FAB-8E2D-1D55F9786B4E}" destId="{87D03422-31F6-4949-A0E6-47796019FA0B}" srcOrd="5" destOrd="0" parTransId="{45923AA6-C75B-4560-9C36-9E16D529310D}" sibTransId="{49E8A19B-1260-4421-8020-6AF6EC41FE89}"/>
    <dgm:cxn modelId="{6D050C8A-82CF-4662-A854-D8879F048E7D}" type="presOf" srcId="{7C4213C3-5396-4CE6-A57E-A1A312D11FC9}" destId="{E7EADA98-1BDE-436F-908B-8FD633523E65}" srcOrd="0" destOrd="0" presId="urn:microsoft.com/office/officeart/2005/8/layout/default"/>
    <dgm:cxn modelId="{5ACD0C94-ADBF-4C49-9552-A38BEBAF2099}" srcId="{7F99DD47-97CF-4FAB-8E2D-1D55F9786B4E}" destId="{9DEAD59E-D00E-4CC6-B147-7FE7DF19BC9D}" srcOrd="2" destOrd="0" parTransId="{7E179F6F-59AB-49DD-ADEF-7FFDED436A37}" sibTransId="{4ADA634B-0DF0-4016-8475-F01D2B27DFD2}"/>
    <dgm:cxn modelId="{8F54E39D-3C3B-422A-B41F-343153F5363C}" type="presOf" srcId="{0E7587D4-B925-4292-8E1E-5E9FDD54004F}" destId="{8E7344F8-1C04-473D-BC41-D62F4FEC5B2A}" srcOrd="0" destOrd="0" presId="urn:microsoft.com/office/officeart/2005/8/layout/default"/>
    <dgm:cxn modelId="{6E917DA2-DBB9-4A55-AC5C-B00A1AC859CA}" type="presOf" srcId="{5B6FD20D-7D88-4655-A330-6C23915B7B03}" destId="{FE7ACD46-7FFA-445E-B9F7-038B69EE94EF}" srcOrd="0" destOrd="0" presId="urn:microsoft.com/office/officeart/2005/8/layout/default"/>
    <dgm:cxn modelId="{CF3ACEAD-A283-4BA4-872A-50C7870931AC}" srcId="{7F99DD47-97CF-4FAB-8E2D-1D55F9786B4E}" destId="{94126C93-C2F8-43B4-915E-6EE25F0FC900}" srcOrd="9" destOrd="0" parTransId="{8D7C06E8-5814-424C-9DD8-1A7A057D879C}" sibTransId="{0EA3638B-30E7-4CC0-9D17-758C9A0D5A04}"/>
    <dgm:cxn modelId="{139838B3-994D-4741-A08A-E2E560D9FB36}" srcId="{7F99DD47-97CF-4FAB-8E2D-1D55F9786B4E}" destId="{EE92FDC6-EBE1-43DD-B099-5B38A600C6F6}" srcOrd="6" destOrd="0" parTransId="{A9C9EC51-04E5-45AD-BFDD-6FAB486EA7AA}" sibTransId="{D36AD031-409A-4247-93F9-16270A6A634E}"/>
    <dgm:cxn modelId="{FEE4A0B6-F3FB-4F67-8CD8-9193D38FF27C}" type="presOf" srcId="{F11FEF21-7E60-4A5E-8342-6B49D8DF2D0A}" destId="{4D4C2961-3360-434D-AB2D-80395AACEDE1}" srcOrd="0" destOrd="0" presId="urn:microsoft.com/office/officeart/2005/8/layout/default"/>
    <dgm:cxn modelId="{0F29B7CC-17CA-410F-B082-2D73EB5BDA7A}" type="presOf" srcId="{9DEAD59E-D00E-4CC6-B147-7FE7DF19BC9D}" destId="{73CE2172-9FDE-4F8B-A656-31CEB37BDA05}" srcOrd="0" destOrd="0" presId="urn:microsoft.com/office/officeart/2005/8/layout/default"/>
    <dgm:cxn modelId="{782FA3E4-D476-4D60-B6AF-F36E46FCEF64}" type="presOf" srcId="{94126C93-C2F8-43B4-915E-6EE25F0FC900}" destId="{F3379B2D-71F3-4585-8107-D63F034E72D4}" srcOrd="0" destOrd="0" presId="urn:microsoft.com/office/officeart/2005/8/layout/default"/>
    <dgm:cxn modelId="{F0C61CF2-E3EE-4F88-9518-C31C98AB59D0}" type="presOf" srcId="{EE92FDC6-EBE1-43DD-B099-5B38A600C6F6}" destId="{E9B3461C-17B3-47D8-8C7F-B3B066990BC9}" srcOrd="0" destOrd="0" presId="urn:microsoft.com/office/officeart/2005/8/layout/default"/>
    <dgm:cxn modelId="{2E192BF7-505C-4E91-B716-43E11705582C}" type="presOf" srcId="{7F99DD47-97CF-4FAB-8E2D-1D55F9786B4E}" destId="{7CC7051D-17FC-4A14-B315-C3FD05D2F185}" srcOrd="0" destOrd="0" presId="urn:microsoft.com/office/officeart/2005/8/layout/default"/>
    <dgm:cxn modelId="{EA9D52FB-D756-4483-8B94-F28EB71B6BFD}" srcId="{7F99DD47-97CF-4FAB-8E2D-1D55F9786B4E}" destId="{C33BDB8C-6EA3-43CF-BC21-8AAD7084A406}" srcOrd="10" destOrd="0" parTransId="{B26BB096-4920-4CE9-A969-84A0885E8677}" sibTransId="{9F724D0F-32F7-4497-9C14-D569FFEF8773}"/>
    <dgm:cxn modelId="{DAAB483D-A71E-43FC-B839-5B7A481103C1}" type="presParOf" srcId="{7CC7051D-17FC-4A14-B315-C3FD05D2F185}" destId="{8E7344F8-1C04-473D-BC41-D62F4FEC5B2A}" srcOrd="0" destOrd="0" presId="urn:microsoft.com/office/officeart/2005/8/layout/default"/>
    <dgm:cxn modelId="{125D6530-4F27-4225-9A87-22D529E08364}" type="presParOf" srcId="{7CC7051D-17FC-4A14-B315-C3FD05D2F185}" destId="{C5D97FA3-0EC9-444D-852E-FB6BF2DD8379}" srcOrd="1" destOrd="0" presId="urn:microsoft.com/office/officeart/2005/8/layout/default"/>
    <dgm:cxn modelId="{BEE3C10F-2E18-468E-883C-4894BC45E1CF}" type="presParOf" srcId="{7CC7051D-17FC-4A14-B315-C3FD05D2F185}" destId="{C834E879-0D5B-485D-8682-3D1F8C9AC39A}" srcOrd="2" destOrd="0" presId="urn:microsoft.com/office/officeart/2005/8/layout/default"/>
    <dgm:cxn modelId="{E97D8BCE-DEE4-401C-BBFD-74F0A6D37B83}" type="presParOf" srcId="{7CC7051D-17FC-4A14-B315-C3FD05D2F185}" destId="{CCE6463E-5161-4969-BF3D-7B1A928FD92B}" srcOrd="3" destOrd="0" presId="urn:microsoft.com/office/officeart/2005/8/layout/default"/>
    <dgm:cxn modelId="{60173230-4535-4C37-94A3-EEBFCEE45529}" type="presParOf" srcId="{7CC7051D-17FC-4A14-B315-C3FD05D2F185}" destId="{73CE2172-9FDE-4F8B-A656-31CEB37BDA05}" srcOrd="4" destOrd="0" presId="urn:microsoft.com/office/officeart/2005/8/layout/default"/>
    <dgm:cxn modelId="{4AB047B4-32D5-4FBB-AF75-463DDD29FC2C}" type="presParOf" srcId="{7CC7051D-17FC-4A14-B315-C3FD05D2F185}" destId="{256B881B-27FD-427B-92B2-128445EF8E96}" srcOrd="5" destOrd="0" presId="urn:microsoft.com/office/officeart/2005/8/layout/default"/>
    <dgm:cxn modelId="{2447789D-B49C-4E59-8751-2FD7D93DED56}" type="presParOf" srcId="{7CC7051D-17FC-4A14-B315-C3FD05D2F185}" destId="{E7EADA98-1BDE-436F-908B-8FD633523E65}" srcOrd="6" destOrd="0" presId="urn:microsoft.com/office/officeart/2005/8/layout/default"/>
    <dgm:cxn modelId="{4E2120AD-6B3B-4DA5-A790-B2F862F0A0FA}" type="presParOf" srcId="{7CC7051D-17FC-4A14-B315-C3FD05D2F185}" destId="{FB0BE2F5-6756-401C-A4DF-4D63317E6947}" srcOrd="7" destOrd="0" presId="urn:microsoft.com/office/officeart/2005/8/layout/default"/>
    <dgm:cxn modelId="{42D1B46E-06E7-46F1-9DC7-72C97FCC4A30}" type="presParOf" srcId="{7CC7051D-17FC-4A14-B315-C3FD05D2F185}" destId="{FE7ACD46-7FFA-445E-B9F7-038B69EE94EF}" srcOrd="8" destOrd="0" presId="urn:microsoft.com/office/officeart/2005/8/layout/default"/>
    <dgm:cxn modelId="{8F89206F-D085-4CD9-A7EC-9E90C0A00587}" type="presParOf" srcId="{7CC7051D-17FC-4A14-B315-C3FD05D2F185}" destId="{3326FBCF-51FE-4649-8952-ED9DEB95217D}" srcOrd="9" destOrd="0" presId="urn:microsoft.com/office/officeart/2005/8/layout/default"/>
    <dgm:cxn modelId="{E8C13CF2-AC9D-4C48-92E6-9BCD8EEA4C20}" type="presParOf" srcId="{7CC7051D-17FC-4A14-B315-C3FD05D2F185}" destId="{5B0DC45B-14F2-4425-913E-28C400703CC3}" srcOrd="10" destOrd="0" presId="urn:microsoft.com/office/officeart/2005/8/layout/default"/>
    <dgm:cxn modelId="{98353221-609B-4201-B65F-DC0328FDF7C2}" type="presParOf" srcId="{7CC7051D-17FC-4A14-B315-C3FD05D2F185}" destId="{0D13C059-6C9A-4E37-B21C-ECAE3BEF818B}" srcOrd="11" destOrd="0" presId="urn:microsoft.com/office/officeart/2005/8/layout/default"/>
    <dgm:cxn modelId="{C77967ED-CE24-4EEF-B3F3-CF8643BE70EC}" type="presParOf" srcId="{7CC7051D-17FC-4A14-B315-C3FD05D2F185}" destId="{E9B3461C-17B3-47D8-8C7F-B3B066990BC9}" srcOrd="12" destOrd="0" presId="urn:microsoft.com/office/officeart/2005/8/layout/default"/>
    <dgm:cxn modelId="{0EBDD4F7-9C44-4DBC-8B92-588F377E9FC8}" type="presParOf" srcId="{7CC7051D-17FC-4A14-B315-C3FD05D2F185}" destId="{7F65C48E-CCD4-450C-9A3F-42FB51B71F10}" srcOrd="13" destOrd="0" presId="urn:microsoft.com/office/officeart/2005/8/layout/default"/>
    <dgm:cxn modelId="{1A32C326-D756-4E67-9752-09371019F0A2}" type="presParOf" srcId="{7CC7051D-17FC-4A14-B315-C3FD05D2F185}" destId="{BE6645AE-6B4C-4082-9A92-0A8A9B1B87B9}" srcOrd="14" destOrd="0" presId="urn:microsoft.com/office/officeart/2005/8/layout/default"/>
    <dgm:cxn modelId="{F71B9F44-74A4-4078-8235-8A3257AAC861}" type="presParOf" srcId="{7CC7051D-17FC-4A14-B315-C3FD05D2F185}" destId="{28C3C8C0-FAC6-497C-A12F-77A3AE121A00}" srcOrd="15" destOrd="0" presId="urn:microsoft.com/office/officeart/2005/8/layout/default"/>
    <dgm:cxn modelId="{E7430533-B5D2-44C5-9B80-C29B7761BE00}" type="presParOf" srcId="{7CC7051D-17FC-4A14-B315-C3FD05D2F185}" destId="{4D4C2961-3360-434D-AB2D-80395AACEDE1}" srcOrd="16" destOrd="0" presId="urn:microsoft.com/office/officeart/2005/8/layout/default"/>
    <dgm:cxn modelId="{56044BAC-A90F-46F4-B5F1-413B3B71D4D8}" type="presParOf" srcId="{7CC7051D-17FC-4A14-B315-C3FD05D2F185}" destId="{BE423071-CBA1-442D-9B6E-A0B808210580}" srcOrd="17" destOrd="0" presId="urn:microsoft.com/office/officeart/2005/8/layout/default"/>
    <dgm:cxn modelId="{903FF3FC-7828-4FB7-9C19-95E2A38CCDEE}" type="presParOf" srcId="{7CC7051D-17FC-4A14-B315-C3FD05D2F185}" destId="{F3379B2D-71F3-4585-8107-D63F034E72D4}" srcOrd="18" destOrd="0" presId="urn:microsoft.com/office/officeart/2005/8/layout/default"/>
    <dgm:cxn modelId="{BBBF2055-7061-4878-88A9-8D33357C8499}" type="presParOf" srcId="{7CC7051D-17FC-4A14-B315-C3FD05D2F185}" destId="{DC5F4F6F-52FF-49F3-BB85-9BC4939A5D7E}" srcOrd="19" destOrd="0" presId="urn:microsoft.com/office/officeart/2005/8/layout/default"/>
    <dgm:cxn modelId="{C85F3425-023E-40F5-B92A-7C1A57871377}" type="presParOf" srcId="{7CC7051D-17FC-4A14-B315-C3FD05D2F185}" destId="{3799FCEF-769D-4150-B90A-BD9671E1A67C}"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7344F8-1C04-473D-BC41-D62F4FEC5B2A}">
      <dsp:nvSpPr>
        <dsp:cNvPr id="0" name=""/>
        <dsp:cNvSpPr/>
      </dsp:nvSpPr>
      <dsp:spPr>
        <a:xfrm>
          <a:off x="720840" y="1560"/>
          <a:ext cx="1570741" cy="94244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Boston University </a:t>
          </a:r>
        </a:p>
      </dsp:txBody>
      <dsp:txXfrm>
        <a:off x="720840" y="1560"/>
        <a:ext cx="1570741" cy="942445"/>
      </dsp:txXfrm>
    </dsp:sp>
    <dsp:sp modelId="{C834E879-0D5B-485D-8682-3D1F8C9AC39A}">
      <dsp:nvSpPr>
        <dsp:cNvPr id="0" name=""/>
        <dsp:cNvSpPr/>
      </dsp:nvSpPr>
      <dsp:spPr>
        <a:xfrm>
          <a:off x="2448656" y="1560"/>
          <a:ext cx="1570741" cy="942445"/>
        </a:xfrm>
        <a:prstGeom prst="rect">
          <a:avLst/>
        </a:prstGeom>
        <a:solidFill>
          <a:schemeClr val="accent2">
            <a:hueOff val="-145536"/>
            <a:satOff val="-8393"/>
            <a:lumOff val="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California State University, Sacramento</a:t>
          </a:r>
        </a:p>
      </dsp:txBody>
      <dsp:txXfrm>
        <a:off x="2448656" y="1560"/>
        <a:ext cx="1570741" cy="942445"/>
      </dsp:txXfrm>
    </dsp:sp>
    <dsp:sp modelId="{73CE2172-9FDE-4F8B-A656-31CEB37BDA05}">
      <dsp:nvSpPr>
        <dsp:cNvPr id="0" name=""/>
        <dsp:cNvSpPr/>
      </dsp:nvSpPr>
      <dsp:spPr>
        <a:xfrm>
          <a:off x="4176472" y="1560"/>
          <a:ext cx="1570741" cy="942445"/>
        </a:xfrm>
        <a:prstGeom prst="rect">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Careerbuilder.com</a:t>
          </a:r>
        </a:p>
      </dsp:txBody>
      <dsp:txXfrm>
        <a:off x="4176472" y="1560"/>
        <a:ext cx="1570741" cy="942445"/>
      </dsp:txXfrm>
    </dsp:sp>
    <dsp:sp modelId="{E7EADA98-1BDE-436F-908B-8FD633523E65}">
      <dsp:nvSpPr>
        <dsp:cNvPr id="0" name=""/>
        <dsp:cNvSpPr/>
      </dsp:nvSpPr>
      <dsp:spPr>
        <a:xfrm>
          <a:off x="5904288" y="1560"/>
          <a:ext cx="1570741" cy="942445"/>
        </a:xfrm>
        <a:prstGeom prst="rect">
          <a:avLst/>
        </a:prstGeom>
        <a:solidFill>
          <a:schemeClr val="accent2">
            <a:hueOff val="-436609"/>
            <a:satOff val="-25178"/>
            <a:lumOff val="2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The College Board</a:t>
          </a:r>
        </a:p>
      </dsp:txBody>
      <dsp:txXfrm>
        <a:off x="5904288" y="1560"/>
        <a:ext cx="1570741" cy="942445"/>
      </dsp:txXfrm>
    </dsp:sp>
    <dsp:sp modelId="{FE7ACD46-7FFA-445E-B9F7-038B69EE94EF}">
      <dsp:nvSpPr>
        <dsp:cNvPr id="0" name=""/>
        <dsp:cNvSpPr/>
      </dsp:nvSpPr>
      <dsp:spPr>
        <a:xfrm>
          <a:off x="720840" y="1101079"/>
          <a:ext cx="1570741" cy="942445"/>
        </a:xfrm>
        <a:prstGeom prst="rect">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Collegiate Assessment</a:t>
          </a:r>
        </a:p>
      </dsp:txBody>
      <dsp:txXfrm>
        <a:off x="720840" y="1101079"/>
        <a:ext cx="1570741" cy="942445"/>
      </dsp:txXfrm>
    </dsp:sp>
    <dsp:sp modelId="{5B0DC45B-14F2-4425-913E-28C400703CC3}">
      <dsp:nvSpPr>
        <dsp:cNvPr id="0" name=""/>
        <dsp:cNvSpPr/>
      </dsp:nvSpPr>
      <dsp:spPr>
        <a:xfrm>
          <a:off x="2448656" y="1101079"/>
          <a:ext cx="1570741" cy="942445"/>
        </a:xfrm>
        <a:prstGeom prst="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Elearninginfographics.com</a:t>
          </a:r>
        </a:p>
      </dsp:txBody>
      <dsp:txXfrm>
        <a:off x="2448656" y="1101079"/>
        <a:ext cx="1570741" cy="942445"/>
      </dsp:txXfrm>
    </dsp:sp>
    <dsp:sp modelId="{E9B3461C-17B3-47D8-8C7F-B3B066990BC9}">
      <dsp:nvSpPr>
        <dsp:cNvPr id="0" name=""/>
        <dsp:cNvSpPr/>
      </dsp:nvSpPr>
      <dsp:spPr>
        <a:xfrm>
          <a:off x="4176472" y="1101079"/>
          <a:ext cx="1570741" cy="942445"/>
        </a:xfrm>
        <a:prstGeom prst="rect">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Graduate Management Admissions Council</a:t>
          </a:r>
        </a:p>
      </dsp:txBody>
      <dsp:txXfrm>
        <a:off x="4176472" y="1101079"/>
        <a:ext cx="1570741" cy="942445"/>
      </dsp:txXfrm>
    </dsp:sp>
    <dsp:sp modelId="{BE6645AE-6B4C-4082-9A92-0A8A9B1B87B9}">
      <dsp:nvSpPr>
        <dsp:cNvPr id="0" name=""/>
        <dsp:cNvSpPr/>
      </dsp:nvSpPr>
      <dsp:spPr>
        <a:xfrm>
          <a:off x="5904288" y="1101079"/>
          <a:ext cx="1570741" cy="942445"/>
        </a:xfrm>
        <a:prstGeom prst="rect">
          <a:avLst/>
        </a:prstGeom>
        <a:solidFill>
          <a:schemeClr val="accent2">
            <a:hueOff val="-1018754"/>
            <a:satOff val="-58750"/>
            <a:lumOff val="604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Harris Interactive</a:t>
          </a:r>
        </a:p>
      </dsp:txBody>
      <dsp:txXfrm>
        <a:off x="5904288" y="1101079"/>
        <a:ext cx="1570741" cy="942445"/>
      </dsp:txXfrm>
    </dsp:sp>
    <dsp:sp modelId="{4D4C2961-3360-434D-AB2D-80395AACEDE1}">
      <dsp:nvSpPr>
        <dsp:cNvPr id="0" name=""/>
        <dsp:cNvSpPr/>
      </dsp:nvSpPr>
      <dsp:spPr>
        <a:xfrm>
          <a:off x="1584748" y="2200598"/>
          <a:ext cx="1570741" cy="942445"/>
        </a:xfrm>
        <a:prstGeom prst="rect">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National Association of Colleges and Employers</a:t>
          </a:r>
        </a:p>
      </dsp:txBody>
      <dsp:txXfrm>
        <a:off x="1584748" y="2200598"/>
        <a:ext cx="1570741" cy="942445"/>
      </dsp:txXfrm>
    </dsp:sp>
    <dsp:sp modelId="{F3379B2D-71F3-4585-8107-D63F034E72D4}">
      <dsp:nvSpPr>
        <dsp:cNvPr id="0" name=""/>
        <dsp:cNvSpPr/>
      </dsp:nvSpPr>
      <dsp:spPr>
        <a:xfrm>
          <a:off x="3312564" y="2200598"/>
          <a:ext cx="1570741" cy="942445"/>
        </a:xfrm>
        <a:prstGeom prst="rect">
          <a:avLst/>
        </a:prstGeom>
        <a:solidFill>
          <a:schemeClr val="accent2">
            <a:hueOff val="-1309827"/>
            <a:satOff val="-75535"/>
            <a:lumOff val="7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National Center for Education Statistics</a:t>
          </a:r>
        </a:p>
      </dsp:txBody>
      <dsp:txXfrm>
        <a:off x="3312564" y="2200598"/>
        <a:ext cx="1570741" cy="942445"/>
      </dsp:txXfrm>
    </dsp:sp>
    <dsp:sp modelId="{3799FCEF-769D-4150-B90A-BD9671E1A67C}">
      <dsp:nvSpPr>
        <dsp:cNvPr id="0" name=""/>
        <dsp:cNvSpPr/>
      </dsp:nvSpPr>
      <dsp:spPr>
        <a:xfrm>
          <a:off x="5040380" y="2200598"/>
          <a:ext cx="1570741" cy="942445"/>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Stanford University</a:t>
          </a:r>
        </a:p>
      </dsp:txBody>
      <dsp:txXfrm>
        <a:off x="5040380" y="2200598"/>
        <a:ext cx="1570741" cy="94244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26e194d715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26e194d71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6e194d7159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6e194d7159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134209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6e194d7159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g26e194d7159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1D4B9-C400-4AD9-8D2E-ABB934CB418E}"/>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7FB755B-AF00-432D-ACFD-EFC1752F3EC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3DAED5B-6536-435E-A66F-08D3D3410B51}"/>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A39315B2-A9C4-451C-A7A8-817A198107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08829A-4D6C-4943-ABDD-37CD821E10C5}"/>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12399448"/>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80716-DDA6-4F25-9FD1-FC8EAF9E17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2A840A4-BC52-4919-BFB2-FB0CDDDE7E7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517884-9F0A-49CC-920A-85DB0C927078}"/>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82C35C5C-A33C-4820-9B61-36C1C1BF9D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AC76F7-0C31-48FF-842C-61F2C9DCF74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59405017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8B5CF6-F6F6-4C85-8446-CD2C44F28EB4}"/>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839DA36-897B-462F-96DE-736FD565241C}"/>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8BAF71-A3A7-4F23-A49D-A9087DFB5910}"/>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405C00E9-FFDB-4FB9-B76D-508093814F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5AE019-5CDD-4F14-A36E-72B9FF1A097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256498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
        <p:cNvGrpSpPr/>
        <p:nvPr/>
      </p:nvGrpSpPr>
      <p:grpSpPr>
        <a:xfrm>
          <a:off x="0" y="0"/>
          <a:ext cx="0" cy="0"/>
          <a:chOff x="0" y="0"/>
          <a:chExt cx="0" cy="0"/>
        </a:xfrm>
      </p:grpSpPr>
      <p:sp>
        <p:nvSpPr>
          <p:cNvPr id="19" name="Google Shape;19;p34"/>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4"/>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534720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30"/>
        <p:cNvGrpSpPr/>
        <p:nvPr/>
      </p:nvGrpSpPr>
      <p:grpSpPr>
        <a:xfrm>
          <a:off x="0" y="0"/>
          <a:ext cx="0" cy="0"/>
          <a:chOff x="0" y="0"/>
          <a:chExt cx="0" cy="0"/>
        </a:xfrm>
      </p:grpSpPr>
      <p:sp>
        <p:nvSpPr>
          <p:cNvPr id="32" name="Google Shape;32;p4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3" name="Google Shape;33;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321622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3"/>
        <p:cNvGrpSpPr/>
        <p:nvPr/>
      </p:nvGrpSpPr>
      <p:grpSpPr>
        <a:xfrm>
          <a:off x="0" y="0"/>
          <a:ext cx="0" cy="0"/>
          <a:chOff x="0" y="0"/>
          <a:chExt cx="0" cy="0"/>
        </a:xfrm>
      </p:grpSpPr>
      <p:sp>
        <p:nvSpPr>
          <p:cNvPr id="25" name="Google Shape;25;p3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37"/>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734286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4"/>
        <p:cNvGrpSpPr/>
        <p:nvPr/>
      </p:nvGrpSpPr>
      <p:grpSpPr>
        <a:xfrm>
          <a:off x="0" y="0"/>
          <a:ext cx="0" cy="0"/>
          <a:chOff x="0" y="0"/>
          <a:chExt cx="0" cy="0"/>
        </a:xfrm>
      </p:grpSpPr>
      <p:sp>
        <p:nvSpPr>
          <p:cNvPr id="36" name="Google Shape;36;p4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7" name="Google Shape;37;p41"/>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8" name="Google Shape;38;p41"/>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9" name="Google Shape;39;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553124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B3A33-CF7E-4F5C-AB5A-ABE985B8D5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2E03B50-56D3-4D70-BD6D-32ADDFE5C80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D5F909-9447-49C6-9F0B-B8BDCF8B94DA}"/>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F6FEF981-F29C-4922-A3FE-13E2E70E9F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296AD6-3E5F-4096-8BFD-5327E88F629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7972102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59E3D-E53F-4A64-9DB0-1BAA8FD9FF83}"/>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D030975-1F5F-4275-B2BB-6785B7719303}"/>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578BD9C-7AD1-49D3-B7C4-F2EF50F20BF8}"/>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DF44635B-A90C-4014-AFB6-B37D7AF241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3B3F92-A003-47ED-B134-241139FFDA2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0687596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8147B-0F7E-4277-B712-7C55C3D4D53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C06367-0A1F-47E5-8F72-A6A43F305AFF}"/>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FD04DA-C83C-42B6-A153-55FAC5CED7EF}"/>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6FAC74-E45C-40B8-BD1A-E209C531C8FC}"/>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6" name="Footer Placeholder 5">
            <a:extLst>
              <a:ext uri="{FF2B5EF4-FFF2-40B4-BE49-F238E27FC236}">
                <a16:creationId xmlns:a16="http://schemas.microsoft.com/office/drawing/2014/main" id="{D779C1EE-28F7-498C-90D7-2B1C891799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4D9136-CBF3-4D42-97D8-B258F5A27E5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6047518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ADC3C-DBC9-42C2-B4B0-21019303BA85}"/>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FA82CF7-DC71-4B48-B018-58C170F53607}"/>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DFA31699-C33F-49D1-AF86-CD390C9036DD}"/>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9C8AEE-5D97-4EF1-8982-001FC5570823}"/>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9AA01FF3-215C-481B-8158-2EE67450C787}"/>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2F4D3A-471E-40BB-8288-7A2FC321FB50}"/>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8" name="Footer Placeholder 7">
            <a:extLst>
              <a:ext uri="{FF2B5EF4-FFF2-40B4-BE49-F238E27FC236}">
                <a16:creationId xmlns:a16="http://schemas.microsoft.com/office/drawing/2014/main" id="{98C074B0-F124-48C7-AC6B-C077311957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96D5B91-B50E-40AA-92D2-F052C7409E9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7608920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AB9F-774F-4A15-BA30-38DFA6F1DB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B507DA-4D7B-44CC-BADE-0E0FF514EFD8}"/>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4" name="Footer Placeholder 3">
            <a:extLst>
              <a:ext uri="{FF2B5EF4-FFF2-40B4-BE49-F238E27FC236}">
                <a16:creationId xmlns:a16="http://schemas.microsoft.com/office/drawing/2014/main" id="{CD19565A-EF39-478E-A416-E17A9268DC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7D46D75-9186-4DC0-9A57-C32ECCEC7AC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30689486"/>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C6B722B-5D11-44EA-992E-D0BD2E836483}"/>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3" name="Footer Placeholder 2">
            <a:extLst>
              <a:ext uri="{FF2B5EF4-FFF2-40B4-BE49-F238E27FC236}">
                <a16:creationId xmlns:a16="http://schemas.microsoft.com/office/drawing/2014/main" id="{6B1EB185-DD90-46D8-8FE6-F9C26349F0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8EE2F7-6737-4F6C-BE0D-E166FA2F7CB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07606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3BAFA-6246-4AAA-8655-9860A3006F5A}"/>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35CF7A1-2EB9-4398-B831-97817A33F781}"/>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ABA40A-1F3F-4FAD-9379-B9D3837107C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D750758C-DDC0-4143-A291-D78CD0FB92E8}"/>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6" name="Footer Placeholder 5">
            <a:extLst>
              <a:ext uri="{FF2B5EF4-FFF2-40B4-BE49-F238E27FC236}">
                <a16:creationId xmlns:a16="http://schemas.microsoft.com/office/drawing/2014/main" id="{ED55CF5E-CD7F-4D53-BA63-342AB04BD2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F5EE77-1505-49B3-A6A7-A7B25B85489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5510809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8F2CC-A061-4DE1-B8B5-3717C0D27EFA}"/>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046D380-3149-458F-BB34-E3B540BCAA8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D8C4864-FB1C-44C0-AC03-80057A69F196}"/>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F4DE7D50-8A10-42A5-B985-9DB2440AA8A7}"/>
              </a:ext>
            </a:extLst>
          </p:cNvPr>
          <p:cNvSpPr>
            <a:spLocks noGrp="1"/>
          </p:cNvSpPr>
          <p:nvPr>
            <p:ph type="dt" sz="half" idx="10"/>
          </p:nvPr>
        </p:nvSpPr>
        <p:spPr/>
        <p:txBody>
          <a:bodyPr/>
          <a:lstStyle/>
          <a:p>
            <a:fld id="{016B4C49-F203-4CEC-9027-E4819D031C34}" type="datetimeFigureOut">
              <a:rPr lang="en-US" smtClean="0"/>
              <a:t>10/23/2023</a:t>
            </a:fld>
            <a:endParaRPr lang="en-US"/>
          </a:p>
        </p:txBody>
      </p:sp>
      <p:sp>
        <p:nvSpPr>
          <p:cNvPr id="6" name="Footer Placeholder 5">
            <a:extLst>
              <a:ext uri="{FF2B5EF4-FFF2-40B4-BE49-F238E27FC236}">
                <a16:creationId xmlns:a16="http://schemas.microsoft.com/office/drawing/2014/main" id="{46CC94E3-6F12-48C3-8B80-AA3AB4F6B2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223DED-4B9D-4261-BB02-01CE069DE7A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79549484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CB980F0-9A95-4387-B8BC-595E65F9C2D2}"/>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92A710-B8D1-4CF9-A304-6F4213D498EF}"/>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DB13A5-0892-4A9E-8DE2-78889B251307}"/>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16B4C49-F203-4CEC-9027-E4819D031C34}" type="datetimeFigureOut">
              <a:rPr lang="en-US" smtClean="0"/>
              <a:t>10/23/2023</a:t>
            </a:fld>
            <a:endParaRPr lang="en-US"/>
          </a:p>
        </p:txBody>
      </p:sp>
      <p:sp>
        <p:nvSpPr>
          <p:cNvPr id="5" name="Footer Placeholder 4">
            <a:extLst>
              <a:ext uri="{FF2B5EF4-FFF2-40B4-BE49-F238E27FC236}">
                <a16:creationId xmlns:a16="http://schemas.microsoft.com/office/drawing/2014/main" id="{91A607CA-ED7D-478B-B9DA-972C96785C31}"/>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26A796-6629-4457-88D5-DAF8E8BD8582}"/>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7238566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citytech.cuny.edu/research/"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5" Type="http://schemas.openxmlformats.org/officeDocument/2006/relationships/hyperlink" Target="https://www.citytech.cuny.edu/student-life/" TargetMode="External"/><Relationship Id="rId4" Type="http://schemas.openxmlformats.org/officeDocument/2006/relationships/hyperlink" Target="http://www.citytech.cuny.edu/pdc/"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citytech.cuny.edu/student-life/" TargetMode="External"/><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hyperlink" Target="https://www.citytech.cuny.edu/sga/"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hyperlink" Target="https://www.citytech.cuny.edu/student-life/" TargetMode="External"/><Relationship Id="rId7" Type="http://schemas.openxmlformats.org/officeDocument/2006/relationships/hyperlink" Target="https://www.facebook.com/citytech/" TargetMode="External"/><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hyperlink" Target="https://www.instagram.com/peermentors_citytech/?hl=en" TargetMode="External"/><Relationship Id="rId5" Type="http://schemas.openxmlformats.org/officeDocument/2006/relationships/hyperlink" Target="https://openlab.citytech.cuny.edu/" TargetMode="External"/><Relationship Id="rId4" Type="http://schemas.openxmlformats.org/officeDocument/2006/relationships/hyperlink" Target="https://citytech-cuny.presence.io/"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mailto:studentlife@citytech.cuny.edu" TargetMode="External"/><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
          <p:cNvSpPr txBox="1">
            <a:spLocks noGrp="1"/>
          </p:cNvSpPr>
          <p:nvPr>
            <p:ph type="ctrTitle"/>
          </p:nvPr>
        </p:nvSpPr>
        <p:spPr>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
          <p:cNvSpPr txBox="1">
            <a:spLocks noGrp="1"/>
          </p:cNvSpPr>
          <p:nvPr>
            <p:ph type="subTitle" idx="1"/>
          </p:nvPr>
        </p:nvSpPr>
        <p:spPr>
          <a:xfrm>
            <a:off x="1680302" y="3280475"/>
            <a:ext cx="5783400" cy="909000"/>
          </a:xfrm>
          <a:prstGeom prst="rect">
            <a:avLst/>
          </a:prstGeom>
          <a:noFill/>
          <a:ln>
            <a:noFill/>
          </a:ln>
        </p:spPr>
        <p:txBody>
          <a:bodyPr spcFirstLastPara="1" wrap="square" lIns="91425" tIns="91425" rIns="91425" bIns="91425" anchor="t" anchorCtr="0">
            <a:normAutofit/>
          </a:bodyPr>
          <a:lstStyle/>
          <a:p>
            <a:pPr marL="0" lvl="0" indent="0" algn="r" rtl="0">
              <a:lnSpc>
                <a:spcPct val="100000"/>
              </a:lnSpc>
              <a:spcBef>
                <a:spcPts val="0"/>
              </a:spcBef>
              <a:spcAft>
                <a:spcPts val="0"/>
              </a:spcAft>
              <a:buSzPct val="129032"/>
              <a:buNone/>
            </a:pPr>
            <a:r>
              <a:rPr lang="en" dirty="0"/>
              <a:t>Prof. </a:t>
            </a:r>
            <a:r>
              <a:rPr lang="en-US" dirty="0"/>
              <a:t>Jessica Penner</a:t>
            </a:r>
            <a:endParaRPr dirty="0"/>
          </a:p>
          <a:p>
            <a:pPr marL="0" lvl="0" indent="0" algn="r" rtl="0">
              <a:lnSpc>
                <a:spcPct val="100000"/>
              </a:lnSpc>
              <a:spcBef>
                <a:spcPts val="0"/>
              </a:spcBef>
              <a:spcAft>
                <a:spcPts val="0"/>
              </a:spcAft>
              <a:buSzPct val="129032"/>
              <a:buNone/>
            </a:pPr>
            <a:r>
              <a:rPr lang="en-US" dirty="0"/>
              <a:t>jpenner@citytech.cuny.edu</a:t>
            </a:r>
            <a:endParaRPr dirty="0"/>
          </a:p>
        </p:txBody>
      </p:sp>
      <p:grpSp>
        <p:nvGrpSpPr>
          <p:cNvPr id="65" name="Google Shape;65;p1"/>
          <p:cNvGrpSpPr/>
          <p:nvPr/>
        </p:nvGrpSpPr>
        <p:grpSpPr>
          <a:xfrm>
            <a:off x="86851" y="4448817"/>
            <a:ext cx="1273858" cy="607271"/>
            <a:chOff x="86851" y="4297675"/>
            <a:chExt cx="1881900" cy="758425"/>
          </a:xfrm>
        </p:grpSpPr>
        <p:pic>
          <p:nvPicPr>
            <p:cNvPr id="66" name="Google Shape;66;p1"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6"/>
        <p:cNvGrpSpPr/>
        <p:nvPr/>
      </p:nvGrpSpPr>
      <p:grpSpPr>
        <a:xfrm>
          <a:off x="0" y="0"/>
          <a:ext cx="0" cy="0"/>
          <a:chOff x="0" y="0"/>
          <a:chExt cx="0" cy="0"/>
        </a:xfrm>
      </p:grpSpPr>
      <p:sp useBgFill="1">
        <p:nvSpPr>
          <p:cNvPr id="153" name="Rectangle 152">
            <a:extLst>
              <a:ext uri="{FF2B5EF4-FFF2-40B4-BE49-F238E27FC236}">
                <a16:creationId xmlns:a16="http://schemas.microsoft.com/office/drawing/2014/main" id="{C8320351-9FA2-4A26-885B-BB8F3E490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5" name="Rectangle 154">
            <a:extLst>
              <a:ext uri="{FF2B5EF4-FFF2-40B4-BE49-F238E27FC236}">
                <a16:creationId xmlns:a16="http://schemas.microsoft.com/office/drawing/2014/main" id="{68CD2EFB-78C2-4C6E-A6B9-4ED12FAD5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149" name="Picture 148">
            <a:extLst>
              <a:ext uri="{FF2B5EF4-FFF2-40B4-BE49-F238E27FC236}">
                <a16:creationId xmlns:a16="http://schemas.microsoft.com/office/drawing/2014/main" id="{0CB6F258-CD91-6F5E-E9F6-669F1A8D2AFA}"/>
              </a:ext>
            </a:extLst>
          </p:cNvPr>
          <p:cNvPicPr>
            <a:picLocks noChangeAspect="1"/>
          </p:cNvPicPr>
          <p:nvPr/>
        </p:nvPicPr>
        <p:blipFill rotWithShape="1">
          <a:blip r:embed="rId3">
            <a:alphaModFix amt="60000"/>
          </a:blip>
          <a:srcRect t="1747"/>
          <a:stretch/>
        </p:blipFill>
        <p:spPr>
          <a:xfrm>
            <a:off x="20" y="10"/>
            <a:ext cx="9143980" cy="5143490"/>
          </a:xfrm>
          <a:prstGeom prst="rect">
            <a:avLst/>
          </a:prstGeom>
        </p:spPr>
      </p:pic>
      <p:sp>
        <p:nvSpPr>
          <p:cNvPr id="147" name="Google Shape;147;p16"/>
          <p:cNvSpPr txBox="1">
            <a:spLocks noGrp="1"/>
          </p:cNvSpPr>
          <p:nvPr>
            <p:ph type="title"/>
          </p:nvPr>
        </p:nvSpPr>
        <p:spPr>
          <a:xfrm>
            <a:off x="630936" y="450320"/>
            <a:ext cx="7406640" cy="2474926"/>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6200" b="1">
                <a:solidFill>
                  <a:srgbClr val="FFFFFF"/>
                </a:solidFill>
              </a:rPr>
              <a:t>Career Benefits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1"/>
        <p:cNvGrpSpPr/>
        <p:nvPr/>
      </p:nvGrpSpPr>
      <p:grpSpPr>
        <a:xfrm>
          <a:off x="0" y="0"/>
          <a:ext cx="0" cy="0"/>
          <a:chOff x="0" y="0"/>
          <a:chExt cx="0" cy="0"/>
        </a:xfrm>
      </p:grpSpPr>
      <p:sp useBgFill="1">
        <p:nvSpPr>
          <p:cNvPr id="159" name="Rectangle 15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4" name="Google Shape;154;p17"/>
          <p:cNvPicPr preferRelativeResize="0"/>
          <p:nvPr/>
        </p:nvPicPr>
        <p:blipFill rotWithShape="1">
          <a:blip r:embed="rId3"/>
          <a:stretch/>
        </p:blipFill>
        <p:spPr>
          <a:xfrm>
            <a:off x="729154" y="342900"/>
            <a:ext cx="7685691" cy="44577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58"/>
        <p:cNvGrpSpPr/>
        <p:nvPr/>
      </p:nvGrpSpPr>
      <p:grpSpPr>
        <a:xfrm>
          <a:off x="0" y="0"/>
          <a:ext cx="0" cy="0"/>
          <a:chOff x="0" y="0"/>
          <a:chExt cx="0" cy="0"/>
        </a:xfrm>
      </p:grpSpPr>
      <p:sp useBgFill="1">
        <p:nvSpPr>
          <p:cNvPr id="166" name="Rectangle 16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181966"/>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182309"/>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Rectangle 17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80833" y="-3980834"/>
            <a:ext cx="1182335"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Google Shape;159;p18"/>
          <p:cNvSpPr txBox="1">
            <a:spLocks noGrp="1"/>
          </p:cNvSpPr>
          <p:nvPr>
            <p:ph type="title"/>
          </p:nvPr>
        </p:nvSpPr>
        <p:spPr>
          <a:xfrm>
            <a:off x="1028697" y="261648"/>
            <a:ext cx="7533018" cy="658297"/>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ts val="3000"/>
            </a:pPr>
            <a:r>
              <a:rPr lang="en-US" sz="3000" kern="1200">
                <a:solidFill>
                  <a:srgbClr val="FFFFFF"/>
                </a:solidFill>
                <a:latin typeface="+mj-lt"/>
                <a:ea typeface="+mj-ea"/>
                <a:cs typeface="+mj-cs"/>
              </a:rPr>
              <a:t>Sources</a:t>
            </a:r>
          </a:p>
        </p:txBody>
      </p:sp>
      <p:graphicFrame>
        <p:nvGraphicFramePr>
          <p:cNvPr id="162" name="Google Shape;160;p18">
            <a:extLst>
              <a:ext uri="{FF2B5EF4-FFF2-40B4-BE49-F238E27FC236}">
                <a16:creationId xmlns:a16="http://schemas.microsoft.com/office/drawing/2014/main" id="{52A7CA97-92EF-373D-E192-71BFFFC1D6CC}"/>
              </a:ext>
            </a:extLst>
          </p:cNvPr>
          <p:cNvGraphicFramePr/>
          <p:nvPr>
            <p:extLst>
              <p:ext uri="{D42A27DB-BD31-4B8C-83A1-F6EECF244321}">
                <p14:modId xmlns:p14="http://schemas.microsoft.com/office/powerpoint/2010/main" val="1643312043"/>
              </p:ext>
            </p:extLst>
          </p:nvPr>
        </p:nvGraphicFramePr>
        <p:xfrm>
          <a:off x="483042" y="1584434"/>
          <a:ext cx="8195871" cy="31446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26e194d7159_0_0"/>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2000" b="1" dirty="0">
                <a:solidFill>
                  <a:schemeClr val="accent5"/>
                </a:solidFill>
              </a:rPr>
              <a:t>Hard Skills vs. Soft Skills: </a:t>
            </a:r>
            <a:br>
              <a:rPr lang="en" sz="2000" b="1" dirty="0">
                <a:solidFill>
                  <a:schemeClr val="accent5"/>
                </a:solidFill>
              </a:rPr>
            </a:br>
            <a:r>
              <a:rPr lang="en" sz="2000" b="1" dirty="0">
                <a:solidFill>
                  <a:schemeClr val="accent5"/>
                </a:solidFill>
              </a:rPr>
              <a:t>What’s the Difference?</a:t>
            </a:r>
            <a:endParaRPr sz="2000" b="1" dirty="0">
              <a:solidFill>
                <a:schemeClr val="accent5"/>
              </a:solidFill>
            </a:endParaRPr>
          </a:p>
        </p:txBody>
      </p:sp>
      <p:sp>
        <p:nvSpPr>
          <p:cNvPr id="166" name="Google Shape;166;g26e194d7159_0_0"/>
          <p:cNvSpPr txBox="1">
            <a:spLocks noGrp="1"/>
          </p:cNvSpPr>
          <p:nvPr>
            <p:ph type="body" idx="1"/>
          </p:nvPr>
        </p:nvSpPr>
        <p:spPr>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2000" dirty="0">
                <a:solidFill>
                  <a:schemeClr val="accent6"/>
                </a:solidFill>
              </a:rPr>
              <a:t>Hard Skills:</a:t>
            </a:r>
            <a:endParaRPr sz="2000" dirty="0">
              <a:solidFill>
                <a:schemeClr val="accent6"/>
              </a:solidFill>
            </a:endParaRPr>
          </a:p>
          <a:p>
            <a:pPr marL="0" lvl="0" indent="0" algn="l" rtl="0">
              <a:spcBef>
                <a:spcPts val="0"/>
              </a:spcBef>
              <a:spcAft>
                <a:spcPts val="0"/>
              </a:spcAft>
              <a:buNone/>
            </a:pPr>
            <a:r>
              <a:rPr lang="en" sz="2000" dirty="0"/>
              <a:t>Specific knowledge and abilities needed in order to perform a certain job</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 sz="2000" i="1" dirty="0"/>
              <a:t>For example: An architect needs to be able to draft blueprints, have a knowledge of the strengths and uses of various building materials, etc.</a:t>
            </a:r>
            <a:endParaRPr sz="2000" i="1" dirty="0"/>
          </a:p>
          <a:p>
            <a:pPr marL="0" lvl="0" indent="0" algn="l" rtl="0">
              <a:spcBef>
                <a:spcPts val="0"/>
              </a:spcBef>
              <a:spcAft>
                <a:spcPts val="0"/>
              </a:spcAft>
              <a:buNone/>
            </a:pPr>
            <a:endParaRPr sz="2400" dirty="0"/>
          </a:p>
          <a:p>
            <a:pPr marL="0" lvl="0" indent="0" algn="l" rtl="0">
              <a:spcBef>
                <a:spcPts val="0"/>
              </a:spcBef>
              <a:spcAft>
                <a:spcPts val="0"/>
              </a:spcAft>
              <a:buNone/>
            </a:pPr>
            <a:endParaRPr dirty="0"/>
          </a:p>
        </p:txBody>
      </p:sp>
      <p:sp>
        <p:nvSpPr>
          <p:cNvPr id="5" name="Text Placeholder 4">
            <a:extLst>
              <a:ext uri="{FF2B5EF4-FFF2-40B4-BE49-F238E27FC236}">
                <a16:creationId xmlns:a16="http://schemas.microsoft.com/office/drawing/2014/main" id="{AD6A1EA1-CADB-CFB9-F655-EDC6585C5493}"/>
              </a:ext>
            </a:extLst>
          </p:cNvPr>
          <p:cNvSpPr>
            <a:spLocks noGrp="1"/>
          </p:cNvSpPr>
          <p:nvPr>
            <p:ph type="body" idx="2"/>
          </p:nvPr>
        </p:nvSpPr>
        <p:spPr/>
        <p:txBody>
          <a:bodyPr>
            <a:normAutofit/>
          </a:bodyPr>
          <a:lstStyle/>
          <a:p>
            <a:pPr marL="0" lvl="0" indent="0" algn="l" rtl="0">
              <a:spcBef>
                <a:spcPts val="0"/>
              </a:spcBef>
              <a:spcAft>
                <a:spcPts val="0"/>
              </a:spcAft>
              <a:buNone/>
            </a:pPr>
            <a:r>
              <a:rPr lang="en-US" sz="2000" dirty="0">
                <a:solidFill>
                  <a:schemeClr val="accent6"/>
                </a:solidFill>
              </a:rPr>
              <a:t>Soft Skills:</a:t>
            </a:r>
          </a:p>
          <a:p>
            <a:pPr marL="0" lvl="0" indent="0" algn="l" rtl="0">
              <a:spcBef>
                <a:spcPts val="0"/>
              </a:spcBef>
              <a:spcAft>
                <a:spcPts val="0"/>
              </a:spcAft>
              <a:buNone/>
            </a:pPr>
            <a:r>
              <a:rPr lang="en-US" sz="2000" dirty="0"/>
              <a:t>Knowledge and abilities that don’t directly relate to a certain job, but that make an employee valuable</a:t>
            </a:r>
          </a:p>
          <a:p>
            <a:pPr marL="0" lvl="0" indent="0" algn="l" rtl="0">
              <a:spcBef>
                <a:spcPts val="0"/>
              </a:spcBef>
              <a:spcAft>
                <a:spcPts val="0"/>
              </a:spcAft>
              <a:buNone/>
            </a:pPr>
            <a:endParaRPr lang="en-US" sz="2000" dirty="0"/>
          </a:p>
          <a:p>
            <a:pPr marL="0" lvl="0" indent="0" algn="l" rtl="0">
              <a:spcBef>
                <a:spcPts val="0"/>
              </a:spcBef>
              <a:spcAft>
                <a:spcPts val="0"/>
              </a:spcAft>
              <a:buNone/>
            </a:pPr>
            <a:r>
              <a:rPr lang="en-US" sz="2000" i="1" dirty="0"/>
              <a:t>For example: communication skills, interpersonal skills, managerial skills, etc.</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0"/>
        <p:cNvGrpSpPr/>
        <p:nvPr/>
      </p:nvGrpSpPr>
      <p:grpSpPr>
        <a:xfrm>
          <a:off x="0" y="0"/>
          <a:ext cx="0" cy="0"/>
          <a:chOff x="0" y="0"/>
          <a:chExt cx="0" cy="0"/>
        </a:xfrm>
      </p:grpSpPr>
      <p:sp useBgFill="1">
        <p:nvSpPr>
          <p:cNvPr id="178" name="Rectangle 177">
            <a:extLst>
              <a:ext uri="{FF2B5EF4-FFF2-40B4-BE49-F238E27FC236}">
                <a16:creationId xmlns:a16="http://schemas.microsoft.com/office/drawing/2014/main" id="{04C21BAE-6866-4C7A-A7EC-C1B2E572D5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 name="Picture 173" descr="White bulbs with a yellow one standing out">
            <a:extLst>
              <a:ext uri="{FF2B5EF4-FFF2-40B4-BE49-F238E27FC236}">
                <a16:creationId xmlns:a16="http://schemas.microsoft.com/office/drawing/2014/main" id="{A39397BC-5374-7D75-8F00-CD0AB8618995}"/>
              </a:ext>
            </a:extLst>
          </p:cNvPr>
          <p:cNvPicPr>
            <a:picLocks noChangeAspect="1"/>
          </p:cNvPicPr>
          <p:nvPr/>
        </p:nvPicPr>
        <p:blipFill rotWithShape="1">
          <a:blip r:embed="rId3"/>
          <a:srcRect b="15731"/>
          <a:stretch/>
        </p:blipFill>
        <p:spPr>
          <a:xfrm>
            <a:off x="20" y="10"/>
            <a:ext cx="9143980" cy="5143490"/>
          </a:xfrm>
          <a:prstGeom prst="rect">
            <a:avLst/>
          </a:prstGeom>
        </p:spPr>
      </p:pic>
      <p:sp useBgFill="1">
        <p:nvSpPr>
          <p:cNvPr id="180" name="Freeform: Shape 179">
            <a:extLst>
              <a:ext uri="{FF2B5EF4-FFF2-40B4-BE49-F238E27FC236}">
                <a16:creationId xmlns:a16="http://schemas.microsoft.com/office/drawing/2014/main" id="{7E7D0C94-08B4-48AE-8813-CC4D60294F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2924" y="457200"/>
            <a:ext cx="4029076" cy="4135325"/>
          </a:xfrm>
          <a:custGeom>
            <a:avLst/>
            <a:gdLst>
              <a:gd name="connsiteX0" fmla="*/ 0 w 5372101"/>
              <a:gd name="connsiteY0" fmla="*/ 0 h 5513767"/>
              <a:gd name="connsiteX1" fmla="*/ 5372101 w 5372101"/>
              <a:gd name="connsiteY1" fmla="*/ 0 h 5513767"/>
              <a:gd name="connsiteX2" fmla="*/ 5372101 w 5372101"/>
              <a:gd name="connsiteY2" fmla="*/ 5513767 h 5513767"/>
              <a:gd name="connsiteX3" fmla="*/ 5363126 w 5372101"/>
              <a:gd name="connsiteY3" fmla="*/ 5512835 h 5513767"/>
              <a:gd name="connsiteX4" fmla="*/ 5316714 w 5372101"/>
              <a:gd name="connsiteY4" fmla="*/ 5491247 h 5513767"/>
              <a:gd name="connsiteX5" fmla="*/ 5198331 w 5372101"/>
              <a:gd name="connsiteY5" fmla="*/ 5470092 h 5513767"/>
              <a:gd name="connsiteX6" fmla="*/ 5150428 w 5372101"/>
              <a:gd name="connsiteY6" fmla="*/ 5472506 h 5513767"/>
              <a:gd name="connsiteX7" fmla="*/ 5085506 w 5372101"/>
              <a:gd name="connsiteY7" fmla="*/ 5468851 h 5513767"/>
              <a:gd name="connsiteX8" fmla="*/ 4968663 w 5372101"/>
              <a:gd name="connsiteY8" fmla="*/ 5470487 h 5513767"/>
              <a:gd name="connsiteX9" fmla="*/ 4815623 w 5372101"/>
              <a:gd name="connsiteY9" fmla="*/ 5458622 h 5513767"/>
              <a:gd name="connsiteX10" fmla="*/ 4716679 w 5372101"/>
              <a:gd name="connsiteY10" fmla="*/ 5405365 h 5513767"/>
              <a:gd name="connsiteX11" fmla="*/ 4704891 w 5372101"/>
              <a:gd name="connsiteY11" fmla="*/ 5411529 h 5513767"/>
              <a:gd name="connsiteX12" fmla="*/ 4630496 w 5372101"/>
              <a:gd name="connsiteY12" fmla="*/ 5396532 h 5513767"/>
              <a:gd name="connsiteX13" fmla="*/ 4506964 w 5372101"/>
              <a:gd name="connsiteY13" fmla="*/ 5396685 h 5513767"/>
              <a:gd name="connsiteX14" fmla="*/ 4427135 w 5372101"/>
              <a:gd name="connsiteY14" fmla="*/ 5358585 h 5513767"/>
              <a:gd name="connsiteX15" fmla="*/ 4028338 w 5372101"/>
              <a:gd name="connsiteY15" fmla="*/ 5313494 h 5513767"/>
              <a:gd name="connsiteX16" fmla="*/ 4015367 w 5372101"/>
              <a:gd name="connsiteY16" fmla="*/ 5320766 h 5513767"/>
              <a:gd name="connsiteX17" fmla="*/ 4002837 w 5372101"/>
              <a:gd name="connsiteY17" fmla="*/ 5322294 h 5513767"/>
              <a:gd name="connsiteX18" fmla="*/ 3997650 w 5372101"/>
              <a:gd name="connsiteY18" fmla="*/ 5329513 h 5513767"/>
              <a:gd name="connsiteX19" fmla="*/ 3991991 w 5372101"/>
              <a:gd name="connsiteY19" fmla="*/ 5331908 h 5513767"/>
              <a:gd name="connsiteX20" fmla="*/ 3925210 w 5372101"/>
              <a:gd name="connsiteY20" fmla="*/ 5319395 h 5513767"/>
              <a:gd name="connsiteX21" fmla="*/ 3837014 w 5372101"/>
              <a:gd name="connsiteY21" fmla="*/ 5289023 h 5513767"/>
              <a:gd name="connsiteX22" fmla="*/ 3798765 w 5372101"/>
              <a:gd name="connsiteY22" fmla="*/ 5299431 h 5513767"/>
              <a:gd name="connsiteX23" fmla="*/ 3792144 w 5372101"/>
              <a:gd name="connsiteY23" fmla="*/ 5301616 h 5513767"/>
              <a:gd name="connsiteX24" fmla="*/ 3766249 w 5372101"/>
              <a:gd name="connsiteY24" fmla="*/ 5301869 h 5513767"/>
              <a:gd name="connsiteX25" fmla="*/ 3718651 w 5372101"/>
              <a:gd name="connsiteY25" fmla="*/ 5320541 h 5513767"/>
              <a:gd name="connsiteX26" fmla="*/ 3671207 w 5372101"/>
              <a:gd name="connsiteY26" fmla="*/ 5318046 h 5513767"/>
              <a:gd name="connsiteX27" fmla="*/ 3446863 w 5372101"/>
              <a:gd name="connsiteY27" fmla="*/ 5294348 h 5513767"/>
              <a:gd name="connsiteX28" fmla="*/ 3312000 w 5372101"/>
              <a:gd name="connsiteY28" fmla="*/ 5286923 h 5513767"/>
              <a:gd name="connsiteX29" fmla="*/ 3259756 w 5372101"/>
              <a:gd name="connsiteY29" fmla="*/ 5294712 h 5513767"/>
              <a:gd name="connsiteX30" fmla="*/ 3187481 w 5372101"/>
              <a:gd name="connsiteY30" fmla="*/ 5298457 h 5513767"/>
              <a:gd name="connsiteX31" fmla="*/ 3124115 w 5372101"/>
              <a:gd name="connsiteY31" fmla="*/ 5294626 h 5513767"/>
              <a:gd name="connsiteX32" fmla="*/ 3099907 w 5372101"/>
              <a:gd name="connsiteY32" fmla="*/ 5302443 h 5513767"/>
              <a:gd name="connsiteX33" fmla="*/ 3017494 w 5372101"/>
              <a:gd name="connsiteY33" fmla="*/ 5301439 h 5513767"/>
              <a:gd name="connsiteX34" fmla="*/ 3010848 w 5372101"/>
              <a:gd name="connsiteY34" fmla="*/ 5307225 h 5513767"/>
              <a:gd name="connsiteX35" fmla="*/ 2994286 w 5372101"/>
              <a:gd name="connsiteY35" fmla="*/ 5309060 h 5513767"/>
              <a:gd name="connsiteX36" fmla="*/ 2988160 w 5372101"/>
              <a:gd name="connsiteY36" fmla="*/ 5310041 h 5513767"/>
              <a:gd name="connsiteX37" fmla="*/ 2984260 w 5372101"/>
              <a:gd name="connsiteY37" fmla="*/ 5307528 h 5513767"/>
              <a:gd name="connsiteX38" fmla="*/ 2979127 w 5372101"/>
              <a:gd name="connsiteY38" fmla="*/ 5308389 h 5513767"/>
              <a:gd name="connsiteX39" fmla="*/ 2978660 w 5372101"/>
              <a:gd name="connsiteY39" fmla="*/ 5311563 h 5513767"/>
              <a:gd name="connsiteX40" fmla="*/ 2946326 w 5372101"/>
              <a:gd name="connsiteY40" fmla="*/ 5316745 h 5513767"/>
              <a:gd name="connsiteX41" fmla="*/ 2713134 w 5372101"/>
              <a:gd name="connsiteY41" fmla="*/ 5331381 h 5513767"/>
              <a:gd name="connsiteX42" fmla="*/ 2352072 w 5372101"/>
              <a:gd name="connsiteY42" fmla="*/ 5342761 h 5513767"/>
              <a:gd name="connsiteX43" fmla="*/ 2260922 w 5372101"/>
              <a:gd name="connsiteY43" fmla="*/ 5328122 h 5513767"/>
              <a:gd name="connsiteX44" fmla="*/ 2178497 w 5372101"/>
              <a:gd name="connsiteY44" fmla="*/ 5351065 h 5513767"/>
              <a:gd name="connsiteX45" fmla="*/ 2034408 w 5372101"/>
              <a:gd name="connsiteY45" fmla="*/ 5307958 h 5513767"/>
              <a:gd name="connsiteX46" fmla="*/ 1831505 w 5372101"/>
              <a:gd name="connsiteY46" fmla="*/ 5312691 h 5513767"/>
              <a:gd name="connsiteX47" fmla="*/ 1710387 w 5372101"/>
              <a:gd name="connsiteY47" fmla="*/ 5308705 h 5513767"/>
              <a:gd name="connsiteX48" fmla="*/ 1664816 w 5372101"/>
              <a:gd name="connsiteY48" fmla="*/ 5296479 h 5513767"/>
              <a:gd name="connsiteX49" fmla="*/ 1600883 w 5372101"/>
              <a:gd name="connsiteY49" fmla="*/ 5286607 h 5513767"/>
              <a:gd name="connsiteX50" fmla="*/ 1488397 w 5372101"/>
              <a:gd name="connsiteY50" fmla="*/ 5260898 h 5513767"/>
              <a:gd name="connsiteX51" fmla="*/ 1336670 w 5372101"/>
              <a:gd name="connsiteY51" fmla="*/ 5240770 h 5513767"/>
              <a:gd name="connsiteX52" fmla="*/ 1224297 w 5372101"/>
              <a:gd name="connsiteY52" fmla="*/ 5271845 h 5513767"/>
              <a:gd name="connsiteX53" fmla="*/ 1214830 w 5372101"/>
              <a:gd name="connsiteY53" fmla="*/ 5263450 h 5513767"/>
              <a:gd name="connsiteX54" fmla="*/ 1138181 w 5372101"/>
              <a:gd name="connsiteY54" fmla="*/ 5262590 h 5513767"/>
              <a:gd name="connsiteX55" fmla="*/ 943575 w 5372101"/>
              <a:gd name="connsiteY55" fmla="*/ 5290808 h 5513767"/>
              <a:gd name="connsiteX56" fmla="*/ 529813 w 5372101"/>
              <a:gd name="connsiteY56" fmla="*/ 5218555 h 5513767"/>
              <a:gd name="connsiteX57" fmla="*/ 519546 w 5372101"/>
              <a:gd name="connsiteY57" fmla="*/ 5208845 h 5513767"/>
              <a:gd name="connsiteX58" fmla="*/ 507906 w 5372101"/>
              <a:gd name="connsiteY58" fmla="*/ 5204779 h 5513767"/>
              <a:gd name="connsiteX59" fmla="*/ 505153 w 5372101"/>
              <a:gd name="connsiteY59" fmla="*/ 5196726 h 5513767"/>
              <a:gd name="connsiteX60" fmla="*/ 500429 w 5372101"/>
              <a:gd name="connsiteY60" fmla="*/ 5193241 h 5513767"/>
              <a:gd name="connsiteX61" fmla="*/ 431923 w 5372101"/>
              <a:gd name="connsiteY61" fmla="*/ 5191553 h 5513767"/>
              <a:gd name="connsiteX62" fmla="*/ 337115 w 5372101"/>
              <a:gd name="connsiteY62" fmla="*/ 5202714 h 5513767"/>
              <a:gd name="connsiteX63" fmla="*/ 303383 w 5372101"/>
              <a:gd name="connsiteY63" fmla="*/ 5184750 h 5513767"/>
              <a:gd name="connsiteX64" fmla="*/ 297664 w 5372101"/>
              <a:gd name="connsiteY64" fmla="*/ 5181269 h 5513767"/>
              <a:gd name="connsiteX65" fmla="*/ 272701 w 5372101"/>
              <a:gd name="connsiteY65" fmla="*/ 5175678 h 5513767"/>
              <a:gd name="connsiteX66" fmla="*/ 268242 w 5372101"/>
              <a:gd name="connsiteY66" fmla="*/ 5163678 h 5513767"/>
              <a:gd name="connsiteX67" fmla="*/ 232517 w 5372101"/>
              <a:gd name="connsiteY67" fmla="*/ 5147792 h 5513767"/>
              <a:gd name="connsiteX68" fmla="*/ 185851 w 5372101"/>
              <a:gd name="connsiteY68" fmla="*/ 5140408 h 5513767"/>
              <a:gd name="connsiteX69" fmla="*/ 20337 w 5372101"/>
              <a:gd name="connsiteY69" fmla="*/ 5113040 h 5513767"/>
              <a:gd name="connsiteX70" fmla="*/ 0 w 5372101"/>
              <a:gd name="connsiteY70" fmla="*/ 5112243 h 551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372101" h="5513767">
                <a:moveTo>
                  <a:pt x="0" y="0"/>
                </a:moveTo>
                <a:lnTo>
                  <a:pt x="5372101" y="0"/>
                </a:lnTo>
                <a:lnTo>
                  <a:pt x="5372101" y="5513767"/>
                </a:lnTo>
                <a:lnTo>
                  <a:pt x="5363126" y="5512835"/>
                </a:lnTo>
                <a:cubicBezTo>
                  <a:pt x="5345779" y="5509071"/>
                  <a:pt x="5329767" y="5502649"/>
                  <a:pt x="5316714" y="5491247"/>
                </a:cubicBezTo>
                <a:cubicBezTo>
                  <a:pt x="5295689" y="5478131"/>
                  <a:pt x="5219502" y="5459909"/>
                  <a:pt x="5198331" y="5470092"/>
                </a:cubicBezTo>
                <a:cubicBezTo>
                  <a:pt x="5181052" y="5469102"/>
                  <a:pt x="5165047" y="5459569"/>
                  <a:pt x="5150428" y="5472506"/>
                </a:cubicBezTo>
                <a:cubicBezTo>
                  <a:pt x="5129562" y="5487248"/>
                  <a:pt x="5088050" y="5445894"/>
                  <a:pt x="5085506" y="5468851"/>
                </a:cubicBezTo>
                <a:cubicBezTo>
                  <a:pt x="5055692" y="5440170"/>
                  <a:pt x="5006122" y="5469577"/>
                  <a:pt x="4968663" y="5470487"/>
                </a:cubicBezTo>
                <a:cubicBezTo>
                  <a:pt x="4947085" y="5444049"/>
                  <a:pt x="4889767" y="5472037"/>
                  <a:pt x="4815623" y="5458622"/>
                </a:cubicBezTo>
                <a:cubicBezTo>
                  <a:pt x="4792418" y="5428488"/>
                  <a:pt x="4765548" y="5449887"/>
                  <a:pt x="4716679" y="5405365"/>
                </a:cubicBezTo>
                <a:cubicBezTo>
                  <a:pt x="4713235" y="5407807"/>
                  <a:pt x="4709266" y="5409883"/>
                  <a:pt x="4704891" y="5411529"/>
                </a:cubicBezTo>
                <a:cubicBezTo>
                  <a:pt x="4679473" y="5421092"/>
                  <a:pt x="4646164" y="5414379"/>
                  <a:pt x="4630496" y="5396532"/>
                </a:cubicBezTo>
                <a:cubicBezTo>
                  <a:pt x="4590205" y="5365061"/>
                  <a:pt x="4548419" y="5412094"/>
                  <a:pt x="4506964" y="5396685"/>
                </a:cubicBezTo>
                <a:lnTo>
                  <a:pt x="4427135" y="5358585"/>
                </a:lnTo>
                <a:cubicBezTo>
                  <a:pt x="4319267" y="5308575"/>
                  <a:pt x="4152341" y="5340956"/>
                  <a:pt x="4028338" y="5313494"/>
                </a:cubicBezTo>
                <a:lnTo>
                  <a:pt x="4015367" y="5320766"/>
                </a:lnTo>
                <a:lnTo>
                  <a:pt x="4002837" y="5322294"/>
                </a:lnTo>
                <a:lnTo>
                  <a:pt x="3997650" y="5329513"/>
                </a:lnTo>
                <a:lnTo>
                  <a:pt x="3991991" y="5331908"/>
                </a:lnTo>
                <a:cubicBezTo>
                  <a:pt x="3969659" y="5338581"/>
                  <a:pt x="3978880" y="5316131"/>
                  <a:pt x="3925210" y="5319395"/>
                </a:cubicBezTo>
                <a:cubicBezTo>
                  <a:pt x="3947765" y="5277139"/>
                  <a:pt x="3837331" y="5338342"/>
                  <a:pt x="3837014" y="5289023"/>
                </a:cubicBezTo>
                <a:cubicBezTo>
                  <a:pt x="3824001" y="5291376"/>
                  <a:pt x="3811407" y="5295212"/>
                  <a:pt x="3798765" y="5299431"/>
                </a:cubicBezTo>
                <a:lnTo>
                  <a:pt x="3792144" y="5301616"/>
                </a:lnTo>
                <a:lnTo>
                  <a:pt x="3766249" y="5301869"/>
                </a:lnTo>
                <a:lnTo>
                  <a:pt x="3718651" y="5320541"/>
                </a:lnTo>
                <a:cubicBezTo>
                  <a:pt x="3703968" y="5321892"/>
                  <a:pt x="3688308" y="5321427"/>
                  <a:pt x="3671207" y="5318046"/>
                </a:cubicBezTo>
                <a:cubicBezTo>
                  <a:pt x="3616458" y="5288532"/>
                  <a:pt x="3514048" y="5333307"/>
                  <a:pt x="3446863" y="5294348"/>
                </a:cubicBezTo>
                <a:cubicBezTo>
                  <a:pt x="3420930" y="5283822"/>
                  <a:pt x="3333157" y="5274511"/>
                  <a:pt x="3312000" y="5286923"/>
                </a:cubicBezTo>
                <a:cubicBezTo>
                  <a:pt x="3292759" y="5287903"/>
                  <a:pt x="3273112" y="5280334"/>
                  <a:pt x="3259756" y="5294712"/>
                </a:cubicBezTo>
                <a:cubicBezTo>
                  <a:pt x="3239905" y="5311572"/>
                  <a:pt x="3185410" y="5275588"/>
                  <a:pt x="3187481" y="5298457"/>
                </a:cubicBezTo>
                <a:cubicBezTo>
                  <a:pt x="3168018" y="5286036"/>
                  <a:pt x="3146200" y="5288458"/>
                  <a:pt x="3124115" y="5294626"/>
                </a:cubicBezTo>
                <a:lnTo>
                  <a:pt x="3099907" y="5302443"/>
                </a:lnTo>
                <a:lnTo>
                  <a:pt x="3017494" y="5301439"/>
                </a:lnTo>
                <a:lnTo>
                  <a:pt x="3010848" y="5307225"/>
                </a:lnTo>
                <a:lnTo>
                  <a:pt x="2994286" y="5309060"/>
                </a:lnTo>
                <a:lnTo>
                  <a:pt x="2988160" y="5310041"/>
                </a:lnTo>
                <a:lnTo>
                  <a:pt x="2984260" y="5307528"/>
                </a:lnTo>
                <a:cubicBezTo>
                  <a:pt x="2981957" y="5306419"/>
                  <a:pt x="2980273" y="5306402"/>
                  <a:pt x="2979127" y="5308389"/>
                </a:cubicBezTo>
                <a:cubicBezTo>
                  <a:pt x="2978971" y="5309447"/>
                  <a:pt x="2978816" y="5310505"/>
                  <a:pt x="2978660" y="5311563"/>
                </a:cubicBezTo>
                <a:lnTo>
                  <a:pt x="2946326" y="5316745"/>
                </a:lnTo>
                <a:lnTo>
                  <a:pt x="2713134" y="5331381"/>
                </a:lnTo>
                <a:cubicBezTo>
                  <a:pt x="2610698" y="5372328"/>
                  <a:pt x="2466037" y="5325762"/>
                  <a:pt x="2352072" y="5342761"/>
                </a:cubicBezTo>
                <a:cubicBezTo>
                  <a:pt x="2293501" y="5293708"/>
                  <a:pt x="2324138" y="5338538"/>
                  <a:pt x="2260922" y="5328122"/>
                </a:cubicBezTo>
                <a:cubicBezTo>
                  <a:pt x="2275681" y="5372347"/>
                  <a:pt x="2185007" y="5301703"/>
                  <a:pt x="2178497" y="5351065"/>
                </a:cubicBezTo>
                <a:cubicBezTo>
                  <a:pt x="2133294" y="5337229"/>
                  <a:pt x="2097074" y="5300208"/>
                  <a:pt x="2034408" y="5307958"/>
                </a:cubicBezTo>
                <a:cubicBezTo>
                  <a:pt x="1981894" y="5332879"/>
                  <a:pt x="1896288" y="5279365"/>
                  <a:pt x="1831505" y="5312691"/>
                </a:cubicBezTo>
                <a:cubicBezTo>
                  <a:pt x="1807063" y="5321035"/>
                  <a:pt x="1727674" y="5322925"/>
                  <a:pt x="1710387" y="5308705"/>
                </a:cubicBezTo>
                <a:cubicBezTo>
                  <a:pt x="1693367" y="5306094"/>
                  <a:pt x="1674901" y="5312009"/>
                  <a:pt x="1664816" y="5296479"/>
                </a:cubicBezTo>
                <a:cubicBezTo>
                  <a:pt x="1649255" y="5277912"/>
                  <a:pt x="1596152" y="5309335"/>
                  <a:pt x="1600883" y="5286607"/>
                </a:cubicBezTo>
                <a:cubicBezTo>
                  <a:pt x="1563066" y="5308189"/>
                  <a:pt x="1524339" y="5269513"/>
                  <a:pt x="1488397" y="5260898"/>
                </a:cubicBezTo>
                <a:cubicBezTo>
                  <a:pt x="1459246" y="5282011"/>
                  <a:pt x="1412580" y="5243108"/>
                  <a:pt x="1336670" y="5240770"/>
                </a:cubicBezTo>
                <a:cubicBezTo>
                  <a:pt x="1304792" y="5265122"/>
                  <a:pt x="1285508" y="5238878"/>
                  <a:pt x="1224297" y="5271845"/>
                </a:cubicBezTo>
                <a:cubicBezTo>
                  <a:pt x="1221731" y="5268771"/>
                  <a:pt x="1218543" y="5265944"/>
                  <a:pt x="1214830" y="5263450"/>
                </a:cubicBezTo>
                <a:cubicBezTo>
                  <a:pt x="1193241" y="5248952"/>
                  <a:pt x="1158925" y="5248567"/>
                  <a:pt x="1138181" y="5262590"/>
                </a:cubicBezTo>
                <a:lnTo>
                  <a:pt x="943575" y="5290808"/>
                </a:lnTo>
                <a:cubicBezTo>
                  <a:pt x="823587" y="5316899"/>
                  <a:pt x="658340" y="5217603"/>
                  <a:pt x="529813" y="5218555"/>
                </a:cubicBezTo>
                <a:lnTo>
                  <a:pt x="519546" y="5208845"/>
                </a:lnTo>
                <a:lnTo>
                  <a:pt x="507906" y="5204779"/>
                </a:lnTo>
                <a:lnTo>
                  <a:pt x="505153" y="5196726"/>
                </a:lnTo>
                <a:lnTo>
                  <a:pt x="500429" y="5193241"/>
                </a:lnTo>
                <a:cubicBezTo>
                  <a:pt x="480923" y="5182176"/>
                  <a:pt x="482807" y="5205793"/>
                  <a:pt x="431923" y="5191553"/>
                </a:cubicBezTo>
                <a:cubicBezTo>
                  <a:pt x="440499" y="5237077"/>
                  <a:pt x="352872" y="5155083"/>
                  <a:pt x="337115" y="5202714"/>
                </a:cubicBezTo>
                <a:cubicBezTo>
                  <a:pt x="325265" y="5197752"/>
                  <a:pt x="314288" y="5191441"/>
                  <a:pt x="303383" y="5184750"/>
                </a:cubicBezTo>
                <a:lnTo>
                  <a:pt x="297664" y="5181269"/>
                </a:lnTo>
                <a:lnTo>
                  <a:pt x="272701" y="5175678"/>
                </a:lnTo>
                <a:lnTo>
                  <a:pt x="268242" y="5163678"/>
                </a:lnTo>
                <a:lnTo>
                  <a:pt x="232517" y="5147792"/>
                </a:lnTo>
                <a:cubicBezTo>
                  <a:pt x="218741" y="5143453"/>
                  <a:pt x="203450" y="5140668"/>
                  <a:pt x="185851" y="5140408"/>
                </a:cubicBezTo>
                <a:cubicBezTo>
                  <a:pt x="139207" y="5153337"/>
                  <a:pt x="79723" y="5120316"/>
                  <a:pt x="20337" y="5113040"/>
                </a:cubicBezTo>
                <a:lnTo>
                  <a:pt x="0" y="5112243"/>
                </a:lnTo>
                <a:close/>
              </a:path>
            </a:pathLst>
          </a:custGeom>
          <a:ln>
            <a:noFill/>
          </a:ln>
          <a:effectLst>
            <a:outerShdw blurRad="254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1" name="Google Shape;171;g26e194d7159_0_10"/>
          <p:cNvSpPr txBox="1"/>
          <p:nvPr/>
        </p:nvSpPr>
        <p:spPr>
          <a:xfrm>
            <a:off x="778356" y="803512"/>
            <a:ext cx="3581372" cy="1004537"/>
          </a:xfrm>
          <a:prstGeom prst="rect">
            <a:avLst/>
          </a:prstGeom>
        </p:spPr>
        <p:txBody>
          <a:bodyPr spcFirstLastPara="1" vert="horz" lIns="91440" tIns="45720" rIns="91440" bIns="45720" rtlCol="0" anchor="ctr" anchorCtr="0">
            <a:normAutofit/>
          </a:bodyPr>
          <a:lstStyle/>
          <a:p>
            <a:pPr marL="0" lvl="0" indent="0" algn="ctr">
              <a:lnSpc>
                <a:spcPct val="90000"/>
              </a:lnSpc>
              <a:spcBef>
                <a:spcPct val="0"/>
              </a:spcBef>
              <a:spcAft>
                <a:spcPts val="600"/>
              </a:spcAft>
            </a:pPr>
            <a:r>
              <a:rPr lang="en-US" sz="2700" b="1">
                <a:latin typeface="+mj-lt"/>
                <a:ea typeface="+mj-ea"/>
                <a:cs typeface="+mj-cs"/>
                <a:sym typeface="Roboto Slab"/>
              </a:rPr>
              <a:t>Building Skills Through Participation</a:t>
            </a:r>
          </a:p>
        </p:txBody>
      </p:sp>
      <p:sp>
        <p:nvSpPr>
          <p:cNvPr id="182" name="Rectangle 6">
            <a:extLst>
              <a:ext uri="{FF2B5EF4-FFF2-40B4-BE49-F238E27FC236}">
                <a16:creationId xmlns:a16="http://schemas.microsoft.com/office/drawing/2014/main" id="{F0C518C2-0AA4-470C-87B9-9CBF428FBA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499" y="299648"/>
            <a:ext cx="1280813" cy="321738"/>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6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Google Shape;172;g26e194d7159_0_10"/>
          <p:cNvSpPr txBox="1"/>
          <p:nvPr/>
        </p:nvSpPr>
        <p:spPr>
          <a:xfrm>
            <a:off x="891989" y="1910442"/>
            <a:ext cx="3343834" cy="2332305"/>
          </a:xfrm>
          <a:prstGeom prst="rect">
            <a:avLst/>
          </a:prstGeom>
        </p:spPr>
        <p:txBody>
          <a:bodyPr spcFirstLastPara="1" vert="horz" lIns="91440" tIns="45720" rIns="91440" bIns="45720" rtlCol="0" anchor="ctr" anchorCtr="0">
            <a:normAutofit/>
          </a:bodyPr>
          <a:lstStyle/>
          <a:p>
            <a:pPr marL="457200" lvl="0" indent="-228600">
              <a:lnSpc>
                <a:spcPct val="90000"/>
              </a:lnSpc>
              <a:spcBef>
                <a:spcPts val="0"/>
              </a:spcBef>
              <a:spcAft>
                <a:spcPts val="600"/>
              </a:spcAft>
              <a:buClr>
                <a:schemeClr val="dk1"/>
              </a:buClr>
              <a:buSzPts val="2300"/>
              <a:buFont typeface="Arial" panose="020B0604020202020204" pitchFamily="34" charset="0"/>
              <a:buChar char="•"/>
            </a:pPr>
            <a:r>
              <a:rPr lang="en-US" sz="1500">
                <a:sym typeface="Roboto Slab"/>
              </a:rPr>
              <a:t>Decision-Making Skills</a:t>
            </a:r>
          </a:p>
          <a:p>
            <a:pPr marL="457200" lvl="0" indent="-228600">
              <a:lnSpc>
                <a:spcPct val="90000"/>
              </a:lnSpc>
              <a:spcBef>
                <a:spcPts val="0"/>
              </a:spcBef>
              <a:spcAft>
                <a:spcPts val="600"/>
              </a:spcAft>
              <a:buClr>
                <a:schemeClr val="dk1"/>
              </a:buClr>
              <a:buSzPts val="2300"/>
              <a:buFont typeface="Arial" panose="020B0604020202020204" pitchFamily="34" charset="0"/>
              <a:buChar char="•"/>
            </a:pPr>
            <a:r>
              <a:rPr lang="en-US" sz="1500">
                <a:sym typeface="Roboto Slab"/>
              </a:rPr>
              <a:t>Interpersonal Skills</a:t>
            </a:r>
          </a:p>
          <a:p>
            <a:pPr marL="457200" lvl="0" indent="-228600">
              <a:lnSpc>
                <a:spcPct val="90000"/>
              </a:lnSpc>
              <a:spcBef>
                <a:spcPts val="0"/>
              </a:spcBef>
              <a:spcAft>
                <a:spcPts val="600"/>
              </a:spcAft>
              <a:buClr>
                <a:schemeClr val="dk1"/>
              </a:buClr>
              <a:buSzPts val="2300"/>
              <a:buFont typeface="Arial" panose="020B0604020202020204" pitchFamily="34" charset="0"/>
              <a:buChar char="•"/>
            </a:pPr>
            <a:r>
              <a:rPr lang="en-US" sz="1500">
                <a:sym typeface="Roboto Slab"/>
              </a:rPr>
              <a:t>Managerial Skills</a:t>
            </a:r>
          </a:p>
          <a:p>
            <a:pPr marL="457200" lvl="0" indent="-228600">
              <a:lnSpc>
                <a:spcPct val="90000"/>
              </a:lnSpc>
              <a:spcBef>
                <a:spcPts val="0"/>
              </a:spcBef>
              <a:spcAft>
                <a:spcPts val="600"/>
              </a:spcAft>
              <a:buClr>
                <a:schemeClr val="dk1"/>
              </a:buClr>
              <a:buSzPts val="2300"/>
              <a:buFont typeface="Arial" panose="020B0604020202020204" pitchFamily="34" charset="0"/>
              <a:buChar char="•"/>
            </a:pPr>
            <a:r>
              <a:rPr lang="en-US" sz="1500">
                <a:sym typeface="Roboto Slab"/>
              </a:rPr>
              <a:t>General Workplace Knowledge </a:t>
            </a:r>
          </a:p>
          <a:p>
            <a:pPr marL="457200" lvl="0" indent="-228600">
              <a:lnSpc>
                <a:spcPct val="90000"/>
              </a:lnSpc>
              <a:spcBef>
                <a:spcPts val="0"/>
              </a:spcBef>
              <a:spcAft>
                <a:spcPts val="600"/>
              </a:spcAft>
              <a:buFont typeface="Arial" panose="020B0604020202020204" pitchFamily="34" charset="0"/>
              <a:buChar char="•"/>
            </a:pPr>
            <a:endParaRPr lang="en-US" sz="1500">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6"/>
        <p:cNvGrpSpPr/>
        <p:nvPr/>
      </p:nvGrpSpPr>
      <p:grpSpPr>
        <a:xfrm>
          <a:off x="0" y="0"/>
          <a:ext cx="0" cy="0"/>
          <a:chOff x="0" y="0"/>
          <a:chExt cx="0" cy="0"/>
        </a:xfrm>
      </p:grpSpPr>
      <p:sp useBgFill="1">
        <p:nvSpPr>
          <p:cNvPr id="183" name="Rectangle 182">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9" name="Picture 178" descr="Aerial view of a city skyline">
            <a:extLst>
              <a:ext uri="{FF2B5EF4-FFF2-40B4-BE49-F238E27FC236}">
                <a16:creationId xmlns:a16="http://schemas.microsoft.com/office/drawing/2014/main" id="{CC414B4F-566F-0B07-783D-81D70B75D714}"/>
              </a:ext>
            </a:extLst>
          </p:cNvPr>
          <p:cNvPicPr>
            <a:picLocks noChangeAspect="1"/>
          </p:cNvPicPr>
          <p:nvPr/>
        </p:nvPicPr>
        <p:blipFill rotWithShape="1">
          <a:blip r:embed="rId3"/>
          <a:srcRect t="15730"/>
          <a:stretch/>
        </p:blipFill>
        <p:spPr>
          <a:xfrm>
            <a:off x="20" y="-16"/>
            <a:ext cx="9143977" cy="5143516"/>
          </a:xfrm>
          <a:prstGeom prst="rect">
            <a:avLst/>
          </a:prstGeom>
        </p:spPr>
      </p:pic>
      <p:sp>
        <p:nvSpPr>
          <p:cNvPr id="185" name="Rectangle 184">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27533" y="825237"/>
            <a:ext cx="5143502" cy="3493010"/>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Google Shape;177;p19"/>
          <p:cNvSpPr txBox="1">
            <a:spLocks noGrp="1"/>
          </p:cNvSpPr>
          <p:nvPr>
            <p:ph type="title"/>
          </p:nvPr>
        </p:nvSpPr>
        <p:spPr>
          <a:xfrm>
            <a:off x="482599" y="482600"/>
            <a:ext cx="4089397" cy="2676931"/>
          </a:xfrm>
          <a:prstGeom prst="rect">
            <a:avLst/>
          </a:prstGeom>
        </p:spPr>
        <p:txBody>
          <a:bodyPr spcFirstLastPara="1" vert="horz" lIns="91440" tIns="45720" rIns="91440" bIns="45720" rtlCol="0" anchor="t" anchorCtr="0">
            <a:normAutofit/>
          </a:bodyPr>
          <a:lstStyle/>
          <a:p>
            <a:pPr marL="0" lvl="0" indent="0" algn="l" defTabSz="914400">
              <a:lnSpc>
                <a:spcPct val="90000"/>
              </a:lnSpc>
              <a:spcBef>
                <a:spcPct val="0"/>
              </a:spcBef>
              <a:spcAft>
                <a:spcPts val="0"/>
              </a:spcAft>
              <a:buSzPct val="111111"/>
            </a:pPr>
            <a:r>
              <a:rPr lang="en-US" sz="3900" b="1">
                <a:solidFill>
                  <a:srgbClr val="FFFFFF"/>
                </a:solidFill>
              </a:rPr>
              <a:t>Co-curriculars </a:t>
            </a:r>
          </a:p>
          <a:p>
            <a:pPr marL="0" lvl="0" indent="0" algn="l" defTabSz="914400">
              <a:lnSpc>
                <a:spcPct val="90000"/>
              </a:lnSpc>
              <a:spcBef>
                <a:spcPct val="0"/>
              </a:spcBef>
              <a:spcAft>
                <a:spcPts val="0"/>
              </a:spcAft>
              <a:buSzPct val="111111"/>
            </a:pPr>
            <a:r>
              <a:rPr lang="en-US" sz="3900" b="1">
                <a:solidFill>
                  <a:srgbClr val="FFFFFF"/>
                </a:solidFill>
              </a:rPr>
              <a:t>@City Tech</a:t>
            </a:r>
          </a:p>
        </p:txBody>
      </p:sp>
      <p:sp>
        <p:nvSpPr>
          <p:cNvPr id="187" name="Rectangle 186">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55140" y="1654638"/>
            <a:ext cx="5143502" cy="1834218"/>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0"/>
          <p:cNvSpPr txBox="1">
            <a:spLocks noGrp="1"/>
          </p:cNvSpPr>
          <p:nvPr>
            <p:ph type="title"/>
          </p:nvPr>
        </p:nvSpPr>
        <p:spPr>
          <a:xfrm>
            <a:off x="265500" y="1803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a:solidFill>
                  <a:schemeClr val="accent5"/>
                </a:solidFill>
              </a:rPr>
              <a:t>Co-curricular</a:t>
            </a:r>
            <a:endParaRPr>
              <a:solidFill>
                <a:schemeClr val="accent5"/>
              </a:solidFill>
            </a:endParaRPr>
          </a:p>
        </p:txBody>
      </p:sp>
      <p:sp>
        <p:nvSpPr>
          <p:cNvPr id="183" name="Google Shape;183;p20"/>
          <p:cNvSpPr txBox="1">
            <a:spLocks noGrp="1"/>
          </p:cNvSpPr>
          <p:nvPr>
            <p:ph type="subTitle" idx="1"/>
          </p:nvPr>
        </p:nvSpPr>
        <p:spPr>
          <a:xfrm>
            <a:off x="610500" y="2447650"/>
            <a:ext cx="3355200" cy="1345500"/>
          </a:xfrm>
          <a:prstGeom prst="rect">
            <a:avLst/>
          </a:prstGeom>
          <a:noFill/>
          <a:ln>
            <a:noFill/>
          </a:ln>
        </p:spPr>
        <p:txBody>
          <a:bodyPr spcFirstLastPara="1" wrap="square" lIns="91425" tIns="91425" rIns="91425" bIns="91425" anchor="t" anchorCtr="0">
            <a:normAutofit lnSpcReduction="10000"/>
          </a:bodyPr>
          <a:lstStyle/>
          <a:p>
            <a:pPr marL="0" lvl="0" indent="0" algn="ctr" rtl="0">
              <a:lnSpc>
                <a:spcPct val="100000"/>
              </a:lnSpc>
              <a:spcBef>
                <a:spcPts val="0"/>
              </a:spcBef>
              <a:spcAft>
                <a:spcPts val="0"/>
              </a:spcAft>
              <a:buSzPts val="2100"/>
              <a:buNone/>
            </a:pPr>
            <a:r>
              <a:rPr lang="en">
                <a:solidFill>
                  <a:schemeClr val="dk1"/>
                </a:solidFill>
                <a:latin typeface="Roboto Slab"/>
                <a:ea typeface="Roboto Slab"/>
                <a:cs typeface="Roboto Slab"/>
                <a:sym typeface="Roboto Slab"/>
              </a:rPr>
              <a:t>Programs, clubs, + activities directly related to what you are studying in college </a:t>
            </a:r>
            <a:endParaRPr>
              <a:solidFill>
                <a:schemeClr val="dk1"/>
              </a:solidFill>
              <a:latin typeface="Roboto Slab"/>
              <a:ea typeface="Roboto Slab"/>
              <a:cs typeface="Roboto Slab"/>
              <a:sym typeface="Roboto Slab"/>
            </a:endParaRPr>
          </a:p>
        </p:txBody>
      </p:sp>
      <p:sp>
        <p:nvSpPr>
          <p:cNvPr id="185" name="Google Shape;185;p20"/>
          <p:cNvSpPr txBox="1">
            <a:spLocks noGrp="1"/>
          </p:cNvSpPr>
          <p:nvPr>
            <p:ph type="body" idx="2"/>
          </p:nvPr>
        </p:nvSpPr>
        <p:spPr>
          <a:xfrm>
            <a:off x="5123200" y="2286851"/>
            <a:ext cx="3355200" cy="150629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en" sz="1800">
                <a:solidFill>
                  <a:schemeClr val="dk1"/>
                </a:solidFill>
                <a:latin typeface="Roboto Slab"/>
                <a:ea typeface="Roboto Slab"/>
                <a:cs typeface="Roboto Slab"/>
                <a:sym typeface="Roboto Slab"/>
              </a:rPr>
              <a:t>Programs, clubs, + activities NOT directly related to what you are studying in college, but still relevant to your growth as a student or a person</a:t>
            </a:r>
            <a:endParaRPr sz="1800">
              <a:solidFill>
                <a:schemeClr val="dk1"/>
              </a:solidFill>
              <a:latin typeface="Roboto Slab"/>
              <a:ea typeface="Roboto Slab"/>
              <a:cs typeface="Roboto Slab"/>
              <a:sym typeface="Roboto Slab"/>
            </a:endParaRPr>
          </a:p>
        </p:txBody>
      </p:sp>
      <p:sp>
        <p:nvSpPr>
          <p:cNvPr id="184" name="Google Shape;184;p20"/>
          <p:cNvSpPr txBox="1">
            <a:spLocks noGrp="1"/>
          </p:cNvSpPr>
          <p:nvPr>
            <p:ph type="title" idx="4294967295"/>
          </p:nvPr>
        </p:nvSpPr>
        <p:spPr>
          <a:xfrm>
            <a:off x="5099050" y="233363"/>
            <a:ext cx="4044950" cy="1506537"/>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a:solidFill>
                  <a:schemeClr val="accent5"/>
                </a:solidFill>
              </a:rPr>
              <a:t>Extracurricular</a:t>
            </a:r>
            <a:endParaRPr>
              <a:solidFill>
                <a:schemeClr val="accent5"/>
              </a:solidFill>
            </a:endParaRPr>
          </a:p>
        </p:txBody>
      </p:sp>
      <p:sp>
        <p:nvSpPr>
          <p:cNvPr id="186" name="Google Shape;186;p20"/>
          <p:cNvSpPr/>
          <p:nvPr/>
        </p:nvSpPr>
        <p:spPr>
          <a:xfrm>
            <a:off x="73050" y="514375"/>
            <a:ext cx="4582500" cy="4255200"/>
          </a:xfrm>
          <a:prstGeom prst="ellipse">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1"/>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700">
                <a:solidFill>
                  <a:schemeClr val="accent5"/>
                </a:solidFill>
              </a:rPr>
              <a:t>Co-curricular Examples</a:t>
            </a:r>
            <a:endParaRPr sz="3700">
              <a:solidFill>
                <a:schemeClr val="accent5"/>
              </a:solidFill>
            </a:endParaRPr>
          </a:p>
        </p:txBody>
      </p:sp>
      <p:sp>
        <p:nvSpPr>
          <p:cNvPr id="192" name="Google Shape;192;p21"/>
          <p:cNvSpPr txBox="1">
            <a:spLocks noGrp="1"/>
          </p:cNvSpPr>
          <p:nvPr>
            <p:ph type="body" idx="1"/>
          </p:nvPr>
        </p:nvSpPr>
        <p:spPr>
          <a:xfrm>
            <a:off x="387900" y="1357896"/>
            <a:ext cx="8368200" cy="36794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Clr>
                <a:srgbClr val="000000"/>
              </a:buClr>
              <a:buSzPts val="1800"/>
              <a:buFont typeface="Arial"/>
              <a:buNone/>
            </a:pPr>
            <a:r>
              <a:rPr lang="en" sz="1500" dirty="0">
                <a:latin typeface="Roboto Slab"/>
                <a:ea typeface="Roboto Slab"/>
                <a:cs typeface="Roboto Slab"/>
                <a:sym typeface="Roboto Slab"/>
              </a:rPr>
              <a:t>Honors Scholars Program			Internships/Externships</a:t>
            </a:r>
            <a:endParaRPr sz="1500" dirty="0">
              <a:latin typeface="Roboto Slab"/>
              <a:ea typeface="Roboto Slab"/>
              <a:cs typeface="Roboto Slab"/>
              <a:sym typeface="Roboto Slab"/>
            </a:endParaRPr>
          </a:p>
          <a:p>
            <a:pPr marL="0" lvl="0" indent="0" algn="l" rtl="0">
              <a:lnSpc>
                <a:spcPct val="100000"/>
              </a:lnSpc>
              <a:spcBef>
                <a:spcPts val="1200"/>
              </a:spcBef>
              <a:spcAft>
                <a:spcPts val="0"/>
              </a:spcAft>
              <a:buClr>
                <a:srgbClr val="000000"/>
              </a:buClr>
              <a:buSzPts val="1800"/>
              <a:buFont typeface="Arial"/>
              <a:buNone/>
            </a:pPr>
            <a:r>
              <a:rPr lang="en" sz="1500" dirty="0">
                <a:latin typeface="Roboto Slab"/>
                <a:ea typeface="Roboto Slab"/>
                <a:cs typeface="Roboto Slab"/>
                <a:sym typeface="Roboto Slab"/>
              </a:rPr>
              <a:t>Emerging Scholars Program			Clubs related to a major or department</a:t>
            </a:r>
            <a:endParaRPr sz="1500" dirty="0">
              <a:latin typeface="Roboto Slab"/>
              <a:ea typeface="Roboto Slab"/>
              <a:cs typeface="Roboto Slab"/>
              <a:sym typeface="Roboto Slab"/>
            </a:endParaRPr>
          </a:p>
          <a:p>
            <a:pPr marL="0" lvl="0" indent="0" algn="l" rtl="0">
              <a:lnSpc>
                <a:spcPct val="100000"/>
              </a:lnSpc>
              <a:spcBef>
                <a:spcPts val="1200"/>
              </a:spcBef>
              <a:spcAft>
                <a:spcPts val="0"/>
              </a:spcAft>
              <a:buSzPts val="1800"/>
              <a:buNone/>
            </a:pPr>
            <a:r>
              <a:rPr lang="en" sz="1500" dirty="0">
                <a:latin typeface="Roboto Slab"/>
                <a:ea typeface="Roboto Slab"/>
                <a:cs typeface="Roboto Slab"/>
                <a:sym typeface="Roboto Slab"/>
              </a:rPr>
              <a:t>Undergraduate Research			Events related to a major or department</a:t>
            </a:r>
            <a:endParaRPr sz="1500" dirty="0">
              <a:latin typeface="Roboto Slab"/>
              <a:ea typeface="Roboto Slab"/>
              <a:cs typeface="Roboto Slab"/>
              <a:sym typeface="Roboto Slab"/>
            </a:endParaRPr>
          </a:p>
          <a:p>
            <a:pPr marL="0" lvl="0" indent="0" algn="l" rtl="0">
              <a:lnSpc>
                <a:spcPct val="100000"/>
              </a:lnSpc>
              <a:spcBef>
                <a:spcPts val="1200"/>
              </a:spcBef>
              <a:spcAft>
                <a:spcPts val="0"/>
              </a:spcAft>
              <a:buSzPts val="1800"/>
              <a:buNone/>
            </a:pPr>
            <a:r>
              <a:rPr lang="en" sz="1500" dirty="0">
                <a:latin typeface="Roboto Slab"/>
                <a:ea typeface="Roboto Slab"/>
                <a:cs typeface="Roboto Slab"/>
                <a:sym typeface="Roboto Slab"/>
              </a:rPr>
              <a:t>Academic Competitions			Study Abroad Programs</a:t>
            </a:r>
            <a:endParaRPr sz="1500" dirty="0">
              <a:latin typeface="Roboto Slab"/>
              <a:ea typeface="Roboto Slab"/>
              <a:cs typeface="Roboto Slab"/>
              <a:sym typeface="Roboto Slab"/>
            </a:endParaRPr>
          </a:p>
          <a:p>
            <a:pPr marL="0" lvl="0" indent="0" algn="l" rtl="0">
              <a:lnSpc>
                <a:spcPct val="100000"/>
              </a:lnSpc>
              <a:spcBef>
                <a:spcPts val="1200"/>
              </a:spcBef>
              <a:spcAft>
                <a:spcPts val="0"/>
              </a:spcAft>
              <a:buSzPts val="1800"/>
              <a:buNone/>
            </a:pPr>
            <a:r>
              <a:rPr lang="en" sz="1500" dirty="0">
                <a:latin typeface="Roboto Slab"/>
                <a:ea typeface="Roboto Slab"/>
                <a:cs typeface="Roboto Slab"/>
                <a:sym typeface="Roboto Slab"/>
              </a:rPr>
              <a:t>Place-based Learning</a:t>
            </a: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ts val="1800"/>
              <a:buNone/>
            </a:pP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ts val="1800"/>
              <a:buNone/>
            </a:pP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ts val="1800"/>
              <a:buNone/>
            </a:pP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ts val="1800"/>
              <a:buNone/>
            </a:pP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ts val="1800"/>
              <a:buNone/>
            </a:pPr>
            <a:r>
              <a:rPr lang="en" sz="1500" dirty="0">
                <a:latin typeface="Roboto Slab"/>
                <a:ea typeface="Roboto Slab"/>
                <a:cs typeface="Roboto Slab"/>
                <a:sym typeface="Roboto Slab"/>
              </a:rPr>
              <a:t>More information:    </a:t>
            </a:r>
            <a:r>
              <a:rPr lang="en" sz="1500" u="sng" dirty="0">
                <a:solidFill>
                  <a:schemeClr val="hlink"/>
                </a:solidFill>
                <a:latin typeface="Roboto Slab"/>
                <a:ea typeface="Roboto Slab"/>
                <a:cs typeface="Roboto Slab"/>
                <a:sym typeface="Roboto Slab"/>
                <a:hlinkClick r:id="rId3"/>
              </a:rPr>
              <a:t>http://citytech.cuny.edu/research/</a:t>
            </a:r>
            <a:endParaRPr sz="1500" dirty="0">
              <a:solidFill>
                <a:schemeClr val="accent4"/>
              </a:solidFill>
              <a:latin typeface="Roboto Slab"/>
              <a:ea typeface="Roboto Slab"/>
              <a:cs typeface="Roboto Slab"/>
              <a:sym typeface="Roboto Slab"/>
            </a:endParaRPr>
          </a:p>
          <a:p>
            <a:pPr marL="1828800" lvl="0" indent="457200" algn="l" rtl="0">
              <a:lnSpc>
                <a:spcPct val="100000"/>
              </a:lnSpc>
              <a:spcBef>
                <a:spcPts val="0"/>
              </a:spcBef>
              <a:spcAft>
                <a:spcPts val="0"/>
              </a:spcAft>
              <a:buSzPts val="1800"/>
              <a:buNone/>
            </a:pPr>
            <a:r>
              <a:rPr lang="en" sz="1500" u="sng" dirty="0">
                <a:solidFill>
                  <a:schemeClr val="hlink"/>
                </a:solidFill>
                <a:latin typeface="Roboto Slab"/>
                <a:ea typeface="Roboto Slab"/>
                <a:cs typeface="Roboto Slab"/>
                <a:sym typeface="Roboto Slab"/>
                <a:hlinkClick r:id="rId4"/>
              </a:rPr>
              <a:t>http://www.citytech.cuny.edu/pdc/</a:t>
            </a:r>
            <a:endParaRPr sz="1500" dirty="0">
              <a:solidFill>
                <a:schemeClr val="accent4"/>
              </a:solidFill>
              <a:latin typeface="Roboto Slab"/>
              <a:ea typeface="Roboto Slab"/>
              <a:cs typeface="Roboto Slab"/>
              <a:sym typeface="Roboto Slab"/>
            </a:endParaRPr>
          </a:p>
          <a:p>
            <a:pPr marL="1828800" lvl="0" indent="457200" algn="l" rtl="0">
              <a:lnSpc>
                <a:spcPct val="100000"/>
              </a:lnSpc>
              <a:spcBef>
                <a:spcPts val="0"/>
              </a:spcBef>
              <a:spcAft>
                <a:spcPts val="0"/>
              </a:spcAft>
              <a:buSzPts val="1800"/>
              <a:buNone/>
            </a:pPr>
            <a:r>
              <a:rPr lang="en" sz="1500" u="sng" dirty="0">
                <a:solidFill>
                  <a:schemeClr val="hlink"/>
                </a:solidFill>
                <a:latin typeface="Roboto Slab"/>
                <a:ea typeface="Roboto Slab"/>
                <a:cs typeface="Roboto Slab"/>
                <a:sym typeface="Roboto Slab"/>
                <a:hlinkClick r:id="rId5"/>
              </a:rPr>
              <a:t>https://www.citytech.cuny.edu/student-life/</a:t>
            </a:r>
            <a:r>
              <a:rPr lang="en" sz="1500" dirty="0">
                <a:solidFill>
                  <a:schemeClr val="accent4"/>
                </a:solidFill>
                <a:latin typeface="Roboto Slab"/>
                <a:ea typeface="Roboto Slab"/>
                <a:cs typeface="Roboto Slab"/>
                <a:sym typeface="Roboto Slab"/>
              </a:rPr>
              <a:t> </a:t>
            </a:r>
            <a:endParaRPr sz="1500" dirty="0">
              <a:solidFill>
                <a:schemeClr val="accent4"/>
              </a:solidFill>
              <a:latin typeface="Roboto Slab"/>
              <a:ea typeface="Roboto Slab"/>
              <a:cs typeface="Roboto Slab"/>
              <a:sym typeface="Roboto Slab"/>
            </a:endParaRPr>
          </a:p>
          <a:p>
            <a:pPr marL="0" lvl="0" indent="457200" algn="l" rtl="0">
              <a:lnSpc>
                <a:spcPct val="100000"/>
              </a:lnSpc>
              <a:spcBef>
                <a:spcPts val="1200"/>
              </a:spcBef>
              <a:spcAft>
                <a:spcPts val="0"/>
              </a:spcAft>
              <a:buSzPts val="1800"/>
              <a:buNone/>
            </a:pPr>
            <a:endParaRPr sz="1500" dirty="0">
              <a:solidFill>
                <a:schemeClr val="accent4"/>
              </a:solidFill>
              <a:latin typeface="Roboto Slab"/>
              <a:ea typeface="Roboto Slab"/>
              <a:cs typeface="Roboto Slab"/>
              <a:sym typeface="Roboto Slab"/>
            </a:endParaRPr>
          </a:p>
          <a:p>
            <a:pPr marL="0" lvl="0" indent="457200" algn="l" rtl="0">
              <a:lnSpc>
                <a:spcPct val="100000"/>
              </a:lnSpc>
              <a:spcBef>
                <a:spcPts val="1200"/>
              </a:spcBef>
              <a:spcAft>
                <a:spcPts val="0"/>
              </a:spcAft>
              <a:buSzPts val="1800"/>
              <a:buNone/>
            </a:pPr>
            <a:endParaRPr sz="1500" dirty="0">
              <a:solidFill>
                <a:schemeClr val="accent4"/>
              </a:solidFill>
              <a:latin typeface="Roboto Slab"/>
              <a:ea typeface="Roboto Slab"/>
              <a:cs typeface="Roboto Slab"/>
              <a:sym typeface="Roboto Slab"/>
            </a:endParaRPr>
          </a:p>
          <a:p>
            <a:pPr marL="0" lvl="0" indent="457200" algn="l" rtl="0">
              <a:lnSpc>
                <a:spcPct val="100000"/>
              </a:lnSpc>
              <a:spcBef>
                <a:spcPts val="1200"/>
              </a:spcBef>
              <a:spcAft>
                <a:spcPts val="0"/>
              </a:spcAft>
              <a:buSzPts val="1800"/>
              <a:buNone/>
            </a:pPr>
            <a:endParaRPr sz="1500" dirty="0">
              <a:solidFill>
                <a:schemeClr val="accent4"/>
              </a:solidFill>
              <a:latin typeface="Roboto Slab"/>
              <a:ea typeface="Roboto Slab"/>
              <a:cs typeface="Roboto Slab"/>
              <a:sym typeface="Roboto Slab"/>
            </a:endParaRPr>
          </a:p>
          <a:p>
            <a:pPr marL="0" lvl="0" indent="457200" algn="l" rtl="0">
              <a:lnSpc>
                <a:spcPct val="100000"/>
              </a:lnSpc>
              <a:spcBef>
                <a:spcPts val="1200"/>
              </a:spcBef>
              <a:spcAft>
                <a:spcPts val="0"/>
              </a:spcAft>
              <a:buClr>
                <a:srgbClr val="000000"/>
              </a:buClr>
              <a:buSzPts val="1800"/>
              <a:buFont typeface="Arial"/>
              <a:buNone/>
            </a:pPr>
            <a:endParaRPr sz="1500" dirty="0">
              <a:solidFill>
                <a:schemeClr val="accent4"/>
              </a:solidFill>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endParaRPr sz="1500" dirty="0">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96"/>
        <p:cNvGrpSpPr/>
        <p:nvPr/>
      </p:nvGrpSpPr>
      <p:grpSpPr>
        <a:xfrm>
          <a:off x="0" y="0"/>
          <a:ext cx="0" cy="0"/>
          <a:chOff x="0" y="0"/>
          <a:chExt cx="0" cy="0"/>
        </a:xfrm>
      </p:grpSpPr>
      <p:sp useBgFill="1">
        <p:nvSpPr>
          <p:cNvPr id="203" name="Rectangle 202">
            <a:extLst>
              <a:ext uri="{FF2B5EF4-FFF2-40B4-BE49-F238E27FC236}">
                <a16:creationId xmlns:a16="http://schemas.microsoft.com/office/drawing/2014/main" id="{6F828D28-8E09-41CC-8229-3070B5467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9" name="Picture 198" descr="Aerial view of a city skyline">
            <a:extLst>
              <a:ext uri="{FF2B5EF4-FFF2-40B4-BE49-F238E27FC236}">
                <a16:creationId xmlns:a16="http://schemas.microsoft.com/office/drawing/2014/main" id="{FF2410E5-D1D2-5095-720C-A9B507D0E3BB}"/>
              </a:ext>
            </a:extLst>
          </p:cNvPr>
          <p:cNvPicPr>
            <a:picLocks noChangeAspect="1"/>
          </p:cNvPicPr>
          <p:nvPr/>
        </p:nvPicPr>
        <p:blipFill rotWithShape="1">
          <a:blip r:embed="rId3"/>
          <a:srcRect t="15730"/>
          <a:stretch/>
        </p:blipFill>
        <p:spPr>
          <a:xfrm>
            <a:off x="20" y="-16"/>
            <a:ext cx="9143977" cy="5143516"/>
          </a:xfrm>
          <a:prstGeom prst="rect">
            <a:avLst/>
          </a:prstGeom>
        </p:spPr>
      </p:pic>
      <p:sp>
        <p:nvSpPr>
          <p:cNvPr id="205" name="Rectangle 204">
            <a:extLst>
              <a:ext uri="{FF2B5EF4-FFF2-40B4-BE49-F238E27FC236}">
                <a16:creationId xmlns:a16="http://schemas.microsoft.com/office/drawing/2014/main" id="{D5B012D8-7F27-4758-9AC6-C889B154BD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27533" y="825237"/>
            <a:ext cx="5143502" cy="3493010"/>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Google Shape;197;p22"/>
          <p:cNvSpPr txBox="1">
            <a:spLocks noGrp="1"/>
          </p:cNvSpPr>
          <p:nvPr>
            <p:ph type="title"/>
          </p:nvPr>
        </p:nvSpPr>
        <p:spPr>
          <a:xfrm>
            <a:off x="482599" y="482600"/>
            <a:ext cx="4089397" cy="2676931"/>
          </a:xfrm>
          <a:prstGeom prst="rect">
            <a:avLst/>
          </a:prstGeom>
        </p:spPr>
        <p:txBody>
          <a:bodyPr spcFirstLastPara="1" vert="horz" lIns="91440" tIns="45720" rIns="91440" bIns="45720" rtlCol="0" anchor="t" anchorCtr="0">
            <a:normAutofit/>
          </a:bodyPr>
          <a:lstStyle/>
          <a:p>
            <a:pPr marL="0" lvl="0" indent="0" algn="l" defTabSz="914400">
              <a:lnSpc>
                <a:spcPct val="90000"/>
              </a:lnSpc>
              <a:spcBef>
                <a:spcPct val="0"/>
              </a:spcBef>
              <a:spcAft>
                <a:spcPts val="0"/>
              </a:spcAft>
              <a:buSzPct val="111111"/>
            </a:pPr>
            <a:r>
              <a:rPr lang="en-US" sz="3900" b="1">
                <a:solidFill>
                  <a:srgbClr val="FFFFFF"/>
                </a:solidFill>
              </a:rPr>
              <a:t>Extracurriculars </a:t>
            </a:r>
          </a:p>
          <a:p>
            <a:pPr marL="0" lvl="0" indent="0" algn="l" defTabSz="914400">
              <a:lnSpc>
                <a:spcPct val="90000"/>
              </a:lnSpc>
              <a:spcBef>
                <a:spcPct val="0"/>
              </a:spcBef>
              <a:spcAft>
                <a:spcPts val="0"/>
              </a:spcAft>
              <a:buSzPct val="111111"/>
            </a:pPr>
            <a:r>
              <a:rPr lang="en-US" sz="3900" b="1">
                <a:solidFill>
                  <a:srgbClr val="FFFFFF"/>
                </a:solidFill>
              </a:rPr>
              <a:t>@City Tech</a:t>
            </a:r>
          </a:p>
        </p:txBody>
      </p:sp>
      <p:sp>
        <p:nvSpPr>
          <p:cNvPr id="207" name="Rectangle 206">
            <a:extLst>
              <a:ext uri="{FF2B5EF4-FFF2-40B4-BE49-F238E27FC236}">
                <a16:creationId xmlns:a16="http://schemas.microsoft.com/office/drawing/2014/main" id="{4063B759-00FC-46D1-9898-8E862526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655140" y="1654638"/>
            <a:ext cx="5143502" cy="1834218"/>
          </a:xfrm>
          <a:prstGeom prst="rect">
            <a:avLst/>
          </a:prstGeom>
          <a:gradFill flip="none" rotWithShape="1">
            <a:gsLst>
              <a:gs pos="48000">
                <a:srgbClr val="000000">
                  <a:alpha val="24000"/>
                </a:srgbClr>
              </a:gs>
              <a:gs pos="85000">
                <a:srgbClr val="000000">
                  <a:alpha val="45000"/>
                </a:srgbClr>
              </a:gs>
              <a:gs pos="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3"/>
          <p:cNvSpPr txBox="1">
            <a:spLocks noGrp="1"/>
          </p:cNvSpPr>
          <p:nvPr>
            <p:ph type="title"/>
          </p:nvPr>
        </p:nvSpPr>
        <p:spPr>
          <a:xfrm>
            <a:off x="265500" y="180375"/>
            <a:ext cx="4045200" cy="1506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a:solidFill>
                  <a:schemeClr val="accent5"/>
                </a:solidFill>
              </a:rPr>
              <a:t>Co-curricular</a:t>
            </a:r>
            <a:endParaRPr>
              <a:solidFill>
                <a:schemeClr val="accent5"/>
              </a:solidFill>
            </a:endParaRPr>
          </a:p>
        </p:txBody>
      </p:sp>
      <p:sp>
        <p:nvSpPr>
          <p:cNvPr id="203" name="Google Shape;203;p23"/>
          <p:cNvSpPr txBox="1">
            <a:spLocks noGrp="1"/>
          </p:cNvSpPr>
          <p:nvPr>
            <p:ph type="subTitle" idx="1"/>
          </p:nvPr>
        </p:nvSpPr>
        <p:spPr>
          <a:xfrm>
            <a:off x="610500" y="2447650"/>
            <a:ext cx="3355200" cy="1345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en" sz="2000">
                <a:solidFill>
                  <a:schemeClr val="dk1"/>
                </a:solidFill>
                <a:latin typeface="Roboto Slab"/>
                <a:ea typeface="Roboto Slab"/>
                <a:cs typeface="Roboto Slab"/>
                <a:sym typeface="Roboto Slab"/>
              </a:rPr>
              <a:t>Programs, clubs, + activities directly related to what you are studying in college </a:t>
            </a:r>
            <a:endParaRPr sz="2000">
              <a:solidFill>
                <a:schemeClr val="dk1"/>
              </a:solidFill>
              <a:latin typeface="Roboto Slab"/>
              <a:ea typeface="Roboto Slab"/>
              <a:cs typeface="Roboto Slab"/>
              <a:sym typeface="Roboto Slab"/>
            </a:endParaRPr>
          </a:p>
        </p:txBody>
      </p:sp>
      <p:sp>
        <p:nvSpPr>
          <p:cNvPr id="205" name="Google Shape;205;p23"/>
          <p:cNvSpPr txBox="1">
            <a:spLocks noGrp="1"/>
          </p:cNvSpPr>
          <p:nvPr>
            <p:ph type="body" idx="2"/>
          </p:nvPr>
        </p:nvSpPr>
        <p:spPr>
          <a:xfrm>
            <a:off x="5000725" y="2160731"/>
            <a:ext cx="3355200" cy="1906438"/>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en" sz="1900">
                <a:solidFill>
                  <a:schemeClr val="dk1"/>
                </a:solidFill>
                <a:latin typeface="Roboto Slab"/>
                <a:ea typeface="Roboto Slab"/>
                <a:cs typeface="Roboto Slab"/>
                <a:sym typeface="Roboto Slab"/>
              </a:rPr>
              <a:t>Programs, clubs, + activities NOT directly related to what you are studying in college, but still relevant to your growth as a student or a person</a:t>
            </a:r>
            <a:endParaRPr sz="1900">
              <a:solidFill>
                <a:schemeClr val="dk1"/>
              </a:solidFill>
              <a:latin typeface="Roboto Slab"/>
              <a:ea typeface="Roboto Slab"/>
              <a:cs typeface="Roboto Slab"/>
              <a:sym typeface="Roboto Slab"/>
            </a:endParaRPr>
          </a:p>
        </p:txBody>
      </p:sp>
      <p:sp>
        <p:nvSpPr>
          <p:cNvPr id="204" name="Google Shape;204;p23"/>
          <p:cNvSpPr txBox="1">
            <a:spLocks noGrp="1"/>
          </p:cNvSpPr>
          <p:nvPr>
            <p:ph type="title" idx="4294967295"/>
          </p:nvPr>
        </p:nvSpPr>
        <p:spPr>
          <a:xfrm>
            <a:off x="5099050" y="233363"/>
            <a:ext cx="4044950" cy="1506537"/>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3800"/>
              <a:buNone/>
            </a:pPr>
            <a:r>
              <a:rPr lang="en">
                <a:solidFill>
                  <a:schemeClr val="accent5"/>
                </a:solidFill>
              </a:rPr>
              <a:t>Extracurricular</a:t>
            </a:r>
            <a:endParaRPr>
              <a:solidFill>
                <a:schemeClr val="accent5"/>
              </a:solidFill>
            </a:endParaRPr>
          </a:p>
        </p:txBody>
      </p:sp>
      <p:sp>
        <p:nvSpPr>
          <p:cNvPr id="206" name="Google Shape;206;p23"/>
          <p:cNvSpPr/>
          <p:nvPr/>
        </p:nvSpPr>
        <p:spPr>
          <a:xfrm>
            <a:off x="4387075" y="233200"/>
            <a:ext cx="4582500" cy="4255200"/>
          </a:xfrm>
          <a:prstGeom prst="ellipse">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2"/>
          <p:cNvSpPr txBox="1">
            <a:spLocks noGrp="1"/>
          </p:cNvSpPr>
          <p:nvPr>
            <p:ph type="ctrTitle"/>
          </p:nvPr>
        </p:nvSpPr>
        <p:spPr>
          <a:xfrm>
            <a:off x="1674324" y="1268428"/>
            <a:ext cx="6429300" cy="14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000"/>
              <a:buNone/>
            </a:pPr>
            <a:r>
              <a:rPr lang="en" sz="4100" b="1"/>
              <a:t>#YellowJacketLife: </a:t>
            </a:r>
            <a:endParaRPr sz="4100" b="1"/>
          </a:p>
          <a:p>
            <a:pPr marL="0" lvl="0" indent="0" algn="l" rtl="0">
              <a:lnSpc>
                <a:spcPct val="100000"/>
              </a:lnSpc>
              <a:spcBef>
                <a:spcPts val="0"/>
              </a:spcBef>
              <a:spcAft>
                <a:spcPts val="0"/>
              </a:spcAft>
              <a:buSzPts val="4000"/>
              <a:buNone/>
            </a:pPr>
            <a:r>
              <a:rPr lang="en" sz="4100" b="1"/>
              <a:t>The Buzz on </a:t>
            </a:r>
            <a:br>
              <a:rPr lang="en" sz="4100" b="1"/>
            </a:br>
            <a:r>
              <a:rPr lang="en" sz="4100" b="1"/>
              <a:t>Getting Involved</a:t>
            </a:r>
            <a:endParaRPr sz="4100" b="1"/>
          </a:p>
        </p:txBody>
      </p:sp>
      <p:sp>
        <p:nvSpPr>
          <p:cNvPr id="73" name="Google Shape;73;p2"/>
          <p:cNvSpPr txBox="1"/>
          <p:nvPr/>
        </p:nvSpPr>
        <p:spPr>
          <a:xfrm>
            <a:off x="1833065" y="3313897"/>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Session  8</a:t>
            </a:r>
            <a:endParaRPr sz="2200" b="0" i="0" u="none" strike="noStrike" cap="none" dirty="0">
              <a:solidFill>
                <a:schemeClr val="accent6"/>
              </a:solidFill>
              <a:latin typeface="Roboto Slab"/>
              <a:ea typeface="Roboto Slab"/>
              <a:cs typeface="Roboto Slab"/>
              <a:sym typeface="Roboto Slab"/>
            </a:endParaRPr>
          </a:p>
          <a:p>
            <a:pPr lvl="0" algn="r">
              <a:buClr>
                <a:srgbClr val="000000"/>
              </a:buClr>
              <a:buSzPts val="2200"/>
            </a:pPr>
            <a:r>
              <a:rPr lang="it-IT" sz="2200" dirty="0">
                <a:solidFill>
                  <a:schemeClr val="accent6"/>
                </a:solidFill>
                <a:latin typeface="Roboto Slab"/>
                <a:ea typeface="Roboto Slab"/>
                <a:cs typeface="Roboto Slab"/>
                <a:sym typeface="Roboto Slab"/>
              </a:rPr>
              <a:t>Prof. Jessica Penner</a:t>
            </a:r>
          </a:p>
          <a:p>
            <a:pPr lvl="0" algn="r">
              <a:buClr>
                <a:srgbClr val="000000"/>
              </a:buClr>
              <a:buSzPts val="2200"/>
            </a:pPr>
            <a:r>
              <a:rPr lang="it-IT" sz="2200" dirty="0">
                <a:solidFill>
                  <a:schemeClr val="accent6"/>
                </a:solidFill>
                <a:latin typeface="Roboto Slab"/>
                <a:ea typeface="Roboto Slab"/>
                <a:cs typeface="Roboto Slab"/>
                <a:sym typeface="Roboto Slab"/>
              </a:rPr>
              <a:t>jpenner@citytech.cuny.edu</a:t>
            </a:r>
          </a:p>
        </p:txBody>
      </p:sp>
      <p:grpSp>
        <p:nvGrpSpPr>
          <p:cNvPr id="74" name="Google Shape;74;p2"/>
          <p:cNvGrpSpPr/>
          <p:nvPr/>
        </p:nvGrpSpPr>
        <p:grpSpPr>
          <a:xfrm>
            <a:off x="86851" y="4448817"/>
            <a:ext cx="1273858" cy="607271"/>
            <a:chOff x="86851" y="4297675"/>
            <a:chExt cx="1881900" cy="758425"/>
          </a:xfrm>
        </p:grpSpPr>
        <p:pic>
          <p:nvPicPr>
            <p:cNvPr id="75" name="Google Shape;75;p2"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2"/>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4"/>
          <p:cNvSpPr txBox="1">
            <a:spLocks noGrp="1"/>
          </p:cNvSpPr>
          <p:nvPr>
            <p:ph type="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700" b="1">
                <a:solidFill>
                  <a:schemeClr val="accent5"/>
                </a:solidFill>
              </a:rPr>
              <a:t>Extracurricular Examples</a:t>
            </a:r>
            <a:endParaRPr sz="3700" b="1">
              <a:solidFill>
                <a:schemeClr val="accent5"/>
              </a:solidFill>
            </a:endParaRPr>
          </a:p>
        </p:txBody>
      </p:sp>
      <p:sp>
        <p:nvSpPr>
          <p:cNvPr id="212" name="Google Shape;212;p24"/>
          <p:cNvSpPr txBox="1">
            <a:spLocks noGrp="1"/>
          </p:cNvSpPr>
          <p:nvPr>
            <p:ph type="body" idx="1"/>
          </p:nvPr>
        </p:nvSpPr>
        <p:spPr>
          <a:xfrm>
            <a:off x="387900" y="1314475"/>
            <a:ext cx="8368200" cy="36279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Affinity Clubs (ex. Bengali Students Club, Chinese Christian Fellowship)</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Social Clubs (ex. E-sports Club, Step Team)</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Student Government</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Peer Mentoring (ex. FYP Peer Mentors, Perkins Peer Advisement)</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Social Events (ex. Welcome Back Bash, De-Stress Week)</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Community Events (ex. PLAN Week, Literary Arts Festival)</a:t>
            </a:r>
            <a:endParaRPr sz="1500" dirty="0">
              <a:latin typeface="Roboto Slab"/>
              <a:ea typeface="Roboto Slab"/>
              <a:cs typeface="Roboto Slab"/>
              <a:sym typeface="Roboto Slab"/>
            </a:endParaRPr>
          </a:p>
          <a:p>
            <a:pPr marL="0" lvl="0" indent="0" algn="l" rtl="0">
              <a:lnSpc>
                <a:spcPct val="150000"/>
              </a:lnSpc>
              <a:spcBef>
                <a:spcPts val="1200"/>
              </a:spcBef>
              <a:spcAft>
                <a:spcPts val="0"/>
              </a:spcAft>
              <a:buSzPct val="141176"/>
              <a:buNone/>
            </a:pPr>
            <a:r>
              <a:rPr lang="en" sz="1500" dirty="0">
                <a:latin typeface="Roboto Slab"/>
                <a:ea typeface="Roboto Slab"/>
                <a:cs typeface="Roboto Slab"/>
                <a:sym typeface="Roboto Slab"/>
              </a:rPr>
              <a:t>Volunteering (ex. Spoons Across America)</a:t>
            </a: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ct val="141176"/>
              <a:buNone/>
            </a:pPr>
            <a:endParaRPr sz="1500" dirty="0">
              <a:latin typeface="Roboto Slab"/>
              <a:ea typeface="Roboto Slab"/>
              <a:cs typeface="Roboto Slab"/>
              <a:sym typeface="Roboto Slab"/>
            </a:endParaRPr>
          </a:p>
          <a:p>
            <a:pPr marL="0" lvl="0" indent="457200" algn="l" rtl="0">
              <a:lnSpc>
                <a:spcPct val="100000"/>
              </a:lnSpc>
              <a:spcBef>
                <a:spcPts val="0"/>
              </a:spcBef>
              <a:spcAft>
                <a:spcPts val="0"/>
              </a:spcAft>
              <a:buSzPct val="141176"/>
              <a:buNone/>
            </a:pPr>
            <a:r>
              <a:rPr lang="en" sz="1500" dirty="0">
                <a:latin typeface="Roboto Slab"/>
                <a:ea typeface="Roboto Slab"/>
                <a:cs typeface="Roboto Slab"/>
                <a:sym typeface="Roboto Slab"/>
              </a:rPr>
              <a:t>More information: 	</a:t>
            </a:r>
            <a:r>
              <a:rPr lang="en" sz="1500" u="sng" dirty="0">
                <a:solidFill>
                  <a:schemeClr val="accent5"/>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https://www.citytech.cuny.edu/student-life/</a:t>
            </a:r>
            <a:r>
              <a:rPr lang="en" sz="1500" dirty="0">
                <a:solidFill>
                  <a:schemeClr val="accent4"/>
                </a:solidFill>
                <a:latin typeface="Roboto Slab"/>
                <a:ea typeface="Roboto Slab"/>
                <a:cs typeface="Roboto Slab"/>
                <a:sym typeface="Roboto Slab"/>
              </a:rPr>
              <a:t> 						</a:t>
            </a:r>
            <a:r>
              <a:rPr lang="en" sz="1500" u="sng" dirty="0">
                <a:solidFill>
                  <a:schemeClr val="accent5"/>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https://www.citytech.cuny.edu/sga/</a:t>
            </a:r>
            <a:endParaRPr sz="1500" dirty="0">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216"/>
        <p:cNvGrpSpPr/>
        <p:nvPr/>
      </p:nvGrpSpPr>
      <p:grpSpPr>
        <a:xfrm>
          <a:off x="0" y="0"/>
          <a:ext cx="0" cy="0"/>
          <a:chOff x="0" y="0"/>
          <a:chExt cx="0" cy="0"/>
        </a:xfrm>
      </p:grpSpPr>
      <p:sp useBgFill="1">
        <p:nvSpPr>
          <p:cNvPr id="237" name="Rectangle 236">
            <a:extLst>
              <a:ext uri="{FF2B5EF4-FFF2-40B4-BE49-F238E27FC236}">
                <a16:creationId xmlns:a16="http://schemas.microsoft.com/office/drawing/2014/main" id="{A6EFC7BB-64AE-45E4-90F7-BA062F86E7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8" name="Rectangle 237">
            <a:extLst>
              <a:ext uri="{FF2B5EF4-FFF2-40B4-BE49-F238E27FC236}">
                <a16:creationId xmlns:a16="http://schemas.microsoft.com/office/drawing/2014/main" id="{9FB5B51E-2110-4BFE-90CE-A5C01B483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239" name="Picture 238">
            <a:extLst>
              <a:ext uri="{FF2B5EF4-FFF2-40B4-BE49-F238E27FC236}">
                <a16:creationId xmlns:a16="http://schemas.microsoft.com/office/drawing/2014/main" id="{DA8A81DA-127D-7C2A-D274-B6B5B4F504CA}"/>
              </a:ext>
            </a:extLst>
          </p:cNvPr>
          <p:cNvPicPr>
            <a:picLocks noChangeAspect="1"/>
          </p:cNvPicPr>
          <p:nvPr/>
        </p:nvPicPr>
        <p:blipFill rotWithShape="1">
          <a:blip r:embed="rId3">
            <a:alphaModFix amt="60000"/>
          </a:blip>
          <a:srcRect t="7107" b="2893"/>
          <a:stretch/>
        </p:blipFill>
        <p:spPr>
          <a:xfrm>
            <a:off x="20" y="10"/>
            <a:ext cx="9143980" cy="5143490"/>
          </a:xfrm>
          <a:prstGeom prst="rect">
            <a:avLst/>
          </a:prstGeom>
        </p:spPr>
      </p:pic>
      <p:sp>
        <p:nvSpPr>
          <p:cNvPr id="217" name="Google Shape;217;p25"/>
          <p:cNvSpPr txBox="1">
            <a:spLocks noGrp="1"/>
          </p:cNvSpPr>
          <p:nvPr>
            <p:ph type="ctrTitle"/>
          </p:nvPr>
        </p:nvSpPr>
        <p:spPr>
          <a:xfrm>
            <a:off x="628650" y="1040292"/>
            <a:ext cx="6858000" cy="1884953"/>
          </a:xfrm>
          <a:prstGeom prst="rect">
            <a:avLst/>
          </a:prstGeom>
        </p:spPr>
        <p:txBody>
          <a:bodyPr spcFirstLastPara="1" lIns="91425" tIns="91425" rIns="91425" bIns="91425" anchorCtr="0">
            <a:normAutofit/>
          </a:bodyPr>
          <a:lstStyle/>
          <a:p>
            <a:pPr marL="0" lvl="0" indent="0" algn="l" rtl="0">
              <a:spcBef>
                <a:spcPts val="0"/>
              </a:spcBef>
              <a:spcAft>
                <a:spcPts val="0"/>
              </a:spcAft>
              <a:buSzPts val="4000"/>
              <a:buNone/>
            </a:pPr>
            <a:r>
              <a:rPr lang="en-US" sz="3900">
                <a:solidFill>
                  <a:srgbClr val="FFFFFF"/>
                </a:solidFill>
              </a:rPr>
              <a:t>If you can’t find what you are looking for...</a:t>
            </a:r>
          </a:p>
        </p:txBody>
      </p:sp>
      <p:sp>
        <p:nvSpPr>
          <p:cNvPr id="218" name="Google Shape;218;p25"/>
          <p:cNvSpPr txBox="1">
            <a:spLocks noGrp="1"/>
          </p:cNvSpPr>
          <p:nvPr>
            <p:ph type="subTitle" idx="1"/>
          </p:nvPr>
        </p:nvSpPr>
        <p:spPr>
          <a:xfrm>
            <a:off x="644977" y="3054033"/>
            <a:ext cx="6841672" cy="1253675"/>
          </a:xfrm>
          <a:prstGeom prst="rect">
            <a:avLst/>
          </a:prstGeom>
        </p:spPr>
        <p:txBody>
          <a:bodyPr spcFirstLastPara="1" lIns="91425" tIns="91425" rIns="91425" bIns="91425" anchorCtr="0">
            <a:normAutofit/>
          </a:bodyPr>
          <a:lstStyle/>
          <a:p>
            <a:pPr marL="0" lvl="0" indent="0" algn="l" rtl="0">
              <a:spcBef>
                <a:spcPts val="0"/>
              </a:spcBef>
              <a:spcAft>
                <a:spcPts val="600"/>
              </a:spcAft>
              <a:buSzPts val="2400"/>
              <a:buNone/>
            </a:pPr>
            <a:r>
              <a:rPr lang="en-US">
                <a:solidFill>
                  <a:srgbClr val="FFFFFF"/>
                </a:solidFill>
              </a:rPr>
              <a:t>Start your own club!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17"/>
                                        </p:tgtEl>
                                        <p:attrNameLst>
                                          <p:attrName>style.visibility</p:attrName>
                                        </p:attrNameLst>
                                      </p:cBhvr>
                                      <p:to>
                                        <p:strVal val="visible"/>
                                      </p:to>
                                    </p:set>
                                    <p:animEffect transition="in" filter="fade">
                                      <p:cBhvr>
                                        <p:cTn id="7" dur="700"/>
                                        <p:tgtEl>
                                          <p:spTgt spid="217"/>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218">
                                            <p:txEl>
                                              <p:pRg st="0" end="0"/>
                                            </p:txEl>
                                          </p:spTgt>
                                        </p:tgtEl>
                                        <p:attrNameLst>
                                          <p:attrName>style.visibility</p:attrName>
                                        </p:attrNameLst>
                                      </p:cBhvr>
                                      <p:to>
                                        <p:strVal val="visible"/>
                                      </p:to>
                                    </p:set>
                                    <p:animEffect transition="in" filter="fade">
                                      <p:cBhvr>
                                        <p:cTn id="10" dur="700"/>
                                        <p:tgtEl>
                                          <p:spTgt spid="2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 grpId="0"/>
      <p:bldP spid="21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917083-7E9D-D2F8-E790-38F4E81293CA}"/>
              </a:ext>
            </a:extLst>
          </p:cNvPr>
          <p:cNvSpPr>
            <a:spLocks noGrp="1"/>
          </p:cNvSpPr>
          <p:nvPr>
            <p:ph type="title"/>
          </p:nvPr>
        </p:nvSpPr>
        <p:spPr>
          <a:xfrm>
            <a:off x="342901" y="376515"/>
            <a:ext cx="4502184" cy="575571"/>
          </a:xfrm>
        </p:spPr>
        <p:txBody>
          <a:bodyPr anchor="b">
            <a:normAutofit/>
          </a:bodyPr>
          <a:lstStyle/>
          <a:p>
            <a:r>
              <a:rPr lang="en-US" sz="3000" dirty="0"/>
              <a:t>Create &amp; Present Your Club</a:t>
            </a:r>
          </a:p>
        </p:txBody>
      </p:sp>
      <p:sp>
        <p:nvSpPr>
          <p:cNvPr id="3" name="Content Placeholder 2">
            <a:extLst>
              <a:ext uri="{FF2B5EF4-FFF2-40B4-BE49-F238E27FC236}">
                <a16:creationId xmlns:a16="http://schemas.microsoft.com/office/drawing/2014/main" id="{90D22278-84E9-D48F-5BF1-6DD2ED38D681}"/>
              </a:ext>
            </a:extLst>
          </p:cNvPr>
          <p:cNvSpPr>
            <a:spLocks noGrp="1"/>
          </p:cNvSpPr>
          <p:nvPr>
            <p:ph idx="1"/>
          </p:nvPr>
        </p:nvSpPr>
        <p:spPr>
          <a:xfrm>
            <a:off x="414338" y="1042988"/>
            <a:ext cx="4793455" cy="3148426"/>
          </a:xfrm>
        </p:spPr>
        <p:txBody>
          <a:bodyPr anchor="t">
            <a:noAutofit/>
          </a:bodyPr>
          <a:lstStyle/>
          <a:p>
            <a:r>
              <a:rPr lang="en-US" sz="1600" dirty="0"/>
              <a:t>In your small group, decide whether you’ll create a co-curricular (related to your field of study) or extracurricular club (a hobby or personal interest). </a:t>
            </a:r>
          </a:p>
          <a:p>
            <a:r>
              <a:rPr lang="en-US" sz="1600" dirty="0"/>
              <a:t>When you’ve decided the above, work on the following:</a:t>
            </a:r>
          </a:p>
          <a:p>
            <a:pPr lvl="1"/>
            <a:r>
              <a:rPr lang="en-US" sz="1600" dirty="0"/>
              <a:t>Name of club</a:t>
            </a:r>
          </a:p>
          <a:p>
            <a:pPr lvl="1"/>
            <a:r>
              <a:rPr lang="en-US" sz="1600" dirty="0"/>
              <a:t>Club leadership (president, vice president, and secretary)</a:t>
            </a:r>
          </a:p>
          <a:p>
            <a:pPr lvl="1"/>
            <a:r>
              <a:rPr lang="en-US" sz="1600" dirty="0"/>
              <a:t>What is the purpose of the club? </a:t>
            </a:r>
          </a:p>
          <a:p>
            <a:pPr lvl="2"/>
            <a:r>
              <a:rPr lang="en-US" sz="1600" dirty="0"/>
              <a:t>For example, if it’s a co-curricular club, you might be interested in discussing different facets or challenges of your major. If it’s extracurricular, you might want to get together to actively do the hobby.</a:t>
            </a:r>
          </a:p>
          <a:p>
            <a:pPr lvl="1"/>
            <a:r>
              <a:rPr lang="en-US" sz="1600" dirty="0"/>
              <a:t>How would you get other students interested in joining? </a:t>
            </a:r>
          </a:p>
        </p:txBody>
      </p:sp>
      <p:sp>
        <p:nvSpPr>
          <p:cNvPr id="1033" name="Rectangle 1032">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3"/>
            <a:ext cx="3069391" cy="5143499"/>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
            <a:ext cx="3069391" cy="4800276"/>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7" name="Rectangle 1036">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6"/>
            <a:ext cx="3051501" cy="4800291"/>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9" name="Rectangle 1038">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7"/>
            <a:ext cx="2708601" cy="51434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Why You Should Join Clubs – The North Star">
            <a:extLst>
              <a:ext uri="{FF2B5EF4-FFF2-40B4-BE49-F238E27FC236}">
                <a16:creationId xmlns:a16="http://schemas.microsoft.com/office/drawing/2014/main" id="{D333A8A9-6B0F-35E9-7627-762C2054755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06975" y="1703988"/>
            <a:ext cx="3127897" cy="17594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674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4" name="Google Shape;224;p26"/>
          <p:cNvSpPr txBox="1">
            <a:spLocks noGrp="1"/>
          </p:cNvSpPr>
          <p:nvPr>
            <p:ph type="body" idx="1"/>
          </p:nvPr>
        </p:nvSpPr>
        <p:spPr>
          <a:xfrm>
            <a:off x="628300" y="1503025"/>
            <a:ext cx="4035900" cy="3416400"/>
          </a:xfrm>
          <a:prstGeom prst="rect">
            <a:avLst/>
          </a:prstGeom>
          <a:noFill/>
          <a:ln>
            <a:noFill/>
          </a:ln>
        </p:spPr>
        <p:txBody>
          <a:bodyPr spcFirstLastPara="1" wrap="square" lIns="91425" tIns="91425" rIns="91425" bIns="91425" anchor="t" anchorCtr="0">
            <a:normAutofit lnSpcReduction="10000"/>
          </a:bodyPr>
          <a:lstStyle/>
          <a:p>
            <a:pPr marL="457200" lvl="0" indent="-342900" algn="l" rtl="0">
              <a:lnSpc>
                <a:spcPct val="150000"/>
              </a:lnSpc>
              <a:spcBef>
                <a:spcPts val="0"/>
              </a:spcBef>
              <a:spcAft>
                <a:spcPts val="0"/>
              </a:spcAft>
              <a:buSzPts val="1800"/>
              <a:buFont typeface="Roboto Slab"/>
              <a:buChar char="●"/>
            </a:pPr>
            <a:r>
              <a:rPr lang="en" u="sng">
                <a:solidFill>
                  <a:schemeClr val="hlink"/>
                </a:solidFill>
                <a:latin typeface="Roboto Slab"/>
                <a:ea typeface="Roboto Slab"/>
                <a:cs typeface="Roboto Slab"/>
                <a:sym typeface="Roboto Slab"/>
                <a:hlinkClick r:id="rId3"/>
              </a:rPr>
              <a:t>Student Life and Development (SLD) website</a:t>
            </a:r>
            <a:endParaRPr>
              <a:latin typeface="Roboto Slab"/>
              <a:ea typeface="Roboto Slab"/>
              <a:cs typeface="Roboto Slab"/>
              <a:sym typeface="Roboto Slab"/>
            </a:endParaRPr>
          </a:p>
          <a:p>
            <a:pPr marL="914400" lvl="1" indent="-342900" algn="l" rtl="0">
              <a:lnSpc>
                <a:spcPct val="150000"/>
              </a:lnSpc>
              <a:spcBef>
                <a:spcPts val="0"/>
              </a:spcBef>
              <a:spcAft>
                <a:spcPts val="0"/>
              </a:spcAft>
              <a:buSzPts val="1800"/>
              <a:buFont typeface="Roboto Slab"/>
              <a:buChar char="○"/>
            </a:pPr>
            <a:r>
              <a:rPr lang="en" sz="1800" u="sng">
                <a:solidFill>
                  <a:schemeClr val="hlink"/>
                </a:solidFill>
                <a:latin typeface="Roboto Slab"/>
                <a:ea typeface="Roboto Slab"/>
                <a:cs typeface="Roboto Slab"/>
                <a:sym typeface="Roboto Slab"/>
                <a:hlinkClick r:id="rId4"/>
              </a:rPr>
              <a:t>Yellow Jacket Journey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SzPts val="1800"/>
              <a:buFont typeface="Roboto Slab"/>
              <a:buChar char="●"/>
            </a:pPr>
            <a:r>
              <a:rPr lang="en" u="sng">
                <a:solidFill>
                  <a:schemeClr val="hlink"/>
                </a:solidFill>
                <a:latin typeface="Roboto Slab"/>
                <a:ea typeface="Roboto Slab"/>
                <a:cs typeface="Roboto Slab"/>
                <a:sym typeface="Roboto Slab"/>
                <a:hlinkClick r:id="rId5"/>
              </a:rPr>
              <a:t>OpenLab</a:t>
            </a:r>
            <a:endParaRPr>
              <a:latin typeface="Roboto Slab"/>
              <a:ea typeface="Roboto Slab"/>
              <a:cs typeface="Roboto Slab"/>
              <a:sym typeface="Roboto Slab"/>
            </a:endParaRPr>
          </a:p>
          <a:p>
            <a:pPr marL="457200" lvl="0" indent="-342900" algn="l" rtl="0">
              <a:lnSpc>
                <a:spcPct val="150000"/>
              </a:lnSpc>
              <a:spcBef>
                <a:spcPts val="0"/>
              </a:spcBef>
              <a:spcAft>
                <a:spcPts val="0"/>
              </a:spcAft>
              <a:buSzPts val="1800"/>
              <a:buFont typeface="Roboto Slab"/>
              <a:buChar char="●"/>
            </a:pPr>
            <a:r>
              <a:rPr lang="en" u="sng">
                <a:solidFill>
                  <a:schemeClr val="hlink"/>
                </a:solidFill>
                <a:latin typeface="Roboto Slab"/>
                <a:ea typeface="Roboto Slab"/>
                <a:cs typeface="Roboto Slab"/>
                <a:sym typeface="Roboto Slab"/>
                <a:hlinkClick r:id="rId6"/>
              </a:rPr>
              <a:t>Instagram</a:t>
            </a:r>
            <a:endParaRPr>
              <a:latin typeface="Roboto Slab"/>
              <a:ea typeface="Roboto Slab"/>
              <a:cs typeface="Roboto Slab"/>
              <a:sym typeface="Roboto Slab"/>
            </a:endParaRPr>
          </a:p>
          <a:p>
            <a:pPr marL="457200" lvl="0" indent="-342900" algn="l" rtl="0">
              <a:lnSpc>
                <a:spcPct val="150000"/>
              </a:lnSpc>
              <a:spcBef>
                <a:spcPts val="0"/>
              </a:spcBef>
              <a:spcAft>
                <a:spcPts val="0"/>
              </a:spcAft>
              <a:buSzPts val="1800"/>
              <a:buFont typeface="Roboto Slab"/>
              <a:buChar char="●"/>
            </a:pPr>
            <a:r>
              <a:rPr lang="en" u="sng">
                <a:solidFill>
                  <a:schemeClr val="hlink"/>
                </a:solidFill>
                <a:latin typeface="Roboto Slab"/>
                <a:ea typeface="Roboto Slab"/>
                <a:cs typeface="Roboto Slab"/>
                <a:sym typeface="Roboto Slab"/>
                <a:hlinkClick r:id="rId7"/>
              </a:rPr>
              <a:t>Facebook</a:t>
            </a:r>
            <a:endParaRPr>
              <a:latin typeface="Roboto Slab"/>
              <a:ea typeface="Roboto Slab"/>
              <a:cs typeface="Roboto Slab"/>
              <a:sym typeface="Roboto Slab"/>
            </a:endParaRPr>
          </a:p>
          <a:p>
            <a:pPr marL="457200" lvl="0" indent="0" algn="l" rtl="0">
              <a:lnSpc>
                <a:spcPct val="115000"/>
              </a:lnSpc>
              <a:spcBef>
                <a:spcPts val="1200"/>
              </a:spcBef>
              <a:spcAft>
                <a:spcPts val="1200"/>
              </a:spcAft>
              <a:buSzPts val="1800"/>
              <a:buNone/>
            </a:pPr>
            <a:endParaRPr>
              <a:latin typeface="Roboto Slab"/>
              <a:ea typeface="Roboto Slab"/>
              <a:cs typeface="Roboto Slab"/>
              <a:sym typeface="Roboto Slab"/>
            </a:endParaRPr>
          </a:p>
        </p:txBody>
      </p:sp>
      <p:sp>
        <p:nvSpPr>
          <p:cNvPr id="225" name="Google Shape;225;p26"/>
          <p:cNvSpPr txBox="1"/>
          <p:nvPr/>
        </p:nvSpPr>
        <p:spPr>
          <a:xfrm>
            <a:off x="4887925" y="1621000"/>
            <a:ext cx="3643800" cy="1846629"/>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b="0" i="0" u="none" strike="noStrike" cap="none" dirty="0">
                <a:solidFill>
                  <a:schemeClr val="dk1"/>
                </a:solidFill>
                <a:latin typeface="Roboto Slab"/>
                <a:ea typeface="Roboto Slab"/>
                <a:cs typeface="Roboto Slab"/>
                <a:sym typeface="Roboto Slab"/>
              </a:rPr>
              <a:t>Flyers on campus</a:t>
            </a:r>
            <a:endParaRPr sz="1800" b="0" i="0" u="none" strike="noStrike" cap="none"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b="0" i="0" u="none" strike="noStrike" cap="none" dirty="0">
                <a:solidFill>
                  <a:schemeClr val="dk1"/>
                </a:solidFill>
                <a:latin typeface="Roboto Slab"/>
                <a:ea typeface="Roboto Slab"/>
                <a:cs typeface="Roboto Slab"/>
                <a:sym typeface="Roboto Slab"/>
              </a:rPr>
              <a:t>Club + Activities Fair</a:t>
            </a:r>
            <a:endParaRPr sz="1800" b="0" i="0" u="none" strike="noStrike" cap="none"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b="0" i="0" u="none" strike="noStrike" cap="none" dirty="0">
                <a:solidFill>
                  <a:schemeClr val="dk1"/>
                </a:solidFill>
                <a:latin typeface="Roboto Slab"/>
                <a:ea typeface="Roboto Slab"/>
                <a:cs typeface="Roboto Slab"/>
                <a:sym typeface="Roboto Slab"/>
              </a:rPr>
              <a:t>Email Announcements</a:t>
            </a:r>
            <a:endParaRPr sz="1800" b="0" i="0" u="none" strike="noStrike" cap="none" dirty="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b="0" i="0" u="none" strike="noStrike" cap="none" dirty="0">
                <a:solidFill>
                  <a:schemeClr val="dk1"/>
                </a:solidFill>
                <a:latin typeface="Roboto Slab"/>
                <a:ea typeface="Roboto Slab"/>
                <a:cs typeface="Roboto Slab"/>
                <a:sym typeface="Roboto Slab"/>
              </a:rPr>
              <a:t>Weekly PM Newsletter</a:t>
            </a:r>
            <a:endParaRPr sz="1800" b="0" i="0" u="none" strike="noStrike" cap="none" dirty="0">
              <a:solidFill>
                <a:schemeClr val="dk1"/>
              </a:solidFill>
              <a:latin typeface="Roboto Slab"/>
              <a:ea typeface="Roboto Slab"/>
              <a:cs typeface="Roboto Slab"/>
              <a:sym typeface="Roboto Slab"/>
            </a:endParaRPr>
          </a:p>
        </p:txBody>
      </p:sp>
      <p:pic>
        <p:nvPicPr>
          <p:cNvPr id="2050" name="Picture 2" descr="Getting Involved As a Senior – Rambassadors">
            <a:extLst>
              <a:ext uri="{FF2B5EF4-FFF2-40B4-BE49-F238E27FC236}">
                <a16:creationId xmlns:a16="http://schemas.microsoft.com/office/drawing/2014/main" id="{E9F4AC0C-4C4F-36C4-14EF-7ECBE8845F7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1929" y="0"/>
            <a:ext cx="3205842" cy="16456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4"/>
        <p:cNvGrpSpPr/>
        <p:nvPr/>
      </p:nvGrpSpPr>
      <p:grpSpPr>
        <a:xfrm>
          <a:off x="0" y="0"/>
          <a:ext cx="0" cy="0"/>
          <a:chOff x="0" y="0"/>
          <a:chExt cx="0" cy="0"/>
        </a:xfrm>
      </p:grpSpPr>
      <p:sp useBgFill="1">
        <p:nvSpPr>
          <p:cNvPr id="121" name="Rectangle 120">
            <a:extLst>
              <a:ext uri="{FF2B5EF4-FFF2-40B4-BE49-F238E27FC236}">
                <a16:creationId xmlns:a16="http://schemas.microsoft.com/office/drawing/2014/main" id="{DA2E7C1E-2B5A-4BBA-AE51-1CD8C19309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628650" y="540714"/>
            <a:ext cx="7886700" cy="4062071"/>
          </a:xfrm>
          <a:custGeom>
            <a:avLst/>
            <a:gdLst>
              <a:gd name="connsiteX0" fmla="*/ 0 w 7886700"/>
              <a:gd name="connsiteY0" fmla="*/ 0 h 4062071"/>
              <a:gd name="connsiteX1" fmla="*/ 578358 w 7886700"/>
              <a:gd name="connsiteY1" fmla="*/ 0 h 4062071"/>
              <a:gd name="connsiteX2" fmla="*/ 998982 w 7886700"/>
              <a:gd name="connsiteY2" fmla="*/ 0 h 4062071"/>
              <a:gd name="connsiteX3" fmla="*/ 1813941 w 7886700"/>
              <a:gd name="connsiteY3" fmla="*/ 0 h 4062071"/>
              <a:gd name="connsiteX4" fmla="*/ 2392299 w 7886700"/>
              <a:gd name="connsiteY4" fmla="*/ 0 h 4062071"/>
              <a:gd name="connsiteX5" fmla="*/ 2970657 w 7886700"/>
              <a:gd name="connsiteY5" fmla="*/ 0 h 4062071"/>
              <a:gd name="connsiteX6" fmla="*/ 3785616 w 7886700"/>
              <a:gd name="connsiteY6" fmla="*/ 0 h 4062071"/>
              <a:gd name="connsiteX7" fmla="*/ 4285107 w 7886700"/>
              <a:gd name="connsiteY7" fmla="*/ 0 h 4062071"/>
              <a:gd name="connsiteX8" fmla="*/ 5100066 w 7886700"/>
              <a:gd name="connsiteY8" fmla="*/ 0 h 4062071"/>
              <a:gd name="connsiteX9" fmla="*/ 5915025 w 7886700"/>
              <a:gd name="connsiteY9" fmla="*/ 0 h 4062071"/>
              <a:gd name="connsiteX10" fmla="*/ 6572250 w 7886700"/>
              <a:gd name="connsiteY10" fmla="*/ 0 h 4062071"/>
              <a:gd name="connsiteX11" fmla="*/ 7886700 w 7886700"/>
              <a:gd name="connsiteY11" fmla="*/ 0 h 4062071"/>
              <a:gd name="connsiteX12" fmla="*/ 7886700 w 7886700"/>
              <a:gd name="connsiteY12" fmla="*/ 636391 h 4062071"/>
              <a:gd name="connsiteX13" fmla="*/ 7886700 w 7886700"/>
              <a:gd name="connsiteY13" fmla="*/ 1191541 h 4062071"/>
              <a:gd name="connsiteX14" fmla="*/ 7886700 w 7886700"/>
              <a:gd name="connsiteY14" fmla="*/ 1868553 h 4062071"/>
              <a:gd name="connsiteX15" fmla="*/ 7886700 w 7886700"/>
              <a:gd name="connsiteY15" fmla="*/ 2545564 h 4062071"/>
              <a:gd name="connsiteX16" fmla="*/ 7886700 w 7886700"/>
              <a:gd name="connsiteY16" fmla="*/ 3222576 h 4062071"/>
              <a:gd name="connsiteX17" fmla="*/ 7886700 w 7886700"/>
              <a:gd name="connsiteY17" fmla="*/ 4062071 h 4062071"/>
              <a:gd name="connsiteX18" fmla="*/ 7150608 w 7886700"/>
              <a:gd name="connsiteY18" fmla="*/ 4062071 h 4062071"/>
              <a:gd name="connsiteX19" fmla="*/ 6729984 w 7886700"/>
              <a:gd name="connsiteY19" fmla="*/ 4062071 h 4062071"/>
              <a:gd name="connsiteX20" fmla="*/ 6230493 w 7886700"/>
              <a:gd name="connsiteY20" fmla="*/ 4062071 h 4062071"/>
              <a:gd name="connsiteX21" fmla="*/ 5415534 w 7886700"/>
              <a:gd name="connsiteY21" fmla="*/ 4062071 h 4062071"/>
              <a:gd name="connsiteX22" fmla="*/ 4758309 w 7886700"/>
              <a:gd name="connsiteY22" fmla="*/ 4062071 h 4062071"/>
              <a:gd name="connsiteX23" fmla="*/ 4258818 w 7886700"/>
              <a:gd name="connsiteY23" fmla="*/ 4062071 h 4062071"/>
              <a:gd name="connsiteX24" fmla="*/ 3601593 w 7886700"/>
              <a:gd name="connsiteY24" fmla="*/ 4062071 h 4062071"/>
              <a:gd name="connsiteX25" fmla="*/ 3180969 w 7886700"/>
              <a:gd name="connsiteY25" fmla="*/ 4062071 h 4062071"/>
              <a:gd name="connsiteX26" fmla="*/ 2760345 w 7886700"/>
              <a:gd name="connsiteY26" fmla="*/ 4062071 h 4062071"/>
              <a:gd name="connsiteX27" fmla="*/ 2103120 w 7886700"/>
              <a:gd name="connsiteY27" fmla="*/ 4062071 h 4062071"/>
              <a:gd name="connsiteX28" fmla="*/ 1603629 w 7886700"/>
              <a:gd name="connsiteY28" fmla="*/ 4062071 h 4062071"/>
              <a:gd name="connsiteX29" fmla="*/ 867537 w 7886700"/>
              <a:gd name="connsiteY29" fmla="*/ 4062071 h 4062071"/>
              <a:gd name="connsiteX30" fmla="*/ 0 w 7886700"/>
              <a:gd name="connsiteY30" fmla="*/ 4062071 h 4062071"/>
              <a:gd name="connsiteX31" fmla="*/ 0 w 7886700"/>
              <a:gd name="connsiteY31" fmla="*/ 3344438 h 4062071"/>
              <a:gd name="connsiteX32" fmla="*/ 0 w 7886700"/>
              <a:gd name="connsiteY32" fmla="*/ 2626806 h 4062071"/>
              <a:gd name="connsiteX33" fmla="*/ 0 w 7886700"/>
              <a:gd name="connsiteY33" fmla="*/ 2031036 h 4062071"/>
              <a:gd name="connsiteX34" fmla="*/ 0 w 7886700"/>
              <a:gd name="connsiteY34" fmla="*/ 1313403 h 4062071"/>
              <a:gd name="connsiteX35" fmla="*/ 0 w 7886700"/>
              <a:gd name="connsiteY35" fmla="*/ 0 h 406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886700" h="4062071" extrusionOk="0">
                <a:moveTo>
                  <a:pt x="0" y="0"/>
                </a:moveTo>
                <a:cubicBezTo>
                  <a:pt x="139873" y="-36890"/>
                  <a:pt x="289244" y="-9562"/>
                  <a:pt x="578358" y="0"/>
                </a:cubicBezTo>
                <a:cubicBezTo>
                  <a:pt x="847064" y="24657"/>
                  <a:pt x="880681" y="-4887"/>
                  <a:pt x="998982" y="0"/>
                </a:cubicBezTo>
                <a:cubicBezTo>
                  <a:pt x="1105496" y="8991"/>
                  <a:pt x="1621733" y="-31737"/>
                  <a:pt x="1813941" y="0"/>
                </a:cubicBezTo>
                <a:cubicBezTo>
                  <a:pt x="1973330" y="19047"/>
                  <a:pt x="2194836" y="27334"/>
                  <a:pt x="2392299" y="0"/>
                </a:cubicBezTo>
                <a:cubicBezTo>
                  <a:pt x="2647282" y="-14327"/>
                  <a:pt x="2792350" y="-29596"/>
                  <a:pt x="2970657" y="0"/>
                </a:cubicBezTo>
                <a:cubicBezTo>
                  <a:pt x="3147904" y="21045"/>
                  <a:pt x="3587221" y="27684"/>
                  <a:pt x="3785616" y="0"/>
                </a:cubicBezTo>
                <a:cubicBezTo>
                  <a:pt x="3970964" y="-52390"/>
                  <a:pt x="4115919" y="38588"/>
                  <a:pt x="4285107" y="0"/>
                </a:cubicBezTo>
                <a:cubicBezTo>
                  <a:pt x="4447779" y="-2110"/>
                  <a:pt x="4724122" y="-2905"/>
                  <a:pt x="5100066" y="0"/>
                </a:cubicBezTo>
                <a:cubicBezTo>
                  <a:pt x="5460611" y="1474"/>
                  <a:pt x="5711040" y="11734"/>
                  <a:pt x="5915025" y="0"/>
                </a:cubicBezTo>
                <a:cubicBezTo>
                  <a:pt x="6130646" y="788"/>
                  <a:pt x="6309484" y="37469"/>
                  <a:pt x="6572250" y="0"/>
                </a:cubicBezTo>
                <a:cubicBezTo>
                  <a:pt x="6867825" y="19129"/>
                  <a:pt x="7346334" y="77623"/>
                  <a:pt x="7886700" y="0"/>
                </a:cubicBezTo>
                <a:cubicBezTo>
                  <a:pt x="7905829" y="206089"/>
                  <a:pt x="7887779" y="336291"/>
                  <a:pt x="7886700" y="636391"/>
                </a:cubicBezTo>
                <a:cubicBezTo>
                  <a:pt x="7889193" y="914961"/>
                  <a:pt x="7902082" y="951117"/>
                  <a:pt x="7886700" y="1191541"/>
                </a:cubicBezTo>
                <a:cubicBezTo>
                  <a:pt x="7859622" y="1430133"/>
                  <a:pt x="7858126" y="1543144"/>
                  <a:pt x="7886700" y="1868553"/>
                </a:cubicBezTo>
                <a:cubicBezTo>
                  <a:pt x="7912845" y="2149142"/>
                  <a:pt x="7878707" y="2341861"/>
                  <a:pt x="7886700" y="2545564"/>
                </a:cubicBezTo>
                <a:cubicBezTo>
                  <a:pt x="7863692" y="2783347"/>
                  <a:pt x="7935302" y="3024728"/>
                  <a:pt x="7886700" y="3222576"/>
                </a:cubicBezTo>
                <a:cubicBezTo>
                  <a:pt x="7872394" y="3493916"/>
                  <a:pt x="7875877" y="3837160"/>
                  <a:pt x="7886700" y="4062071"/>
                </a:cubicBezTo>
                <a:cubicBezTo>
                  <a:pt x="7656608" y="4142821"/>
                  <a:pt x="7379538" y="4084477"/>
                  <a:pt x="7150608" y="4062071"/>
                </a:cubicBezTo>
                <a:cubicBezTo>
                  <a:pt x="6864812" y="4046275"/>
                  <a:pt x="6843809" y="4085245"/>
                  <a:pt x="6729984" y="4062071"/>
                </a:cubicBezTo>
                <a:cubicBezTo>
                  <a:pt x="6610042" y="4030489"/>
                  <a:pt x="6391905" y="4053936"/>
                  <a:pt x="6230493" y="4062071"/>
                </a:cubicBezTo>
                <a:cubicBezTo>
                  <a:pt x="6071868" y="4088950"/>
                  <a:pt x="5590244" y="4086751"/>
                  <a:pt x="5415534" y="4062071"/>
                </a:cubicBezTo>
                <a:cubicBezTo>
                  <a:pt x="5229926" y="4064869"/>
                  <a:pt x="4916184" y="4079527"/>
                  <a:pt x="4758309" y="4062071"/>
                </a:cubicBezTo>
                <a:cubicBezTo>
                  <a:pt x="4611864" y="4036992"/>
                  <a:pt x="4451308" y="4044682"/>
                  <a:pt x="4258818" y="4062071"/>
                </a:cubicBezTo>
                <a:cubicBezTo>
                  <a:pt x="4092523" y="4071847"/>
                  <a:pt x="3786153" y="4089457"/>
                  <a:pt x="3601593" y="4062071"/>
                </a:cubicBezTo>
                <a:cubicBezTo>
                  <a:pt x="3399773" y="4040361"/>
                  <a:pt x="3308418" y="4050000"/>
                  <a:pt x="3180969" y="4062071"/>
                </a:cubicBezTo>
                <a:cubicBezTo>
                  <a:pt x="3057387" y="4058644"/>
                  <a:pt x="2966463" y="4035812"/>
                  <a:pt x="2760345" y="4062071"/>
                </a:cubicBezTo>
                <a:cubicBezTo>
                  <a:pt x="2549413" y="4076778"/>
                  <a:pt x="2292028" y="4015810"/>
                  <a:pt x="2103120" y="4062071"/>
                </a:cubicBezTo>
                <a:cubicBezTo>
                  <a:pt x="1909211" y="4104613"/>
                  <a:pt x="1732345" y="4064606"/>
                  <a:pt x="1603629" y="4062071"/>
                </a:cubicBezTo>
                <a:cubicBezTo>
                  <a:pt x="1489627" y="4074316"/>
                  <a:pt x="1016493" y="4069443"/>
                  <a:pt x="867537" y="4062071"/>
                </a:cubicBezTo>
                <a:cubicBezTo>
                  <a:pt x="761755" y="4101548"/>
                  <a:pt x="387440" y="3976320"/>
                  <a:pt x="0" y="4062071"/>
                </a:cubicBezTo>
                <a:cubicBezTo>
                  <a:pt x="18470" y="3749046"/>
                  <a:pt x="-27165" y="3580377"/>
                  <a:pt x="0" y="3344438"/>
                </a:cubicBezTo>
                <a:cubicBezTo>
                  <a:pt x="58072" y="3138382"/>
                  <a:pt x="46858" y="2856502"/>
                  <a:pt x="0" y="2626806"/>
                </a:cubicBezTo>
                <a:cubicBezTo>
                  <a:pt x="1260" y="2468730"/>
                  <a:pt x="1671" y="2225690"/>
                  <a:pt x="0" y="2031036"/>
                </a:cubicBezTo>
                <a:cubicBezTo>
                  <a:pt x="-50700" y="1827026"/>
                  <a:pt x="28495" y="1538727"/>
                  <a:pt x="0" y="1313403"/>
                </a:cubicBezTo>
                <a:cubicBezTo>
                  <a:pt x="30529" y="1073310"/>
                  <a:pt x="16086" y="366677"/>
                  <a:pt x="0" y="0"/>
                </a:cubicBezTo>
                <a:close/>
              </a:path>
            </a:pathLst>
          </a:custGeom>
          <a:noFill/>
          <a:ln w="47625" cap="rnd">
            <a:solidFill>
              <a:schemeClr val="accent2"/>
            </a:solidFill>
            <a:round/>
            <a:extLst>
              <a:ext uri="{C807C97D-BFC1-408E-A445-0C87EB9F89A2}">
                <ask:lineSketchStyleProps xmlns:ask="http://schemas.microsoft.com/office/drawing/2018/sketchyshapes" xmlns="" sd="1219033472">
                  <a:custGeom>
                    <a:avLst/>
                    <a:gdLst>
                      <a:gd name="connsiteX0" fmla="*/ 0 w 7886700"/>
                      <a:gd name="connsiteY0" fmla="*/ 0 h 4062071"/>
                      <a:gd name="connsiteX1" fmla="*/ 578358 w 7886700"/>
                      <a:gd name="connsiteY1" fmla="*/ 0 h 4062071"/>
                      <a:gd name="connsiteX2" fmla="*/ 998982 w 7886700"/>
                      <a:gd name="connsiteY2" fmla="*/ 0 h 4062071"/>
                      <a:gd name="connsiteX3" fmla="*/ 1813941 w 7886700"/>
                      <a:gd name="connsiteY3" fmla="*/ 0 h 4062071"/>
                      <a:gd name="connsiteX4" fmla="*/ 2392299 w 7886700"/>
                      <a:gd name="connsiteY4" fmla="*/ 0 h 4062071"/>
                      <a:gd name="connsiteX5" fmla="*/ 2970657 w 7886700"/>
                      <a:gd name="connsiteY5" fmla="*/ 0 h 4062071"/>
                      <a:gd name="connsiteX6" fmla="*/ 3785616 w 7886700"/>
                      <a:gd name="connsiteY6" fmla="*/ 0 h 4062071"/>
                      <a:gd name="connsiteX7" fmla="*/ 4285107 w 7886700"/>
                      <a:gd name="connsiteY7" fmla="*/ 0 h 4062071"/>
                      <a:gd name="connsiteX8" fmla="*/ 5100066 w 7886700"/>
                      <a:gd name="connsiteY8" fmla="*/ 0 h 4062071"/>
                      <a:gd name="connsiteX9" fmla="*/ 5915025 w 7886700"/>
                      <a:gd name="connsiteY9" fmla="*/ 0 h 4062071"/>
                      <a:gd name="connsiteX10" fmla="*/ 6572250 w 7886700"/>
                      <a:gd name="connsiteY10" fmla="*/ 0 h 4062071"/>
                      <a:gd name="connsiteX11" fmla="*/ 7886700 w 7886700"/>
                      <a:gd name="connsiteY11" fmla="*/ 0 h 4062071"/>
                      <a:gd name="connsiteX12" fmla="*/ 7886700 w 7886700"/>
                      <a:gd name="connsiteY12" fmla="*/ 636391 h 4062071"/>
                      <a:gd name="connsiteX13" fmla="*/ 7886700 w 7886700"/>
                      <a:gd name="connsiteY13" fmla="*/ 1191541 h 4062071"/>
                      <a:gd name="connsiteX14" fmla="*/ 7886700 w 7886700"/>
                      <a:gd name="connsiteY14" fmla="*/ 1868553 h 4062071"/>
                      <a:gd name="connsiteX15" fmla="*/ 7886700 w 7886700"/>
                      <a:gd name="connsiteY15" fmla="*/ 2545564 h 4062071"/>
                      <a:gd name="connsiteX16" fmla="*/ 7886700 w 7886700"/>
                      <a:gd name="connsiteY16" fmla="*/ 3222576 h 4062071"/>
                      <a:gd name="connsiteX17" fmla="*/ 7886700 w 7886700"/>
                      <a:gd name="connsiteY17" fmla="*/ 4062071 h 4062071"/>
                      <a:gd name="connsiteX18" fmla="*/ 7150608 w 7886700"/>
                      <a:gd name="connsiteY18" fmla="*/ 4062071 h 4062071"/>
                      <a:gd name="connsiteX19" fmla="*/ 6729984 w 7886700"/>
                      <a:gd name="connsiteY19" fmla="*/ 4062071 h 4062071"/>
                      <a:gd name="connsiteX20" fmla="*/ 6230493 w 7886700"/>
                      <a:gd name="connsiteY20" fmla="*/ 4062071 h 4062071"/>
                      <a:gd name="connsiteX21" fmla="*/ 5415534 w 7886700"/>
                      <a:gd name="connsiteY21" fmla="*/ 4062071 h 4062071"/>
                      <a:gd name="connsiteX22" fmla="*/ 4758309 w 7886700"/>
                      <a:gd name="connsiteY22" fmla="*/ 4062071 h 4062071"/>
                      <a:gd name="connsiteX23" fmla="*/ 4258818 w 7886700"/>
                      <a:gd name="connsiteY23" fmla="*/ 4062071 h 4062071"/>
                      <a:gd name="connsiteX24" fmla="*/ 3601593 w 7886700"/>
                      <a:gd name="connsiteY24" fmla="*/ 4062071 h 4062071"/>
                      <a:gd name="connsiteX25" fmla="*/ 3180969 w 7886700"/>
                      <a:gd name="connsiteY25" fmla="*/ 4062071 h 4062071"/>
                      <a:gd name="connsiteX26" fmla="*/ 2760345 w 7886700"/>
                      <a:gd name="connsiteY26" fmla="*/ 4062071 h 4062071"/>
                      <a:gd name="connsiteX27" fmla="*/ 2103120 w 7886700"/>
                      <a:gd name="connsiteY27" fmla="*/ 4062071 h 4062071"/>
                      <a:gd name="connsiteX28" fmla="*/ 1603629 w 7886700"/>
                      <a:gd name="connsiteY28" fmla="*/ 4062071 h 4062071"/>
                      <a:gd name="connsiteX29" fmla="*/ 867537 w 7886700"/>
                      <a:gd name="connsiteY29" fmla="*/ 4062071 h 4062071"/>
                      <a:gd name="connsiteX30" fmla="*/ 0 w 7886700"/>
                      <a:gd name="connsiteY30" fmla="*/ 4062071 h 4062071"/>
                      <a:gd name="connsiteX31" fmla="*/ 0 w 7886700"/>
                      <a:gd name="connsiteY31" fmla="*/ 3344438 h 4062071"/>
                      <a:gd name="connsiteX32" fmla="*/ 0 w 7886700"/>
                      <a:gd name="connsiteY32" fmla="*/ 2626806 h 4062071"/>
                      <a:gd name="connsiteX33" fmla="*/ 0 w 7886700"/>
                      <a:gd name="connsiteY33" fmla="*/ 2031036 h 4062071"/>
                      <a:gd name="connsiteX34" fmla="*/ 0 w 7886700"/>
                      <a:gd name="connsiteY34" fmla="*/ 1313403 h 4062071"/>
                      <a:gd name="connsiteX35" fmla="*/ 0 w 7886700"/>
                      <a:gd name="connsiteY35" fmla="*/ 0 h 406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886700" h="4062071" extrusionOk="0">
                        <a:moveTo>
                          <a:pt x="0" y="0"/>
                        </a:moveTo>
                        <a:cubicBezTo>
                          <a:pt x="165412" y="-21137"/>
                          <a:pt x="322344" y="-21985"/>
                          <a:pt x="578358" y="0"/>
                        </a:cubicBezTo>
                        <a:cubicBezTo>
                          <a:pt x="834372" y="21985"/>
                          <a:pt x="888520" y="-5136"/>
                          <a:pt x="998982" y="0"/>
                        </a:cubicBezTo>
                        <a:cubicBezTo>
                          <a:pt x="1109444" y="5136"/>
                          <a:pt x="1622600" y="-36529"/>
                          <a:pt x="1813941" y="0"/>
                        </a:cubicBezTo>
                        <a:cubicBezTo>
                          <a:pt x="2005282" y="36529"/>
                          <a:pt x="2177619" y="19108"/>
                          <a:pt x="2392299" y="0"/>
                        </a:cubicBezTo>
                        <a:cubicBezTo>
                          <a:pt x="2606979" y="-19108"/>
                          <a:pt x="2788556" y="-21788"/>
                          <a:pt x="2970657" y="0"/>
                        </a:cubicBezTo>
                        <a:cubicBezTo>
                          <a:pt x="3152758" y="21788"/>
                          <a:pt x="3596738" y="18723"/>
                          <a:pt x="3785616" y="0"/>
                        </a:cubicBezTo>
                        <a:cubicBezTo>
                          <a:pt x="3974494" y="-18723"/>
                          <a:pt x="4136501" y="9985"/>
                          <a:pt x="4285107" y="0"/>
                        </a:cubicBezTo>
                        <a:cubicBezTo>
                          <a:pt x="4433713" y="-9985"/>
                          <a:pt x="4710656" y="-6143"/>
                          <a:pt x="5100066" y="0"/>
                        </a:cubicBezTo>
                        <a:cubicBezTo>
                          <a:pt x="5489476" y="6143"/>
                          <a:pt x="5703885" y="5883"/>
                          <a:pt x="5915025" y="0"/>
                        </a:cubicBezTo>
                        <a:cubicBezTo>
                          <a:pt x="6126165" y="-5883"/>
                          <a:pt x="6308797" y="30350"/>
                          <a:pt x="6572250" y="0"/>
                        </a:cubicBezTo>
                        <a:cubicBezTo>
                          <a:pt x="6835703" y="-30350"/>
                          <a:pt x="7286910" y="4832"/>
                          <a:pt x="7886700" y="0"/>
                        </a:cubicBezTo>
                        <a:cubicBezTo>
                          <a:pt x="7889074" y="220758"/>
                          <a:pt x="7883165" y="357992"/>
                          <a:pt x="7886700" y="636391"/>
                        </a:cubicBezTo>
                        <a:cubicBezTo>
                          <a:pt x="7890235" y="914790"/>
                          <a:pt x="7903701" y="952234"/>
                          <a:pt x="7886700" y="1191541"/>
                        </a:cubicBezTo>
                        <a:cubicBezTo>
                          <a:pt x="7869700" y="1430848"/>
                          <a:pt x="7863116" y="1553316"/>
                          <a:pt x="7886700" y="1868553"/>
                        </a:cubicBezTo>
                        <a:cubicBezTo>
                          <a:pt x="7910284" y="2183790"/>
                          <a:pt x="7896439" y="2331507"/>
                          <a:pt x="7886700" y="2545564"/>
                        </a:cubicBezTo>
                        <a:cubicBezTo>
                          <a:pt x="7876961" y="2759621"/>
                          <a:pt x="7899048" y="2997788"/>
                          <a:pt x="7886700" y="3222576"/>
                        </a:cubicBezTo>
                        <a:cubicBezTo>
                          <a:pt x="7874352" y="3447364"/>
                          <a:pt x="7863320" y="3844609"/>
                          <a:pt x="7886700" y="4062071"/>
                        </a:cubicBezTo>
                        <a:cubicBezTo>
                          <a:pt x="7688995" y="4091405"/>
                          <a:pt x="7438163" y="4081351"/>
                          <a:pt x="7150608" y="4062071"/>
                        </a:cubicBezTo>
                        <a:cubicBezTo>
                          <a:pt x="6863053" y="4042791"/>
                          <a:pt x="6852167" y="4080837"/>
                          <a:pt x="6729984" y="4062071"/>
                        </a:cubicBezTo>
                        <a:cubicBezTo>
                          <a:pt x="6607801" y="4043305"/>
                          <a:pt x="6412225" y="4055086"/>
                          <a:pt x="6230493" y="4062071"/>
                        </a:cubicBezTo>
                        <a:cubicBezTo>
                          <a:pt x="6048761" y="4069056"/>
                          <a:pt x="5595777" y="4070043"/>
                          <a:pt x="5415534" y="4062071"/>
                        </a:cubicBezTo>
                        <a:cubicBezTo>
                          <a:pt x="5235291" y="4054099"/>
                          <a:pt x="4927239" y="4094195"/>
                          <a:pt x="4758309" y="4062071"/>
                        </a:cubicBezTo>
                        <a:cubicBezTo>
                          <a:pt x="4589380" y="4029947"/>
                          <a:pt x="4452506" y="4069552"/>
                          <a:pt x="4258818" y="4062071"/>
                        </a:cubicBezTo>
                        <a:cubicBezTo>
                          <a:pt x="4065130" y="4054590"/>
                          <a:pt x="3802761" y="4085813"/>
                          <a:pt x="3601593" y="4062071"/>
                        </a:cubicBezTo>
                        <a:cubicBezTo>
                          <a:pt x="3400425" y="4038329"/>
                          <a:pt x="3311647" y="4060168"/>
                          <a:pt x="3180969" y="4062071"/>
                        </a:cubicBezTo>
                        <a:cubicBezTo>
                          <a:pt x="3050291" y="4063974"/>
                          <a:pt x="2961884" y="4043763"/>
                          <a:pt x="2760345" y="4062071"/>
                        </a:cubicBezTo>
                        <a:cubicBezTo>
                          <a:pt x="2558806" y="4080379"/>
                          <a:pt x="2276592" y="4030989"/>
                          <a:pt x="2103120" y="4062071"/>
                        </a:cubicBezTo>
                        <a:cubicBezTo>
                          <a:pt x="1929649" y="4093153"/>
                          <a:pt x="1726258" y="4048114"/>
                          <a:pt x="1603629" y="4062071"/>
                        </a:cubicBezTo>
                        <a:cubicBezTo>
                          <a:pt x="1481000" y="4076028"/>
                          <a:pt x="1025048" y="4037431"/>
                          <a:pt x="867537" y="4062071"/>
                        </a:cubicBezTo>
                        <a:cubicBezTo>
                          <a:pt x="710026" y="4086711"/>
                          <a:pt x="400773" y="4019788"/>
                          <a:pt x="0" y="4062071"/>
                        </a:cubicBezTo>
                        <a:cubicBezTo>
                          <a:pt x="-77" y="3748456"/>
                          <a:pt x="-30814" y="3576596"/>
                          <a:pt x="0" y="3344438"/>
                        </a:cubicBezTo>
                        <a:cubicBezTo>
                          <a:pt x="30814" y="3112280"/>
                          <a:pt x="30350" y="2816152"/>
                          <a:pt x="0" y="2626806"/>
                        </a:cubicBezTo>
                        <a:cubicBezTo>
                          <a:pt x="-30350" y="2437460"/>
                          <a:pt x="26575" y="2258994"/>
                          <a:pt x="0" y="2031036"/>
                        </a:cubicBezTo>
                        <a:cubicBezTo>
                          <a:pt x="-26575" y="1803078"/>
                          <a:pt x="-8850" y="1530345"/>
                          <a:pt x="0" y="1313403"/>
                        </a:cubicBezTo>
                        <a:cubicBezTo>
                          <a:pt x="8850" y="1096461"/>
                          <a:pt x="47646" y="423049"/>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Google Shape;115;p9"/>
          <p:cNvSpPr txBox="1">
            <a:spLocks noGrp="1"/>
          </p:cNvSpPr>
          <p:nvPr>
            <p:ph type="title"/>
          </p:nvPr>
        </p:nvSpPr>
        <p:spPr>
          <a:xfrm>
            <a:off x="742950" y="1143579"/>
            <a:ext cx="7600950" cy="838942"/>
          </a:xfrm>
          <a:prstGeom prst="rect">
            <a:avLst/>
          </a:prstGeom>
          <a:noFill/>
          <a:ln>
            <a:noFill/>
          </a:ln>
        </p:spPr>
        <p:txBody>
          <a:bodyPr spcFirstLastPara="1" wrap="square" lIns="91425" tIns="91425" rIns="91425" bIns="91425" anchor="b" anchorCtr="0">
            <a:noAutofit/>
          </a:bodyPr>
          <a:lstStyle/>
          <a:p>
            <a:pPr defTabSz="624627"/>
            <a:r>
              <a:rPr lang="en-US" sz="4390" b="1" kern="1200">
                <a:solidFill>
                  <a:schemeClr val="accent5"/>
                </a:solidFill>
                <a:latin typeface="+mj-lt"/>
                <a:ea typeface="+mj-ea"/>
                <a:cs typeface="+mj-cs"/>
              </a:rPr>
              <a:t>Student Life and Development</a:t>
            </a:r>
            <a:endParaRPr lang="en-US" sz="4820" b="1">
              <a:solidFill>
                <a:schemeClr val="accent5"/>
              </a:solidFill>
            </a:endParaRPr>
          </a:p>
        </p:txBody>
      </p:sp>
      <p:sp>
        <p:nvSpPr>
          <p:cNvPr id="116" name="Google Shape;116;p9"/>
          <p:cNvSpPr txBox="1"/>
          <p:nvPr/>
        </p:nvSpPr>
        <p:spPr>
          <a:xfrm>
            <a:off x="2867759" y="3042198"/>
            <a:ext cx="4899494" cy="912436"/>
          </a:xfrm>
          <a:prstGeom prst="rect">
            <a:avLst/>
          </a:prstGeom>
          <a:noFill/>
          <a:ln>
            <a:noFill/>
          </a:ln>
        </p:spPr>
        <p:txBody>
          <a:bodyPr spcFirstLastPara="1" wrap="square" lIns="91425" tIns="91425" rIns="91425" bIns="91425" anchor="b" anchorCtr="0">
            <a:noAutofit/>
          </a:bodyPr>
          <a:lstStyle/>
          <a:p>
            <a:pPr defTabSz="832836">
              <a:spcAft>
                <a:spcPts val="552"/>
              </a:spcAft>
            </a:pPr>
            <a:r>
              <a:rPr lang="en-US" sz="1639" kern="1200">
                <a:solidFill>
                  <a:schemeClr val="dk1"/>
                </a:solidFill>
                <a:latin typeface="Roboto"/>
                <a:ea typeface="Roboto"/>
                <a:cs typeface="Roboto"/>
                <a:sym typeface="Roboto"/>
              </a:rPr>
              <a:t>General Building Room G-516</a:t>
            </a:r>
          </a:p>
          <a:p>
            <a:pPr defTabSz="832836">
              <a:spcAft>
                <a:spcPts val="552"/>
              </a:spcAft>
            </a:pPr>
            <a:r>
              <a:rPr lang="en-US" sz="1639" kern="1200">
                <a:solidFill>
                  <a:schemeClr val="dk1"/>
                </a:solidFill>
                <a:latin typeface="Roboto"/>
                <a:ea typeface="Roboto"/>
                <a:cs typeface="Roboto"/>
                <a:sym typeface="Roboto"/>
              </a:rPr>
              <a:t>Phone: 718-260-5391</a:t>
            </a:r>
          </a:p>
          <a:p>
            <a:pPr defTabSz="832836">
              <a:spcAft>
                <a:spcPts val="552"/>
              </a:spcAft>
            </a:pPr>
            <a:r>
              <a:rPr lang="en-US" sz="1639" u="sng" kern="1200">
                <a:solidFill>
                  <a:schemeClr val="hlink"/>
                </a:solidFill>
                <a:latin typeface="Roboto"/>
                <a:ea typeface="Roboto"/>
                <a:cs typeface="Roboto"/>
                <a:sym typeface="Roboto"/>
                <a:hlinkClick r:id="rId3"/>
              </a:rPr>
              <a:t>studentlife@citytech.cuny.edu</a:t>
            </a:r>
            <a:endParaRPr lang="en-US" sz="1639" kern="1200">
              <a:solidFill>
                <a:schemeClr val="dk1"/>
              </a:solidFill>
              <a:latin typeface="Roboto"/>
              <a:ea typeface="Roboto"/>
              <a:cs typeface="Roboto"/>
              <a:sym typeface="Roboto"/>
            </a:endParaRPr>
          </a:p>
          <a:p>
            <a:pPr defTabSz="832836">
              <a:spcAft>
                <a:spcPts val="552"/>
              </a:spcAft>
            </a:pPr>
            <a:r>
              <a:rPr lang="en-US" sz="1639" kern="1200">
                <a:solidFill>
                  <a:schemeClr val="dk1"/>
                </a:solidFill>
                <a:latin typeface="Roboto"/>
                <a:ea typeface="Roboto"/>
                <a:cs typeface="Roboto"/>
                <a:sym typeface="Roboto"/>
              </a:rPr>
              <a:t>https://www.citytech.cuny.edu/student-life/</a:t>
            </a:r>
            <a:endParaRPr lang="en-US">
              <a:solidFill>
                <a:schemeClr val="dk1"/>
              </a:solidFill>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0"/>
        <p:cNvGrpSpPr/>
        <p:nvPr/>
      </p:nvGrpSpPr>
      <p:grpSpPr>
        <a:xfrm>
          <a:off x="0" y="0"/>
          <a:ext cx="0" cy="0"/>
          <a:chOff x="0" y="0"/>
          <a:chExt cx="0" cy="0"/>
        </a:xfrm>
      </p:grpSpPr>
      <p:sp useBgFill="1">
        <p:nvSpPr>
          <p:cNvPr id="88" name="Rectangle 8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Google Shape;81;p3"/>
          <p:cNvSpPr txBox="1">
            <a:spLocks noGrp="1"/>
          </p:cNvSpPr>
          <p:nvPr>
            <p:ph type="title"/>
          </p:nvPr>
        </p:nvSpPr>
        <p:spPr>
          <a:xfrm>
            <a:off x="480060" y="244026"/>
            <a:ext cx="3276451" cy="1467631"/>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ts val="3800"/>
            </a:pPr>
            <a:r>
              <a:rPr lang="en-US" sz="4100" b="1" dirty="0"/>
              <a:t>Recap</a:t>
            </a:r>
          </a:p>
        </p:txBody>
      </p:sp>
      <p:sp>
        <p:nvSpPr>
          <p:cNvPr id="9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1940245"/>
            <a:ext cx="2606040" cy="13716"/>
          </a:xfrm>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 name="connsiteX0" fmla="*/ 0 w 2606040"/>
              <a:gd name="connsiteY0" fmla="*/ 0 h 13716"/>
              <a:gd name="connsiteX1" fmla="*/ 599389 w 2606040"/>
              <a:gd name="connsiteY1" fmla="*/ 0 h 13716"/>
              <a:gd name="connsiteX2" fmla="*/ 1303020 w 2606040"/>
              <a:gd name="connsiteY2" fmla="*/ 0 h 13716"/>
              <a:gd name="connsiteX3" fmla="*/ 1876349 w 2606040"/>
              <a:gd name="connsiteY3" fmla="*/ 0 h 13716"/>
              <a:gd name="connsiteX4" fmla="*/ 2606040 w 2606040"/>
              <a:gd name="connsiteY4" fmla="*/ 0 h 13716"/>
              <a:gd name="connsiteX5" fmla="*/ 2606040 w 2606040"/>
              <a:gd name="connsiteY5" fmla="*/ 13716 h 13716"/>
              <a:gd name="connsiteX6" fmla="*/ 1980590 w 2606040"/>
              <a:gd name="connsiteY6" fmla="*/ 13716 h 13716"/>
              <a:gd name="connsiteX7" fmla="*/ 1276960 w 2606040"/>
              <a:gd name="connsiteY7" fmla="*/ 13716 h 13716"/>
              <a:gd name="connsiteX8" fmla="*/ 65151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5838" y="5689"/>
                  <a:pt x="2605775" y="8075"/>
                  <a:pt x="2606040" y="13716"/>
                </a:cubicBezTo>
                <a:cubicBezTo>
                  <a:pt x="2260204" y="24770"/>
                  <a:pt x="2175708" y="1042"/>
                  <a:pt x="1902409" y="13716"/>
                </a:cubicBezTo>
                <a:cubicBezTo>
                  <a:pt x="1638502" y="36492"/>
                  <a:pt x="1460923" y="-20841"/>
                  <a:pt x="1276960" y="13716"/>
                </a:cubicBezTo>
                <a:cubicBezTo>
                  <a:pt x="1057717" y="9789"/>
                  <a:pt x="867956" y="-2252"/>
                  <a:pt x="677570" y="13716"/>
                </a:cubicBezTo>
                <a:cubicBezTo>
                  <a:pt x="457951" y="28801"/>
                  <a:pt x="189752" y="50816"/>
                  <a:pt x="0" y="13716"/>
                </a:cubicBezTo>
                <a:cubicBezTo>
                  <a:pt x="468" y="10483"/>
                  <a:pt x="836" y="5117"/>
                  <a:pt x="0" y="0"/>
                </a:cubicBezTo>
                <a:close/>
              </a:path>
              <a:path w="2606040" h="13716"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7080" y="4836"/>
                  <a:pt x="2606317" y="7740"/>
                  <a:pt x="2606040" y="13716"/>
                </a:cubicBezTo>
                <a:cubicBezTo>
                  <a:pt x="2347059" y="-1948"/>
                  <a:pt x="2192004" y="4234"/>
                  <a:pt x="1980590" y="13716"/>
                </a:cubicBezTo>
                <a:cubicBezTo>
                  <a:pt x="1783984" y="-14317"/>
                  <a:pt x="1487673" y="41336"/>
                  <a:pt x="1276960" y="13716"/>
                </a:cubicBezTo>
                <a:cubicBezTo>
                  <a:pt x="1087111" y="-41823"/>
                  <a:pt x="879204" y="42195"/>
                  <a:pt x="651510" y="13716"/>
                </a:cubicBezTo>
                <a:cubicBezTo>
                  <a:pt x="430798" y="-32336"/>
                  <a:pt x="132889" y="-38039"/>
                  <a:pt x="0" y="13716"/>
                </a:cubicBezTo>
                <a:cubicBezTo>
                  <a:pt x="1109" y="8984"/>
                  <a:pt x="330" y="5748"/>
                  <a:pt x="0" y="0"/>
                </a:cubicBezTo>
                <a:close/>
              </a:path>
              <a:path w="2606040" h="13716"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5859" y="5467"/>
                  <a:pt x="2605677" y="7416"/>
                  <a:pt x="2606040" y="13716"/>
                </a:cubicBezTo>
                <a:cubicBezTo>
                  <a:pt x="2234648" y="22404"/>
                  <a:pt x="2180202" y="-14933"/>
                  <a:pt x="1902409" y="13716"/>
                </a:cubicBezTo>
                <a:cubicBezTo>
                  <a:pt x="1635562" y="42622"/>
                  <a:pt x="1477339" y="222"/>
                  <a:pt x="1276960" y="13716"/>
                </a:cubicBezTo>
                <a:cubicBezTo>
                  <a:pt x="1058094" y="62350"/>
                  <a:pt x="904206" y="-25208"/>
                  <a:pt x="677570" y="13716"/>
                </a:cubicBezTo>
                <a:cubicBezTo>
                  <a:pt x="485746" y="10141"/>
                  <a:pt x="195925" y="28433"/>
                  <a:pt x="0" y="13716"/>
                </a:cubicBezTo>
                <a:cubicBezTo>
                  <a:pt x="406" y="10107"/>
                  <a:pt x="891" y="4502"/>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xmlns="" sd="2863741219">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690" y="5728"/>
                          <a:pt x="2605650" y="7624"/>
                          <a:pt x="2606040" y="13716"/>
                        </a:cubicBezTo>
                        <a:cubicBezTo>
                          <a:pt x="2256758" y="26838"/>
                          <a:pt x="2173673" y="-17450"/>
                          <a:pt x="1902409" y="13716"/>
                        </a:cubicBezTo>
                        <a:cubicBezTo>
                          <a:pt x="1631145" y="44882"/>
                          <a:pt x="1461378" y="894"/>
                          <a:pt x="1276960" y="13716"/>
                        </a:cubicBezTo>
                        <a:cubicBezTo>
                          <a:pt x="1092542" y="26538"/>
                          <a:pt x="890442" y="8641"/>
                          <a:pt x="677570" y="13716"/>
                        </a:cubicBezTo>
                        <a:cubicBezTo>
                          <a:pt x="464698" y="18792"/>
                          <a:pt x="187648" y="31265"/>
                          <a:pt x="0" y="13716"/>
                        </a:cubicBezTo>
                        <a:cubicBezTo>
                          <a:pt x="-302" y="10335"/>
                          <a:pt x="417" y="4724"/>
                          <a:pt x="0" y="0"/>
                        </a:cubicBezTo>
                        <a:close/>
                      </a:path>
                      <a:path w="2606040" h="13716"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6569" y="5071"/>
                          <a:pt x="2606315" y="7437"/>
                          <a:pt x="2606040" y="13716"/>
                        </a:cubicBezTo>
                        <a:cubicBezTo>
                          <a:pt x="2393024" y="-2332"/>
                          <a:pt x="2191161" y="34687"/>
                          <a:pt x="1980590" y="13716"/>
                        </a:cubicBezTo>
                        <a:cubicBezTo>
                          <a:pt x="1770019" y="-7255"/>
                          <a:pt x="1476440" y="31542"/>
                          <a:pt x="1276960" y="13716"/>
                        </a:cubicBezTo>
                        <a:cubicBezTo>
                          <a:pt x="1077480" y="-4110"/>
                          <a:pt x="880988" y="37553"/>
                          <a:pt x="651510" y="13716"/>
                        </a:cubicBezTo>
                        <a:cubicBezTo>
                          <a:pt x="422032" y="-10121"/>
                          <a:pt x="130744" y="-6519"/>
                          <a:pt x="0" y="13716"/>
                        </a:cubicBezTo>
                        <a:cubicBezTo>
                          <a:pt x="198" y="8947"/>
                          <a:pt x="304" y="520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Google Shape;82;p3"/>
          <p:cNvSpPr txBox="1">
            <a:spLocks noGrp="1"/>
          </p:cNvSpPr>
          <p:nvPr>
            <p:ph type="body" idx="2"/>
          </p:nvPr>
        </p:nvSpPr>
        <p:spPr>
          <a:xfrm>
            <a:off x="480060" y="2154674"/>
            <a:ext cx="3182691" cy="2490501"/>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endParaRPr lang="en-US" sz="1700" dirty="0">
              <a:sym typeface="Roboto Slab"/>
            </a:endParaRP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Why Participate?</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Co-curriculars @City Tech</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Extracurriculars @City Tech</a:t>
            </a:r>
            <a:endParaRPr lang="en-US" sz="1700" dirty="0"/>
          </a:p>
          <a:p>
            <a:pPr indent="-228600" defTabSz="914400">
              <a:lnSpc>
                <a:spcPct val="90000"/>
              </a:lnSpc>
              <a:spcAft>
                <a:spcPts val="600"/>
              </a:spcAft>
              <a:buClr>
                <a:schemeClr val="accent5"/>
              </a:buClr>
              <a:buSzPts val="1900"/>
              <a:buFont typeface="Arial" panose="020B0604020202020204" pitchFamily="34" charset="0"/>
              <a:buChar char="•"/>
            </a:pPr>
            <a:r>
              <a:rPr lang="en-US" sz="1700" dirty="0">
                <a:sym typeface="Roboto Slab"/>
              </a:rPr>
              <a:t>A visit from SLD</a:t>
            </a:r>
          </a:p>
          <a:p>
            <a:pPr marL="457200" lvl="0" indent="-228600" defTabSz="914400">
              <a:lnSpc>
                <a:spcPct val="90000"/>
              </a:lnSpc>
              <a:spcBef>
                <a:spcPts val="0"/>
              </a:spcBef>
              <a:spcAft>
                <a:spcPts val="600"/>
              </a:spcAft>
              <a:buSzPts val="1800"/>
              <a:buFont typeface="Arial" panose="020B0604020202020204" pitchFamily="34" charset="0"/>
              <a:buChar char="•"/>
            </a:pPr>
            <a:endParaRPr lang="en-US" sz="1700" dirty="0">
              <a:sym typeface="Roboto Slab"/>
            </a:endParaRPr>
          </a:p>
        </p:txBody>
      </p:sp>
      <p:pic>
        <p:nvPicPr>
          <p:cNvPr id="84" name="Picture 83">
            <a:extLst>
              <a:ext uri="{FF2B5EF4-FFF2-40B4-BE49-F238E27FC236}">
                <a16:creationId xmlns:a16="http://schemas.microsoft.com/office/drawing/2014/main" id="{6D2FB22A-5FD5-D376-8564-53AC3370C41E}"/>
              </a:ext>
            </a:extLst>
          </p:cNvPr>
          <p:cNvPicPr>
            <a:picLocks noChangeAspect="1"/>
          </p:cNvPicPr>
          <p:nvPr/>
        </p:nvPicPr>
        <p:blipFill rotWithShape="1">
          <a:blip r:embed="rId3"/>
          <a:srcRect t="302" r="2" b="2"/>
          <a:stretch/>
        </p:blipFill>
        <p:spPr>
          <a:xfrm>
            <a:off x="3983776" y="10"/>
            <a:ext cx="5159081" cy="51434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89131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8"/>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9…</a:t>
            </a:r>
            <a:endParaRPr b="1">
              <a:solidFill>
                <a:schemeClr val="accent5"/>
              </a:solidFill>
            </a:endParaRPr>
          </a:p>
        </p:txBody>
      </p:sp>
      <p:sp>
        <p:nvSpPr>
          <p:cNvPr id="244" name="Google Shape;244;p28"/>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fontScale="77500" lnSpcReduction="20000"/>
          </a:bodyPr>
          <a:lstStyle/>
          <a:p>
            <a:pPr marL="0" lvl="0" indent="0" algn="l" rtl="0">
              <a:lnSpc>
                <a:spcPct val="115000"/>
              </a:lnSpc>
              <a:spcBef>
                <a:spcPts val="0"/>
              </a:spcBef>
              <a:spcAft>
                <a:spcPts val="0"/>
              </a:spcAft>
              <a:buNone/>
            </a:pPr>
            <a:r>
              <a:rPr lang="en" sz="2600" b="1">
                <a:latin typeface="Roboto Slab"/>
                <a:ea typeface="Roboto Slab"/>
                <a:cs typeface="Roboto Slab"/>
                <a:sym typeface="Roboto Slab"/>
              </a:rPr>
              <a:t>Complete Reflection on OpenLab by replying to Reflection #8 Post.</a:t>
            </a:r>
            <a:endParaRPr sz="2600" b="1">
              <a:latin typeface="Roboto Slab"/>
              <a:ea typeface="Roboto Slab"/>
              <a:cs typeface="Roboto Slab"/>
              <a:sym typeface="Roboto Slab"/>
            </a:endParaRPr>
          </a:p>
          <a:p>
            <a:pPr marL="0" lvl="0" indent="0" algn="l" rtl="0">
              <a:lnSpc>
                <a:spcPct val="115000"/>
              </a:lnSpc>
              <a:spcBef>
                <a:spcPts val="0"/>
              </a:spcBef>
              <a:spcAft>
                <a:spcPts val="0"/>
              </a:spcAft>
              <a:buSzPct val="233766"/>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ct val="133644"/>
              <a:buNone/>
            </a:pPr>
            <a:r>
              <a:rPr lang="en" sz="2448" b="1" i="1">
                <a:solidFill>
                  <a:schemeClr val="accent6"/>
                </a:solidFill>
                <a:latin typeface="Roboto Slab"/>
                <a:ea typeface="Roboto Slab"/>
                <a:cs typeface="Roboto Slab"/>
                <a:sym typeface="Roboto Slab"/>
              </a:rPr>
              <a:t>Reflection #8</a:t>
            </a:r>
            <a:endParaRPr sz="2448" b="1"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ct val="133644"/>
              <a:buNone/>
            </a:pPr>
            <a:r>
              <a:rPr lang="en" sz="2448" i="1">
                <a:solidFill>
                  <a:schemeClr val="accent6"/>
                </a:solidFill>
                <a:latin typeface="Roboto Slab"/>
                <a:ea typeface="Roboto Slab"/>
                <a:cs typeface="Roboto Slab"/>
                <a:sym typeface="Roboto Slab"/>
              </a:rPr>
              <a:t>Think about a time when you joined a new group activity (maybe a team, religious retreat, club, or workplace). </a:t>
            </a:r>
            <a:endParaRPr sz="2448"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ct val="133644"/>
              <a:buNone/>
            </a:pPr>
            <a:endParaRPr sz="2448" i="1">
              <a:solidFill>
                <a:schemeClr val="accent6"/>
              </a:solidFill>
              <a:latin typeface="Roboto Slab"/>
              <a:ea typeface="Roboto Slab"/>
              <a:cs typeface="Roboto Slab"/>
              <a:sym typeface="Roboto Slab"/>
            </a:endParaRPr>
          </a:p>
          <a:p>
            <a:pPr marL="1371600" lvl="0" indent="-290576" algn="l" rtl="0">
              <a:lnSpc>
                <a:spcPct val="115000"/>
              </a:lnSpc>
              <a:spcBef>
                <a:spcPts val="0"/>
              </a:spcBef>
              <a:spcAft>
                <a:spcPts val="0"/>
              </a:spcAft>
              <a:buClr>
                <a:schemeClr val="accent6"/>
              </a:buClr>
              <a:buSzPct val="56936"/>
              <a:buFont typeface="Roboto Slab"/>
              <a:buChar char="❖"/>
            </a:pPr>
            <a:r>
              <a:rPr lang="en" sz="2448" i="1">
                <a:solidFill>
                  <a:schemeClr val="accent6"/>
                </a:solidFill>
                <a:latin typeface="Roboto Slab"/>
                <a:ea typeface="Roboto Slab"/>
                <a:cs typeface="Roboto Slab"/>
                <a:sym typeface="Roboto Slab"/>
              </a:rPr>
              <a:t>How did you feel when you first joined? </a:t>
            </a:r>
            <a:endParaRPr sz="2448" i="1">
              <a:solidFill>
                <a:schemeClr val="accent6"/>
              </a:solidFill>
              <a:latin typeface="Roboto Slab"/>
              <a:ea typeface="Roboto Slab"/>
              <a:cs typeface="Roboto Slab"/>
              <a:sym typeface="Roboto Slab"/>
            </a:endParaRPr>
          </a:p>
          <a:p>
            <a:pPr marL="1371600" lvl="0" indent="-290576" algn="l" rtl="0">
              <a:lnSpc>
                <a:spcPct val="115000"/>
              </a:lnSpc>
              <a:spcBef>
                <a:spcPts val="0"/>
              </a:spcBef>
              <a:spcAft>
                <a:spcPts val="0"/>
              </a:spcAft>
              <a:buClr>
                <a:schemeClr val="accent6"/>
              </a:buClr>
              <a:buSzPct val="56936"/>
              <a:buFont typeface="Roboto Slab"/>
              <a:buChar char="❖"/>
            </a:pPr>
            <a:r>
              <a:rPr lang="en" sz="2448" i="1">
                <a:solidFill>
                  <a:schemeClr val="accent6"/>
                </a:solidFill>
                <a:latin typeface="Roboto Slab"/>
                <a:ea typeface="Roboto Slab"/>
                <a:cs typeface="Roboto Slab"/>
                <a:sym typeface="Roboto Slab"/>
              </a:rPr>
              <a:t>Do you recall a moment when you felt like you were part of the group? </a:t>
            </a:r>
            <a:endParaRPr sz="2448" i="1">
              <a:solidFill>
                <a:schemeClr val="accent6"/>
              </a:solidFill>
              <a:latin typeface="Roboto Slab"/>
              <a:ea typeface="Roboto Slab"/>
              <a:cs typeface="Roboto Slab"/>
              <a:sym typeface="Roboto Slab"/>
            </a:endParaRPr>
          </a:p>
          <a:p>
            <a:pPr marL="1371600" lvl="0" indent="-290576" algn="l" rtl="0">
              <a:lnSpc>
                <a:spcPct val="115000"/>
              </a:lnSpc>
              <a:spcBef>
                <a:spcPts val="0"/>
              </a:spcBef>
              <a:spcAft>
                <a:spcPts val="0"/>
              </a:spcAft>
              <a:buClr>
                <a:schemeClr val="accent6"/>
              </a:buClr>
              <a:buSzPct val="56936"/>
              <a:buFont typeface="Roboto Slab"/>
              <a:buChar char="❖"/>
            </a:pPr>
            <a:r>
              <a:rPr lang="en" sz="2448" i="1">
                <a:solidFill>
                  <a:schemeClr val="accent6"/>
                </a:solidFill>
                <a:latin typeface="Roboto Slab"/>
                <a:ea typeface="Roboto Slab"/>
                <a:cs typeface="Roboto Slab"/>
                <a:sym typeface="Roboto Slab"/>
              </a:rPr>
              <a:t>What benefits did you get from participation in the group? </a:t>
            </a:r>
            <a:endParaRPr sz="2448"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ct val="233766"/>
              <a:buNone/>
            </a:pPr>
            <a:endParaRPr sz="1400" i="1">
              <a:solidFill>
                <a:schemeClr val="accent6"/>
              </a:solidFill>
              <a:latin typeface="Roboto Slab"/>
              <a:ea typeface="Roboto Slab"/>
              <a:cs typeface="Roboto Slab"/>
              <a:sym typeface="Roboto Slab"/>
            </a:endParaRPr>
          </a:p>
          <a:p>
            <a:pPr marL="0" marR="868079" lvl="0" indent="0" algn="l" rtl="0">
              <a:lnSpc>
                <a:spcPct val="115000"/>
              </a:lnSpc>
              <a:spcBef>
                <a:spcPts val="0"/>
              </a:spcBef>
              <a:spcAft>
                <a:spcPts val="0"/>
              </a:spcAft>
              <a:buSzPct val="233766"/>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233766"/>
              <a:buNone/>
            </a:pPr>
            <a:endParaRPr sz="1400" i="1">
              <a:solidFill>
                <a:schemeClr val="accent6"/>
              </a:solidFill>
              <a:latin typeface="Roboto Slab"/>
              <a:ea typeface="Roboto Slab"/>
              <a:cs typeface="Roboto Slab"/>
              <a:sym typeface="Roboto Slab"/>
            </a:endParaRPr>
          </a:p>
          <a:p>
            <a:pPr marL="0" lvl="0" indent="0" algn="l" rtl="0">
              <a:lnSpc>
                <a:spcPct val="115000"/>
              </a:lnSpc>
              <a:spcBef>
                <a:spcPts val="0"/>
              </a:spcBef>
              <a:spcAft>
                <a:spcPts val="1200"/>
              </a:spcAft>
              <a:buSzPct val="181818"/>
              <a:buNone/>
            </a:pPr>
            <a:endParaRPr>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9"/>
          <p:cNvSpPr txBox="1">
            <a:spLocks noGrp="1"/>
          </p:cNvSpPr>
          <p:nvPr>
            <p:ph type="ctrTitle"/>
          </p:nvPr>
        </p:nvSpPr>
        <p:spPr>
          <a:xfrm>
            <a:off x="1657072" y="794250"/>
            <a:ext cx="6429300" cy="1457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4000"/>
              <a:buNone/>
            </a:pPr>
            <a:r>
              <a:rPr lang="en" sz="4100" b="1"/>
              <a:t>#YellowJacketLife: </a:t>
            </a:r>
            <a:endParaRPr sz="4100" b="1"/>
          </a:p>
          <a:p>
            <a:pPr marL="0" lvl="0" indent="0" algn="l" rtl="0">
              <a:lnSpc>
                <a:spcPct val="100000"/>
              </a:lnSpc>
              <a:spcBef>
                <a:spcPts val="0"/>
              </a:spcBef>
              <a:spcAft>
                <a:spcPts val="0"/>
              </a:spcAft>
              <a:buSzPts val="4000"/>
              <a:buNone/>
            </a:pPr>
            <a:r>
              <a:rPr lang="en" sz="4100" b="1"/>
              <a:t>The Buzz on Your Future</a:t>
            </a:r>
            <a:endParaRPr sz="4100" b="1"/>
          </a:p>
        </p:txBody>
      </p:sp>
      <p:sp>
        <p:nvSpPr>
          <p:cNvPr id="250" name="Google Shape;250;p29"/>
          <p:cNvSpPr txBox="1"/>
          <p:nvPr/>
        </p:nvSpPr>
        <p:spPr>
          <a:xfrm>
            <a:off x="1833065" y="3347422"/>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Session 8</a:t>
            </a:r>
            <a:endParaRPr sz="220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2200" b="0" i="0" u="none" strike="noStrike" cap="none" dirty="0">
                <a:solidFill>
                  <a:schemeClr val="accent6"/>
                </a:solidFill>
                <a:latin typeface="Roboto Slab"/>
                <a:ea typeface="Roboto Slab"/>
                <a:cs typeface="Roboto Slab"/>
                <a:sym typeface="Roboto Slab"/>
              </a:rPr>
              <a:t>Prof. Jessica Penner</a:t>
            </a:r>
            <a:endParaRPr sz="2400" b="0" i="0" u="none" strike="noStrike" cap="none" dirty="0">
              <a:solidFill>
                <a:srgbClr val="8BC34A"/>
              </a:solidFill>
              <a:latin typeface="Roboto Slab"/>
              <a:ea typeface="Roboto Slab"/>
              <a:cs typeface="Roboto Slab"/>
              <a:sym typeface="Roboto Slab"/>
            </a:endParaRPr>
          </a:p>
        </p:txBody>
      </p:sp>
      <p:grpSp>
        <p:nvGrpSpPr>
          <p:cNvPr id="251" name="Google Shape;251;p29"/>
          <p:cNvGrpSpPr/>
          <p:nvPr/>
        </p:nvGrpSpPr>
        <p:grpSpPr>
          <a:xfrm>
            <a:off x="86851" y="4448817"/>
            <a:ext cx="1273858" cy="607271"/>
            <a:chOff x="86851" y="4297675"/>
            <a:chExt cx="1881900" cy="758425"/>
          </a:xfrm>
        </p:grpSpPr>
        <p:pic>
          <p:nvPicPr>
            <p:cNvPr id="252" name="Google Shape;252;p29"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253" name="Google Shape;253;p2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oni Morrison | Department of African American Studies">
            <a:extLst>
              <a:ext uri="{FF2B5EF4-FFF2-40B4-BE49-F238E27FC236}">
                <a16:creationId xmlns:a16="http://schemas.microsoft.com/office/drawing/2014/main" id="{6A5A9F5D-A8BA-8B72-2CCC-616EA2F9CC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645"/>
          <a:stretch/>
        </p:blipFill>
        <p:spPr bwMode="auto">
          <a:xfrm>
            <a:off x="2" y="1191"/>
            <a:ext cx="4571999" cy="5142310"/>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B1F99361-32C8-23B5-2F25-F70D9778CE1F}"/>
              </a:ext>
            </a:extLst>
          </p:cNvPr>
          <p:cNvSpPr>
            <a:spLocks noGrp="1"/>
          </p:cNvSpPr>
          <p:nvPr>
            <p:ph idx="1"/>
          </p:nvPr>
        </p:nvSpPr>
        <p:spPr>
          <a:xfrm>
            <a:off x="4813301" y="383459"/>
            <a:ext cx="3968747" cy="4392138"/>
          </a:xfrm>
        </p:spPr>
        <p:txBody>
          <a:bodyPr>
            <a:normAutofit/>
          </a:bodyPr>
          <a:lstStyle/>
          <a:p>
            <a:pPr marL="0" indent="0">
              <a:buNone/>
            </a:pPr>
            <a:r>
              <a:rPr lang="en-US" sz="1800" dirty="0"/>
              <a:t>“When you get these jobs you have been so brilliantly trained for, just remember that your real job is that if you are free, you need to free somebody else. If you have some power, then your job is to empower somebody else.”</a:t>
            </a:r>
          </a:p>
          <a:p>
            <a:pPr marL="0" indent="0">
              <a:buNone/>
            </a:pPr>
            <a:r>
              <a:rPr lang="en-US" sz="1800" dirty="0"/>
              <a:t>— Toni Morrison</a:t>
            </a:r>
          </a:p>
          <a:p>
            <a:pPr marL="0" indent="0">
              <a:buNone/>
            </a:pPr>
            <a:endParaRPr lang="en-US" sz="1800" dirty="0"/>
          </a:p>
          <a:p>
            <a:pPr marL="0" indent="0">
              <a:buNone/>
            </a:pPr>
            <a:r>
              <a:rPr lang="en-US" sz="1800" dirty="0"/>
              <a:t>Do you agree with this? Explain your answer.</a:t>
            </a:r>
          </a:p>
          <a:p>
            <a:pPr marL="0" indent="0">
              <a:buNone/>
            </a:pPr>
            <a:endParaRPr lang="en-US" sz="1800" dirty="0"/>
          </a:p>
        </p:txBody>
      </p:sp>
    </p:spTree>
    <p:extLst>
      <p:ext uri="{BB962C8B-B14F-4D97-AF65-F5344CB8AC3E}">
        <p14:creationId xmlns:p14="http://schemas.microsoft.com/office/powerpoint/2010/main" val="1432542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0"/>
        <p:cNvGrpSpPr/>
        <p:nvPr/>
      </p:nvGrpSpPr>
      <p:grpSpPr>
        <a:xfrm>
          <a:off x="0" y="0"/>
          <a:ext cx="0" cy="0"/>
          <a:chOff x="0" y="0"/>
          <a:chExt cx="0" cy="0"/>
        </a:xfrm>
      </p:grpSpPr>
      <p:sp useBgFill="1">
        <p:nvSpPr>
          <p:cNvPr id="88" name="Rectangle 8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Google Shape;81;p3"/>
          <p:cNvSpPr txBox="1">
            <a:spLocks noGrp="1"/>
          </p:cNvSpPr>
          <p:nvPr>
            <p:ph type="title"/>
          </p:nvPr>
        </p:nvSpPr>
        <p:spPr>
          <a:xfrm>
            <a:off x="480060" y="244026"/>
            <a:ext cx="3276451" cy="1467631"/>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ts val="3800"/>
            </a:pPr>
            <a:r>
              <a:rPr lang="en-US" sz="4100" b="1"/>
              <a:t>Today’s Topics</a:t>
            </a:r>
          </a:p>
        </p:txBody>
      </p:sp>
      <p:sp>
        <p:nvSpPr>
          <p:cNvPr id="9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1940245"/>
            <a:ext cx="2606040" cy="13716"/>
          </a:xfrm>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 name="connsiteX0" fmla="*/ 0 w 2606040"/>
              <a:gd name="connsiteY0" fmla="*/ 0 h 13716"/>
              <a:gd name="connsiteX1" fmla="*/ 599389 w 2606040"/>
              <a:gd name="connsiteY1" fmla="*/ 0 h 13716"/>
              <a:gd name="connsiteX2" fmla="*/ 1303020 w 2606040"/>
              <a:gd name="connsiteY2" fmla="*/ 0 h 13716"/>
              <a:gd name="connsiteX3" fmla="*/ 1876349 w 2606040"/>
              <a:gd name="connsiteY3" fmla="*/ 0 h 13716"/>
              <a:gd name="connsiteX4" fmla="*/ 2606040 w 2606040"/>
              <a:gd name="connsiteY4" fmla="*/ 0 h 13716"/>
              <a:gd name="connsiteX5" fmla="*/ 2606040 w 2606040"/>
              <a:gd name="connsiteY5" fmla="*/ 13716 h 13716"/>
              <a:gd name="connsiteX6" fmla="*/ 1980590 w 2606040"/>
              <a:gd name="connsiteY6" fmla="*/ 13716 h 13716"/>
              <a:gd name="connsiteX7" fmla="*/ 1276960 w 2606040"/>
              <a:gd name="connsiteY7" fmla="*/ 13716 h 13716"/>
              <a:gd name="connsiteX8" fmla="*/ 65151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5838" y="5689"/>
                  <a:pt x="2605775" y="8075"/>
                  <a:pt x="2606040" y="13716"/>
                </a:cubicBezTo>
                <a:cubicBezTo>
                  <a:pt x="2260204" y="24770"/>
                  <a:pt x="2175708" y="1042"/>
                  <a:pt x="1902409" y="13716"/>
                </a:cubicBezTo>
                <a:cubicBezTo>
                  <a:pt x="1638502" y="36492"/>
                  <a:pt x="1460923" y="-20841"/>
                  <a:pt x="1276960" y="13716"/>
                </a:cubicBezTo>
                <a:cubicBezTo>
                  <a:pt x="1057717" y="9789"/>
                  <a:pt x="867956" y="-2252"/>
                  <a:pt x="677570" y="13716"/>
                </a:cubicBezTo>
                <a:cubicBezTo>
                  <a:pt x="457951" y="28801"/>
                  <a:pt x="189752" y="50816"/>
                  <a:pt x="0" y="13716"/>
                </a:cubicBezTo>
                <a:cubicBezTo>
                  <a:pt x="468" y="10483"/>
                  <a:pt x="836" y="5117"/>
                  <a:pt x="0" y="0"/>
                </a:cubicBezTo>
                <a:close/>
              </a:path>
              <a:path w="2606040" h="13716"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7080" y="4836"/>
                  <a:pt x="2606317" y="7740"/>
                  <a:pt x="2606040" y="13716"/>
                </a:cubicBezTo>
                <a:cubicBezTo>
                  <a:pt x="2347059" y="-1948"/>
                  <a:pt x="2192004" y="4234"/>
                  <a:pt x="1980590" y="13716"/>
                </a:cubicBezTo>
                <a:cubicBezTo>
                  <a:pt x="1783984" y="-14317"/>
                  <a:pt x="1487673" y="41336"/>
                  <a:pt x="1276960" y="13716"/>
                </a:cubicBezTo>
                <a:cubicBezTo>
                  <a:pt x="1087111" y="-41823"/>
                  <a:pt x="879204" y="42195"/>
                  <a:pt x="651510" y="13716"/>
                </a:cubicBezTo>
                <a:cubicBezTo>
                  <a:pt x="430798" y="-32336"/>
                  <a:pt x="132889" y="-38039"/>
                  <a:pt x="0" y="13716"/>
                </a:cubicBezTo>
                <a:cubicBezTo>
                  <a:pt x="1109" y="8984"/>
                  <a:pt x="330" y="5748"/>
                  <a:pt x="0" y="0"/>
                </a:cubicBezTo>
                <a:close/>
              </a:path>
              <a:path w="2606040" h="13716"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5859" y="5467"/>
                  <a:pt x="2605677" y="7416"/>
                  <a:pt x="2606040" y="13716"/>
                </a:cubicBezTo>
                <a:cubicBezTo>
                  <a:pt x="2234648" y="22404"/>
                  <a:pt x="2180202" y="-14933"/>
                  <a:pt x="1902409" y="13716"/>
                </a:cubicBezTo>
                <a:cubicBezTo>
                  <a:pt x="1635562" y="42622"/>
                  <a:pt x="1477339" y="222"/>
                  <a:pt x="1276960" y="13716"/>
                </a:cubicBezTo>
                <a:cubicBezTo>
                  <a:pt x="1058094" y="62350"/>
                  <a:pt x="904206" y="-25208"/>
                  <a:pt x="677570" y="13716"/>
                </a:cubicBezTo>
                <a:cubicBezTo>
                  <a:pt x="485746" y="10141"/>
                  <a:pt x="195925" y="28433"/>
                  <a:pt x="0" y="13716"/>
                </a:cubicBezTo>
                <a:cubicBezTo>
                  <a:pt x="406" y="10107"/>
                  <a:pt x="891" y="4502"/>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xmlns="" sd="2863741219">
                  <a:custGeom>
                    <a:avLst/>
                    <a:gdLst>
                      <a:gd name="connsiteX0" fmla="*/ 0 w 2606040"/>
                      <a:gd name="connsiteY0" fmla="*/ 0 h 13716"/>
                      <a:gd name="connsiteX1" fmla="*/ 625450 w 2606040"/>
                      <a:gd name="connsiteY1" fmla="*/ 0 h 13716"/>
                      <a:gd name="connsiteX2" fmla="*/ 1224839 w 2606040"/>
                      <a:gd name="connsiteY2" fmla="*/ 0 h 13716"/>
                      <a:gd name="connsiteX3" fmla="*/ 1824228 w 2606040"/>
                      <a:gd name="connsiteY3" fmla="*/ 0 h 13716"/>
                      <a:gd name="connsiteX4" fmla="*/ 2606040 w 2606040"/>
                      <a:gd name="connsiteY4" fmla="*/ 0 h 13716"/>
                      <a:gd name="connsiteX5" fmla="*/ 2606040 w 2606040"/>
                      <a:gd name="connsiteY5" fmla="*/ 13716 h 13716"/>
                      <a:gd name="connsiteX6" fmla="*/ 1902409 w 2606040"/>
                      <a:gd name="connsiteY6" fmla="*/ 13716 h 13716"/>
                      <a:gd name="connsiteX7" fmla="*/ 1276960 w 2606040"/>
                      <a:gd name="connsiteY7" fmla="*/ 13716 h 13716"/>
                      <a:gd name="connsiteX8" fmla="*/ 677570 w 2606040"/>
                      <a:gd name="connsiteY8" fmla="*/ 13716 h 13716"/>
                      <a:gd name="connsiteX9" fmla="*/ 0 w 2606040"/>
                      <a:gd name="connsiteY9" fmla="*/ 13716 h 13716"/>
                      <a:gd name="connsiteX10" fmla="*/ 0 w 2606040"/>
                      <a:gd name="connsiteY10"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3716"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690" y="5728"/>
                          <a:pt x="2605650" y="7624"/>
                          <a:pt x="2606040" y="13716"/>
                        </a:cubicBezTo>
                        <a:cubicBezTo>
                          <a:pt x="2256758" y="26838"/>
                          <a:pt x="2173673" y="-17450"/>
                          <a:pt x="1902409" y="13716"/>
                        </a:cubicBezTo>
                        <a:cubicBezTo>
                          <a:pt x="1631145" y="44882"/>
                          <a:pt x="1461378" y="894"/>
                          <a:pt x="1276960" y="13716"/>
                        </a:cubicBezTo>
                        <a:cubicBezTo>
                          <a:pt x="1092542" y="26538"/>
                          <a:pt x="890442" y="8641"/>
                          <a:pt x="677570" y="13716"/>
                        </a:cubicBezTo>
                        <a:cubicBezTo>
                          <a:pt x="464698" y="18792"/>
                          <a:pt x="187648" y="31265"/>
                          <a:pt x="0" y="13716"/>
                        </a:cubicBezTo>
                        <a:cubicBezTo>
                          <a:pt x="-302" y="10335"/>
                          <a:pt x="417" y="4724"/>
                          <a:pt x="0" y="0"/>
                        </a:cubicBezTo>
                        <a:close/>
                      </a:path>
                      <a:path w="2606040" h="13716"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6569" y="5071"/>
                          <a:pt x="2606315" y="7437"/>
                          <a:pt x="2606040" y="13716"/>
                        </a:cubicBezTo>
                        <a:cubicBezTo>
                          <a:pt x="2393024" y="-2332"/>
                          <a:pt x="2191161" y="34687"/>
                          <a:pt x="1980590" y="13716"/>
                        </a:cubicBezTo>
                        <a:cubicBezTo>
                          <a:pt x="1770019" y="-7255"/>
                          <a:pt x="1476440" y="31542"/>
                          <a:pt x="1276960" y="13716"/>
                        </a:cubicBezTo>
                        <a:cubicBezTo>
                          <a:pt x="1077480" y="-4110"/>
                          <a:pt x="880988" y="37553"/>
                          <a:pt x="651510" y="13716"/>
                        </a:cubicBezTo>
                        <a:cubicBezTo>
                          <a:pt x="422032" y="-10121"/>
                          <a:pt x="130744" y="-6519"/>
                          <a:pt x="0" y="13716"/>
                        </a:cubicBezTo>
                        <a:cubicBezTo>
                          <a:pt x="198" y="8947"/>
                          <a:pt x="304" y="520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Google Shape;82;p3"/>
          <p:cNvSpPr txBox="1">
            <a:spLocks noGrp="1"/>
          </p:cNvSpPr>
          <p:nvPr>
            <p:ph type="body" idx="2"/>
          </p:nvPr>
        </p:nvSpPr>
        <p:spPr>
          <a:xfrm>
            <a:off x="480060" y="2154674"/>
            <a:ext cx="3182691" cy="2490501"/>
          </a:xfrm>
          <a:prstGeom prst="rect">
            <a:avLst/>
          </a:prstGeom>
        </p:spPr>
        <p:txBody>
          <a:bodyPr spcFirstLastPara="1" vert="horz" lIns="91440" tIns="45720" rIns="91440" bIns="45720" rtlCol="0" anchorCtr="0">
            <a:normAutofit/>
          </a:bodyPr>
          <a:lstStyle/>
          <a:p>
            <a:pPr marL="457200" lvl="0" indent="-228600" defTabSz="914400">
              <a:lnSpc>
                <a:spcPct val="90000"/>
              </a:lnSpc>
              <a:spcBef>
                <a:spcPts val="0"/>
              </a:spcBef>
              <a:spcAft>
                <a:spcPts val="600"/>
              </a:spcAft>
              <a:buSzPts val="1800"/>
              <a:buFont typeface="Arial" panose="020B0604020202020204" pitchFamily="34" charset="0"/>
              <a:buChar char="•"/>
            </a:pPr>
            <a:endParaRPr lang="en-US" sz="1700" dirty="0">
              <a:sym typeface="Roboto Slab"/>
            </a:endParaRP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Why Participate?</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Co-curriculars @City Tech</a:t>
            </a:r>
          </a:p>
          <a:p>
            <a:pPr marL="457200" lvl="0" indent="-228600" defTabSz="914400">
              <a:lnSpc>
                <a:spcPct val="90000"/>
              </a:lnSpc>
              <a:spcBef>
                <a:spcPts val="0"/>
              </a:spcBef>
              <a:spcAft>
                <a:spcPts val="600"/>
              </a:spcAft>
              <a:buClr>
                <a:schemeClr val="accent5"/>
              </a:buClr>
              <a:buSzPts val="1900"/>
              <a:buFont typeface="Arial" panose="020B0604020202020204" pitchFamily="34" charset="0"/>
              <a:buChar char="•"/>
            </a:pPr>
            <a:r>
              <a:rPr lang="en-US" sz="1700" dirty="0">
                <a:sym typeface="Roboto Slab"/>
              </a:rPr>
              <a:t>Extracurriculars @City Tech</a:t>
            </a:r>
            <a:endParaRPr lang="en-US" sz="1700" dirty="0"/>
          </a:p>
          <a:p>
            <a:pPr indent="-228600" defTabSz="914400">
              <a:lnSpc>
                <a:spcPct val="90000"/>
              </a:lnSpc>
              <a:spcAft>
                <a:spcPts val="600"/>
              </a:spcAft>
              <a:buClr>
                <a:schemeClr val="accent5"/>
              </a:buClr>
              <a:buSzPts val="1900"/>
              <a:buFont typeface="Arial" panose="020B0604020202020204" pitchFamily="34" charset="0"/>
              <a:buChar char="•"/>
            </a:pPr>
            <a:r>
              <a:rPr lang="en-US" sz="1700" dirty="0">
                <a:sym typeface="Roboto Slab"/>
              </a:rPr>
              <a:t>A visit from SLD</a:t>
            </a:r>
          </a:p>
          <a:p>
            <a:pPr marL="457200" lvl="0" indent="-228600" defTabSz="914400">
              <a:lnSpc>
                <a:spcPct val="90000"/>
              </a:lnSpc>
              <a:spcBef>
                <a:spcPts val="0"/>
              </a:spcBef>
              <a:spcAft>
                <a:spcPts val="600"/>
              </a:spcAft>
              <a:buSzPts val="1800"/>
              <a:buFont typeface="Arial" panose="020B0604020202020204" pitchFamily="34" charset="0"/>
              <a:buChar char="•"/>
            </a:pPr>
            <a:endParaRPr lang="en-US" sz="1700" dirty="0">
              <a:sym typeface="Roboto Slab"/>
            </a:endParaRPr>
          </a:p>
        </p:txBody>
      </p:sp>
      <p:pic>
        <p:nvPicPr>
          <p:cNvPr id="84" name="Picture 83">
            <a:extLst>
              <a:ext uri="{FF2B5EF4-FFF2-40B4-BE49-F238E27FC236}">
                <a16:creationId xmlns:a16="http://schemas.microsoft.com/office/drawing/2014/main" id="{6D2FB22A-5FD5-D376-8564-53AC3370C41E}"/>
              </a:ext>
            </a:extLst>
          </p:cNvPr>
          <p:cNvPicPr>
            <a:picLocks noChangeAspect="1"/>
          </p:cNvPicPr>
          <p:nvPr/>
        </p:nvPicPr>
        <p:blipFill rotWithShape="1">
          <a:blip r:embed="rId3"/>
          <a:srcRect t="302" r="2" b="2"/>
          <a:stretch/>
        </p:blipFill>
        <p:spPr>
          <a:xfrm>
            <a:off x="3983776" y="10"/>
            <a:ext cx="5159081" cy="51434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0"/>
        <p:cNvGrpSpPr/>
        <p:nvPr/>
      </p:nvGrpSpPr>
      <p:grpSpPr>
        <a:xfrm>
          <a:off x="0" y="0"/>
          <a:ext cx="0" cy="0"/>
          <a:chOff x="0" y="0"/>
          <a:chExt cx="0" cy="0"/>
        </a:xfrm>
      </p:grpSpPr>
      <p:sp useBgFill="1">
        <p:nvSpPr>
          <p:cNvPr id="126" name="Rectangle 125">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51430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4000" cy="33094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Rectangle 129">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348" y="413971"/>
            <a:ext cx="8249304" cy="34639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Google Shape;121;g26e194d7159_0_80"/>
          <p:cNvSpPr txBox="1">
            <a:spLocks noGrp="1"/>
          </p:cNvSpPr>
          <p:nvPr>
            <p:ph type="title"/>
          </p:nvPr>
        </p:nvSpPr>
        <p:spPr>
          <a:xfrm>
            <a:off x="1143000" y="970003"/>
            <a:ext cx="6858000" cy="2455944"/>
          </a:xfrm>
          <a:prstGeom prst="rect">
            <a:avLst/>
          </a:prstGeom>
        </p:spPr>
        <p:txBody>
          <a:bodyPr spcFirstLastPara="1" vert="horz" lIns="91440" tIns="45720" rIns="91440" bIns="45720" rtlCol="0" anchor="ctr" anchorCtr="0">
            <a:normAutofit/>
          </a:bodyPr>
          <a:lstStyle/>
          <a:p>
            <a:pPr marL="0" lvl="0" indent="0" defTabSz="914400">
              <a:lnSpc>
                <a:spcPct val="90000"/>
              </a:lnSpc>
              <a:spcBef>
                <a:spcPct val="0"/>
              </a:spcBef>
              <a:spcAft>
                <a:spcPts val="0"/>
              </a:spcAft>
              <a:buSzPct val="111111"/>
            </a:pPr>
            <a:r>
              <a:rPr lang="en-US" sz="5400" b="1" kern="1200">
                <a:solidFill>
                  <a:schemeClr val="tx1"/>
                </a:solidFill>
                <a:latin typeface="+mj-lt"/>
                <a:ea typeface="+mj-ea"/>
                <a:cs typeface="+mj-cs"/>
              </a:rPr>
              <a:t>Why Participate?</a:t>
            </a:r>
          </a:p>
        </p:txBody>
      </p:sp>
      <p:cxnSp>
        <p:nvCxnSpPr>
          <p:cNvPr id="132" name="Straight Connector 131">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47348" y="4766031"/>
            <a:ext cx="8250174"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25"/>
        <p:cNvGrpSpPr/>
        <p:nvPr/>
      </p:nvGrpSpPr>
      <p:grpSpPr>
        <a:xfrm>
          <a:off x="0" y="0"/>
          <a:ext cx="0" cy="0"/>
          <a:chOff x="0" y="0"/>
          <a:chExt cx="0" cy="0"/>
        </a:xfrm>
      </p:grpSpPr>
      <p:sp useBgFill="1">
        <p:nvSpPr>
          <p:cNvPr id="132" name="Rectangle 131">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Google Shape;126;p11"/>
          <p:cNvSpPr txBox="1">
            <a:spLocks noGrp="1"/>
          </p:cNvSpPr>
          <p:nvPr>
            <p:ph type="title"/>
          </p:nvPr>
        </p:nvSpPr>
        <p:spPr>
          <a:xfrm>
            <a:off x="482601" y="482600"/>
            <a:ext cx="3465438" cy="3425353"/>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3300" b="1"/>
              <a:t>Personal Benefits</a:t>
            </a:r>
          </a:p>
        </p:txBody>
      </p:sp>
      <p:pic>
        <p:nvPicPr>
          <p:cNvPr id="128" name="Picture 127">
            <a:extLst>
              <a:ext uri="{FF2B5EF4-FFF2-40B4-BE49-F238E27FC236}">
                <a16:creationId xmlns:a16="http://schemas.microsoft.com/office/drawing/2014/main" id="{596C2CDB-C8AF-9776-4B6F-8397347BE675}"/>
              </a:ext>
            </a:extLst>
          </p:cNvPr>
          <p:cNvPicPr>
            <a:picLocks noChangeAspect="1"/>
          </p:cNvPicPr>
          <p:nvPr/>
        </p:nvPicPr>
        <p:blipFill rotWithShape="1">
          <a:blip r:embed="rId3"/>
          <a:srcRect l="2021" r="11035" b="2"/>
          <a:stretch/>
        </p:blipFill>
        <p:spPr>
          <a:xfrm>
            <a:off x="4671911" y="10"/>
            <a:ext cx="4472089" cy="51434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0"/>
        <p:cNvGrpSpPr/>
        <p:nvPr/>
      </p:nvGrpSpPr>
      <p:grpSpPr>
        <a:xfrm>
          <a:off x="0" y="0"/>
          <a:ext cx="0" cy="0"/>
          <a:chOff x="0" y="0"/>
          <a:chExt cx="0" cy="0"/>
        </a:xfrm>
      </p:grpSpPr>
      <p:sp>
        <p:nvSpPr>
          <p:cNvPr id="137" name="Rectangle 13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Freeform: Shape 13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282117" y="-190252"/>
            <a:ext cx="1370728" cy="1032741"/>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1" name="Rectangle 14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668730" y="316609"/>
            <a:ext cx="484026" cy="484026"/>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7532611" y="491355"/>
            <a:ext cx="515604" cy="515604"/>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Shape 14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017482" y="0"/>
            <a:ext cx="2126518" cy="111062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7" name="Isosceles Triangle 14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82258" y="4586625"/>
            <a:ext cx="1120884" cy="556875"/>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Isosceles Triangle 14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03060" y="4839857"/>
            <a:ext cx="611177" cy="303643"/>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Google Shape;131;p12"/>
          <p:cNvSpPr txBox="1"/>
          <p:nvPr/>
        </p:nvSpPr>
        <p:spPr>
          <a:xfrm>
            <a:off x="482600" y="1215690"/>
            <a:ext cx="3878060" cy="1692741"/>
          </a:xfrm>
          <a:prstGeom prst="rect">
            <a:avLst/>
          </a:prstGeom>
          <a:noFill/>
          <a:ln>
            <a:noFill/>
          </a:ln>
        </p:spPr>
        <p:txBody>
          <a:bodyPr spcFirstLastPara="1" wrap="square" lIns="91425" tIns="91425" rIns="91425" bIns="91425" anchor="t" anchorCtr="0">
            <a:spAutoFit/>
          </a:bodyPr>
          <a:lstStyle/>
          <a:p>
            <a:pPr marL="457200" indent="-374650">
              <a:spcAft>
                <a:spcPts val="600"/>
              </a:spcAft>
              <a:buClr>
                <a:schemeClr val="accent5"/>
              </a:buClr>
              <a:buSzPts val="2300"/>
              <a:buFont typeface="Roboto Slab"/>
              <a:buChar char="●"/>
            </a:pPr>
            <a:r>
              <a:rPr lang="en-US" sz="3000" kern="1200">
                <a:solidFill>
                  <a:schemeClr val="dk1"/>
                </a:solidFill>
                <a:latin typeface="Roboto Slab"/>
                <a:ea typeface="Roboto Slab"/>
                <a:cs typeface="Roboto Slab"/>
                <a:sym typeface="Roboto Slab"/>
              </a:rPr>
              <a:t>Make friends</a:t>
            </a:r>
            <a:endParaRPr lang="en-US" sz="1800" kern="1200">
              <a:solidFill>
                <a:schemeClr val="tx1"/>
              </a:solidFill>
              <a:latin typeface="+mn-lt"/>
              <a:ea typeface="+mn-ea"/>
              <a:cs typeface="+mn-cs"/>
            </a:endParaRPr>
          </a:p>
          <a:p>
            <a:pPr marL="457200" indent="-374650">
              <a:spcAft>
                <a:spcPts val="600"/>
              </a:spcAft>
              <a:buClr>
                <a:schemeClr val="accent5"/>
              </a:buClr>
              <a:buSzPts val="2300"/>
              <a:buFont typeface="Roboto Slab"/>
              <a:buChar char="●"/>
            </a:pPr>
            <a:r>
              <a:rPr lang="en-US" sz="3000" kern="1200">
                <a:solidFill>
                  <a:schemeClr val="dk1"/>
                </a:solidFill>
                <a:latin typeface="Roboto Slab"/>
                <a:ea typeface="Roboto Slab"/>
                <a:cs typeface="Roboto Slab"/>
                <a:sym typeface="Roboto Slab"/>
              </a:rPr>
              <a:t>Build community</a:t>
            </a:r>
            <a:endParaRPr lang="en-US" sz="1800" kern="1200">
              <a:solidFill>
                <a:schemeClr val="tx1"/>
              </a:solidFill>
              <a:latin typeface="+mn-lt"/>
              <a:ea typeface="+mn-ea"/>
              <a:cs typeface="+mn-cs"/>
            </a:endParaRPr>
          </a:p>
          <a:p>
            <a:pPr marL="457200" marR="0" lvl="0" indent="0" algn="l" rtl="0">
              <a:lnSpc>
                <a:spcPct val="100000"/>
              </a:lnSpc>
              <a:spcBef>
                <a:spcPts val="0"/>
              </a:spcBef>
              <a:spcAft>
                <a:spcPts val="600"/>
              </a:spcAft>
              <a:buClr>
                <a:srgbClr val="000000"/>
              </a:buClr>
              <a:buSzPts val="2300"/>
              <a:buFont typeface="Arial"/>
              <a:buNone/>
            </a:pPr>
            <a:endParaRPr lang="en-US" sz="2300" b="0" i="0" u="none" strike="noStrike" cap="none">
              <a:solidFill>
                <a:schemeClr val="dk1"/>
              </a:solidFill>
              <a:latin typeface="Roboto Slab"/>
              <a:ea typeface="Roboto Slab"/>
              <a:cs typeface="Roboto Slab"/>
              <a:sym typeface="Roboto Slab"/>
            </a:endParaRPr>
          </a:p>
        </p:txBody>
      </p:sp>
      <p:sp>
        <p:nvSpPr>
          <p:cNvPr id="132" name="Google Shape;132;p12"/>
          <p:cNvSpPr txBox="1"/>
          <p:nvPr/>
        </p:nvSpPr>
        <p:spPr>
          <a:xfrm>
            <a:off x="3891037" y="2452528"/>
            <a:ext cx="4770362" cy="1692741"/>
          </a:xfrm>
          <a:prstGeom prst="rect">
            <a:avLst/>
          </a:prstGeom>
          <a:noFill/>
          <a:ln>
            <a:noFill/>
          </a:ln>
        </p:spPr>
        <p:txBody>
          <a:bodyPr spcFirstLastPara="1" wrap="square" lIns="91425" tIns="91425" rIns="91425" bIns="91425" anchor="t" anchorCtr="0">
            <a:spAutoFit/>
          </a:bodyPr>
          <a:lstStyle/>
          <a:p>
            <a:pPr marL="457200" indent="-374650">
              <a:spcAft>
                <a:spcPts val="600"/>
              </a:spcAft>
              <a:buClr>
                <a:schemeClr val="accent5"/>
              </a:buClr>
              <a:buSzPts val="2300"/>
              <a:buFont typeface="Roboto Slab"/>
              <a:buChar char="●"/>
            </a:pPr>
            <a:r>
              <a:rPr lang="en-US" sz="3000" kern="1200">
                <a:solidFill>
                  <a:schemeClr val="dk1"/>
                </a:solidFill>
                <a:latin typeface="Roboto Slab"/>
                <a:ea typeface="Roboto Slab"/>
                <a:cs typeface="Roboto Slab"/>
                <a:sym typeface="Roboto Slab"/>
              </a:rPr>
              <a:t>Discover interests</a:t>
            </a:r>
            <a:endParaRPr lang="en-US" sz="1800" kern="1200">
              <a:solidFill>
                <a:schemeClr val="tx1"/>
              </a:solidFill>
              <a:latin typeface="+mn-lt"/>
              <a:ea typeface="+mn-ea"/>
              <a:cs typeface="+mn-cs"/>
            </a:endParaRPr>
          </a:p>
          <a:p>
            <a:pPr marL="457200" indent="-374650">
              <a:spcAft>
                <a:spcPts val="600"/>
              </a:spcAft>
              <a:buClr>
                <a:schemeClr val="accent5"/>
              </a:buClr>
              <a:buSzPts val="2300"/>
              <a:buFont typeface="Roboto Slab"/>
              <a:buChar char="●"/>
            </a:pPr>
            <a:r>
              <a:rPr lang="en-US" sz="3000" kern="1200">
                <a:solidFill>
                  <a:schemeClr val="dk1"/>
                </a:solidFill>
                <a:latin typeface="Roboto Slab"/>
                <a:ea typeface="Roboto Slab"/>
                <a:cs typeface="Roboto Slab"/>
                <a:sym typeface="Roboto Slab"/>
              </a:rPr>
              <a:t>Explore areas of study</a:t>
            </a:r>
            <a:endParaRPr lang="en-US" sz="1800" kern="1200">
              <a:solidFill>
                <a:schemeClr val="tx1"/>
              </a:solidFill>
              <a:latin typeface="+mn-lt"/>
              <a:ea typeface="+mn-ea"/>
              <a:cs typeface="+mn-cs"/>
            </a:endParaRPr>
          </a:p>
          <a:p>
            <a:pPr marL="457200" marR="0" lvl="0" indent="0" algn="l" rtl="0">
              <a:lnSpc>
                <a:spcPct val="100000"/>
              </a:lnSpc>
              <a:spcBef>
                <a:spcPts val="0"/>
              </a:spcBef>
              <a:spcAft>
                <a:spcPts val="600"/>
              </a:spcAft>
              <a:buClr>
                <a:srgbClr val="000000"/>
              </a:buClr>
              <a:buSzPts val="2300"/>
              <a:buFont typeface="Arial"/>
              <a:buNone/>
            </a:pPr>
            <a:endParaRPr lang="en-US" sz="23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6"/>
        <p:cNvGrpSpPr/>
        <p:nvPr/>
      </p:nvGrpSpPr>
      <p:grpSpPr>
        <a:xfrm>
          <a:off x="0" y="0"/>
          <a:ext cx="0" cy="0"/>
          <a:chOff x="0" y="0"/>
          <a:chExt cx="0" cy="0"/>
        </a:xfrm>
      </p:grpSpPr>
      <p:sp useBgFill="1">
        <p:nvSpPr>
          <p:cNvPr id="143" name="Rectangle 142">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9" name="Picture 138">
            <a:extLst>
              <a:ext uri="{FF2B5EF4-FFF2-40B4-BE49-F238E27FC236}">
                <a16:creationId xmlns:a16="http://schemas.microsoft.com/office/drawing/2014/main" id="{31539E89-8BD0-F52F-1388-701AAA7E0797}"/>
              </a:ext>
            </a:extLst>
          </p:cNvPr>
          <p:cNvPicPr>
            <a:picLocks noChangeAspect="1"/>
          </p:cNvPicPr>
          <p:nvPr/>
        </p:nvPicPr>
        <p:blipFill rotWithShape="1">
          <a:blip r:embed="rId3"/>
          <a:srcRect t="25000"/>
          <a:stretch/>
        </p:blipFill>
        <p:spPr>
          <a:xfrm>
            <a:off x="20" y="10"/>
            <a:ext cx="9143980" cy="5143490"/>
          </a:xfrm>
          <a:prstGeom prst="rect">
            <a:avLst/>
          </a:prstGeom>
        </p:spPr>
      </p:pic>
      <p:sp>
        <p:nvSpPr>
          <p:cNvPr id="145" name="Rectangle 144">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849899" y="-1143383"/>
            <a:ext cx="3444203" cy="9144001"/>
          </a:xfrm>
          <a:prstGeom prst="rect">
            <a:avLst/>
          </a:prstGeom>
          <a:gradFill>
            <a:gsLst>
              <a:gs pos="35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Google Shape;137;p13"/>
          <p:cNvSpPr txBox="1">
            <a:spLocks noGrp="1"/>
          </p:cNvSpPr>
          <p:nvPr>
            <p:ph type="title"/>
          </p:nvPr>
        </p:nvSpPr>
        <p:spPr>
          <a:xfrm>
            <a:off x="303414" y="2318946"/>
            <a:ext cx="6808922" cy="1790700"/>
          </a:xfrm>
          <a:prstGeom prst="rect">
            <a:avLst/>
          </a:prstGeom>
        </p:spPr>
        <p:txBody>
          <a:bodyPr spcFirstLastPara="1" vert="horz" lIns="91440" tIns="45720" rIns="91440" bIns="45720" rtlCol="0" anchor="b" anchorCtr="0">
            <a:normAutofit/>
          </a:bodyPr>
          <a:lstStyle/>
          <a:p>
            <a:pPr marL="0" lvl="0" indent="0" algn="l" defTabSz="914400">
              <a:lnSpc>
                <a:spcPct val="90000"/>
              </a:lnSpc>
              <a:spcBef>
                <a:spcPct val="0"/>
              </a:spcBef>
              <a:spcAft>
                <a:spcPts val="0"/>
              </a:spcAft>
              <a:buSzPct val="111111"/>
            </a:pPr>
            <a:r>
              <a:rPr lang="en-US" sz="5000" b="1">
                <a:solidFill>
                  <a:schemeClr val="bg1"/>
                </a:solidFill>
              </a:rPr>
              <a:t>Academic Benefits</a:t>
            </a:r>
          </a:p>
        </p:txBody>
      </p:sp>
      <p:sp>
        <p:nvSpPr>
          <p:cNvPr id="147" name="Rectangle: Rounded Corners 146">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181279"/>
            <a:ext cx="7339422" cy="51435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41"/>
        <p:cNvGrpSpPr/>
        <p:nvPr/>
      </p:nvGrpSpPr>
      <p:grpSpPr>
        <a:xfrm>
          <a:off x="0" y="0"/>
          <a:ext cx="0" cy="0"/>
          <a:chOff x="0" y="0"/>
          <a:chExt cx="0" cy="0"/>
        </a:xfrm>
      </p:grpSpPr>
      <p:sp useBgFill="1">
        <p:nvSpPr>
          <p:cNvPr id="147" name="Rectangle 14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1435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14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999963" y="-1999641"/>
            <a:ext cx="5143500" cy="9143425"/>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733" y="0"/>
            <a:ext cx="6803134" cy="5143179"/>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737118" y="-1264380"/>
            <a:ext cx="3670923" cy="9145160"/>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2" name="Google Shape;142;p14"/>
          <p:cNvPicPr preferRelativeResize="0"/>
          <p:nvPr/>
        </p:nvPicPr>
        <p:blipFill rotWithShape="1">
          <a:blip r:embed="rId3"/>
          <a:srcRect t="11047"/>
          <a:stretch/>
        </p:blipFill>
        <p:spPr>
          <a:xfrm>
            <a:off x="887223" y="342900"/>
            <a:ext cx="7369553" cy="44577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TotalTime>
  <Words>921</Words>
  <Application>Microsoft Office PowerPoint</Application>
  <PresentationFormat>On-screen Show (16:9)</PresentationFormat>
  <Paragraphs>141</Paragraphs>
  <Slides>27</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Calibri</vt:lpstr>
      <vt:lpstr>Arial</vt:lpstr>
      <vt:lpstr>Calibri Light</vt:lpstr>
      <vt:lpstr>Roboto Slab</vt:lpstr>
      <vt:lpstr>Roboto</vt:lpstr>
      <vt:lpstr>Office Theme</vt:lpstr>
      <vt:lpstr>City Tech 101</vt:lpstr>
      <vt:lpstr>#YellowJacketLife:  The Buzz on  Getting Involved</vt:lpstr>
      <vt:lpstr>PowerPoint Presentation</vt:lpstr>
      <vt:lpstr>Today’s Topics</vt:lpstr>
      <vt:lpstr>Why Participate?</vt:lpstr>
      <vt:lpstr>Personal Benefits</vt:lpstr>
      <vt:lpstr>PowerPoint Presentation</vt:lpstr>
      <vt:lpstr>Academic Benefits</vt:lpstr>
      <vt:lpstr>PowerPoint Presentation</vt:lpstr>
      <vt:lpstr>Career Benefits</vt:lpstr>
      <vt:lpstr>PowerPoint Presentation</vt:lpstr>
      <vt:lpstr>Sources</vt:lpstr>
      <vt:lpstr>Hard Skills vs. Soft Skills:  What’s the Difference?</vt:lpstr>
      <vt:lpstr>PowerPoint Presentation</vt:lpstr>
      <vt:lpstr>Co-curriculars  @City Tech</vt:lpstr>
      <vt:lpstr>Co-curricular</vt:lpstr>
      <vt:lpstr>Co-curricular Examples</vt:lpstr>
      <vt:lpstr>Extracurriculars  @City Tech</vt:lpstr>
      <vt:lpstr>Co-curricular</vt:lpstr>
      <vt:lpstr>Extracurricular Examples</vt:lpstr>
      <vt:lpstr>If you can’t find what you are looking for...</vt:lpstr>
      <vt:lpstr>Create &amp; Present Your Club</vt:lpstr>
      <vt:lpstr>PowerPoint Presentation</vt:lpstr>
      <vt:lpstr>Student Life and Development</vt:lpstr>
      <vt:lpstr>Recap</vt:lpstr>
      <vt:lpstr>Before Session 9…</vt:lpstr>
      <vt:lpstr>#YellowJacketLife:  The Buzz on Your Future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DeCoux</dc:creator>
  <cp:lastModifiedBy>Jessica Penner</cp:lastModifiedBy>
  <cp:revision>3</cp:revision>
  <dcterms:modified xsi:type="dcterms:W3CDTF">2023-10-23T21:21:26Z</dcterms:modified>
</cp:coreProperties>
</file>