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9" r:id="rId1"/>
  </p:sldMasterIdLst>
  <p:notesMasterIdLst>
    <p:notesMasterId r:id="rId40"/>
  </p:notesMasterIdLst>
  <p:sldIdLst>
    <p:sldId id="256" r:id="rId2"/>
    <p:sldId id="280" r:id="rId3"/>
    <p:sldId id="289" r:id="rId4"/>
    <p:sldId id="261" r:id="rId5"/>
    <p:sldId id="282" r:id="rId6"/>
    <p:sldId id="283" r:id="rId7"/>
    <p:sldId id="284" r:id="rId8"/>
    <p:sldId id="279" r:id="rId9"/>
    <p:sldId id="278" r:id="rId10"/>
    <p:sldId id="285" r:id="rId11"/>
    <p:sldId id="269" r:id="rId12"/>
    <p:sldId id="301" r:id="rId13"/>
    <p:sldId id="302" r:id="rId14"/>
    <p:sldId id="271" r:id="rId15"/>
    <p:sldId id="270" r:id="rId16"/>
    <p:sldId id="260" r:id="rId17"/>
    <p:sldId id="272" r:id="rId18"/>
    <p:sldId id="306" r:id="rId19"/>
    <p:sldId id="273" r:id="rId20"/>
    <p:sldId id="275" r:id="rId21"/>
    <p:sldId id="281" r:id="rId22"/>
    <p:sldId id="263" r:id="rId23"/>
    <p:sldId id="291" r:id="rId24"/>
    <p:sldId id="292" r:id="rId25"/>
    <p:sldId id="274" r:id="rId26"/>
    <p:sldId id="293" r:id="rId27"/>
    <p:sldId id="294" r:id="rId28"/>
    <p:sldId id="295" r:id="rId29"/>
    <p:sldId id="296" r:id="rId30"/>
    <p:sldId id="297" r:id="rId31"/>
    <p:sldId id="262" r:id="rId32"/>
    <p:sldId id="264" r:id="rId33"/>
    <p:sldId id="276" r:id="rId34"/>
    <p:sldId id="286" r:id="rId35"/>
    <p:sldId id="288" r:id="rId36"/>
    <p:sldId id="287" r:id="rId37"/>
    <p:sldId id="300" r:id="rId38"/>
    <p:sldId id="258" r:id="rId39"/>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5000" autoAdjust="0"/>
    <p:restoredTop sz="92400" autoAdjust="0"/>
  </p:normalViewPr>
  <p:slideViewPr>
    <p:cSldViewPr>
      <p:cViewPr varScale="1">
        <p:scale>
          <a:sx n="73" d="100"/>
          <a:sy n="73" d="100"/>
        </p:scale>
        <p:origin x="77" y="125"/>
      </p:cViewPr>
      <p:guideLst>
        <p:guide orient="horz" pos="2160"/>
        <p:guide pos="3840"/>
      </p:guideLst>
    </p:cSldViewPr>
  </p:slideViewPr>
  <p:outlineViewPr>
    <p:cViewPr>
      <p:scale>
        <a:sx n="33" d="100"/>
        <a:sy n="33" d="100"/>
      </p:scale>
      <p:origin x="0" y="-15774"/>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21508"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8AC96820-4371-4F65-8D40-F1506DF874BB}" type="slidenum">
              <a:rPr lang="en-US"/>
              <a:pPr>
                <a:defRPr/>
              </a:pPr>
              <a:t>‹#›</a:t>
            </a:fld>
            <a:endParaRPr lang="en-US"/>
          </a:p>
        </p:txBody>
      </p:sp>
    </p:spTree>
    <p:extLst>
      <p:ext uri="{BB962C8B-B14F-4D97-AF65-F5344CB8AC3E}">
        <p14:creationId xmlns:p14="http://schemas.microsoft.com/office/powerpoint/2010/main" val="37702012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xfrm>
            <a:off x="381000" y="685800"/>
            <a:ext cx="6096000" cy="3429000"/>
          </a:xfrm>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449D9FE-71A7-43B6-8F67-871A1562E94D}" type="slidenum">
              <a:rPr lang="en-US" altLang="en-US" smtClean="0"/>
              <a:pPr/>
              <a:t>1</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9012845-5C53-4992-8C5A-1E9048E64540}" type="slidenum">
              <a:rPr lang="en-US" altLang="en-US" smtClean="0"/>
              <a:pPr/>
              <a:t>16</a:t>
            </a:fld>
            <a:endParaRPr lang="en-US" altLang="en-US"/>
          </a:p>
        </p:txBody>
      </p:sp>
      <p:sp>
        <p:nvSpPr>
          <p:cNvPr id="27651" name="Rectangle 2"/>
          <p:cNvSpPr>
            <a:spLocks noGrp="1" noRot="1" noChangeAspect="1" noChangeArrowheads="1" noTextEdit="1"/>
          </p:cNvSpPr>
          <p:nvPr>
            <p:ph type="sldImg"/>
          </p:nvPr>
        </p:nvSpPr>
        <p:spPr>
          <a:xfrm>
            <a:off x="381000" y="685800"/>
            <a:ext cx="6096000" cy="3429000"/>
          </a:xfrm>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All in vineyards in village have same rating</a:t>
            </a:r>
          </a:p>
          <a:p>
            <a:pPr eaLnBrk="1" hangingPunct="1"/>
            <a:r>
              <a:rPr lang="en-US" altLang="en-US"/>
              <a:t>Hectare 10,000 square meters, </a:t>
            </a:r>
          </a:p>
          <a:p>
            <a:pPr eaLnBrk="1" hangingPunct="1"/>
            <a:endParaRPr lang="en-US" altLang="en-US"/>
          </a:p>
          <a:p>
            <a:pPr eaLnBrk="1" hangingPunct="1"/>
            <a:r>
              <a:rPr lang="en-US" altLang="en-US"/>
              <a:t>More Chardonnay = Lighter style</a:t>
            </a:r>
          </a:p>
          <a:p>
            <a:pPr eaLnBrk="1" hangingPunct="1"/>
            <a:r>
              <a:rPr lang="en-US" altLang="en-US"/>
              <a:t>More Pinots = fuller richer</a:t>
            </a:r>
          </a:p>
          <a:p>
            <a:pPr eaLnBrk="1" hangingPunct="1"/>
            <a:endParaRPr lang="en-US" altLang="en-US"/>
          </a:p>
          <a:p>
            <a:pPr eaLnBrk="1" hangingPunct="1"/>
            <a:r>
              <a:rPr lang="en-US" altLang="en-US">
                <a:cs typeface="Arial" charset="0"/>
              </a:rPr>
              <a:t>Aging requirements: NV=15 months, vintage 3 years</a:t>
            </a:r>
            <a:endParaRPr lang="en-US" altLang="en-US"/>
          </a:p>
          <a:p>
            <a:pPr eaLnBrk="1" hangingPunct="1"/>
            <a:r>
              <a:rPr lang="en-US" altLang="en-US"/>
              <a:t>Recent vintages (1995, 1996, 1999, 2000, 2002)</a:t>
            </a:r>
          </a:p>
          <a:p>
            <a:pPr eaLnBrk="1" hangingPunct="1"/>
            <a:endParaRPr lang="en-US" altLang="en-US"/>
          </a:p>
          <a:p>
            <a:pPr eaLnBrk="1" hangingPunct="1"/>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xfrm>
            <a:off x="381000" y="685800"/>
            <a:ext cx="6096000" cy="3429000"/>
          </a:xfrm>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Chardonnay 27%, Pinot Noir38%, Pinot Meunier 35%</a:t>
            </a:r>
          </a:p>
          <a:p>
            <a:pPr eaLnBrk="1" hangingPunct="1"/>
            <a:endParaRPr lang="en-US" altLang="en-US"/>
          </a:p>
        </p:txBody>
      </p:sp>
      <p:sp>
        <p:nvSpPr>
          <p:cNvPr id="286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B244E09-DD62-4CD6-B433-DBB3D3DEE09D}" type="slidenum">
              <a:rPr lang="en-US" altLang="en-US" smtClean="0"/>
              <a:pPr/>
              <a:t>17</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xfrm>
            <a:off x="381000" y="685800"/>
            <a:ext cx="6096000" cy="3429000"/>
          </a:xfrm>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Chardonnay 27%, Pinot Noir38%, Pinot Meunier 35%</a:t>
            </a:r>
          </a:p>
          <a:p>
            <a:pPr eaLnBrk="1" hangingPunct="1"/>
            <a:endParaRPr lang="en-US" altLang="en-US"/>
          </a:p>
        </p:txBody>
      </p:sp>
      <p:sp>
        <p:nvSpPr>
          <p:cNvPr id="286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B244E09-DD62-4CD6-B433-DBB3D3DEE09D}" type="slidenum">
              <a:rPr lang="en-US" altLang="en-US" smtClean="0"/>
              <a:pPr/>
              <a:t>18</a:t>
            </a:fld>
            <a:endParaRPr lang="en-US" altLang="en-US"/>
          </a:p>
        </p:txBody>
      </p:sp>
    </p:spTree>
    <p:extLst>
      <p:ext uri="{BB962C8B-B14F-4D97-AF65-F5344CB8AC3E}">
        <p14:creationId xmlns:p14="http://schemas.microsoft.com/office/powerpoint/2010/main" val="28091987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xfrm>
            <a:off x="381000" y="685800"/>
            <a:ext cx="6096000" cy="3429000"/>
          </a:xfrm>
          <a:ln/>
        </p:spPr>
      </p:sp>
      <p:sp>
        <p:nvSpPr>
          <p:cNvPr id="3" name="Notes Placeholder 2"/>
          <p:cNvSpPr>
            <a:spLocks noGrp="1"/>
          </p:cNvSpPr>
          <p:nvPr>
            <p:ph type="body" idx="1"/>
          </p:nvPr>
        </p:nvSpPr>
        <p:spPr/>
        <p:txBody>
          <a:bodyPr>
            <a:normAutofit lnSpcReduction="10000"/>
          </a:bodyPr>
          <a:lstStyle/>
          <a:p>
            <a:pPr lvl="1" eaLnBrk="1" hangingPunct="1">
              <a:defRPr/>
            </a:pPr>
            <a:r>
              <a:rPr lang="en-US" sz="2800" dirty="0">
                <a:cs typeface="Arial" charset="0"/>
              </a:rPr>
              <a:t>Extra Brut: 0-6 grams per liter</a:t>
            </a:r>
          </a:p>
          <a:p>
            <a:pPr lvl="1" eaLnBrk="1" hangingPunct="1">
              <a:defRPr/>
            </a:pPr>
            <a:r>
              <a:rPr lang="en-US" sz="2800" dirty="0">
                <a:cs typeface="Arial" charset="0"/>
              </a:rPr>
              <a:t>Brut:  0-15 grams per liter</a:t>
            </a:r>
          </a:p>
          <a:p>
            <a:pPr lvl="1" eaLnBrk="1" hangingPunct="1">
              <a:defRPr/>
            </a:pPr>
            <a:r>
              <a:rPr lang="en-US" sz="2800" dirty="0">
                <a:cs typeface="Arial" charset="0"/>
              </a:rPr>
              <a:t>Extra Dry: 12-20 grams per liter</a:t>
            </a:r>
          </a:p>
          <a:p>
            <a:pPr lvl="1" eaLnBrk="1" hangingPunct="1">
              <a:defRPr/>
            </a:pPr>
            <a:r>
              <a:rPr lang="en-US" sz="2800" dirty="0">
                <a:cs typeface="Arial" charset="0"/>
              </a:rPr>
              <a:t>Sec: 17-35 grams per liter</a:t>
            </a:r>
          </a:p>
          <a:p>
            <a:pPr lvl="1" eaLnBrk="1" hangingPunct="1">
              <a:defRPr/>
            </a:pPr>
            <a:r>
              <a:rPr lang="en-US" sz="2800" dirty="0" err="1">
                <a:cs typeface="Arial" charset="0"/>
              </a:rPr>
              <a:t>Demi</a:t>
            </a:r>
            <a:r>
              <a:rPr lang="en-US" sz="2800" dirty="0">
                <a:cs typeface="Arial" charset="0"/>
              </a:rPr>
              <a:t>-Sec: 33-50 grams per liter</a:t>
            </a:r>
          </a:p>
          <a:p>
            <a:pPr lvl="1" eaLnBrk="1" hangingPunct="1">
              <a:defRPr/>
            </a:pPr>
            <a:r>
              <a:rPr lang="en-US" sz="2800" dirty="0" err="1">
                <a:cs typeface="Arial" charset="0"/>
              </a:rPr>
              <a:t>Doux</a:t>
            </a:r>
            <a:r>
              <a:rPr lang="en-US" sz="2800" dirty="0">
                <a:cs typeface="Arial" charset="0"/>
              </a:rPr>
              <a:t>: 50+ </a:t>
            </a:r>
            <a:r>
              <a:rPr lang="en-US" dirty="0">
                <a:cs typeface="Arial" charset="0"/>
              </a:rPr>
              <a:t>grams per liter, no longer commercially produced</a:t>
            </a:r>
            <a:endParaRPr lang="en-US" dirty="0"/>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4AC6440-FBE1-41AF-A690-8905D26A5D4C}" type="slidenum">
              <a:rPr lang="en-US" altLang="en-US" smtClean="0"/>
              <a:pPr/>
              <a:t>19</a:t>
            </a:fld>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381000" y="685800"/>
            <a:ext cx="6096000" cy="3429000"/>
          </a:xfrm>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t>NM: Négociant Manipulant, “House” purchase grapes, do not have vineyards</a:t>
            </a:r>
          </a:p>
          <a:p>
            <a:pPr eaLnBrk="1" hangingPunct="1"/>
            <a:r>
              <a:rPr lang="en-US" altLang="en-US"/>
              <a:t>RM: grower producer</a:t>
            </a:r>
          </a:p>
          <a:p>
            <a:pPr eaLnBrk="1" hangingPunct="1"/>
            <a:r>
              <a:rPr lang="en-US" altLang="en-US"/>
              <a:t>CM: a cooperative of growers that make champagne</a:t>
            </a:r>
          </a:p>
          <a:p>
            <a:pPr eaLnBrk="1" hangingPunct="1"/>
            <a:r>
              <a:rPr lang="en-US" altLang="en-US"/>
              <a:t>SR: 2 or more related growers that come together to produce and market their champagne</a:t>
            </a:r>
          </a:p>
          <a:p>
            <a:pPr eaLnBrk="1" hangingPunct="1"/>
            <a:r>
              <a:rPr lang="en-US" altLang="en-US"/>
              <a:t>ND: distributer of wine</a:t>
            </a:r>
          </a:p>
          <a:p>
            <a:pPr eaLnBrk="1" hangingPunct="1"/>
            <a:r>
              <a:rPr lang="en-US" altLang="en-US"/>
              <a:t>MA: proprietary wine</a:t>
            </a:r>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F1A87CB-6A98-428A-B6F4-47CE8D759FAD}" type="slidenum">
              <a:rPr lang="en-US" altLang="en-US" smtClean="0"/>
              <a:pPr/>
              <a:t>20</a:t>
            </a:fld>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C96820-4371-4F65-8D40-F1506DF874BB}" type="slidenum">
              <a:rPr lang="en-US" smtClean="0"/>
              <a:pPr>
                <a:defRPr/>
              </a:pPr>
              <a:t>21</a:t>
            </a:fld>
            <a:endParaRPr lang="en-US"/>
          </a:p>
        </p:txBody>
      </p:sp>
    </p:spTree>
    <p:extLst>
      <p:ext uri="{BB962C8B-B14F-4D97-AF65-F5344CB8AC3E}">
        <p14:creationId xmlns:p14="http://schemas.microsoft.com/office/powerpoint/2010/main" val="20721533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xfrm>
            <a:off x="381000" y="685800"/>
            <a:ext cx="6096000" cy="3429000"/>
          </a:xfrm>
          <a:ln/>
        </p:spPr>
      </p:sp>
      <p:sp>
        <p:nvSpPr>
          <p:cNvPr id="33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https://www.guildsomm.com/public_content/features/articles/b/chris-tanghe/posts/prosecco</a:t>
            </a:r>
          </a:p>
          <a:p>
            <a:pPr eaLnBrk="1" hangingPunct="1"/>
            <a:endParaRPr lang="en-US" altLang="en-US" dirty="0"/>
          </a:p>
        </p:txBody>
      </p:sp>
      <p:sp>
        <p:nvSpPr>
          <p:cNvPr id="33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C785FBC-83BA-4AF3-9474-D58EC8F602A0}" type="slidenum">
              <a:rPr lang="en-US" altLang="en-US" smtClean="0"/>
              <a:pPr/>
              <a:t>22</a:t>
            </a:fld>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xfrm>
            <a:off x="381000" y="685800"/>
            <a:ext cx="6096000" cy="3429000"/>
          </a:xfrm>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7756E71-6F8E-47DE-8813-867D13D67327}" type="slidenum">
              <a:rPr lang="en-US" altLang="en-US" smtClean="0"/>
              <a:pPr/>
              <a:t>25</a:t>
            </a:fld>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381000" y="685800"/>
            <a:ext cx="6096000" cy="3429000"/>
          </a:xfrm>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A2811B1-5E02-4EE6-B793-9997A56962BA}" type="slidenum">
              <a:rPr lang="en-US" altLang="en-US" smtClean="0"/>
              <a:pPr/>
              <a:t>31</a:t>
            </a:fld>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xfrm>
            <a:off x="381000" y="685800"/>
            <a:ext cx="6096000" cy="3429000"/>
          </a:xfrm>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265DC76-0640-496F-B48D-24EACC36CFD2}" type="slidenum">
              <a:rPr lang="en-US" altLang="en-US" smtClean="0"/>
              <a:pPr/>
              <a:t>32</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AC96820-4371-4F65-8D40-F1506DF874BB}" type="slidenum">
              <a:rPr lang="en-US" smtClean="0"/>
              <a:pPr>
                <a:defRPr/>
              </a:pPr>
              <a:t>3</a:t>
            </a:fld>
            <a:endParaRPr lang="en-US"/>
          </a:p>
        </p:txBody>
      </p:sp>
    </p:spTree>
    <p:extLst>
      <p:ext uri="{BB962C8B-B14F-4D97-AF65-F5344CB8AC3E}">
        <p14:creationId xmlns:p14="http://schemas.microsoft.com/office/powerpoint/2010/main" val="9810826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xfrm>
            <a:off x="381000" y="685800"/>
            <a:ext cx="6096000" cy="3429000"/>
          </a:xfrm>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D8BFD0B-CDEA-4DB1-B125-265C0A02D5DA}" type="slidenum">
              <a:rPr lang="en-US" altLang="en-US" smtClean="0"/>
              <a:pPr/>
              <a:t>38</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xfrm>
            <a:off x="381000" y="685800"/>
            <a:ext cx="6096000" cy="3429000"/>
          </a:xfrm>
          <a:ln/>
        </p:spPr>
      </p:sp>
      <p:sp>
        <p:nvSpPr>
          <p:cNvPr id="23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r>
              <a:rPr lang="en-US" altLang="en-US"/>
              <a:t>Blending creates consistent style of the “house”, can be up to 70 different areas, looking forward to aging, can blend reserve stock form previous years</a:t>
            </a:r>
          </a:p>
          <a:p>
            <a:pPr eaLnBrk="1" hangingPunct="1">
              <a:buFontTx/>
              <a:buChar char="•"/>
            </a:pPr>
            <a:r>
              <a:rPr lang="en-US" altLang="en-US"/>
              <a:t>“Bottling liquid”, still wine, sugar, yeasts</a:t>
            </a:r>
          </a:p>
          <a:p>
            <a:pPr eaLnBrk="1" hangingPunct="1">
              <a:buFontTx/>
              <a:buChar char="•"/>
            </a:pPr>
            <a:r>
              <a:rPr lang="en-US" altLang="en-US"/>
              <a:t>Sediment moves down neck, </a:t>
            </a:r>
            <a:r>
              <a:rPr lang="en-US" altLang="en-US" i="1"/>
              <a:t> sur point</a:t>
            </a:r>
          </a:p>
          <a:p>
            <a:pPr eaLnBrk="1" hangingPunct="1">
              <a:buFontTx/>
              <a:buChar char="•"/>
            </a:pPr>
            <a:r>
              <a:rPr lang="en-US" altLang="en-US" i="1"/>
              <a:t>To disgorge neck is frozen</a:t>
            </a:r>
          </a:p>
          <a:p>
            <a:pPr eaLnBrk="1" hangingPunct="1">
              <a:buFontTx/>
              <a:buChar char="•"/>
            </a:pPr>
            <a:r>
              <a:rPr lang="en-US" altLang="en-US" i="1"/>
              <a:t>Dosage = sugar and wine</a:t>
            </a:r>
            <a:endParaRPr lang="en-US" altLang="en-US"/>
          </a:p>
          <a:p>
            <a:pPr eaLnBrk="1" hangingPunct="1">
              <a:buFontTx/>
              <a:buChar char="•"/>
            </a:pPr>
            <a:endParaRPr lang="en-US" altLang="en-US"/>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FF9E81C-52E8-4C7C-B8C3-2ED381ADD42F}" type="slidenum">
              <a:rPr lang="en-US" altLang="en-US" smtClean="0"/>
              <a:pPr/>
              <a:t>4</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What is of concern here?</a:t>
            </a:r>
          </a:p>
          <a:p>
            <a:r>
              <a:rPr lang="en-US" dirty="0"/>
              <a:t>Why press</a:t>
            </a:r>
            <a:r>
              <a:rPr lang="en-US" baseline="0" dirty="0"/>
              <a:t> 4 times?</a:t>
            </a:r>
            <a:endParaRPr lang="en-US" dirty="0"/>
          </a:p>
        </p:txBody>
      </p:sp>
      <p:sp>
        <p:nvSpPr>
          <p:cNvPr id="4" name="Slide Number Placeholder 3"/>
          <p:cNvSpPr>
            <a:spLocks noGrp="1"/>
          </p:cNvSpPr>
          <p:nvPr>
            <p:ph type="sldNum" sz="quarter" idx="10"/>
          </p:nvPr>
        </p:nvSpPr>
        <p:spPr/>
        <p:txBody>
          <a:bodyPr/>
          <a:lstStyle/>
          <a:p>
            <a:pPr>
              <a:defRPr/>
            </a:pPr>
            <a:fld id="{8AC96820-4371-4F65-8D40-F1506DF874BB}" type="slidenum">
              <a:rPr lang="en-US" smtClean="0"/>
              <a:pPr>
                <a:defRPr/>
              </a:pPr>
              <a:t>5</a:t>
            </a:fld>
            <a:endParaRPr lang="en-US"/>
          </a:p>
        </p:txBody>
      </p:sp>
    </p:spTree>
    <p:extLst>
      <p:ext uri="{BB962C8B-B14F-4D97-AF65-F5344CB8AC3E}">
        <p14:creationId xmlns:p14="http://schemas.microsoft.com/office/powerpoint/2010/main" val="2172345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xfrm>
            <a:off x="381000" y="685800"/>
            <a:ext cx="6096000" cy="3429000"/>
          </a:xfrm>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Sparkling wine made by the </a:t>
            </a:r>
            <a:r>
              <a:rPr lang="en-US" altLang="en-US" i="1" dirty="0"/>
              <a:t>transfer process,</a:t>
            </a:r>
            <a:r>
              <a:rPr lang="en-US" altLang="en-US" dirty="0"/>
              <a:t> follows the same procedure as </a:t>
            </a:r>
            <a:r>
              <a:rPr lang="en-US" altLang="en-US" dirty="0" err="1"/>
              <a:t>Méthode</a:t>
            </a:r>
            <a:r>
              <a:rPr lang="en-US" altLang="en-US" dirty="0"/>
              <a:t> Champenoise, up to the point of bottling. The secondary fermentation does not take place in the actual bottle sold to the customer. The wine is bottled </a:t>
            </a:r>
            <a:r>
              <a:rPr lang="en-US" altLang="en-US" dirty="0" err="1"/>
              <a:t>en</a:t>
            </a:r>
            <a:r>
              <a:rPr lang="en-US" altLang="en-US" dirty="0"/>
              <a:t> </a:t>
            </a:r>
            <a:r>
              <a:rPr lang="en-US" altLang="en-US" dirty="0" err="1"/>
              <a:t>tirage</a:t>
            </a:r>
            <a:r>
              <a:rPr lang="en-US" altLang="en-US" dirty="0"/>
              <a:t>. However, immediately following secondary fermentation, the fermentation bottles are emptied under pressure and the wine filtered. This replaces the </a:t>
            </a:r>
            <a:r>
              <a:rPr lang="en-US" altLang="en-US" dirty="0" err="1"/>
              <a:t>rémuage</a:t>
            </a:r>
            <a:r>
              <a:rPr lang="en-US" altLang="en-US" dirty="0"/>
              <a:t>, riddling, and </a:t>
            </a:r>
            <a:r>
              <a:rPr lang="en-US" altLang="en-US" dirty="0" err="1"/>
              <a:t>dégorgement</a:t>
            </a:r>
            <a:r>
              <a:rPr lang="en-US" altLang="en-US" dirty="0"/>
              <a:t> steps. The transferred wine is then bottled under pressure into a new set of bottles that are shipped to market.</a:t>
            </a:r>
          </a:p>
          <a:p>
            <a:pPr eaLnBrk="1" hangingPunct="1"/>
            <a:endParaRPr lang="en-US" altLang="en-US" dirty="0"/>
          </a:p>
          <a:p>
            <a:pPr eaLnBrk="1" hangingPunct="1"/>
            <a:r>
              <a:rPr lang="en-US" altLang="en-US" dirty="0"/>
              <a:t>In </a:t>
            </a:r>
            <a:r>
              <a:rPr lang="en-US" altLang="en-US" dirty="0" err="1"/>
              <a:t>america</a:t>
            </a:r>
            <a:r>
              <a:rPr lang="en-US" altLang="en-US" dirty="0"/>
              <a:t> it can me identified by The label statement "Fermented in </a:t>
            </a:r>
            <a:r>
              <a:rPr lang="en-US" altLang="en-US" b="1" dirty="0"/>
              <a:t>this</a:t>
            </a:r>
            <a:r>
              <a:rPr lang="en-US" altLang="en-US" dirty="0"/>
              <a:t> bottle" means </a:t>
            </a:r>
            <a:r>
              <a:rPr lang="en-US" altLang="en-US" dirty="0" err="1"/>
              <a:t>Méthode</a:t>
            </a:r>
            <a:r>
              <a:rPr lang="en-US" altLang="en-US" dirty="0"/>
              <a:t> Champenoise, whereas "Fermented in </a:t>
            </a:r>
            <a:r>
              <a:rPr lang="en-US" altLang="en-US" b="1" dirty="0"/>
              <a:t>the</a:t>
            </a:r>
            <a:r>
              <a:rPr lang="en-US" altLang="en-US" dirty="0"/>
              <a:t> bottle" </a:t>
            </a:r>
          </a:p>
          <a:p>
            <a:pPr eaLnBrk="1" hangingPunct="1"/>
            <a:endParaRPr lang="en-US" altLang="en-US" dirty="0"/>
          </a:p>
          <a:p>
            <a:pPr eaLnBrk="1" hangingPunct="1"/>
            <a:r>
              <a:rPr lang="en-US" altLang="en-US" dirty="0"/>
              <a:t>http://www.winepros.org/wine101/sparkling.htm</a:t>
            </a:r>
          </a:p>
          <a:p>
            <a:pPr eaLnBrk="1" hangingPunct="1"/>
            <a:endParaRPr lang="en-US" altLang="en-US" dirty="0"/>
          </a:p>
          <a:p>
            <a:pPr eaLnBrk="1" hangingPunct="1"/>
            <a:endParaRPr lang="en-US" altLang="en-US" dirty="0"/>
          </a:p>
        </p:txBody>
      </p:sp>
      <p:sp>
        <p:nvSpPr>
          <p:cNvPr id="24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9B8782F-0EAC-43AE-95F7-5F36EB9B0830}" type="slidenum">
              <a:rPr lang="en-US" altLang="en-US" smtClean="0"/>
              <a:pPr/>
              <a:t>11</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t>Eugene </a:t>
            </a:r>
            <a:r>
              <a:rPr lang="en-US" altLang="en-US" i="1" dirty="0"/>
              <a:t>Charmat</a:t>
            </a:r>
            <a:r>
              <a:rPr lang="en-US" altLang="en-US" dirty="0"/>
              <a:t>, a Frenchman, invented his process in 1907. Instead of individual bottles to produce the secondary fermentation, he invented the glass-lined tank. The wine stays under constant pressure in bulk, through the filtering and bottling process, which takes as little as ninety days from picking to bottling. Charmat is also known as the Bulk Process.</a:t>
            </a:r>
          </a:p>
          <a:p>
            <a:r>
              <a:rPr lang="en-US" altLang="en-US" dirty="0"/>
              <a:t>Both the transfer and Charmat process are time and money savers. There are knowledgeable wine critics who contend that the different methods of producing sparking wine can each produce equal quality product given the same fruit to begin with. These critics are in the minority and commercial attempts at high quality Charmat or bulk process sparklers are few and far between.</a:t>
            </a:r>
          </a:p>
          <a:p>
            <a:pPr eaLnBrk="1" hangingPunct="1"/>
            <a:endParaRPr lang="en-US" altLang="en-US" dirty="0"/>
          </a:p>
          <a:p>
            <a:pPr eaLnBrk="1" hangingPunct="1"/>
            <a:r>
              <a:rPr lang="en-US" altLang="en-US" dirty="0"/>
              <a:t>http://www.winepros.org/wine101/sparkling.htm</a:t>
            </a:r>
          </a:p>
          <a:p>
            <a:endParaRPr lang="en-US" dirty="0"/>
          </a:p>
        </p:txBody>
      </p:sp>
      <p:sp>
        <p:nvSpPr>
          <p:cNvPr id="4" name="Slide Number Placeholder 3"/>
          <p:cNvSpPr>
            <a:spLocks noGrp="1"/>
          </p:cNvSpPr>
          <p:nvPr>
            <p:ph type="sldNum" sz="quarter" idx="5"/>
          </p:nvPr>
        </p:nvSpPr>
        <p:spPr/>
        <p:txBody>
          <a:bodyPr/>
          <a:lstStyle/>
          <a:p>
            <a:pPr>
              <a:defRPr/>
            </a:pPr>
            <a:fld id="{8AC96820-4371-4F65-8D40-F1506DF874BB}" type="slidenum">
              <a:rPr lang="en-US" smtClean="0"/>
              <a:pPr>
                <a:defRPr/>
              </a:pPr>
              <a:t>12</a:t>
            </a:fld>
            <a:endParaRPr lang="en-US"/>
          </a:p>
        </p:txBody>
      </p:sp>
    </p:spTree>
    <p:extLst>
      <p:ext uri="{BB962C8B-B14F-4D97-AF65-F5344CB8AC3E}">
        <p14:creationId xmlns:p14="http://schemas.microsoft.com/office/powerpoint/2010/main" val="19981622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dirty="0"/>
              <a:t>Montagne de Reims: Primarily Pinot noir elevation allows cool air to “slip away”</a:t>
            </a:r>
          </a:p>
          <a:p>
            <a:pPr eaLnBrk="1" hangingPunct="1"/>
            <a:r>
              <a:rPr lang="en-US" altLang="en-US" dirty="0" err="1"/>
              <a:t>Vall</a:t>
            </a:r>
            <a:r>
              <a:rPr lang="en-US" altLang="en-US" dirty="0" err="1">
                <a:cs typeface="Arial" charset="0"/>
              </a:rPr>
              <a:t>ée</a:t>
            </a:r>
            <a:r>
              <a:rPr lang="en-US" altLang="en-US" dirty="0">
                <a:cs typeface="Arial" charset="0"/>
              </a:rPr>
              <a:t> de la Marne: Primarily Pinot Meunier, easy drinking and fruity style</a:t>
            </a:r>
          </a:p>
          <a:p>
            <a:pPr eaLnBrk="1" hangingPunct="1"/>
            <a:r>
              <a:rPr lang="en-US" altLang="en-US" dirty="0">
                <a:cs typeface="Arial" charset="0"/>
              </a:rPr>
              <a:t>Côte des </a:t>
            </a:r>
            <a:r>
              <a:rPr lang="en-US" altLang="en-US" dirty="0" err="1">
                <a:cs typeface="Arial" charset="0"/>
              </a:rPr>
              <a:t>Blancs</a:t>
            </a:r>
            <a:r>
              <a:rPr lang="en-US" altLang="en-US" dirty="0">
                <a:cs typeface="Arial" charset="0"/>
              </a:rPr>
              <a:t>: Primarily Chardonnay, most popular finesse and delicate, mature well</a:t>
            </a:r>
          </a:p>
          <a:p>
            <a:pPr eaLnBrk="1" hangingPunct="1"/>
            <a:r>
              <a:rPr lang="en-US" altLang="en-US" dirty="0">
                <a:cs typeface="Arial" charset="0"/>
              </a:rPr>
              <a:t>Côte de </a:t>
            </a:r>
            <a:r>
              <a:rPr lang="en-US" altLang="en-US" dirty="0" err="1">
                <a:cs typeface="Arial" charset="0"/>
              </a:rPr>
              <a:t>Sézanne</a:t>
            </a:r>
            <a:r>
              <a:rPr lang="en-US" altLang="en-US" dirty="0">
                <a:cs typeface="Arial" charset="0"/>
              </a:rPr>
              <a:t>: Chardonnay more fruity than classic style</a:t>
            </a:r>
          </a:p>
          <a:p>
            <a:pPr eaLnBrk="1" hangingPunct="1"/>
            <a:r>
              <a:rPr lang="en-US" altLang="en-US" dirty="0">
                <a:cs typeface="Arial" charset="0"/>
              </a:rPr>
              <a:t>Côte de Bar: Pinot Noir, most southerly area</a:t>
            </a:r>
          </a:p>
          <a:p>
            <a:pPr eaLnBrk="1" hangingPunct="1"/>
            <a:endParaRPr lang="en-US" altLang="en-US" dirty="0"/>
          </a:p>
          <a:p>
            <a:endParaRPr lang="en-US" dirty="0"/>
          </a:p>
        </p:txBody>
      </p:sp>
      <p:sp>
        <p:nvSpPr>
          <p:cNvPr id="4" name="Slide Number Placeholder 3"/>
          <p:cNvSpPr>
            <a:spLocks noGrp="1"/>
          </p:cNvSpPr>
          <p:nvPr>
            <p:ph type="sldNum" sz="quarter" idx="5"/>
          </p:nvPr>
        </p:nvSpPr>
        <p:spPr/>
        <p:txBody>
          <a:bodyPr/>
          <a:lstStyle/>
          <a:p>
            <a:pPr>
              <a:defRPr/>
            </a:pPr>
            <a:fld id="{8AC96820-4371-4F65-8D40-F1506DF874BB}" type="slidenum">
              <a:rPr lang="en-US" smtClean="0"/>
              <a:pPr>
                <a:defRPr/>
              </a:pPr>
              <a:t>13</a:t>
            </a:fld>
            <a:endParaRPr lang="en-US"/>
          </a:p>
        </p:txBody>
      </p:sp>
    </p:spTree>
    <p:extLst>
      <p:ext uri="{BB962C8B-B14F-4D97-AF65-F5344CB8AC3E}">
        <p14:creationId xmlns:p14="http://schemas.microsoft.com/office/powerpoint/2010/main" val="731752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xfrm>
            <a:off x="381000" y="685800"/>
            <a:ext cx="6096000" cy="3429000"/>
          </a:xfrm>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137C091-20FA-41B1-BA4E-6A6ED6B7C372}" type="slidenum">
              <a:rPr lang="en-US" altLang="en-US" smtClean="0"/>
              <a:pPr/>
              <a:t>14</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51E9E08-587A-49E7-B78E-56D8A8A194C7}" type="slidenum">
              <a:rPr lang="en-US" altLang="en-US" smtClean="0"/>
              <a:pPr/>
              <a:t>15</a:t>
            </a:fld>
            <a:endParaRPr lang="en-US" altLang="en-US"/>
          </a:p>
        </p:txBody>
      </p:sp>
      <p:sp>
        <p:nvSpPr>
          <p:cNvPr id="26627" name="Rectangle 2"/>
          <p:cNvSpPr>
            <a:spLocks noGrp="1" noRot="1" noChangeAspect="1" noChangeArrowheads="1" noTextEdit="1"/>
          </p:cNvSpPr>
          <p:nvPr>
            <p:ph type="sldImg"/>
          </p:nvPr>
        </p:nvSpPr>
        <p:spPr>
          <a:xfrm>
            <a:off x="381000" y="685800"/>
            <a:ext cx="6096000" cy="3429000"/>
          </a:xfrm>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0" name="Rectangle 9"/>
          <p:cNvSpPr/>
          <p:nvPr/>
        </p:nvSpPr>
        <p:spPr>
          <a:xfrm>
            <a:off x="-1" y="2545080"/>
            <a:ext cx="12192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 y="2667000"/>
            <a:ext cx="12192000" cy="2739571"/>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5479144"/>
            <a:ext cx="12192000" cy="235857"/>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799" y="2819401"/>
            <a:ext cx="11582400" cy="1470025"/>
          </a:xfrm>
        </p:spPr>
        <p:txBody>
          <a:bodyPr anchor="b">
            <a:noAutofit/>
          </a:bodyPr>
          <a:lstStyle>
            <a:lvl1pPr>
              <a:defRPr sz="7200" b="0" cap="none" spc="0">
                <a:ln w="13970"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761999" y="4800600"/>
            <a:ext cx="10668000" cy="5334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a:xfrm>
            <a:off x="7721600" y="6356351"/>
            <a:ext cx="3860800" cy="365125"/>
          </a:xfrm>
        </p:spPr>
        <p:txBody>
          <a:bodyPr/>
          <a:lstStyle>
            <a:lvl1pPr algn="r">
              <a:defRPr/>
            </a:lvl1pPr>
          </a:lstStyle>
          <a:p>
            <a:pPr>
              <a:defRPr/>
            </a:pPr>
            <a:endParaRPr lang="en-US"/>
          </a:p>
        </p:txBody>
      </p:sp>
      <p:sp>
        <p:nvSpPr>
          <p:cNvPr id="11" name="TextBox 10"/>
          <p:cNvSpPr txBox="1"/>
          <p:nvPr/>
        </p:nvSpPr>
        <p:spPr>
          <a:xfrm>
            <a:off x="4198112" y="4261105"/>
            <a:ext cx="1625600" cy="584775"/>
          </a:xfrm>
          <a:prstGeom prst="rect">
            <a:avLst/>
          </a:prstGeom>
          <a:noFill/>
        </p:spPr>
        <p:txBody>
          <a:bodyPr wrap="square" rtlCol="0">
            <a:spAutoFit/>
          </a:bodyPr>
          <a:lstStyle/>
          <a:p>
            <a:pPr algn="r"/>
            <a:r>
              <a:rPr lang="en-US" sz="3200" spc="150" dirty="0">
                <a:solidFill>
                  <a:schemeClr val="accent1"/>
                </a:solidFill>
                <a:sym typeface="Wingdings"/>
              </a:rPr>
              <a:t></a:t>
            </a:r>
            <a:endParaRPr lang="en-US" sz="3200" spc="150" dirty="0">
              <a:solidFill>
                <a:schemeClr val="accent1"/>
              </a:solidFill>
            </a:endParaRPr>
          </a:p>
        </p:txBody>
      </p:sp>
      <p:sp>
        <p:nvSpPr>
          <p:cNvPr id="6" name="Slide Number Placeholder 5"/>
          <p:cNvSpPr>
            <a:spLocks noGrp="1"/>
          </p:cNvSpPr>
          <p:nvPr>
            <p:ph type="sldNum" sz="quarter" idx="12"/>
          </p:nvPr>
        </p:nvSpPr>
        <p:spPr>
          <a:xfrm>
            <a:off x="5283199" y="4392169"/>
            <a:ext cx="1625600" cy="365125"/>
          </a:xfrm>
        </p:spPr>
        <p:txBody>
          <a:bodyPr/>
          <a:lstStyle>
            <a:lvl1pPr algn="ctr">
              <a:defRPr sz="2400">
                <a:latin typeface="+mj-lt"/>
              </a:defRPr>
            </a:lvl1pPr>
          </a:lstStyle>
          <a:p>
            <a:pPr>
              <a:defRPr/>
            </a:pPr>
            <a:fld id="{50402184-281F-4F14-8AD7-C53482AB5F66}" type="slidenum">
              <a:rPr lang="en-US" smtClean="0"/>
              <a:pPr>
                <a:defRPr/>
              </a:pPr>
              <a:t>‹#›</a:t>
            </a:fld>
            <a:endParaRPr lang="en-US"/>
          </a:p>
        </p:txBody>
      </p:sp>
      <p:sp>
        <p:nvSpPr>
          <p:cNvPr id="15" name="TextBox 14"/>
          <p:cNvSpPr txBox="1"/>
          <p:nvPr/>
        </p:nvSpPr>
        <p:spPr>
          <a:xfrm>
            <a:off x="6425184" y="4261105"/>
            <a:ext cx="1625600" cy="584775"/>
          </a:xfrm>
          <a:prstGeom prst="rect">
            <a:avLst/>
          </a:prstGeom>
          <a:noFill/>
        </p:spPr>
        <p:txBody>
          <a:bodyPr wrap="square" rtlCol="0">
            <a:spAutoFit/>
          </a:bodyPr>
          <a:lstStyle/>
          <a:p>
            <a:pPr algn="l"/>
            <a:r>
              <a:rPr lang="en-US" sz="3200" spc="150" dirty="0">
                <a:solidFill>
                  <a:schemeClr val="accent1"/>
                </a:solidFill>
                <a:sym typeface="Wingdings"/>
              </a:rPr>
              <a:t></a:t>
            </a:r>
            <a:endParaRPr lang="en-US" sz="3200" spc="150" dirty="0">
              <a:solidFill>
                <a:schemeClr val="accent1"/>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ADD4F47-B64C-48CB-8CE3-9EE29F1DF7E7}"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7" name="Rectangle 6"/>
          <p:cNvSpPr/>
          <p:nvPr/>
        </p:nvSpPr>
        <p:spPr>
          <a:xfrm rot="5400000">
            <a:off x="7264400" y="2070100"/>
            <a:ext cx="6858000" cy="2717801"/>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rot="5400000">
            <a:off x="7367271" y="2284730"/>
            <a:ext cx="6858000" cy="2288540"/>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9753600" y="274639"/>
            <a:ext cx="1930400" cy="5851525"/>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609599" y="274639"/>
            <a:ext cx="84709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a:xfrm>
            <a:off x="8128000" y="6356351"/>
            <a:ext cx="1016000" cy="365125"/>
          </a:xfrm>
        </p:spPr>
        <p:txBody>
          <a:bodyPr/>
          <a:lstStyle/>
          <a:p>
            <a:pPr>
              <a:defRPr/>
            </a:pPr>
            <a:fld id="{B8743EDC-5AC3-45E5-8851-3DCF2DA995E7}" type="slidenum">
              <a:rPr lang="en-US" smtClean="0"/>
              <a:pPr>
                <a:defRPr/>
              </a:pPr>
              <a:t>‹#›</a:t>
            </a:fld>
            <a:endParaRPr lang="en-US"/>
          </a:p>
        </p:txBody>
      </p:sp>
      <p:sp>
        <p:nvSpPr>
          <p:cNvPr id="9" name="Rectangle 8"/>
          <p:cNvSpPr/>
          <p:nvPr/>
        </p:nvSpPr>
        <p:spPr>
          <a:xfrm rot="5400000">
            <a:off x="6051635" y="3329432"/>
            <a:ext cx="6858000" cy="199136"/>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3B5B1E2-86A9-40C4-BAD5-909544C91759}"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a:xfrm>
            <a:off x="-1" y="2545080"/>
            <a:ext cx="12192000" cy="3255264"/>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 y="2667000"/>
            <a:ext cx="12192000" cy="2739571"/>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1" y="5479144"/>
            <a:ext cx="12192000" cy="235857"/>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04799" y="2819400"/>
            <a:ext cx="11582400" cy="1463040"/>
          </a:xfrm>
        </p:spPr>
        <p:txBody>
          <a:bodyPr anchor="b" anchorCtr="0">
            <a:noAutofit/>
          </a:bodyPr>
          <a:lstStyle>
            <a:lvl1pPr algn="ctr">
              <a:defRPr sz="7200" b="0" cap="none" baseline="0"/>
            </a:lvl1pPr>
          </a:lstStyle>
          <a:p>
            <a:r>
              <a:rPr lang="en-US"/>
              <a:t>Click to edit Master title style</a:t>
            </a:r>
            <a:endParaRPr lang="en-US" dirty="0"/>
          </a:p>
        </p:txBody>
      </p:sp>
      <p:sp>
        <p:nvSpPr>
          <p:cNvPr id="3" name="Text Placeholder 2"/>
          <p:cNvSpPr>
            <a:spLocks noGrp="1"/>
          </p:cNvSpPr>
          <p:nvPr>
            <p:ph type="body" idx="1"/>
          </p:nvPr>
        </p:nvSpPr>
        <p:spPr>
          <a:xfrm>
            <a:off x="761999" y="4800600"/>
            <a:ext cx="10668000" cy="548640"/>
          </a:xfrm>
        </p:spPr>
        <p:txBody>
          <a:bodyPr anchor="b"/>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a:xfrm>
            <a:off x="7721600" y="6356351"/>
            <a:ext cx="3860800" cy="365125"/>
          </a:xfrm>
        </p:spPr>
        <p:txBody>
          <a:bodyPr/>
          <a:lstStyle/>
          <a:p>
            <a:pPr>
              <a:defRPr/>
            </a:pPr>
            <a:endParaRPr lang="en-US"/>
          </a:p>
        </p:txBody>
      </p:sp>
      <p:sp>
        <p:nvSpPr>
          <p:cNvPr id="6" name="Slide Number Placeholder 5"/>
          <p:cNvSpPr>
            <a:spLocks noGrp="1"/>
          </p:cNvSpPr>
          <p:nvPr>
            <p:ph type="sldNum" sz="quarter" idx="12"/>
          </p:nvPr>
        </p:nvSpPr>
        <p:spPr>
          <a:xfrm>
            <a:off x="5279136" y="4389121"/>
            <a:ext cx="1621536" cy="365125"/>
          </a:xfrm>
        </p:spPr>
        <p:txBody>
          <a:bodyPr/>
          <a:lstStyle>
            <a:lvl1pPr algn="ctr">
              <a:defRPr sz="2400">
                <a:solidFill>
                  <a:srgbClr val="FFFFFF"/>
                </a:solidFill>
              </a:defRPr>
            </a:lvl1pPr>
          </a:lstStyle>
          <a:p>
            <a:pPr>
              <a:defRPr/>
            </a:pPr>
            <a:fld id="{39523EBC-4EE4-4A79-8A4D-877C75C5F4A4}" type="slidenum">
              <a:rPr lang="en-US" smtClean="0"/>
              <a:pPr>
                <a:defRPr/>
              </a:pPr>
              <a:t>‹#›</a:t>
            </a:fld>
            <a:endParaRPr lang="en-US"/>
          </a:p>
        </p:txBody>
      </p:sp>
      <p:sp>
        <p:nvSpPr>
          <p:cNvPr id="11" name="TextBox 10"/>
          <p:cNvSpPr txBox="1"/>
          <p:nvPr/>
        </p:nvSpPr>
        <p:spPr>
          <a:xfrm>
            <a:off x="6425184" y="4261105"/>
            <a:ext cx="1625600" cy="584775"/>
          </a:xfrm>
          <a:prstGeom prst="rect">
            <a:avLst/>
          </a:prstGeom>
          <a:noFill/>
        </p:spPr>
        <p:txBody>
          <a:bodyPr wrap="square" rtlCol="0">
            <a:spAutoFit/>
          </a:bodyPr>
          <a:lstStyle/>
          <a:p>
            <a:pPr algn="l"/>
            <a:r>
              <a:rPr lang="en-US" sz="3200" spc="150" dirty="0">
                <a:solidFill>
                  <a:srgbClr val="FFFFFF"/>
                </a:solidFill>
                <a:sym typeface="Wingdings"/>
              </a:rPr>
              <a:t></a:t>
            </a:r>
            <a:endParaRPr lang="en-US" sz="3200" spc="150" dirty="0">
              <a:solidFill>
                <a:srgbClr val="FFFFFF"/>
              </a:solidFill>
            </a:endParaRPr>
          </a:p>
        </p:txBody>
      </p:sp>
      <p:sp>
        <p:nvSpPr>
          <p:cNvPr id="12" name="TextBox 11"/>
          <p:cNvSpPr txBox="1"/>
          <p:nvPr/>
        </p:nvSpPr>
        <p:spPr>
          <a:xfrm>
            <a:off x="4198112" y="4261105"/>
            <a:ext cx="1625600" cy="584775"/>
          </a:xfrm>
          <a:prstGeom prst="rect">
            <a:avLst/>
          </a:prstGeom>
          <a:noFill/>
        </p:spPr>
        <p:txBody>
          <a:bodyPr wrap="square" rtlCol="0">
            <a:spAutoFit/>
          </a:bodyPr>
          <a:lstStyle/>
          <a:p>
            <a:pPr algn="r"/>
            <a:r>
              <a:rPr lang="en-US" sz="3200" spc="150" dirty="0">
                <a:solidFill>
                  <a:srgbClr val="FFFFFF"/>
                </a:solidFill>
                <a:sym typeface="Wingdings"/>
              </a:rPr>
              <a:t></a:t>
            </a:r>
            <a:endParaRPr lang="en-US" sz="3200" spc="150" dirty="0">
              <a:solidFill>
                <a:srgbClr val="FFFFFF"/>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B6B9A157-6C98-4C02-B098-DB06E2944E73}"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1535113"/>
            <a:ext cx="5389033"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0CC7C564-935F-4D0F-B432-B3B89EDCFF65}"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91C4D929-BCD6-4F1F-B46A-994BC8ABFE3B}"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03AC0A30-EE14-4D4D-BB09-672985ECA6FC}"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7518400" cy="946150"/>
          </a:xfrm>
        </p:spPr>
        <p:txBody>
          <a:bodyPr anchor="ctr">
            <a:noAutofit/>
          </a:bodyPr>
          <a:lstStyle>
            <a:lvl1pPr algn="l">
              <a:defRPr sz="4000" b="0"/>
            </a:lvl1pPr>
          </a:lstStyle>
          <a:p>
            <a:r>
              <a:rPr lang="en-US"/>
              <a:t>Click to edit Master title style</a:t>
            </a:r>
            <a:endParaRPr lang="en-US" dirty="0"/>
          </a:p>
        </p:txBody>
      </p:sp>
      <p:sp>
        <p:nvSpPr>
          <p:cNvPr id="3" name="Content Placeholder 2"/>
          <p:cNvSpPr>
            <a:spLocks noGrp="1"/>
          </p:cNvSpPr>
          <p:nvPr>
            <p:ph idx="1"/>
          </p:nvPr>
        </p:nvSpPr>
        <p:spPr>
          <a:xfrm>
            <a:off x="585216" y="1719072"/>
            <a:ext cx="10997184" cy="45354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B979FD18-767E-4C81-AAE6-DD3046F00B20}" type="slidenum">
              <a:rPr lang="en-US" smtClean="0"/>
              <a:pPr>
                <a:defRPr/>
              </a:pPr>
              <a:t>‹#›</a:t>
            </a:fld>
            <a:endParaRPr lang="en-US"/>
          </a:p>
        </p:txBody>
      </p:sp>
      <p:sp>
        <p:nvSpPr>
          <p:cNvPr id="8" name="Rectangle 7"/>
          <p:cNvSpPr/>
          <p:nvPr/>
        </p:nvSpPr>
        <p:spPr>
          <a:xfrm>
            <a:off x="8229600" y="161544"/>
            <a:ext cx="39624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8331200" y="274320"/>
            <a:ext cx="3657600" cy="94488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Rectangle 8"/>
          <p:cNvSpPr/>
          <p:nvPr/>
        </p:nvSpPr>
        <p:spPr>
          <a:xfrm>
            <a:off x="8193024" y="134112"/>
            <a:ext cx="1016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193024" y="134112"/>
            <a:ext cx="1016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82507" y="1717040"/>
            <a:ext cx="10999893" cy="4531360"/>
          </a:xfrm>
          <a:solidFill>
            <a:schemeClr val="bg2">
              <a:lumMod val="60000"/>
              <a:lumOff val="40000"/>
            </a:schemeClr>
          </a:solidFill>
          <a:effectLst>
            <a:outerShdw blurRad="76200" dist="38100" dir="3600000" algn="ctr"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54952D6-82B7-47BA-8E16-70581C7ED305}" type="slidenum">
              <a:rPr lang="en-US" smtClean="0"/>
              <a:pPr>
                <a:defRPr/>
              </a:pPr>
              <a:t>‹#›</a:t>
            </a:fld>
            <a:endParaRPr lang="en-US"/>
          </a:p>
        </p:txBody>
      </p:sp>
      <p:sp>
        <p:nvSpPr>
          <p:cNvPr id="8" name="Rectangle 7"/>
          <p:cNvSpPr/>
          <p:nvPr/>
        </p:nvSpPr>
        <p:spPr>
          <a:xfrm>
            <a:off x="8229600" y="161544"/>
            <a:ext cx="3962400" cy="11521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9" name="Rectangle 8"/>
          <p:cNvSpPr/>
          <p:nvPr/>
        </p:nvSpPr>
        <p:spPr>
          <a:xfrm>
            <a:off x="8193024" y="134112"/>
            <a:ext cx="1016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08000" y="228600"/>
            <a:ext cx="7518400" cy="1005840"/>
          </a:xfrm>
        </p:spPr>
        <p:txBody>
          <a:bodyPr anchor="ctr">
            <a:noAutofit/>
          </a:bodyPr>
          <a:lstStyle>
            <a:lvl1pPr algn="l">
              <a:defRPr sz="4000" b="0"/>
            </a:lvl1pPr>
          </a:lstStyle>
          <a:p>
            <a:r>
              <a:rPr lang="en-US"/>
              <a:t>Click to edit Master title style</a:t>
            </a:r>
            <a:endParaRPr lang="en-US" dirty="0"/>
          </a:p>
        </p:txBody>
      </p:sp>
      <p:sp>
        <p:nvSpPr>
          <p:cNvPr id="4" name="Text Placeholder 3"/>
          <p:cNvSpPr>
            <a:spLocks noGrp="1"/>
          </p:cNvSpPr>
          <p:nvPr>
            <p:ph type="body" sz="half" idx="2"/>
          </p:nvPr>
        </p:nvSpPr>
        <p:spPr>
          <a:xfrm>
            <a:off x="8331200" y="228600"/>
            <a:ext cx="3759200" cy="1005840"/>
          </a:xfrm>
        </p:spPr>
        <p:txBody>
          <a:bodyPr anchor="ctr">
            <a:normAutofit/>
          </a:bodyPr>
          <a:lstStyle>
            <a:lvl1pPr marL="0" indent="0">
              <a:buNone/>
              <a:defRPr sz="16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Rectangle 10"/>
          <p:cNvSpPr/>
          <p:nvPr/>
        </p:nvSpPr>
        <p:spPr>
          <a:xfrm>
            <a:off x="8193024" y="134112"/>
            <a:ext cx="101600" cy="12192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00584"/>
            <a:ext cx="12192000" cy="1453896"/>
          </a:xfrm>
          <a:prstGeom prst="rect">
            <a:avLst/>
          </a:prstGeom>
          <a:solidFill>
            <a:srgbClr val="FFFFF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167641"/>
            <a:ext cx="12192000" cy="1154314"/>
          </a:xfrm>
          <a:prstGeom prst="rect">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09600" y="182880"/>
            <a:ext cx="10972800" cy="111166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2"/>
                </a:solidFill>
              </a:defRPr>
            </a:lvl1pPr>
          </a:lstStyle>
          <a:p>
            <a:pPr>
              <a:defRPr/>
            </a:pPr>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2"/>
                </a:solidFill>
              </a:defRPr>
            </a:lvl1pPr>
          </a:lstStyle>
          <a:p>
            <a:pPr>
              <a:defRPr/>
            </a:pPr>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2"/>
                </a:solidFill>
              </a:defRPr>
            </a:lvl1pPr>
          </a:lstStyle>
          <a:p>
            <a:pPr>
              <a:defRPr/>
            </a:pPr>
            <a:fld id="{3BA12BD2-DE2D-4D1F-AFD0-75D54C0309A3}" type="slidenum">
              <a:rPr lang="en-US" smtClean="0"/>
              <a:pPr>
                <a:defRPr/>
              </a:pPr>
              <a:t>‹#›</a:t>
            </a:fld>
            <a:endParaRPr lang="en-US"/>
          </a:p>
        </p:txBody>
      </p:sp>
      <p:sp>
        <p:nvSpPr>
          <p:cNvPr id="9" name="Rectangle 8"/>
          <p:cNvSpPr/>
          <p:nvPr/>
        </p:nvSpPr>
        <p:spPr>
          <a:xfrm>
            <a:off x="0" y="1368552"/>
            <a:ext cx="12192000" cy="149352"/>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xStyles>
    <p:titleStyle>
      <a:lvl1pPr algn="ctr" defTabSz="914400" rtl="0" eaLnBrk="1" latinLnBrk="0" hangingPunct="1">
        <a:spcBef>
          <a:spcPct val="0"/>
        </a:spcBef>
        <a:buNone/>
        <a:defRPr sz="5400" b="0" kern="1200" cap="none" spc="0">
          <a:ln w="13970"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defRPr>
      </a:lvl1pPr>
    </p:titleStyle>
    <p:bodyStyle>
      <a:lvl1pPr marL="342900" indent="-342900" algn="l" defTabSz="914400" rtl="0" eaLnBrk="1" latinLnBrk="0" hangingPunct="1">
        <a:spcBef>
          <a:spcPct val="20000"/>
        </a:spcBef>
        <a:buClr>
          <a:schemeClr val="accent1"/>
        </a:buClr>
        <a:buSzPct val="75000"/>
        <a:buFont typeface="Wingdings" pitchFamily="2" charset="2"/>
        <a:buChar char=""/>
        <a:defRPr sz="2400" kern="1200">
          <a:solidFill>
            <a:schemeClr val="tx2"/>
          </a:solidFill>
          <a:latin typeface="+mn-lt"/>
          <a:ea typeface="+mn-ea"/>
          <a:cs typeface="+mn-cs"/>
        </a:defRPr>
      </a:lvl1pPr>
      <a:lvl2pPr marL="742950" indent="-285750" algn="l" defTabSz="914400" rtl="0" eaLnBrk="1" latinLnBrk="0" hangingPunct="1">
        <a:spcBef>
          <a:spcPct val="20000"/>
        </a:spcBef>
        <a:buClr>
          <a:schemeClr val="accent2"/>
        </a:buClr>
        <a:buSzPct val="85000"/>
        <a:buFont typeface="Courier New" pitchFamily="49" charset="0"/>
        <a:buChar char="o"/>
        <a:defRPr sz="2000" kern="1200">
          <a:solidFill>
            <a:schemeClr val="tx2"/>
          </a:solidFill>
          <a:latin typeface="+mn-lt"/>
          <a:ea typeface="+mn-ea"/>
          <a:cs typeface="+mn-cs"/>
        </a:defRPr>
      </a:lvl2pPr>
      <a:lvl3pPr marL="11430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60020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2057400" indent="-228600" algn="l" defTabSz="914400" rtl="0" eaLnBrk="1" latinLnBrk="0" hangingPunct="1">
        <a:spcBef>
          <a:spcPct val="20000"/>
        </a:spcBef>
        <a:buClr>
          <a:schemeClr val="accent5"/>
        </a:buClr>
        <a:buFont typeface="Arial" pitchFamily="34" charset="0"/>
        <a:buChar char="•"/>
        <a:defRPr sz="1400" kern="1200" baseline="0">
          <a:solidFill>
            <a:schemeClr val="tx2"/>
          </a:solidFill>
          <a:latin typeface="+mn-lt"/>
          <a:ea typeface="+mn-ea"/>
          <a:cs typeface="+mn-cs"/>
        </a:defRPr>
      </a:lvl5pPr>
      <a:lvl6pPr marL="2514600" indent="-228600" algn="l" defTabSz="914400" rtl="0" eaLnBrk="1" latinLnBrk="0" hangingPunct="1">
        <a:spcBef>
          <a:spcPct val="20000"/>
        </a:spcBef>
        <a:buClr>
          <a:schemeClr val="accent6"/>
        </a:buClr>
        <a:buFont typeface="Arial" pitchFamily="34" charset="0"/>
        <a:buChar char="•"/>
        <a:defRPr sz="1400" kern="1200">
          <a:solidFill>
            <a:schemeClr val="tx2"/>
          </a:solidFill>
          <a:latin typeface="+mn-lt"/>
          <a:ea typeface="+mn-ea"/>
          <a:cs typeface="+mn-cs"/>
        </a:defRPr>
      </a:lvl6pPr>
      <a:lvl7pPr marL="2971800" indent="-22860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3429000" indent="-22860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8pPr>
      <a:lvl9pPr marL="3886200" indent="-228600" algn="l" defTabSz="914400" rtl="0" eaLnBrk="1" latinLnBrk="0" hangingPunct="1">
        <a:spcBef>
          <a:spcPct val="20000"/>
        </a:spcBef>
        <a:buClr>
          <a:schemeClr val="accent5"/>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hyperlink" Target="https://winefolly.com/deep-dive/how-sparkling-wine-is-made/"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hyperlink" Target="https://winefolly.com/deep-dive/how-sparkling-wine-is-made/"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www.champagne.fr/en/terroir-appellation/champagne-terroir/champagne-terroir-definition"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champagne.fr/assets/files/economie/2019/filiere_champagne_en_2019.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champagne.fr/en/from-vine-to-wine/wine-making/champagne-pressing-centre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champagne.fr/en/from-vine-to-wine/wine-making/champagne-pressing-centre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champagne.fr/en/from-vine-to-wine/wine-making/blending"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youtu.be/qcc_Jnel4s0"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www.prosecco.it/en/academy/"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lmsprod.cuny.edu/webapps/portal/frameset.jsp?tab_id=_2_1&amp;url=/webapps/blackboard/execute/launcher?type%3dCourse%26id%3d_52708_1%26url%3d"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hyperlink" Target="https://daily.sevenfifty.com/why-you-should-start-paying-attention-to-english-sparkling-wine/" TargetMode="External"/><Relationship Id="rId2" Type="http://schemas.openxmlformats.org/officeDocument/2006/relationships/image" Target="../media/image22.png"/><Relationship Id="rId1" Type="http://schemas.openxmlformats.org/officeDocument/2006/relationships/slideLayout" Target="../slideLayouts/slideLayout8.xml"/><Relationship Id="rId4" Type="http://schemas.openxmlformats.org/officeDocument/2006/relationships/hyperlink" Target="http://londoncosmopolitan.blogspot.com/2011/07/west-sussex-wine-trail.html" TargetMode="External"/></Relationships>
</file>

<file path=ppt/slides/_rels/slide36.xml.rels><?xml version="1.0" encoding="UTF-8" standalone="yes"?>
<Relationships xmlns="http://schemas.openxmlformats.org/package/2006/relationships"><Relationship Id="rId2" Type="http://schemas.openxmlformats.org/officeDocument/2006/relationships/hyperlink" Target="http://www.ukva.org.uk/wp-content/uploads/2017/03/DEFRA-GUIDANCE-PDO-ENGLISH.pdf" TargetMode="Externa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champagne.us/en/champagne/the-keys-facts-about-champagne-wine/the-blending"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www.champagne.fr/en/from-vine-to-wine/wine-making/maturation-on-lees"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a:defRPr/>
            </a:pPr>
            <a:r>
              <a:rPr lang="en-US" dirty="0"/>
              <a:t>Champagne &amp; Sparkling Wine </a:t>
            </a:r>
            <a:br>
              <a:rPr lang="en-US" dirty="0"/>
            </a:br>
            <a:r>
              <a:rPr lang="en-US" sz="4000" dirty="0"/>
              <a:t>HMGT 2402, Wine &amp; Beverage Management</a:t>
            </a:r>
          </a:p>
        </p:txBody>
      </p:sp>
      <p:sp>
        <p:nvSpPr>
          <p:cNvPr id="2051" name="Rectangle 3"/>
          <p:cNvSpPr>
            <a:spLocks noGrp="1" noChangeArrowheads="1"/>
          </p:cNvSpPr>
          <p:nvPr>
            <p:ph type="subTitle" idx="1"/>
          </p:nvPr>
        </p:nvSpPr>
        <p:spPr>
          <a:xfrm>
            <a:off x="1600200" y="4800600"/>
            <a:ext cx="9067800" cy="533400"/>
          </a:xfrm>
        </p:spPr>
        <p:txBody>
          <a:bodyPr>
            <a:noAutofit/>
          </a:bodyPr>
          <a:lstStyle/>
          <a:p>
            <a:pPr>
              <a:defRPr/>
            </a:pPr>
            <a:r>
              <a:rPr lang="en-US" sz="3200" dirty="0">
                <a:latin typeface="+mj-lt"/>
              </a:rPr>
              <a:t>Prof. Roger </a:t>
            </a:r>
            <a:r>
              <a:rPr lang="en-US" sz="3200" dirty="0" err="1">
                <a:latin typeface="+mj-lt"/>
              </a:rPr>
              <a:t>Dagorn</a:t>
            </a:r>
            <a:r>
              <a:rPr lang="en-US" sz="3200" dirty="0">
                <a:latin typeface="+mj-lt"/>
              </a:rPr>
              <a:t>, MS and Karen Goodlad, CSW</a:t>
            </a:r>
          </a:p>
          <a:p>
            <a:pPr>
              <a:defRPr/>
            </a:pPr>
            <a:r>
              <a:rPr lang="en-US" sz="2400" dirty="0">
                <a:latin typeface="+mj-lt"/>
              </a:rPr>
              <a:t>For use by Prof. Christopher Struck and Prof. Adrian Murcia</a:t>
            </a:r>
          </a:p>
        </p:txBody>
      </p:sp>
      <p:pic>
        <p:nvPicPr>
          <p:cNvPr id="3" name="Picture 2">
            <a:extLst>
              <a:ext uri="{FF2B5EF4-FFF2-40B4-BE49-F238E27FC236}">
                <a16:creationId xmlns:a16="http://schemas.microsoft.com/office/drawing/2014/main" id="{9FE3678D-8E3E-4BF8-A7CB-0CFE973C36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762000"/>
            <a:ext cx="12192000" cy="94127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36" name="Picture 12" descr="http://www.perrier.fr/docs/pages_editables/13/champagne-degorgemen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8978" y="2078038"/>
            <a:ext cx="5255822" cy="4067176"/>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normAutofit/>
          </a:bodyPr>
          <a:lstStyle/>
          <a:p>
            <a:r>
              <a:rPr lang="en-US" i="1" dirty="0" err="1"/>
              <a:t>M</a:t>
            </a:r>
            <a:r>
              <a:rPr lang="en-US" i="1" dirty="0" err="1">
                <a:cs typeface="Arial" charset="0"/>
              </a:rPr>
              <a:t>éthode</a:t>
            </a:r>
            <a:r>
              <a:rPr lang="en-US" i="1" dirty="0">
                <a:cs typeface="Arial" charset="0"/>
              </a:rPr>
              <a:t> </a:t>
            </a:r>
            <a:r>
              <a:rPr lang="en-US" i="1" dirty="0" err="1">
                <a:cs typeface="Arial" charset="0"/>
              </a:rPr>
              <a:t>Champenoise</a:t>
            </a:r>
            <a:r>
              <a:rPr lang="en-US" i="1" dirty="0">
                <a:cs typeface="Arial" charset="0"/>
              </a:rPr>
              <a:t>: </a:t>
            </a:r>
            <a:r>
              <a:rPr lang="en-US" i="1" dirty="0" err="1">
                <a:cs typeface="Arial" charset="0"/>
              </a:rPr>
              <a:t>Dégorgement</a:t>
            </a:r>
            <a:endParaRPr lang="en-US" dirty="0"/>
          </a:p>
        </p:txBody>
      </p:sp>
      <p:sp>
        <p:nvSpPr>
          <p:cNvPr id="7" name="AutoShape 2" descr="data:image/jpeg;base64,/9j/4AAQSkZJRgABAQAAAQABAAD/2wCEAAkGBxQTEhUUExQWFhUXGRgaGBgXFxwcHBgaHBwcGBoXGBccHCggGBwlHBgaITEiJSkrLi4uHR8zODQsNygtLiwBCgoKDg0OGxAQGiwkHCQsLCwsLCwsLCwsLCwsLCwsLCwsLCwsLCwsLCwsLCwsLCwsLCwsLCwsLCwsLCwsLCwsLP/AABEIAL0BCgMBIgACEQEDEQH/xAAbAAACAwEBAQAAAAAAAAAAAAADBAIFBgEAB//EADsQAAEDAgQDBgUDAwQCAwEAAAEAAhEDIQQSMUEFUWEGInGBkaETMrHB8ELR4RQj8SRSYoJTchUzkgf/xAAZAQADAQEBAAAAAAAAAAAAAAAAAQIDBAX/xAAiEQEBAAICAwACAwEAAAAAAAAAAQIRAyESMUEEUSJhcRP/2gAMAwEAAhEDEQA/ANJQZ/rADoHHe83J2tsudrahNZjemu8yBCkwEYyJnvCTvpP8JLtS/wD1Pk1bb/ljf6Z31R6L4/yiY95cyCdCI/PNcZQsCo42m5rTOlvYg29FTJlw2Kjh1+i0GCGipqzYqujnvrzVxgtp6KIqmgdklXdLj0snFXUzJJ5qaIkvLrQuOKBXG/p8UaEFt3DwPui0yiCioMqdRyE8qthOEKo1SBQ6jktgs6UjiinKzkjiHWSBem3XqV2beKnADWwSbSbRfUjUyOqERoOiVUbpNEbz9PKPBFcSAQTG8Hw5czZCwtgdNL22/ZTa75dBBn0vcQZ8FISoUw7U5W6ZiCWgwSB3QdYKXba50H+VZVcS6o17nFoLntdlALQDpmY0WOl7WtzKRbJIG0IpmMJTtO5uivdeN/upMb3Z5afRSwbBMnZVEmcZWyUxTgSbk+sH0VQ4Tofz7o+MqZiSk0ZU481s/ZaHszhj8QPPysh0kWnQAHxB9OioaLBb823Vvjh8JrWg3cJdP0HSEsToOIxBe5zzq4koJKhTXSVpEVFxWow3AWljSdS0E+izmEw5qVGtGriAvp9PCAADkAqkRkxmGqzjYAi4jf8ASTJPnp0Vf2gr5sSekApvDvnGSARoAecAmfdVfGCTXceceazxvr/G+U9rfAutdMYytLCNZB30tqgYUd0BMfDkwYVsWZqs7/PQz5fwrTDGyTrN7zT0j0TtIohmXtGUkax7qvptTuJ+XzSgMbTtvvuppuwhvRUu9+qQEpDf8hTYYUGQB5LwTJNxhRledCGDdFMRxQqhUqjvZCqORQXrFV+J3Vg8pHFPM5ZNyDHhuR4E+qRouABI1i1vsoVNQm6FVjMzi3M62TvRBzCbakxMRpE3SlR8kwIk6axfSTr5pUxmDby/ypsq35i9jfURPrBXHMOUOtF9xqLnfW4U8PLXbjYjfwIsfJIHHMqOpEknKzJmaZlrYOVwB/Tci3McwgUKfMaq0oYhtId0hz6rcjgWy1rCO+6xkkuiOWV1riQCGmRBANrax05J6MNxsBtZezCCj0qnf+JlblJdAiQJER5A80riDJkRflbrAGyEuC/p+eyBUFkYoQBJRRB8DTaHAvMAXgCZjbw6ruNxTqj3OmJt5cvBDq0vW0+6hTCUh7dDY6/deLlJw5IBcr9JaLsXh81fNswe5/iVsXveSSFTdkMK6nQLy21TTnyH3KuxienstsfTO+2Bcf8AVRrdp66fuq/Gu/vOA2PXl7LrzFZxy2z7WIvrPNcxX/2nx+yxnqf43y+tBgn2TjQ2b+RVTg3W1/P2VlTpSBdVtmqMe0AiDu4R5zb2U8O3dF4o0RYXD+m4G8TqUCi7T8lKHRsS+1j+c0CFKtSvIGg22FhcDTbVQAgWN9x9CkHYEIDm3RnbIRSAjmSPKfeFF/0XgD4jfopGI/hMkPBRprjj+fnVcbZBpAodQ8l6UI/hSCLyEk5pLx5+w/wnKyVglx2gJGDWOg8+vmVKhTzAmQA2xJm0gwIHOOXog16kPClOYnSe8ToBz/e3olsxbEAiRry52V7w/hnxoLDJz02yXS6XTme4CCGkxrzImdap2BqUwC4AGJiRYESDrabwOisXUi1hyv8AmLS+J7sEnKXEDVxmwIlvgiGAKXfdDYAJAvNgYAkkzYR1R6FFzntDYdJJymYMCfPTQcktSLg+YMRY9RaycwzyHtdJzteMoAmCP1EjYa+SKA8TUYwNGbXXkXf8edkAtVxxnAhjiWuFnvYBlveZBdzExsVVspOc4MaJc5wAA3JsBKqkBUGnJFwTRmHLXy81ypuIvMazvz3RaMBpKCQxcZjGnM6+myFC8XXUSbqoTsrzKGZwA3IH2UXlXPZLC/ExDbSG979kC1vKdMNYymNA0R9B90P19EUP+bxt4aIH5utp0zfNsO7M7vTBJOp57c0Gm6at+Z/ZSw7tJ1udeSEwf3JHMkeqys1Z/ja+l5hrKwpP6qvpXhNtCGZfibzDpyT3TDZOhMmdtp6lL0Amse05SNO6fOCOvVJU3W8QpntXxwG+2v8AlTqOGyCzmphyCSdvBkKEWmbyZ6co3nX2UD16qIqydhvYfx0SMZr/AM/hezbT+dEIqWpAAnlF/wCUyRqFRd7qdVoBMGR+ek+a5Ta3LOa8nux4RfTc+nVBgkWXqTtJE8/3CbZQls5mjWAXDQX587CdUuW92SZvEk3tpaZiI6JGj8JxktaXBoBdAmBMAnpskBafBOiqRIl2UxmaHRmjSfA9EpQoHKTv+bIoJVKILpOm8QXCInuyOeumvIwxgTlJJJsIygO782LSRtoeuliVynXdRqh2VrnAGzgC05gRcA3s7Q6WXWPa9ximO8W6GImJyciSDFiBmiLBSowwC5zNLmkNygE5wAZeCRAAgRInS1irrgLYdnbdgdDhkBJDtAW3zaAwSQF7h3Cfh03OqsDnPLYaTDg2/wCoGxM+guLqzw+GFPI9oAykwJ5mAYmSTAn08KkFK8T/ALJ+EyiKT+8S4EukH/xz8jTzF4tOqrKbnUnT3muFjGt7Ec1oMRwurrThwDi5jnG7QATkgyMs+U6qqo8NqPqfCkMaAKjy6IAaJz22hxja4S0KuTgnRUqv7zH5DUAuQ27S9o3Le64HkY0JWR4xXqUCWMcGVHVG0g//AGzOZ4tplgTycVsMPxPNiKQot7lOmWlpJlzeTs0QZtA35qm7V8NBfSe0EinBJDSHNEBgL4kEXAJ6t5pe+lTXtn/65oeWPBY4Wh0DwMiwkQb9E9UGgn/CBXoC8spvIBIzAb3sRzn3XKfdqZZHeaHZQIDCIDmiDdsmRpqU99os+jFyiSuuQnFWlwhbDsVSIa+rtoPH/JWRAX0fhOGFPDU27m7vHX6lPGdpyeqVDmhe/qOqhiplJlwWlJ8wPaJrDBa61jpr4T1KNguNU3vu6JJIzCB66JTtRwvK81G6O1HXms9kLTJkcpETzF+UrlnJbdum4R9OwmKaTLCCDpBn7q3ouB1XyzDG2aws7YxNjAiea8OK1qZ7tV4HiSPMGfor82fg+nY1oOnJwuJGk6a7Knw1QAAR/KzeF7X1BAqBr4vy2hPUuM0nD5oJmyUstHjYtmPUnu6Rvpf13H5uqf8A+Zp6Enx+1kWlxWmR83qPPlZVuJPl3muByE3F0yLVGnzvz/PAoouLR4/mqRpg9PzRdBi48fwqPw/1Xg6T/heq6ePttpCZJ02F5N5Jvf1NzqeQ3QQSBr6LlIZbZjyJBvG/ivPf6fZIPOBBg20+YeckcoXWPiW2Ity25EiQLlAmZuLDn4CPQojB3eR8ddLfdBoucNPlBkF1zIsYjoQNFF7yIO+osAJ5gaRbwshVKg7oIObNcRIiBB05za+iPXwrhTFQkQ7MACe9YiZE2Fz4kFBlqmJo/Cyub/c+I0mLZ2d4uBeZykd24y66GJU6tOg5oDamVwOQmoLZZJFSWB14tGY6G8JDEuptrDMxxYHCWZxmLf1DMBr1iysOH0mGKpph7nOcQ0uGRoDoAysgkkk92QIAsQUjbmlhc/zXbmMRqbCPz0S+IrtzBrqtFjQ6AM125Z1DfMn3Vdiu1tFtF1FjHMqAC7TmuYzgk3baRvpss/hOGPqYhriCGCHEg2LToWnQz+/JMn1ClimtaLw338YMEeayPaSuP7zQ5zKQIdVhwl4boxrXEQS7YcgbxClx3Hl5IabNguNiMxNg7aI2vMCRAKqsXWFXJSc45nvOdxlxuBL+ZDWtJ9UHtfdhcIKjc4bbIbm4nQAekq1xGBPdfUyEEAOkm7Xd3vAAaWteTCwHHe0dShUFBvxKOHpMim1kFzngSypUuB80GLwNAStfT7VYfEYT4/xSx5Dc9MateDJLLTEjMCB5g6ZzHWW2vl1p837TY5zah+FUAYxxbU7oAEjukSS4tIzRYXaQg9kszmvqOcXCcrJ2HzOjoSRryVJ2gxHx65e2nDi9xkySZNgcx8futhwegKVBjBsPc3PuVWpckZ3rRv4nsoNErrguNsrZHuEYbPWYI3kjp1X0JtYl5YQAIAEHcXWZ7EYYEvquFgIH1P2V0KveDiY536qp6JPEsgwfr9FzKEbHd4TZJt01WiKw+Po52gRIOqxFbAZappy1pJsXkNaBGaS5xgaQt1RxA0VB2swIc0VI0sfBcGN078ooaVS15tf1GqiyreDtptEaKDDofr916o3ca8/43VsnKWJdScH04Dx+ogOI0MgOlpta43IUKWmWCTbLFzOwA6/ZFfJvadToJnppHRQ+WSALiDInrInQ9fshW0azoaIM3sUfDVTliTBMxNpuBbnc+qTxBHw2zNzb+ekJvhjczBM6GIEknQSZBiQOcbC6eysGdVcG5es6XuBodgYHsvf1brX91xrB7c9/uulvmec2gfnslsdJtxLoM3mL3tHnHryXDjHj9TulyutzPcBMuMAezQLdIC44OcA1zzlbmLWk2bN3ZRoJMSByRsagh4g8fNVdoCS05iAbxEi/SRystFw2qXU2uOpF+t4vz0WQqMGVxOsG4/bxhbvs9wgOwzHEnQ2/7FK8kxm6ePF53URpi4hsmDIAExeYsdt9oUKj5i6tjwfKR1E2I3tBjTeycp8HHIKf+/8ATafifusvScfITAMRfe/5YLr2n8081sKPBhuArJnDxlgCwSnP/Sr+HP2+X4wtMdzvd75bTInSI12G1loWcIeaPxKYaQ4E9yNWiJy5REwSBE3V9W4TTEy0tmbsaJk6eAndWHAcLTpd3NY6SCQZ25zstcc5WGfDlixPDMBXf8OpUgspnKG1GyHAuLsgaYDpM67+CsOKY2nRaG02CRJyEww3ByzMkgbzplEDQah3E6cua0h4LTDc3I5g63zRHiL8ysB2nxtN0ABrJDQSBJP/AC1JJAPPZXLGVmldh+JNqsFJtECs5w/vfFLRAJiWQGAxIzHmTqV9H7G8BpkOrNc+oYyfEe0NZFi8Ux8xvAJcBuIuVg+EcFeGO73cDrDSbOOaDp3W+/VfRODcdZh8LTpd41MhcLcy7KSdIsj1Ozx7qj7ccGZUxbHgizSHtyBw0gS10tJuTcGIFiln8Mpu7zHEvAglxkuibuJ3vE+CZzbkkk3k7nmUnjagDgYg9NCuXLltvTvx4MfHtmu1IbToCWjO4kgxcA2sfJF4KD8Js8pU+1GEdiXgtMU6Ia1oj5o+Y+qboU8rAOi6MO64uXGzTo3XC2y70R8DSL3tbzIC0YNbwVj6dBrMhh15BF/1cwQdkbiFMOAcJkawU5TY6wMwwR4k3P2Q3NvyVePRbDbiO55XBQPjDkuPdE21ShatMU2MrQqtGtghVS2qHN2iFF1MOBGhXMNhSDLvbdec7mRfh8ri3kUxR4dUeHlosxpc7Qd0WJvr5J7jNOHzp1CQfVJvM9dVrLGd9l61EsMOaRab2sdDB2I3S76YKuMLxt7QWPDatL/x1JLR/wChmaf/AFI6ylCKZ2I0sTM6TEC2+qLoQniMOSGNbfXQbEXJEbDz5J/B4QtAabmXeBub6cosUE0A59OmXZQQZIBMAmB+aBWGJqAEhlmk7EgEag+GhT+HroKrSJgkggTeOQgNNuQAQ61KIgzM3uLjUSfy4UjVs6CLXFze7RA6335HlBCanPly22+v5KSRuHEuqMAE3EW6i5Op9VoO2TKLcdUFKzSW90CMrsokDzn1WcoEAgxJkRrPiI3EJnF4guqPe95LhJaYzZjYAcgI36CyN9aUXxVYFr5k6ASZ/wBo32gR5Dkvp3AWZcNSB1ygn/tf7r5RhnZzSoyZdUve0GALRMiTck22F5+wuwgbDmfpt4gDksOW9R1fjzu1ChU73eEXIsdY5p+nE67en590nWGaSDp7Db85pdmIuJIErOadLQOcIsq13Fg12Wd9EpW4gGiZH7LMcZxJxJDIhuubQkdN4sidndSPoDMW1xjmo4nCZRmb6Dbz2WDPxcO1jxULgI7huSNDc9Fs+EcUD2i9nfl+qvVhSzKdKShwU1a47sU2DvETeZgkzczNj1Wb4nwIsxJElzNWk/Tlb9l9E+C5pL2GJkGdI5HzWTxzs9WrdoyZRG7s15FoIEDUzcLbDJx83HO9DYbBzRLScrw5jmNLT3mOBBdMRFgQfFXNBmVrQbkNDRbYCAhcMw8NGbWAJjkni1Z8nLcup6a8HBMe77J4mmCNFlOJNeaobBy6k/bzW2awFJ43BN13WcdNiqoiG7R4WVc5/ec0eIH1VrR7pI2SfEKIa4OGhsVfFdZMPyMblx0sQrvstg81Qv2YJP55KnaFp+ztEBkzBeQI5je/hK748irrD4kyc29/W6DiK3e6KWJmnuI2kx6FIYl0iT7K6SNeoZKTL3civYmrMR0RQE4VZnEtAOmqDDiZzW5BWuIw4NiL81TvovYTplledXcru0VOaYIi2kLMsxWy0fEH5rBZirhocQqwqcoI6uF51SwIk/590NuHIkXtcjwtp5+6463krShiq/eIB/SG8tT9U64gCAZi3kND5qpoEufMaHMTHgBPqnmuIkAmDYwbHQx7D2Qaea5vPXT2Uhz9Z+3v7ITYveLeulhy3K4KliekJEZFcWB0Ai2vn1XK0ulwHdBG4sTy9NUk7uGTy9jcHwIMor8Vla4HeHdRIkEeNv4TC87OYScY0F2b4QLiIIh2hYcwBkEN6WsvqnAsY2q1zhMS4AHoY+y+F4DilSgDkiXDvEidTpOyv+znbI0RleDlJkkdTJ8FhyYZW7jq4eTGTT6nWwYE5LFxnp/Og9FWYrg1WoSS9oBJJtHW0WHlChS4oXAmcgGubUdDO6XHahpdkcD8IWzbE6QehMfdc896dW57V2NwXeytLntGrjofDp9U/wANwXMeQ1JRsC/4jrNzOcZhp23k7WT+IxOSpDGk5Ww4tiA4mSB5RpyXRMfGbZzKZ5ahTH4NznAjKAC2W+Gyhjc4zGmCHnKbSWEjm0am+qPjOMNDYdr1EKhx3aQU4MOIh2h1PS21pS7tdHhMcd0y7tnlDqb6NQVCXZWaggAEHPbbMdP0o+Hqiq5haIDgD5AAX8/omuyjGvoisQDUeM1xIE/p6Ni0ArmFwop1O7GXRoH6Y1Eba+iMrNdMfG+7emnwVEQEWvQGoS+GrQEYYidVnuKhOdylsW8FMVXiSN1UY6tBkI20itxuIiYQX1Mwa3fXwAS2OqgGSbT7aqXC6mdhf/uPsLD86rbix8q5vyeTwxv7p2iwuIaDYn62n2WorUi0BgIOQX8T+wA9VTcAw5fVa6Ja3UrRmmCcwdOa+U7cvZdzyE6OIztAcATpMqv4jTy2FhyU3Ah0AgboePqSL6qpC2QpHvR4eSsQFX4fUlWLaghXimqt7NEtXw9gE3XdaNSuVAYC853slisOXPJiFSdoKIY5skCbXMLYY1kujzWd7Q4fOwl0ENvEeqU6ovcZjEVw3fUc9R/kKHecPkdfpAO5HJEoMp5pbBvo4gAjqAZHkV7jWIeDOVjA6O635RaBEHp1nUyt9dMtwq/Ui7TaZBBtojUq7RFyOsGeiX+I91yHO3m8Ljg4/obMkkh177QXRE30m6nQ2ZfjGNeM4c4TLhOUm/eAfBgkbwddClDihYwY67DnZSqUnbtI5W+iLYNILZMiHSRa8iNL2MnSOqDBqOaYiTqTIgdIMoFasbAAai8yfBGqOgWAseY9iNUvV7xmIj9+aALVeCTv/CkXAEloJaHD5tDFwHRzAPunMG2k2i51TMXOENY10SJBl3SQD5BM8CoUnNcKjMxJBBDoyNEgiIMyXN1I+XeU7dFEW1quUmYpvcSADDSZ0aCZAvYG8eBK0/BuMMptFHEDMHawLgHSRv8AVUWMqNDxkEuAytAGml457LV9mez7adF2PxTc1NvyMNvi1DYA/wDGd+nisrxTk6q8eXLG9NV3OG4f/TODq1UB/eN6dMiRlGxMg+Sr8Hx+n8INI7x+YG5HiYEzzi6wfFeIHvOqEvfU7xIOkiQCYmBYR0KY7IYqm+ufjuDg1sNLt7xMHpHqlnv56dPByTfrtrsRxWlcizY5TG2nmsJ2i4x8VxaC0AA3vfci1jyV92/4ph8op0gw1CCDH6RGpjQrDYLDmo4NEb3i469U8MZO6r8nm3/DFquzHG6raeQC02MaaWA338FqeDugkxc+5WewGGZTZnIyN/Q25trvc7XTjuJuY0ZCATuWz/Cys8r0eOXjj/JucPmIvYqIJB19V88xeMxBEms4+f2CrDVJNyeg/OiP+QvPr4+n4rEuF3REawbqixteX2WLdxCo2zajgOWYkehkKdXi9RzSCAXRYiZPWPBH/OnPyMRO0HERmyg+nLkrjspiM1K+yxFJpL22kyLRM7mRuIC+hcAwOVrWRBcduq6+LHxcH5HJ51tez9EspOdNn2g9d/RPDIHWEE/kLlGg5gY0d9rRedRP3H3Q8eLhwHl08Fv8c5XGVbiUtjagPJexYBg+SUqGT6BOEPQEBPtpJGmI1Vg1pjVXE1WspbnVcddF1kIb15zuI1qO+6rK9AakAg6hXFR90hjKohw6IDLcS7J06lQfDd8IHXu5h5CQs3xzs/8A0Za34mcPbm+XLERqJPNb7hjnOqHo0JbtN2eOILHtdGUEXE2PTyVzL4iz6+beCl+fstIOx9X/AHMjzv7ID+zVfQFhE6Zj4cleqnyikZexm2n1uoFXrezFeNGTP+78C4ezFf8A4f8A6/hLVG4o4mdP32t9UWoySXFoaDJhu1s0BuwuPton+I8ENFmao9skwGiSSfMCI5qo1PNLK6OCskx6fwrKrlpxaXwLH9O1+ZjZQa74IzG9Ui1/lbEepFl74ANXLTf8SSAHQRmJiTDri/NZzsWtP/8Az/s+7F4hrXT8JkvqGYDRbTYEwB5dFedt+0ArV/6ajbD0AWZYkEixJB3keII5oz+0FLh+A+Bh3B2If85E2cf1afpFm9SXbXyeEpBrCXfOb9L6z7R5rXPLxx1PZfFRxep3jIJAtO07E68jZVrXQQJibHURNjMXiNU5j6xJN5zRyOh9WkEeMHkbp06Jce6Nd/5UYqRfANjm0533I562Wi4Zg/hNJfZzoIAuSNp5KXDsPSoAO7z6vMCGs8JuT1XqdcOdHy+O/mnlqzS8OrsevXe8z5CYsFx9Tuw59pHWCJ0OsXNvDkvNwUjMIMdVMcL3nxHip9elW79hsqAaOlQrtkyDZNNwzGbC/wBUYNbIt5T9kj+KSmZmyDTq5HAxb6rRHDMcDIStfhwIsml3C0g0iqwujcadwiHD0nxW74DSFWo0tcAAMwPP9t1hsAwg22Ppznotj2PxTQalB28Ob5HvAHUfytcL8Yck622VGt+oG8n/AAvYqs20jz5Idcd8EtGQzDx+no8beOiHjWEN6LoZVT40/vZCoGSFzEO5aLuGEXVRNPYdskKxFEJegy49U8Gq4is+2oI+qXq4mElUxir6+KJ0XmPQOYjFgCSVV1sS55sLIdSi57svNW1DhpaL6D8lBi9msJEvP6tVdOw8m2m6G0imxuUSpfGkEadEqfSuxlHIb6HQ8kn/AE4I7pVu8EgBwBsqjFYdzDLNN4+60xzv1jlx/oMUCAg1XhslxgAEk8gFbYLFNe2CLjX+Fi+3WPGb4NM6AZ/HUM+58lp56ZTHvTMcex5r1C64bHcGsDryJ19Aj4VrWzU+GBmd/baC4ka2Eky3qZNhdJ0KJcQ0mGiSemkn0ARK7/iPAGlg0dNB4SsLdttaBq1S65vvMc+Z1PRHwtfIcw1GnilT7ItGkXENCN6LSz4Yw1Hl7rxfxKseJYhoYGgHNfeZ0iBFj+4XcPSDGQF2hQOYuOp05gb+v5qVE/lRraqw3Dsxl4i2k3mOlom6scPQa0QAB9fVNOAFyVCs7ktFxBriRqVMYZzgbA/miYwUEyWg2TjGiNPBBxVMwrmOlkg77g9CFZUnHKC5pzTe1o2RmVoNxPVHFRrhzQao4nWMgsaCTtYegUpMDMIPMfkprFcPBOYJZ2Ya3A+nigONcjk2S9EXRnsvBTDmFflzT0801g8SWPZUbctIcOo0LfMSPNI12zZew9cBmVxAcJj0QjJ9dweNDmhzYhwBG9jy5oPEasg+yzXYXiOek6mTem63/qbiPAyFZ8VrQDzHuuzC7jls+KurUumqVG4HmVX0LlW+HgkeCuJqyotkWTuQpHDSDGyssqpL5t/SlxT+F4TpNyrXDYYBO02ALzHoq/C8NAvumntgaL2NqEAEITZcJJQWgcQHEgNMBTDCbnVHbT0QqrtUaMKqCFU46sACZ0TGNxJAWD4/xJ9wLSnEmncXcKjjTM90wNgY1/OSztLvkuNySddTzJ6lXHA6IawviSWn3sqjh/zHop5L0X3Z5uEABbF3C/TkqzHUTaAAAIs0CY3MDvHqblOtrEnXUp6nTDhfwXN53FUm2ZywrzhOFytzH5jEeH5CIzhzS6TtsiYl0CButJn5dRNnwSk/Meg0/dFDkthh3SeVk3hxK20cjnwyVM4bTdSJhT+KQLIMxQhoiQSQLRoiU3glJPsCd5Rqbu/4BPY0NVYNjBkXUnUjqN0SpGXREwtSQgQGk/ZGqgFCxjYNtoKjQqSLoMDEU4uPzpCGas3Tb9+iRcBf0/lMaSqOt1AVS50mfJPNdYqu0J8U4jKtr2DomKzxEtY23O/+VbcWrzEHx+qX7HgNwjiNXOJJ8O7Ht7pPH1SSPAe66sZqOW3s5w4WnqrbDC8dFX0GwBCscNqtIhc4UKwDQq/DNTwVE//Z"/>
          <p:cNvSpPr>
            <a:spLocks noChangeAspect="1" noChangeArrowheads="1"/>
          </p:cNvSpPr>
          <p:nvPr/>
        </p:nvSpPr>
        <p:spPr bwMode="auto">
          <a:xfrm>
            <a:off x="1679575" y="-1951038"/>
            <a:ext cx="5715000" cy="40671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data:image/jpeg;base64,/9j/4AAQSkZJRgABAQAAAQABAAD/2wCEAAkGBxQTEhUUExQWFhUXGRgaGBgXFxwcHBgaHBwcGBoXGBccHCggGBwlHBgaITEiJSkrLi4uHR8zODQsNygtLiwBCgoKDg0OGxAQGiwkHCQsLCwsLCwsLCwsLCwsLCwsLCwsLCwsLCwsLCwsLCwsLCwsLCwsLCwsLCwsLCwsLCwsLP/AABEIAL0BCgMBIgACEQEDEQH/xAAbAAACAwEBAQAAAAAAAAAAAAADBAIFBgEAB//EADsQAAEDAgQDBgUDAwQCAwEAAAEAAhEDIQQSMUEFUWEGInGBkaETMrHB8ELR4RQj8SRSYoJTchUzkgf/xAAZAQADAQEBAAAAAAAAAAAAAAAAAQIDBAX/xAAiEQEBAAICAwACAwEAAAAAAAAAAQIRAyESMUEEUSJhcRP/2gAMAwEAAhEDEQA/ANJQZ/rADoHHe83J2tsudrahNZjemu8yBCkwEYyJnvCTvpP8JLtS/wD1Pk1bb/ljf6Z31R6L4/yiY95cyCdCI/PNcZQsCo42m5rTOlvYg29FTJlw2Kjh1+i0GCGipqzYqujnvrzVxgtp6KIqmgdklXdLj0snFXUzJJ5qaIkvLrQuOKBXG/p8UaEFt3DwPui0yiCioMqdRyE8qthOEKo1SBQ6jktgs6UjiinKzkjiHWSBem3XqV2beKnADWwSbSbRfUjUyOqERoOiVUbpNEbz9PKPBFcSAQTG8Hw5czZCwtgdNL22/ZTa75dBBn0vcQZ8FISoUw7U5W6ZiCWgwSB3QdYKXba50H+VZVcS6o17nFoLntdlALQDpmY0WOl7WtzKRbJIG0IpmMJTtO5uivdeN/upMb3Z5afRSwbBMnZVEmcZWyUxTgSbk+sH0VQ4Tofz7o+MqZiSk0ZU481s/ZaHszhj8QPPysh0kWnQAHxB9OioaLBb823Vvjh8JrWg3cJdP0HSEsToOIxBe5zzq4koJKhTXSVpEVFxWow3AWljSdS0E+izmEw5qVGtGriAvp9PCAADkAqkRkxmGqzjYAi4jf8ASTJPnp0Vf2gr5sSekApvDvnGSARoAecAmfdVfGCTXceceazxvr/G+U9rfAutdMYytLCNZB30tqgYUd0BMfDkwYVsWZqs7/PQz5fwrTDGyTrN7zT0j0TtIohmXtGUkax7qvptTuJ+XzSgMbTtvvuppuwhvRUu9+qQEpDf8hTYYUGQB5LwTJNxhRledCGDdFMRxQqhUqjvZCqORQXrFV+J3Vg8pHFPM5ZNyDHhuR4E+qRouABI1i1vsoVNQm6FVjMzi3M62TvRBzCbakxMRpE3SlR8kwIk6axfSTr5pUxmDby/ypsq35i9jfURPrBXHMOUOtF9xqLnfW4U8PLXbjYjfwIsfJIHHMqOpEknKzJmaZlrYOVwB/Tci3McwgUKfMaq0oYhtId0hz6rcjgWy1rCO+6xkkuiOWV1riQCGmRBANrax05J6MNxsBtZezCCj0qnf+JlblJdAiQJER5A80riDJkRflbrAGyEuC/p+eyBUFkYoQBJRRB8DTaHAvMAXgCZjbw6ruNxTqj3OmJt5cvBDq0vW0+6hTCUh7dDY6/deLlJw5IBcr9JaLsXh81fNswe5/iVsXveSSFTdkMK6nQLy21TTnyH3KuxienstsfTO+2Bcf8AVRrdp66fuq/Gu/vOA2PXl7LrzFZxy2z7WIvrPNcxX/2nx+yxnqf43y+tBgn2TjQ2b+RVTg3W1/P2VlTpSBdVtmqMe0AiDu4R5zb2U8O3dF4o0RYXD+m4G8TqUCi7T8lKHRsS+1j+c0CFKtSvIGg22FhcDTbVQAgWN9x9CkHYEIDm3RnbIRSAjmSPKfeFF/0XgD4jfopGI/hMkPBRprjj+fnVcbZBpAodQ8l6UI/hSCLyEk5pLx5+w/wnKyVglx2gJGDWOg8+vmVKhTzAmQA2xJm0gwIHOOXog16kPClOYnSe8ToBz/e3olsxbEAiRry52V7w/hnxoLDJz02yXS6XTme4CCGkxrzImdap2BqUwC4AGJiRYESDrabwOisXUi1hyv8AmLS+J7sEnKXEDVxmwIlvgiGAKXfdDYAJAvNgYAkkzYR1R6FFzntDYdJJymYMCfPTQcktSLg+YMRY9RaycwzyHtdJzteMoAmCP1EjYa+SKA8TUYwNGbXXkXf8edkAtVxxnAhjiWuFnvYBlveZBdzExsVVspOc4MaJc5wAA3JsBKqkBUGnJFwTRmHLXy81ypuIvMazvz3RaMBpKCQxcZjGnM6+myFC8XXUSbqoTsrzKGZwA3IH2UXlXPZLC/ExDbSG979kC1vKdMNYymNA0R9B90P19EUP+bxt4aIH5utp0zfNsO7M7vTBJOp57c0Gm6at+Z/ZSw7tJ1udeSEwf3JHMkeqys1Z/ja+l5hrKwpP6qvpXhNtCGZfibzDpyT3TDZOhMmdtp6lL0Amse05SNO6fOCOvVJU3W8QpntXxwG+2v8AlTqOGyCzmphyCSdvBkKEWmbyZ6co3nX2UD16qIqydhvYfx0SMZr/AM/hezbT+dEIqWpAAnlF/wCUyRqFRd7qdVoBMGR+ek+a5Ta3LOa8nux4RfTc+nVBgkWXqTtJE8/3CbZQls5mjWAXDQX587CdUuW92SZvEk3tpaZiI6JGj8JxktaXBoBdAmBMAnpskBafBOiqRIl2UxmaHRmjSfA9EpQoHKTv+bIoJVKILpOm8QXCInuyOeumvIwxgTlJJJsIygO782LSRtoeuliVynXdRqh2VrnAGzgC05gRcA3s7Q6WXWPa9ximO8W6GImJyciSDFiBmiLBSowwC5zNLmkNygE5wAZeCRAAgRInS1irrgLYdnbdgdDhkBJDtAW3zaAwSQF7h3Cfh03OqsDnPLYaTDg2/wCoGxM+guLqzw+GFPI9oAykwJ5mAYmSTAn08KkFK8T/ALJ+EyiKT+8S4EukH/xz8jTzF4tOqrKbnUnT3muFjGt7Ec1oMRwurrThwDi5jnG7QATkgyMs+U6qqo8NqPqfCkMaAKjy6IAaJz22hxja4S0KuTgnRUqv7zH5DUAuQ27S9o3Le64HkY0JWR4xXqUCWMcGVHVG0g//AGzOZ4tplgTycVsMPxPNiKQot7lOmWlpJlzeTs0QZtA35qm7V8NBfSe0EinBJDSHNEBgL4kEXAJ6t5pe+lTXtn/65oeWPBY4Wh0DwMiwkQb9E9UGgn/CBXoC8spvIBIzAb3sRzn3XKfdqZZHeaHZQIDCIDmiDdsmRpqU99os+jFyiSuuQnFWlwhbDsVSIa+rtoPH/JWRAX0fhOGFPDU27m7vHX6lPGdpyeqVDmhe/qOqhiplJlwWlJ8wPaJrDBa61jpr4T1KNguNU3vu6JJIzCB66JTtRwvK81G6O1HXms9kLTJkcpETzF+UrlnJbdum4R9OwmKaTLCCDpBn7q3ouB1XyzDG2aws7YxNjAiea8OK1qZ7tV4HiSPMGfor82fg+nY1oOnJwuJGk6a7Knw1QAAR/KzeF7X1BAqBr4vy2hPUuM0nD5oJmyUstHjYtmPUnu6Rvpf13H5uqf8A+Zp6Enx+1kWlxWmR83qPPlZVuJPl3muByE3F0yLVGnzvz/PAoouLR4/mqRpg9PzRdBi48fwqPw/1Xg6T/heq6ePttpCZJ02F5N5Jvf1NzqeQ3QQSBr6LlIZbZjyJBvG/ivPf6fZIPOBBg20+YeckcoXWPiW2Ity25EiQLlAmZuLDn4CPQojB3eR8ddLfdBoucNPlBkF1zIsYjoQNFF7yIO+osAJ5gaRbwshVKg7oIObNcRIiBB05za+iPXwrhTFQkQ7MACe9YiZE2Fz4kFBlqmJo/Cyub/c+I0mLZ2d4uBeZykd24y66GJU6tOg5oDamVwOQmoLZZJFSWB14tGY6G8JDEuptrDMxxYHCWZxmLf1DMBr1iysOH0mGKpph7nOcQ0uGRoDoAysgkkk92QIAsQUjbmlhc/zXbmMRqbCPz0S+IrtzBrqtFjQ6AM125Z1DfMn3Vdiu1tFtF1FjHMqAC7TmuYzgk3baRvpss/hOGPqYhriCGCHEg2LToWnQz+/JMn1ClimtaLw338YMEeayPaSuP7zQ5zKQIdVhwl4boxrXEQS7YcgbxClx3Hl5IabNguNiMxNg7aI2vMCRAKqsXWFXJSc45nvOdxlxuBL+ZDWtJ9UHtfdhcIKjc4bbIbm4nQAekq1xGBPdfUyEEAOkm7Xd3vAAaWteTCwHHe0dShUFBvxKOHpMim1kFzngSypUuB80GLwNAStfT7VYfEYT4/xSx5Dc9MateDJLLTEjMCB5g6ZzHWW2vl1p837TY5zah+FUAYxxbU7oAEjukSS4tIzRYXaQg9kszmvqOcXCcrJ2HzOjoSRryVJ2gxHx65e2nDi9xkySZNgcx8futhwegKVBjBsPc3PuVWpckZ3rRv4nsoNErrguNsrZHuEYbPWYI3kjp1X0JtYl5YQAIAEHcXWZ7EYYEvquFgIH1P2V0KveDiY536qp6JPEsgwfr9FzKEbHd4TZJt01WiKw+Po52gRIOqxFbAZappy1pJsXkNaBGaS5xgaQt1RxA0VB2swIc0VI0sfBcGN078ooaVS15tf1GqiyreDtptEaKDDofr916o3ca8/43VsnKWJdScH04Dx+ogOI0MgOlpta43IUKWmWCTbLFzOwA6/ZFfJvadToJnppHRQ+WSALiDInrInQ9fshW0azoaIM3sUfDVTliTBMxNpuBbnc+qTxBHw2zNzb+ekJvhjczBM6GIEknQSZBiQOcbC6eysGdVcG5es6XuBodgYHsvf1brX91xrB7c9/uulvmec2gfnslsdJtxLoM3mL3tHnHryXDjHj9TulyutzPcBMuMAezQLdIC44OcA1zzlbmLWk2bN3ZRoJMSByRsagh4g8fNVdoCS05iAbxEi/SRystFw2qXU2uOpF+t4vz0WQqMGVxOsG4/bxhbvs9wgOwzHEnQ2/7FK8kxm6ePF53URpi4hsmDIAExeYsdt9oUKj5i6tjwfKR1E2I3tBjTeycp8HHIKf+/8ATafifusvScfITAMRfe/5YLr2n8081sKPBhuArJnDxlgCwSnP/Sr+HP2+X4wtMdzvd75bTInSI12G1loWcIeaPxKYaQ4E9yNWiJy5REwSBE3V9W4TTEy0tmbsaJk6eAndWHAcLTpd3NY6SCQZ25zstcc5WGfDlixPDMBXf8OpUgspnKG1GyHAuLsgaYDpM67+CsOKY2nRaG02CRJyEww3ByzMkgbzplEDQah3E6cua0h4LTDc3I5g63zRHiL8ysB2nxtN0ABrJDQSBJP/AC1JJAPPZXLGVmldh+JNqsFJtECs5w/vfFLRAJiWQGAxIzHmTqV9H7G8BpkOrNc+oYyfEe0NZFi8Ux8xvAJcBuIuVg+EcFeGO73cDrDSbOOaDp3W+/VfRODcdZh8LTpd41MhcLcy7KSdIsj1Ozx7qj7ccGZUxbHgizSHtyBw0gS10tJuTcGIFiln8Mpu7zHEvAglxkuibuJ3vE+CZzbkkk3k7nmUnjagDgYg9NCuXLltvTvx4MfHtmu1IbToCWjO4kgxcA2sfJF4KD8Js8pU+1GEdiXgtMU6Ia1oj5o+Y+qboU8rAOi6MO64uXGzTo3XC2y70R8DSL3tbzIC0YNbwVj6dBrMhh15BF/1cwQdkbiFMOAcJkawU5TY6wMwwR4k3P2Q3NvyVePRbDbiO55XBQPjDkuPdE21ShatMU2MrQqtGtghVS2qHN2iFF1MOBGhXMNhSDLvbdec7mRfh8ri3kUxR4dUeHlosxpc7Qd0WJvr5J7jNOHzp1CQfVJvM9dVrLGd9l61EsMOaRab2sdDB2I3S76YKuMLxt7QWPDatL/x1JLR/wChmaf/AFI6ylCKZ2I0sTM6TEC2+qLoQniMOSGNbfXQbEXJEbDz5J/B4QtAabmXeBub6cosUE0A59OmXZQQZIBMAmB+aBWGJqAEhlmk7EgEag+GhT+HroKrSJgkggTeOQgNNuQAQ61KIgzM3uLjUSfy4UjVs6CLXFze7RA6335HlBCanPly22+v5KSRuHEuqMAE3EW6i5Op9VoO2TKLcdUFKzSW90CMrsokDzn1WcoEAgxJkRrPiI3EJnF4guqPe95LhJaYzZjYAcgI36CyN9aUXxVYFr5k6ASZ/wBo32gR5Dkvp3AWZcNSB1ygn/tf7r5RhnZzSoyZdUve0GALRMiTck22F5+wuwgbDmfpt4gDksOW9R1fjzu1ChU73eEXIsdY5p+nE67en590nWGaSDp7Db85pdmIuJIErOadLQOcIsq13Fg12Wd9EpW4gGiZH7LMcZxJxJDIhuubQkdN4sidndSPoDMW1xjmo4nCZRmb6Dbz2WDPxcO1jxULgI7huSNDc9Fs+EcUD2i9nfl+qvVhSzKdKShwU1a47sU2DvETeZgkzczNj1Wb4nwIsxJElzNWk/Tlb9l9E+C5pL2GJkGdI5HzWTxzs9WrdoyZRG7s15FoIEDUzcLbDJx83HO9DYbBzRLScrw5jmNLT3mOBBdMRFgQfFXNBmVrQbkNDRbYCAhcMw8NGbWAJjkni1Z8nLcup6a8HBMe77J4mmCNFlOJNeaobBy6k/bzW2awFJ43BN13WcdNiqoiG7R4WVc5/ec0eIH1VrR7pI2SfEKIa4OGhsVfFdZMPyMblx0sQrvstg81Qv2YJP55KnaFp+ztEBkzBeQI5je/hK748irrD4kyc29/W6DiK3e6KWJmnuI2kx6FIYl0iT7K6SNeoZKTL3civYmrMR0RQE4VZnEtAOmqDDiZzW5BWuIw4NiL81TvovYTplledXcru0VOaYIi2kLMsxWy0fEH5rBZirhocQqwqcoI6uF51SwIk/590NuHIkXtcjwtp5+6463krShiq/eIB/SG8tT9U64gCAZi3kND5qpoEufMaHMTHgBPqnmuIkAmDYwbHQx7D2Qaea5vPXT2Uhz9Z+3v7ITYveLeulhy3K4KliekJEZFcWB0Ai2vn1XK0ulwHdBG4sTy9NUk7uGTy9jcHwIMor8Vla4HeHdRIkEeNv4TC87OYScY0F2b4QLiIIh2hYcwBkEN6WsvqnAsY2q1zhMS4AHoY+y+F4DilSgDkiXDvEidTpOyv+znbI0RleDlJkkdTJ8FhyYZW7jq4eTGTT6nWwYE5LFxnp/Og9FWYrg1WoSS9oBJJtHW0WHlChS4oXAmcgGubUdDO6XHahpdkcD8IWzbE6QehMfdc896dW57V2NwXeytLntGrjofDp9U/wANwXMeQ1JRsC/4jrNzOcZhp23k7WT+IxOSpDGk5Ww4tiA4mSB5RpyXRMfGbZzKZ5ahTH4NznAjKAC2W+Gyhjc4zGmCHnKbSWEjm0am+qPjOMNDYdr1EKhx3aQU4MOIh2h1PS21pS7tdHhMcd0y7tnlDqb6NQVCXZWaggAEHPbbMdP0o+Hqiq5haIDgD5AAX8/omuyjGvoisQDUeM1xIE/p6Ni0ArmFwop1O7GXRoH6Y1Eba+iMrNdMfG+7emnwVEQEWvQGoS+GrQEYYidVnuKhOdylsW8FMVXiSN1UY6tBkI20itxuIiYQX1Mwa3fXwAS2OqgGSbT7aqXC6mdhf/uPsLD86rbix8q5vyeTwxv7p2iwuIaDYn62n2WorUi0BgIOQX8T+wA9VTcAw5fVa6Ja3UrRmmCcwdOa+U7cvZdzyE6OIztAcATpMqv4jTy2FhyU3Ah0AgboePqSL6qpC2QpHvR4eSsQFX4fUlWLaghXimqt7NEtXw9gE3XdaNSuVAYC853slisOXPJiFSdoKIY5skCbXMLYY1kujzWd7Q4fOwl0ENvEeqU6ovcZjEVw3fUc9R/kKHecPkdfpAO5HJEoMp5pbBvo4gAjqAZHkV7jWIeDOVjA6O635RaBEHp1nUyt9dMtwq/Ui7TaZBBtojUq7RFyOsGeiX+I91yHO3m8Ljg4/obMkkh177QXRE30m6nQ2ZfjGNeM4c4TLhOUm/eAfBgkbwddClDihYwY67DnZSqUnbtI5W+iLYNILZMiHSRa8iNL2MnSOqDBqOaYiTqTIgdIMoFasbAAai8yfBGqOgWAseY9iNUvV7xmIj9+aALVeCTv/CkXAEloJaHD5tDFwHRzAPunMG2k2i51TMXOENY10SJBl3SQD5BM8CoUnNcKjMxJBBDoyNEgiIMyXN1I+XeU7dFEW1quUmYpvcSADDSZ0aCZAvYG8eBK0/BuMMptFHEDMHawLgHSRv8AVUWMqNDxkEuAytAGml457LV9mez7adF2PxTc1NvyMNvi1DYA/wDGd+nisrxTk6q8eXLG9NV3OG4f/TODq1UB/eN6dMiRlGxMg+Sr8Hx+n8INI7x+YG5HiYEzzi6wfFeIHvOqEvfU7xIOkiQCYmBYR0KY7IYqm+ufjuDg1sNLt7xMHpHqlnv56dPByTfrtrsRxWlcizY5TG2nmsJ2i4x8VxaC0AA3vfci1jyV92/4ph8op0gw1CCDH6RGpjQrDYLDmo4NEb3i469U8MZO6r8nm3/DFquzHG6raeQC02MaaWA338FqeDugkxc+5WewGGZTZnIyN/Q25trvc7XTjuJuY0ZCATuWz/Cys8r0eOXjj/JucPmIvYqIJB19V88xeMxBEms4+f2CrDVJNyeg/OiP+QvPr4+n4rEuF3REawbqixteX2WLdxCo2zajgOWYkehkKdXi9RzSCAXRYiZPWPBH/OnPyMRO0HERmyg+nLkrjspiM1K+yxFJpL22kyLRM7mRuIC+hcAwOVrWRBcduq6+LHxcH5HJ51tez9EspOdNn2g9d/RPDIHWEE/kLlGg5gY0d9rRedRP3H3Q8eLhwHl08Fv8c5XGVbiUtjagPJexYBg+SUqGT6BOEPQEBPtpJGmI1Vg1pjVXE1WspbnVcddF1kIb15zuI1qO+6rK9AakAg6hXFR90hjKohw6IDLcS7J06lQfDd8IHXu5h5CQs3xzs/8A0Za34mcPbm+XLERqJPNb7hjnOqHo0JbtN2eOILHtdGUEXE2PTyVzL4iz6+beCl+fstIOx9X/AHMjzv7ID+zVfQFhE6Zj4cleqnyikZexm2n1uoFXrezFeNGTP+78C4ezFf8A4f8A6/hLVG4o4mdP32t9UWoySXFoaDJhu1s0BuwuPton+I8ENFmao9skwGiSSfMCI5qo1PNLK6OCskx6fwrKrlpxaXwLH9O1+ZjZQa74IzG9Ui1/lbEepFl74ANXLTf8SSAHQRmJiTDri/NZzsWtP/8Az/s+7F4hrXT8JkvqGYDRbTYEwB5dFedt+0ArV/6ajbD0AWZYkEixJB3keII5oz+0FLh+A+Bh3B2If85E2cf1afpFm9SXbXyeEpBrCXfOb9L6z7R5rXPLxx1PZfFRxep3jIJAtO07E68jZVrXQQJibHURNjMXiNU5j6xJN5zRyOh9WkEeMHkbp06Jce6Nd/5UYqRfANjm0533I562Wi4Zg/hNJfZzoIAuSNp5KXDsPSoAO7z6vMCGs8JuT1XqdcOdHy+O/mnlqzS8OrsevXe8z5CYsFx9Tuw59pHWCJ0OsXNvDkvNwUjMIMdVMcL3nxHip9elW79hsqAaOlQrtkyDZNNwzGbC/wBUYNbIt5T9kj+KSmZmyDTq5HAxb6rRHDMcDIStfhwIsml3C0g0iqwujcadwiHD0nxW74DSFWo0tcAAMwPP9t1hsAwg22Ppznotj2PxTQalB28Ob5HvAHUfytcL8Yck622VGt+oG8n/AAvYqs20jz5Idcd8EtGQzDx+no8beOiHjWEN6LoZVT40/vZCoGSFzEO5aLuGEXVRNPYdskKxFEJegy49U8Gq4is+2oI+qXq4mElUxir6+KJ0XmPQOYjFgCSVV1sS55sLIdSi57svNW1DhpaL6D8lBi9msJEvP6tVdOw8m2m6G0imxuUSpfGkEadEqfSuxlHIb6HQ8kn/AE4I7pVu8EgBwBsqjFYdzDLNN4+60xzv1jlx/oMUCAg1XhslxgAEk8gFbYLFNe2CLjX+Fi+3WPGb4NM6AZ/HUM+58lp56ZTHvTMcex5r1C64bHcGsDryJ19Aj4VrWzU+GBmd/baC4ka2Eky3qZNhdJ0KJcQ0mGiSemkn0ARK7/iPAGlg0dNB4SsLdttaBq1S65vvMc+Z1PRHwtfIcw1GnilT7ItGkXENCN6LSz4Yw1Hl7rxfxKseJYhoYGgHNfeZ0iBFj+4XcPSDGQF2hQOYuOp05gb+v5qVE/lRraqw3Dsxl4i2k3mOlom6scPQa0QAB9fVNOAFyVCs7ktFxBriRqVMYZzgbA/miYwUEyWg2TjGiNPBBxVMwrmOlkg77g9CFZUnHKC5pzTe1o2RmVoNxPVHFRrhzQao4nWMgsaCTtYegUpMDMIPMfkprFcPBOYJZ2Ya3A+nigONcjk2S9EXRnsvBTDmFflzT0801g8SWPZUbctIcOo0LfMSPNI12zZew9cBmVxAcJj0QjJ9dweNDmhzYhwBG9jy5oPEasg+yzXYXiOek6mTem63/qbiPAyFZ8VrQDzHuuzC7jls+KurUumqVG4HmVX0LlW+HgkeCuJqyotkWTuQpHDSDGyssqpL5t/SlxT+F4TpNyrXDYYBO02ALzHoq/C8NAvumntgaL2NqEAEITZcJJQWgcQHEgNMBTDCbnVHbT0QqrtUaMKqCFU46sACZ0TGNxJAWD4/xJ9wLSnEmncXcKjjTM90wNgY1/OSztLvkuNySddTzJ6lXHA6IawviSWn3sqjh/zHop5L0X3Z5uEABbF3C/TkqzHUTaAAAIs0CY3MDvHqblOtrEnXUp6nTDhfwXN53FUm2ZywrzhOFytzH5jEeH5CIzhzS6TtsiYl0CButJn5dRNnwSk/Meg0/dFDkthh3SeVk3hxK20cjnwyVM4bTdSJhT+KQLIMxQhoiQSQLRoiU3glJPsCd5Rqbu/4BPY0NVYNjBkXUnUjqN0SpGXREwtSQgQGk/ZGqgFCxjYNtoKjQqSLoMDEU4uPzpCGas3Tb9+iRcBf0/lMaSqOt1AVS50mfJPNdYqu0J8U4jKtr2DomKzxEtY23O/+VbcWrzEHx+qX7HgNwjiNXOJJ8O7Ht7pPH1SSPAe66sZqOW3s5w4WnqrbDC8dFX0GwBCscNqtIhc4UKwDQq/DNTwVE//Z"/>
          <p:cNvSpPr>
            <a:spLocks noChangeAspect="1" noChangeArrowheads="1"/>
          </p:cNvSpPr>
          <p:nvPr/>
        </p:nvSpPr>
        <p:spPr bwMode="auto">
          <a:xfrm>
            <a:off x="1831975" y="-1798638"/>
            <a:ext cx="5715000" cy="40671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data:image/jpeg;base64,/9j/4AAQSkZJRgABAQAAAQABAAD/2wCEAAkGBxQTEhUUExQWFhUXGRgaGBgXFxwcHBgaHBwcGBoXGBccHCggGBwlHBgaITEiJSkrLi4uHR8zODQsNygtLiwBCgoKDg0OGxAQGiwkHCQsLCwsLCwsLCwsLCwsLCwsLCwsLCwsLCwsLCwsLCwsLCwsLCwsLCwsLCwsLCwsLCwsLP/AABEIAL0BCgMBIgACEQEDEQH/xAAbAAACAwEBAQAAAAAAAAAAAAADBAIFBgEAB//EADsQAAEDAgQDBgUDAwQCAwEAAAEAAhEDIQQSMUEFUWEGInGBkaETMrHB8ELR4RQj8SRSYoJTchUzkgf/xAAZAQADAQEBAAAAAAAAAAAAAAAAAQIDBAX/xAAiEQEBAAICAwACAwEAAAAAAAAAAQIRAyESMUEEUSJhcRP/2gAMAwEAAhEDEQA/ANJQZ/rADoHHe83J2tsudrahNZjemu8yBCkwEYyJnvCTvpP8JLtS/wD1Pk1bb/ljf6Z31R6L4/yiY95cyCdCI/PNcZQsCo42m5rTOlvYg29FTJlw2Kjh1+i0GCGipqzYqujnvrzVxgtp6KIqmgdklXdLj0snFXUzJJ5qaIkvLrQuOKBXG/p8UaEFt3DwPui0yiCioMqdRyE8qthOEKo1SBQ6jktgs6UjiinKzkjiHWSBem3XqV2beKnADWwSbSbRfUjUyOqERoOiVUbpNEbz9PKPBFcSAQTG8Hw5czZCwtgdNL22/ZTa75dBBn0vcQZ8FISoUw7U5W6ZiCWgwSB3QdYKXba50H+VZVcS6o17nFoLntdlALQDpmY0WOl7WtzKRbJIG0IpmMJTtO5uivdeN/upMb3Z5afRSwbBMnZVEmcZWyUxTgSbk+sH0VQ4Tofz7o+MqZiSk0ZU481s/ZaHszhj8QPPysh0kWnQAHxB9OioaLBb823Vvjh8JrWg3cJdP0HSEsToOIxBe5zzq4koJKhTXSVpEVFxWow3AWljSdS0E+izmEw5qVGtGriAvp9PCAADkAqkRkxmGqzjYAi4jf8ASTJPnp0Vf2gr5sSekApvDvnGSARoAecAmfdVfGCTXceceazxvr/G+U9rfAutdMYytLCNZB30tqgYUd0BMfDkwYVsWZqs7/PQz5fwrTDGyTrN7zT0j0TtIohmXtGUkax7qvptTuJ+XzSgMbTtvvuppuwhvRUu9+qQEpDf8hTYYUGQB5LwTJNxhRledCGDdFMRxQqhUqjvZCqORQXrFV+J3Vg8pHFPM5ZNyDHhuR4E+qRouABI1i1vsoVNQm6FVjMzi3M62TvRBzCbakxMRpE3SlR8kwIk6axfSTr5pUxmDby/ypsq35i9jfURPrBXHMOUOtF9xqLnfW4U8PLXbjYjfwIsfJIHHMqOpEknKzJmaZlrYOVwB/Tci3McwgUKfMaq0oYhtId0hz6rcjgWy1rCO+6xkkuiOWV1riQCGmRBANrax05J6MNxsBtZezCCj0qnf+JlblJdAiQJER5A80riDJkRflbrAGyEuC/p+eyBUFkYoQBJRRB8DTaHAvMAXgCZjbw6ruNxTqj3OmJt5cvBDq0vW0+6hTCUh7dDY6/deLlJw5IBcr9JaLsXh81fNswe5/iVsXveSSFTdkMK6nQLy21TTnyH3KuxienstsfTO+2Bcf8AVRrdp66fuq/Gu/vOA2PXl7LrzFZxy2z7WIvrPNcxX/2nx+yxnqf43y+tBgn2TjQ2b+RVTg3W1/P2VlTpSBdVtmqMe0AiDu4R5zb2U8O3dF4o0RYXD+m4G8TqUCi7T8lKHRsS+1j+c0CFKtSvIGg22FhcDTbVQAgWN9x9CkHYEIDm3RnbIRSAjmSPKfeFF/0XgD4jfopGI/hMkPBRprjj+fnVcbZBpAodQ8l6UI/hSCLyEk5pLx5+w/wnKyVglx2gJGDWOg8+vmVKhTzAmQA2xJm0gwIHOOXog16kPClOYnSe8ToBz/e3olsxbEAiRry52V7w/hnxoLDJz02yXS6XTme4CCGkxrzImdap2BqUwC4AGJiRYESDrabwOisXUi1hyv8AmLS+J7sEnKXEDVxmwIlvgiGAKXfdDYAJAvNgYAkkzYR1R6FFzntDYdJJymYMCfPTQcktSLg+YMRY9RaycwzyHtdJzteMoAmCP1EjYa+SKA8TUYwNGbXXkXf8edkAtVxxnAhjiWuFnvYBlveZBdzExsVVspOc4MaJc5wAA3JsBKqkBUGnJFwTRmHLXy81ypuIvMazvz3RaMBpKCQxcZjGnM6+myFC8XXUSbqoTsrzKGZwA3IH2UXlXPZLC/ExDbSG979kC1vKdMNYymNA0R9B90P19EUP+bxt4aIH5utp0zfNsO7M7vTBJOp57c0Gm6at+Z/ZSw7tJ1udeSEwf3JHMkeqys1Z/ja+l5hrKwpP6qvpXhNtCGZfibzDpyT3TDZOhMmdtp6lL0Amse05SNO6fOCOvVJU3W8QpntXxwG+2v8AlTqOGyCzmphyCSdvBkKEWmbyZ6co3nX2UD16qIqydhvYfx0SMZr/AM/hezbT+dEIqWpAAnlF/wCUyRqFRd7qdVoBMGR+ek+a5Ta3LOa8nux4RfTc+nVBgkWXqTtJE8/3CbZQls5mjWAXDQX587CdUuW92SZvEk3tpaZiI6JGj8JxktaXBoBdAmBMAnpskBafBOiqRIl2UxmaHRmjSfA9EpQoHKTv+bIoJVKILpOm8QXCInuyOeumvIwxgTlJJJsIygO782LSRtoeuliVynXdRqh2VrnAGzgC05gRcA3s7Q6WXWPa9ximO8W6GImJyciSDFiBmiLBSowwC5zNLmkNygE5wAZeCRAAgRInS1irrgLYdnbdgdDhkBJDtAW3zaAwSQF7h3Cfh03OqsDnPLYaTDg2/wCoGxM+guLqzw+GFPI9oAykwJ5mAYmSTAn08KkFK8T/ALJ+EyiKT+8S4EukH/xz8jTzF4tOqrKbnUnT3muFjGt7Ec1oMRwurrThwDi5jnG7QATkgyMs+U6qqo8NqPqfCkMaAKjy6IAaJz22hxja4S0KuTgnRUqv7zH5DUAuQ27S9o3Le64HkY0JWR4xXqUCWMcGVHVG0g//AGzOZ4tplgTycVsMPxPNiKQot7lOmWlpJlzeTs0QZtA35qm7V8NBfSe0EinBJDSHNEBgL4kEXAJ6t5pe+lTXtn/65oeWPBY4Wh0DwMiwkQb9E9UGgn/CBXoC8spvIBIzAb3sRzn3XKfdqZZHeaHZQIDCIDmiDdsmRpqU99os+jFyiSuuQnFWlwhbDsVSIa+rtoPH/JWRAX0fhOGFPDU27m7vHX6lPGdpyeqVDmhe/qOqhiplJlwWlJ8wPaJrDBa61jpr4T1KNguNU3vu6JJIzCB66JTtRwvK81G6O1HXms9kLTJkcpETzF+UrlnJbdum4R9OwmKaTLCCDpBn7q3ouB1XyzDG2aws7YxNjAiea8OK1qZ7tV4HiSPMGfor82fg+nY1oOnJwuJGk6a7Knw1QAAR/KzeF7X1BAqBr4vy2hPUuM0nD5oJmyUstHjYtmPUnu6Rvpf13H5uqf8A+Zp6Enx+1kWlxWmR83qPPlZVuJPl3muByE3F0yLVGnzvz/PAoouLR4/mqRpg9PzRdBi48fwqPw/1Xg6T/heq6ePttpCZJ02F5N5Jvf1NzqeQ3QQSBr6LlIZbZjyJBvG/ivPf6fZIPOBBg20+YeckcoXWPiW2Ity25EiQLlAmZuLDn4CPQojB3eR8ddLfdBoucNPlBkF1zIsYjoQNFF7yIO+osAJ5gaRbwshVKg7oIObNcRIiBB05za+iPXwrhTFQkQ7MACe9YiZE2Fz4kFBlqmJo/Cyub/c+I0mLZ2d4uBeZykd24y66GJU6tOg5oDamVwOQmoLZZJFSWB14tGY6G8JDEuptrDMxxYHCWZxmLf1DMBr1iysOH0mGKpph7nOcQ0uGRoDoAysgkkk92QIAsQUjbmlhc/zXbmMRqbCPz0S+IrtzBrqtFjQ6AM125Z1DfMn3Vdiu1tFtF1FjHMqAC7TmuYzgk3baRvpss/hOGPqYhriCGCHEg2LToWnQz+/JMn1ClimtaLw338YMEeayPaSuP7zQ5zKQIdVhwl4boxrXEQS7YcgbxClx3Hl5IabNguNiMxNg7aI2vMCRAKqsXWFXJSc45nvOdxlxuBL+ZDWtJ9UHtfdhcIKjc4bbIbm4nQAekq1xGBPdfUyEEAOkm7Xd3vAAaWteTCwHHe0dShUFBvxKOHpMim1kFzngSypUuB80GLwNAStfT7VYfEYT4/xSx5Dc9MateDJLLTEjMCB5g6ZzHWW2vl1p837TY5zah+FUAYxxbU7oAEjukSS4tIzRYXaQg9kszmvqOcXCcrJ2HzOjoSRryVJ2gxHx65e2nDi9xkySZNgcx8futhwegKVBjBsPc3PuVWpckZ3rRv4nsoNErrguNsrZHuEYbPWYI3kjp1X0JtYl5YQAIAEHcXWZ7EYYEvquFgIH1P2V0KveDiY536qp6JPEsgwfr9FzKEbHd4TZJt01WiKw+Po52gRIOqxFbAZappy1pJsXkNaBGaS5xgaQt1RxA0VB2swIc0VI0sfBcGN078ooaVS15tf1GqiyreDtptEaKDDofr916o3ca8/43VsnKWJdScH04Dx+ogOI0MgOlpta43IUKWmWCTbLFzOwA6/ZFfJvadToJnppHRQ+WSALiDInrInQ9fshW0azoaIM3sUfDVTliTBMxNpuBbnc+qTxBHw2zNzb+ekJvhjczBM6GIEknQSZBiQOcbC6eysGdVcG5es6XuBodgYHsvf1brX91xrB7c9/uulvmec2gfnslsdJtxLoM3mL3tHnHryXDjHj9TulyutzPcBMuMAezQLdIC44OcA1zzlbmLWk2bN3ZRoJMSByRsagh4g8fNVdoCS05iAbxEi/SRystFw2qXU2uOpF+t4vz0WQqMGVxOsG4/bxhbvs9wgOwzHEnQ2/7FK8kxm6ePF53URpi4hsmDIAExeYsdt9oUKj5i6tjwfKR1E2I3tBjTeycp8HHIKf+/8ATafifusvScfITAMRfe/5YLr2n8081sKPBhuArJnDxlgCwSnP/Sr+HP2+X4wtMdzvd75bTInSI12G1loWcIeaPxKYaQ4E9yNWiJy5REwSBE3V9W4TTEy0tmbsaJk6eAndWHAcLTpd3NY6SCQZ25zstcc5WGfDlixPDMBXf8OpUgspnKG1GyHAuLsgaYDpM67+CsOKY2nRaG02CRJyEww3ByzMkgbzplEDQah3E6cua0h4LTDc3I5g63zRHiL8ysB2nxtN0ABrJDQSBJP/AC1JJAPPZXLGVmldh+JNqsFJtECs5w/vfFLRAJiWQGAxIzHmTqV9H7G8BpkOrNc+oYyfEe0NZFi8Ux8xvAJcBuIuVg+EcFeGO73cDrDSbOOaDp3W+/VfRODcdZh8LTpd41MhcLcy7KSdIsj1Ozx7qj7ccGZUxbHgizSHtyBw0gS10tJuTcGIFiln8Mpu7zHEvAglxkuibuJ3vE+CZzbkkk3k7nmUnjagDgYg9NCuXLltvTvx4MfHtmu1IbToCWjO4kgxcA2sfJF4KD8Js8pU+1GEdiXgtMU6Ia1oj5o+Y+qboU8rAOi6MO64uXGzTo3XC2y70R8DSL3tbzIC0YNbwVj6dBrMhh15BF/1cwQdkbiFMOAcJkawU5TY6wMwwR4k3P2Q3NvyVePRbDbiO55XBQPjDkuPdE21ShatMU2MrQqtGtghVS2qHN2iFF1MOBGhXMNhSDLvbdec7mRfh8ri3kUxR4dUeHlosxpc7Qd0WJvr5J7jNOHzp1CQfVJvM9dVrLGd9l61EsMOaRab2sdDB2I3S76YKuMLxt7QWPDatL/x1JLR/wChmaf/AFI6ylCKZ2I0sTM6TEC2+qLoQniMOSGNbfXQbEXJEbDz5J/B4QtAabmXeBub6cosUE0A59OmXZQQZIBMAmB+aBWGJqAEhlmk7EgEag+GhT+HroKrSJgkggTeOQgNNuQAQ61KIgzM3uLjUSfy4UjVs6CLXFze7RA6335HlBCanPly22+v5KSRuHEuqMAE3EW6i5Op9VoO2TKLcdUFKzSW90CMrsokDzn1WcoEAgxJkRrPiI3EJnF4guqPe95LhJaYzZjYAcgI36CyN9aUXxVYFr5k6ASZ/wBo32gR5Dkvp3AWZcNSB1ygn/tf7r5RhnZzSoyZdUve0GALRMiTck22F5+wuwgbDmfpt4gDksOW9R1fjzu1ChU73eEXIsdY5p+nE67en590nWGaSDp7Db85pdmIuJIErOadLQOcIsq13Fg12Wd9EpW4gGiZH7LMcZxJxJDIhuubQkdN4sidndSPoDMW1xjmo4nCZRmb6Dbz2WDPxcO1jxULgI7huSNDc9Fs+EcUD2i9nfl+qvVhSzKdKShwU1a47sU2DvETeZgkzczNj1Wb4nwIsxJElzNWk/Tlb9l9E+C5pL2GJkGdI5HzWTxzs9WrdoyZRG7s15FoIEDUzcLbDJx83HO9DYbBzRLScrw5jmNLT3mOBBdMRFgQfFXNBmVrQbkNDRbYCAhcMw8NGbWAJjkni1Z8nLcup6a8HBMe77J4mmCNFlOJNeaobBy6k/bzW2awFJ43BN13WcdNiqoiG7R4WVc5/ec0eIH1VrR7pI2SfEKIa4OGhsVfFdZMPyMblx0sQrvstg81Qv2YJP55KnaFp+ztEBkzBeQI5je/hK748irrD4kyc29/W6DiK3e6KWJmnuI2kx6FIYl0iT7K6SNeoZKTL3civYmrMR0RQE4VZnEtAOmqDDiZzW5BWuIw4NiL81TvovYTplledXcru0VOaYIi2kLMsxWy0fEH5rBZirhocQqwqcoI6uF51SwIk/590NuHIkXtcjwtp5+6463krShiq/eIB/SG8tT9U64gCAZi3kND5qpoEufMaHMTHgBPqnmuIkAmDYwbHQx7D2Qaea5vPXT2Uhz9Z+3v7ITYveLeulhy3K4KliekJEZFcWB0Ai2vn1XK0ulwHdBG4sTy9NUk7uGTy9jcHwIMor8Vla4HeHdRIkEeNv4TC87OYScY0F2b4QLiIIh2hYcwBkEN6WsvqnAsY2q1zhMS4AHoY+y+F4DilSgDkiXDvEidTpOyv+znbI0RleDlJkkdTJ8FhyYZW7jq4eTGTT6nWwYE5LFxnp/Og9FWYrg1WoSS9oBJJtHW0WHlChS4oXAmcgGubUdDO6XHahpdkcD8IWzbE6QehMfdc896dW57V2NwXeytLntGrjofDp9U/wANwXMeQ1JRsC/4jrNzOcZhp23k7WT+IxOSpDGk5Ww4tiA4mSB5RpyXRMfGbZzKZ5ahTH4NznAjKAC2W+Gyhjc4zGmCHnKbSWEjm0am+qPjOMNDYdr1EKhx3aQU4MOIh2h1PS21pS7tdHhMcd0y7tnlDqb6NQVCXZWaggAEHPbbMdP0o+Hqiq5haIDgD5AAX8/omuyjGvoisQDUeM1xIE/p6Ni0ArmFwop1O7GXRoH6Y1Eba+iMrNdMfG+7emnwVEQEWvQGoS+GrQEYYidVnuKhOdylsW8FMVXiSN1UY6tBkI20itxuIiYQX1Mwa3fXwAS2OqgGSbT7aqXC6mdhf/uPsLD86rbix8q5vyeTwxv7p2iwuIaDYn62n2WorUi0BgIOQX8T+wA9VTcAw5fVa6Ja3UrRmmCcwdOa+U7cvZdzyE6OIztAcATpMqv4jTy2FhyU3Ah0AgboePqSL6qpC2QpHvR4eSsQFX4fUlWLaghXimqt7NEtXw9gE3XdaNSuVAYC853slisOXPJiFSdoKIY5skCbXMLYY1kujzWd7Q4fOwl0ENvEeqU6ovcZjEVw3fUc9R/kKHecPkdfpAO5HJEoMp5pbBvo4gAjqAZHkV7jWIeDOVjA6O635RaBEHp1nUyt9dMtwq/Ui7TaZBBtojUq7RFyOsGeiX+I91yHO3m8Ljg4/obMkkh177QXRE30m6nQ2ZfjGNeM4c4TLhOUm/eAfBgkbwddClDihYwY67DnZSqUnbtI5W+iLYNILZMiHSRa8iNL2MnSOqDBqOaYiTqTIgdIMoFasbAAai8yfBGqOgWAseY9iNUvV7xmIj9+aALVeCTv/CkXAEloJaHD5tDFwHRzAPunMG2k2i51TMXOENY10SJBl3SQD5BM8CoUnNcKjMxJBBDoyNEgiIMyXN1I+XeU7dFEW1quUmYpvcSADDSZ0aCZAvYG8eBK0/BuMMptFHEDMHawLgHSRv8AVUWMqNDxkEuAytAGml457LV9mez7adF2PxTc1NvyMNvi1DYA/wDGd+nisrxTk6q8eXLG9NV3OG4f/TODq1UB/eN6dMiRlGxMg+Sr8Hx+n8INI7x+YG5HiYEzzi6wfFeIHvOqEvfU7xIOkiQCYmBYR0KY7IYqm+ufjuDg1sNLt7xMHpHqlnv56dPByTfrtrsRxWlcizY5TG2nmsJ2i4x8VxaC0AA3vfci1jyV92/4ph8op0gw1CCDH6RGpjQrDYLDmo4NEb3i469U8MZO6r8nm3/DFquzHG6raeQC02MaaWA338FqeDugkxc+5WewGGZTZnIyN/Q25trvc7XTjuJuY0ZCATuWz/Cys8r0eOXjj/JucPmIvYqIJB19V88xeMxBEms4+f2CrDVJNyeg/OiP+QvPr4+n4rEuF3REawbqixteX2WLdxCo2zajgOWYkehkKdXi9RzSCAXRYiZPWPBH/OnPyMRO0HERmyg+nLkrjspiM1K+yxFJpL22kyLRM7mRuIC+hcAwOVrWRBcduq6+LHxcH5HJ51tez9EspOdNn2g9d/RPDIHWEE/kLlGg5gY0d9rRedRP3H3Q8eLhwHl08Fv8c5XGVbiUtjagPJexYBg+SUqGT6BOEPQEBPtpJGmI1Vg1pjVXE1WspbnVcddF1kIb15zuI1qO+6rK9AakAg6hXFR90hjKohw6IDLcS7J06lQfDd8IHXu5h5CQs3xzs/8A0Za34mcPbm+XLERqJPNb7hjnOqHo0JbtN2eOILHtdGUEXE2PTyVzL4iz6+beCl+fstIOx9X/AHMjzv7ID+zVfQFhE6Zj4cleqnyikZexm2n1uoFXrezFeNGTP+78C4ezFf8A4f8A6/hLVG4o4mdP32t9UWoySXFoaDJhu1s0BuwuPton+I8ENFmao9skwGiSSfMCI5qo1PNLK6OCskx6fwrKrlpxaXwLH9O1+ZjZQa74IzG9Ui1/lbEepFl74ANXLTf8SSAHQRmJiTDri/NZzsWtP/8Az/s+7F4hrXT8JkvqGYDRbTYEwB5dFedt+0ArV/6ajbD0AWZYkEixJB3keII5oz+0FLh+A+Bh3B2If85E2cf1afpFm9SXbXyeEpBrCXfOb9L6z7R5rXPLxx1PZfFRxep3jIJAtO07E68jZVrXQQJibHURNjMXiNU5j6xJN5zRyOh9WkEeMHkbp06Jce6Nd/5UYqRfANjm0533I562Wi4Zg/hNJfZzoIAuSNp5KXDsPSoAO7z6vMCGs8JuT1XqdcOdHy+O/mnlqzS8OrsevXe8z5CYsFx9Tuw59pHWCJ0OsXNvDkvNwUjMIMdVMcL3nxHip9elW79hsqAaOlQrtkyDZNNwzGbC/wBUYNbIt5T9kj+KSmZmyDTq5HAxb6rRHDMcDIStfhwIsml3C0g0iqwujcadwiHD0nxW74DSFWo0tcAAMwPP9t1hsAwg22Ppznotj2PxTQalB28Ob5HvAHUfytcL8Yck622VGt+oG8n/AAvYqs20jz5Idcd8EtGQzDx+no8beOiHjWEN6LoZVT40/vZCoGSFzEO5aLuGEXVRNPYdskKxFEJegy49U8Gq4is+2oI+qXq4mElUxir6+KJ0XmPQOYjFgCSVV1sS55sLIdSi57svNW1DhpaL6D8lBi9msJEvP6tVdOw8m2m6G0imxuUSpfGkEadEqfSuxlHIb6HQ8kn/AE4I7pVu8EgBwBsqjFYdzDLNN4+60xzv1jlx/oMUCAg1XhslxgAEk8gFbYLFNe2CLjX+Fi+3WPGb4NM6AZ/HUM+58lp56ZTHvTMcex5r1C64bHcGsDryJ19Aj4VrWzU+GBmd/baC4ka2Eky3qZNhdJ0KJcQ0mGiSemkn0ARK7/iPAGlg0dNB4SsLdttaBq1S65vvMc+Z1PRHwtfIcw1GnilT7ItGkXENCN6LSz4Yw1Hl7rxfxKseJYhoYGgHNfeZ0iBFj+4XcPSDGQF2hQOYuOp05gb+v5qVE/lRraqw3Dsxl4i2k3mOlom6scPQa0QAB9fVNOAFyVCs7ktFxBriRqVMYZzgbA/miYwUEyWg2TjGiNPBBxVMwrmOlkg77g9CFZUnHKC5pzTe1o2RmVoNxPVHFRrhzQao4nWMgsaCTtYegUpMDMIPMfkprFcPBOYJZ2Ya3A+nigONcjk2S9EXRnsvBTDmFflzT0801g8SWPZUbctIcOo0LfMSPNI12zZew9cBmVxAcJj0QjJ9dweNDmhzYhwBG9jy5oPEasg+yzXYXiOek6mTem63/qbiPAyFZ8VrQDzHuuzC7jls+KurUumqVG4HmVX0LlW+HgkeCuJqyotkWTuQpHDSDGyssqpL5t/SlxT+F4TpNyrXDYYBO02ALzHoq/C8NAvumntgaL2NqEAEITZcJJQWgcQHEgNMBTDCbnVHbT0QqrtUaMKqCFU46sACZ0TGNxJAWD4/xJ9wLSnEmncXcKjjTM90wNgY1/OSztLvkuNySddTzJ6lXHA6IawviSWn3sqjh/zHop5L0X3Z5uEABbF3C/TkqzHUTaAAAIs0CY3MDvHqblOtrEnXUp6nTDhfwXN53FUm2ZywrzhOFytzH5jEeH5CIzhzS6TtsiYl0CButJn5dRNnwSk/Meg0/dFDkthh3SeVk3hxK20cjnwyVM4bTdSJhT+KQLIMxQhoiQSQLRoiU3glJPsCd5Rqbu/4BPY0NVYNjBkXUnUjqN0SpGXREwtSQgQGk/ZGqgFCxjYNtoKjQqSLoMDEU4uPzpCGas3Tb9+iRcBf0/lMaSqOt1AVS50mfJPNdYqu0J8U4jKtr2DomKzxEtY23O/+VbcWrzEHx+qX7HgNwjiNXOJJ8O7Ht7pPH1SSPAe66sZqOW3s5w4WnqrbDC8dFX0GwBCscNqtIhc4UKwDQq/DNTwVE//Z"/>
          <p:cNvSpPr>
            <a:spLocks noChangeAspect="1" noChangeArrowheads="1"/>
          </p:cNvSpPr>
          <p:nvPr/>
        </p:nvSpPr>
        <p:spPr bwMode="auto">
          <a:xfrm>
            <a:off x="1984375" y="-1646238"/>
            <a:ext cx="5715000" cy="40671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8" descr="data:image/jpeg;base64,/9j/4AAQSkZJRgABAQAAAQABAAD/2wCEAAkGBxQTEhUUExQWFhUXGRgaGBgXFxwcHBgaHBwcGBoXGBccHCggGBwlHBgaITEiJSkrLi4uHR8zODQsNygtLiwBCgoKDg0OGxAQGiwkHCQsLCwsLCwsLCwsLCwsLCwsLCwsLCwsLCwsLCwsLCwsLCwsLCwsLCwsLCwsLCwsLCwsLP/AABEIAL0BCgMBIgACEQEDEQH/xAAbAAACAwEBAQAAAAAAAAAAAAADBAIFBgEAB//EADsQAAEDAgQDBgUDAwQCAwEAAAEAAhEDIQQSMUEFUWEGInGBkaETMrHB8ELR4RQj8SRSYoJTchUzkgf/xAAZAQADAQEBAAAAAAAAAAAAAAAAAQIDBAX/xAAiEQEBAAICAwACAwEAAAAAAAAAAQIRAyESMUEEUSJhcRP/2gAMAwEAAhEDEQA/ANJQZ/rADoHHe83J2tsudrahNZjemu8yBCkwEYyJnvCTvpP8JLtS/wD1Pk1bb/ljf6Z31R6L4/yiY95cyCdCI/PNcZQsCo42m5rTOlvYg29FTJlw2Kjh1+i0GCGipqzYqujnvrzVxgtp6KIqmgdklXdLj0snFXUzJJ5qaIkvLrQuOKBXG/p8UaEFt3DwPui0yiCioMqdRyE8qthOEKo1SBQ6jktgs6UjiinKzkjiHWSBem3XqV2beKnADWwSbSbRfUjUyOqERoOiVUbpNEbz9PKPBFcSAQTG8Hw5czZCwtgdNL22/ZTa75dBBn0vcQZ8FISoUw7U5W6ZiCWgwSB3QdYKXba50H+VZVcS6o17nFoLntdlALQDpmY0WOl7WtzKRbJIG0IpmMJTtO5uivdeN/upMb3Z5afRSwbBMnZVEmcZWyUxTgSbk+sH0VQ4Tofz7o+MqZiSk0ZU481s/ZaHszhj8QPPysh0kWnQAHxB9OioaLBb823Vvjh8JrWg3cJdP0HSEsToOIxBe5zzq4koJKhTXSVpEVFxWow3AWljSdS0E+izmEw5qVGtGriAvp9PCAADkAqkRkxmGqzjYAi4jf8ASTJPnp0Vf2gr5sSekApvDvnGSARoAecAmfdVfGCTXceceazxvr/G+U9rfAutdMYytLCNZB30tqgYUd0BMfDkwYVsWZqs7/PQz5fwrTDGyTrN7zT0j0TtIohmXtGUkax7qvptTuJ+XzSgMbTtvvuppuwhvRUu9+qQEpDf8hTYYUGQB5LwTJNxhRledCGDdFMRxQqhUqjvZCqORQXrFV+J3Vg8pHFPM5ZNyDHhuR4E+qRouABI1i1vsoVNQm6FVjMzi3M62TvRBzCbakxMRpE3SlR8kwIk6axfSTr5pUxmDby/ypsq35i9jfURPrBXHMOUOtF9xqLnfW4U8PLXbjYjfwIsfJIHHMqOpEknKzJmaZlrYOVwB/Tci3McwgUKfMaq0oYhtId0hz6rcjgWy1rCO+6xkkuiOWV1riQCGmRBANrax05J6MNxsBtZezCCj0qnf+JlblJdAiQJER5A80riDJkRflbrAGyEuC/p+eyBUFkYoQBJRRB8DTaHAvMAXgCZjbw6ruNxTqj3OmJt5cvBDq0vW0+6hTCUh7dDY6/deLlJw5IBcr9JaLsXh81fNswe5/iVsXveSSFTdkMK6nQLy21TTnyH3KuxienstsfTO+2Bcf8AVRrdp66fuq/Gu/vOA2PXl7LrzFZxy2z7WIvrPNcxX/2nx+yxnqf43y+tBgn2TjQ2b+RVTg3W1/P2VlTpSBdVtmqMe0AiDu4R5zb2U8O3dF4o0RYXD+m4G8TqUCi7T8lKHRsS+1j+c0CFKtSvIGg22FhcDTbVQAgWN9x9CkHYEIDm3RnbIRSAjmSPKfeFF/0XgD4jfopGI/hMkPBRprjj+fnVcbZBpAodQ8l6UI/hSCLyEk5pLx5+w/wnKyVglx2gJGDWOg8+vmVKhTzAmQA2xJm0gwIHOOXog16kPClOYnSe8ToBz/e3olsxbEAiRry52V7w/hnxoLDJz02yXS6XTme4CCGkxrzImdap2BqUwC4AGJiRYESDrabwOisXUi1hyv8AmLS+J7sEnKXEDVxmwIlvgiGAKXfdDYAJAvNgYAkkzYR1R6FFzntDYdJJymYMCfPTQcktSLg+YMRY9RaycwzyHtdJzteMoAmCP1EjYa+SKA8TUYwNGbXXkXf8edkAtVxxnAhjiWuFnvYBlveZBdzExsVVspOc4MaJc5wAA3JsBKqkBUGnJFwTRmHLXy81ypuIvMazvz3RaMBpKCQxcZjGnM6+myFC8XXUSbqoTsrzKGZwA3IH2UXlXPZLC/ExDbSG979kC1vKdMNYymNA0R9B90P19EUP+bxt4aIH5utp0zfNsO7M7vTBJOp57c0Gm6at+Z/ZSw7tJ1udeSEwf3JHMkeqys1Z/ja+l5hrKwpP6qvpXhNtCGZfibzDpyT3TDZOhMmdtp6lL0Amse05SNO6fOCOvVJU3W8QpntXxwG+2v8AlTqOGyCzmphyCSdvBkKEWmbyZ6co3nX2UD16qIqydhvYfx0SMZr/AM/hezbT+dEIqWpAAnlF/wCUyRqFRd7qdVoBMGR+ek+a5Ta3LOa8nux4RfTc+nVBgkWXqTtJE8/3CbZQls5mjWAXDQX587CdUuW92SZvEk3tpaZiI6JGj8JxktaXBoBdAmBMAnpskBafBOiqRIl2UxmaHRmjSfA9EpQoHKTv+bIoJVKILpOm8QXCInuyOeumvIwxgTlJJJsIygO782LSRtoeuliVynXdRqh2VrnAGzgC05gRcA3s7Q6WXWPa9ximO8W6GImJyciSDFiBmiLBSowwC5zNLmkNygE5wAZeCRAAgRInS1irrgLYdnbdgdDhkBJDtAW3zaAwSQF7h3Cfh03OqsDnPLYaTDg2/wCoGxM+guLqzw+GFPI9oAykwJ5mAYmSTAn08KkFK8T/ALJ+EyiKT+8S4EukH/xz8jTzF4tOqrKbnUnT3muFjGt7Ec1oMRwurrThwDi5jnG7QATkgyMs+U6qqo8NqPqfCkMaAKjy6IAaJz22hxja4S0KuTgnRUqv7zH5DUAuQ27S9o3Le64HkY0JWR4xXqUCWMcGVHVG0g//AGzOZ4tplgTycVsMPxPNiKQot7lOmWlpJlzeTs0QZtA35qm7V8NBfSe0EinBJDSHNEBgL4kEXAJ6t5pe+lTXtn/65oeWPBY4Wh0DwMiwkQb9E9UGgn/CBXoC8spvIBIzAb3sRzn3XKfdqZZHeaHZQIDCIDmiDdsmRpqU99os+jFyiSuuQnFWlwhbDsVSIa+rtoPH/JWRAX0fhOGFPDU27m7vHX6lPGdpyeqVDmhe/qOqhiplJlwWlJ8wPaJrDBa61jpr4T1KNguNU3vu6JJIzCB66JTtRwvK81G6O1HXms9kLTJkcpETzF+UrlnJbdum4R9OwmKaTLCCDpBn7q3ouB1XyzDG2aws7YxNjAiea8OK1qZ7tV4HiSPMGfor82fg+nY1oOnJwuJGk6a7Knw1QAAR/KzeF7X1BAqBr4vy2hPUuM0nD5oJmyUstHjYtmPUnu6Rvpf13H5uqf8A+Zp6Enx+1kWlxWmR83qPPlZVuJPl3muByE3F0yLVGnzvz/PAoouLR4/mqRpg9PzRdBi48fwqPw/1Xg6T/heq6ePttpCZJ02F5N5Jvf1NzqeQ3QQSBr6LlIZbZjyJBvG/ivPf6fZIPOBBg20+YeckcoXWPiW2Ity25EiQLlAmZuLDn4CPQojB3eR8ddLfdBoucNPlBkF1zIsYjoQNFF7yIO+osAJ5gaRbwshVKg7oIObNcRIiBB05za+iPXwrhTFQkQ7MACe9YiZE2Fz4kFBlqmJo/Cyub/c+I0mLZ2d4uBeZykd24y66GJU6tOg5oDamVwOQmoLZZJFSWB14tGY6G8JDEuptrDMxxYHCWZxmLf1DMBr1iysOH0mGKpph7nOcQ0uGRoDoAysgkkk92QIAsQUjbmlhc/zXbmMRqbCPz0S+IrtzBrqtFjQ6AM125Z1DfMn3Vdiu1tFtF1FjHMqAC7TmuYzgk3baRvpss/hOGPqYhriCGCHEg2LToWnQz+/JMn1ClimtaLw338YMEeayPaSuP7zQ5zKQIdVhwl4boxrXEQS7YcgbxClx3Hl5IabNguNiMxNg7aI2vMCRAKqsXWFXJSc45nvOdxlxuBL+ZDWtJ9UHtfdhcIKjc4bbIbm4nQAekq1xGBPdfUyEEAOkm7Xd3vAAaWteTCwHHe0dShUFBvxKOHpMim1kFzngSypUuB80GLwNAStfT7VYfEYT4/xSx5Dc9MateDJLLTEjMCB5g6ZzHWW2vl1p837TY5zah+FUAYxxbU7oAEjukSS4tIzRYXaQg9kszmvqOcXCcrJ2HzOjoSRryVJ2gxHx65e2nDi9xkySZNgcx8futhwegKVBjBsPc3PuVWpckZ3rRv4nsoNErrguNsrZHuEYbPWYI3kjp1X0JtYl5YQAIAEHcXWZ7EYYEvquFgIH1P2V0KveDiY536qp6JPEsgwfr9FzKEbHd4TZJt01WiKw+Po52gRIOqxFbAZappy1pJsXkNaBGaS5xgaQt1RxA0VB2swIc0VI0sfBcGN078ooaVS15tf1GqiyreDtptEaKDDofr916o3ca8/43VsnKWJdScH04Dx+ogOI0MgOlpta43IUKWmWCTbLFzOwA6/ZFfJvadToJnppHRQ+WSALiDInrInQ9fshW0azoaIM3sUfDVTliTBMxNpuBbnc+qTxBHw2zNzb+ekJvhjczBM6GIEknQSZBiQOcbC6eysGdVcG5es6XuBodgYHsvf1brX91xrB7c9/uulvmec2gfnslsdJtxLoM3mL3tHnHryXDjHj9TulyutzPcBMuMAezQLdIC44OcA1zzlbmLWk2bN3ZRoJMSByRsagh4g8fNVdoCS05iAbxEi/SRystFw2qXU2uOpF+t4vz0WQqMGVxOsG4/bxhbvs9wgOwzHEnQ2/7FK8kxm6ePF53URpi4hsmDIAExeYsdt9oUKj5i6tjwfKR1E2I3tBjTeycp8HHIKf+/8ATafifusvScfITAMRfe/5YLr2n8081sKPBhuArJnDxlgCwSnP/Sr+HP2+X4wtMdzvd75bTInSI12G1loWcIeaPxKYaQ4E9yNWiJy5REwSBE3V9W4TTEy0tmbsaJk6eAndWHAcLTpd3NY6SCQZ25zstcc5WGfDlixPDMBXf8OpUgspnKG1GyHAuLsgaYDpM67+CsOKY2nRaG02CRJyEww3ByzMkgbzplEDQah3E6cua0h4LTDc3I5g63zRHiL8ysB2nxtN0ABrJDQSBJP/AC1JJAPPZXLGVmldh+JNqsFJtECs5w/vfFLRAJiWQGAxIzHmTqV9H7G8BpkOrNc+oYyfEe0NZFi8Ux8xvAJcBuIuVg+EcFeGO73cDrDSbOOaDp3W+/VfRODcdZh8LTpd41MhcLcy7KSdIsj1Ozx7qj7ccGZUxbHgizSHtyBw0gS10tJuTcGIFiln8Mpu7zHEvAglxkuibuJ3vE+CZzbkkk3k7nmUnjagDgYg9NCuXLltvTvx4MfHtmu1IbToCWjO4kgxcA2sfJF4KD8Js8pU+1GEdiXgtMU6Ia1oj5o+Y+qboU8rAOi6MO64uXGzTo3XC2y70R8DSL3tbzIC0YNbwVj6dBrMhh15BF/1cwQdkbiFMOAcJkawU5TY6wMwwR4k3P2Q3NvyVePRbDbiO55XBQPjDkuPdE21ShatMU2MrQqtGtghVS2qHN2iFF1MOBGhXMNhSDLvbdec7mRfh8ri3kUxR4dUeHlosxpc7Qd0WJvr5J7jNOHzp1CQfVJvM9dVrLGd9l61EsMOaRab2sdDB2I3S76YKuMLxt7QWPDatL/x1JLR/wChmaf/AFI6ylCKZ2I0sTM6TEC2+qLoQniMOSGNbfXQbEXJEbDz5J/B4QtAabmXeBub6cosUE0A59OmXZQQZIBMAmB+aBWGJqAEhlmk7EgEag+GhT+HroKrSJgkggTeOQgNNuQAQ61KIgzM3uLjUSfy4UjVs6CLXFze7RA6335HlBCanPly22+v5KSRuHEuqMAE3EW6i5Op9VoO2TKLcdUFKzSW90CMrsokDzn1WcoEAgxJkRrPiI3EJnF4guqPe95LhJaYzZjYAcgI36CyN9aUXxVYFr5k6ASZ/wBo32gR5Dkvp3AWZcNSB1ygn/tf7r5RhnZzSoyZdUve0GALRMiTck22F5+wuwgbDmfpt4gDksOW9R1fjzu1ChU73eEXIsdY5p+nE67en590nWGaSDp7Db85pdmIuJIErOadLQOcIsq13Fg12Wd9EpW4gGiZH7LMcZxJxJDIhuubQkdN4sidndSPoDMW1xjmo4nCZRmb6Dbz2WDPxcO1jxULgI7huSNDc9Fs+EcUD2i9nfl+qvVhSzKdKShwU1a47sU2DvETeZgkzczNj1Wb4nwIsxJElzNWk/Tlb9l9E+C5pL2GJkGdI5HzWTxzs9WrdoyZRG7s15FoIEDUzcLbDJx83HO9DYbBzRLScrw5jmNLT3mOBBdMRFgQfFXNBmVrQbkNDRbYCAhcMw8NGbWAJjkni1Z8nLcup6a8HBMe77J4mmCNFlOJNeaobBy6k/bzW2awFJ43BN13WcdNiqoiG7R4WVc5/ec0eIH1VrR7pI2SfEKIa4OGhsVfFdZMPyMblx0sQrvstg81Qv2YJP55KnaFp+ztEBkzBeQI5je/hK748irrD4kyc29/W6DiK3e6KWJmnuI2kx6FIYl0iT7K6SNeoZKTL3civYmrMR0RQE4VZnEtAOmqDDiZzW5BWuIw4NiL81TvovYTplledXcru0VOaYIi2kLMsxWy0fEH5rBZirhocQqwqcoI6uF51SwIk/590NuHIkXtcjwtp5+6463krShiq/eIB/SG8tT9U64gCAZi3kND5qpoEufMaHMTHgBPqnmuIkAmDYwbHQx7D2Qaea5vPXT2Uhz9Z+3v7ITYveLeulhy3K4KliekJEZFcWB0Ai2vn1XK0ulwHdBG4sTy9NUk7uGTy9jcHwIMor8Vla4HeHdRIkEeNv4TC87OYScY0F2b4QLiIIh2hYcwBkEN6WsvqnAsY2q1zhMS4AHoY+y+F4DilSgDkiXDvEidTpOyv+znbI0RleDlJkkdTJ8FhyYZW7jq4eTGTT6nWwYE5LFxnp/Og9FWYrg1WoSS9oBJJtHW0WHlChS4oXAmcgGubUdDO6XHahpdkcD8IWzbE6QehMfdc896dW57V2NwXeytLntGrjofDp9U/wANwXMeQ1JRsC/4jrNzOcZhp23k7WT+IxOSpDGk5Ww4tiA4mSB5RpyXRMfGbZzKZ5ahTH4NznAjKAC2W+Gyhjc4zGmCHnKbSWEjm0am+qPjOMNDYdr1EKhx3aQU4MOIh2h1PS21pS7tdHhMcd0y7tnlDqb6NQVCXZWaggAEHPbbMdP0o+Hqiq5haIDgD5AAX8/omuyjGvoisQDUeM1xIE/p6Ni0ArmFwop1O7GXRoH6Y1Eba+iMrNdMfG+7emnwVEQEWvQGoS+GrQEYYidVnuKhOdylsW8FMVXiSN1UY6tBkI20itxuIiYQX1Mwa3fXwAS2OqgGSbT7aqXC6mdhf/uPsLD86rbix8q5vyeTwxv7p2iwuIaDYn62n2WorUi0BgIOQX8T+wA9VTcAw5fVa6Ja3UrRmmCcwdOa+U7cvZdzyE6OIztAcATpMqv4jTy2FhyU3Ah0AgboePqSL6qpC2QpHvR4eSsQFX4fUlWLaghXimqt7NEtXw9gE3XdaNSuVAYC853slisOXPJiFSdoKIY5skCbXMLYY1kujzWd7Q4fOwl0ENvEeqU6ovcZjEVw3fUc9R/kKHecPkdfpAO5HJEoMp5pbBvo4gAjqAZHkV7jWIeDOVjA6O635RaBEHp1nUyt9dMtwq/Ui7TaZBBtojUq7RFyOsGeiX+I91yHO3m8Ljg4/obMkkh177QXRE30m6nQ2ZfjGNeM4c4TLhOUm/eAfBgkbwddClDihYwY67DnZSqUnbtI5W+iLYNILZMiHSRa8iNL2MnSOqDBqOaYiTqTIgdIMoFasbAAai8yfBGqOgWAseY9iNUvV7xmIj9+aALVeCTv/CkXAEloJaHD5tDFwHRzAPunMG2k2i51TMXOENY10SJBl3SQD5BM8CoUnNcKjMxJBBDoyNEgiIMyXN1I+XeU7dFEW1quUmYpvcSADDSZ0aCZAvYG8eBK0/BuMMptFHEDMHawLgHSRv8AVUWMqNDxkEuAytAGml457LV9mez7adF2PxTc1NvyMNvi1DYA/wDGd+nisrxTk6q8eXLG9NV3OG4f/TODq1UB/eN6dMiRlGxMg+Sr8Hx+n8INI7x+YG5HiYEzzi6wfFeIHvOqEvfU7xIOkiQCYmBYR0KY7IYqm+ufjuDg1sNLt7xMHpHqlnv56dPByTfrtrsRxWlcizY5TG2nmsJ2i4x8VxaC0AA3vfci1jyV92/4ph8op0gw1CCDH6RGpjQrDYLDmo4NEb3i469U8MZO6r8nm3/DFquzHG6raeQC02MaaWA338FqeDugkxc+5WewGGZTZnIyN/Q25trvc7XTjuJuY0ZCATuWz/Cys8r0eOXjj/JucPmIvYqIJB19V88xeMxBEms4+f2CrDVJNyeg/OiP+QvPr4+n4rEuF3REawbqixteX2WLdxCo2zajgOWYkehkKdXi9RzSCAXRYiZPWPBH/OnPyMRO0HERmyg+nLkrjspiM1K+yxFJpL22kyLRM7mRuIC+hcAwOVrWRBcduq6+LHxcH5HJ51tez9EspOdNn2g9d/RPDIHWEE/kLlGg5gY0d9rRedRP3H3Q8eLhwHl08Fv8c5XGVbiUtjagPJexYBg+SUqGT6BOEPQEBPtpJGmI1Vg1pjVXE1WspbnVcddF1kIb15zuI1qO+6rK9AakAg6hXFR90hjKohw6IDLcS7J06lQfDd8IHXu5h5CQs3xzs/8A0Za34mcPbm+XLERqJPNb7hjnOqHo0JbtN2eOILHtdGUEXE2PTyVzL4iz6+beCl+fstIOx9X/AHMjzv7ID+zVfQFhE6Zj4cleqnyikZexm2n1uoFXrezFeNGTP+78C4ezFf8A4f8A6/hLVG4o4mdP32t9UWoySXFoaDJhu1s0BuwuPton+I8ENFmao9skwGiSSfMCI5qo1PNLK6OCskx6fwrKrlpxaXwLH9O1+ZjZQa74IzG9Ui1/lbEepFl74ANXLTf8SSAHQRmJiTDri/NZzsWtP/8Az/s+7F4hrXT8JkvqGYDRbTYEwB5dFedt+0ArV/6ajbD0AWZYkEixJB3keII5oz+0FLh+A+Bh3B2If85E2cf1afpFm9SXbXyeEpBrCXfOb9L6z7R5rXPLxx1PZfFRxep3jIJAtO07E68jZVrXQQJibHURNjMXiNU5j6xJN5zRyOh9WkEeMHkbp06Jce6Nd/5UYqRfANjm0533I562Wi4Zg/hNJfZzoIAuSNp5KXDsPSoAO7z6vMCGs8JuT1XqdcOdHy+O/mnlqzS8OrsevXe8z5CYsFx9Tuw59pHWCJ0OsXNvDkvNwUjMIMdVMcL3nxHip9elW79hsqAaOlQrtkyDZNNwzGbC/wBUYNbIt5T9kj+KSmZmyDTq5HAxb6rRHDMcDIStfhwIsml3C0g0iqwujcadwiHD0nxW74DSFWo0tcAAMwPP9t1hsAwg22Ppznotj2PxTQalB28Ob5HvAHUfytcL8Yck622VGt+oG8n/AAvYqs20jz5Idcd8EtGQzDx+no8beOiHjWEN6LoZVT40/vZCoGSFzEO5aLuGEXVRNPYdskKxFEJegy49U8Gq4is+2oI+qXq4mElUxir6+KJ0XmPQOYjFgCSVV1sS55sLIdSi57svNW1DhpaL6D8lBi9msJEvP6tVdOw8m2m6G0imxuUSpfGkEadEqfSuxlHIb6HQ8kn/AE4I7pVu8EgBwBsqjFYdzDLNN4+60xzv1jlx/oMUCAg1XhslxgAEk8gFbYLFNe2CLjX+Fi+3WPGb4NM6AZ/HUM+58lp56ZTHvTMcex5r1C64bHcGsDryJ19Aj4VrWzU+GBmd/baC4ka2Eky3qZNhdJ0KJcQ0mGiSemkn0ARK7/iPAGlg0dNB4SsLdttaBq1S65vvMc+Z1PRHwtfIcw1GnilT7ItGkXENCN6LSz4Yw1Hl7rxfxKseJYhoYGgHNfeZ0iBFj+4XcPSDGQF2hQOYuOp05gb+v5qVE/lRraqw3Dsxl4i2k3mOlom6scPQa0QAB9fVNOAFyVCs7ktFxBriRqVMYZzgbA/miYwUEyWg2TjGiNPBBxVMwrmOlkg77g9CFZUnHKC5pzTe1o2RmVoNxPVHFRrhzQao4nWMgsaCTtYegUpMDMIPMfkprFcPBOYJZ2Ya3A+nigONcjk2S9EXRnsvBTDmFflzT0801g8SWPZUbctIcOo0LfMSPNI12zZew9cBmVxAcJj0QjJ9dweNDmhzYhwBG9jy5oPEasg+yzXYXiOek6mTem63/qbiPAyFZ8VrQDzHuuzC7jls+KurUumqVG4HmVX0LlW+HgkeCuJqyotkWTuQpHDSDGyssqpL5t/SlxT+F4TpNyrXDYYBO02ALzHoq/C8NAvumntgaL2NqEAEITZcJJQWgcQHEgNMBTDCbnVHbT0QqrtUaMKqCFU46sACZ0TGNxJAWD4/xJ9wLSnEmncXcKjjTM90wNgY1/OSztLvkuNySddTzJ6lXHA6IawviSWn3sqjh/zHop5L0X3Z5uEABbF3C/TkqzHUTaAAAIs0CY3MDvHqblOtrEnXUp6nTDhfwXN53FUm2ZywrzhOFytzH5jEeH5CIzhzS6TtsiYl0CButJn5dRNnwSk/Meg0/dFDkthh3SeVk3hxK20cjnwyVM4bTdSJhT+KQLIMxQhoiQSQLRoiU3glJPsCd5Rqbu/4BPY0NVYNjBkXUnUjqN0SpGXREwtSQgQGk/ZGqgFCxjYNtoKjQqSLoMDEU4uPzpCGas3Tb9+iRcBf0/lMaSqOt1AVS50mfJPNdYqu0J8U4jKtr2DomKzxEtY23O/+VbcWrzEHx+qX7HgNwjiNXOJJ8O7Ht7pPH1SSPAe66sZqOW3s5w4WnqrbDC8dFX0GwBCscNqtIhc4UKwDQq/DNTwVE//Z"/>
          <p:cNvSpPr>
            <a:spLocks noChangeAspect="1" noChangeArrowheads="1"/>
          </p:cNvSpPr>
          <p:nvPr/>
        </p:nvSpPr>
        <p:spPr bwMode="auto">
          <a:xfrm>
            <a:off x="2136775" y="-1493838"/>
            <a:ext cx="5715000" cy="40671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2234" name="Picture 10" descr="http://fotservis.typepad.com/.a/6a00d8341c018253ef0147e0ad5b53970b-600w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078038"/>
            <a:ext cx="5715000" cy="4067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7218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09600" y="182880"/>
            <a:ext cx="10972800" cy="1111664"/>
          </a:xfrm>
        </p:spPr>
        <p:txBody>
          <a:bodyPr anchor="ctr">
            <a:normAutofit/>
          </a:bodyPr>
          <a:lstStyle/>
          <a:p>
            <a:pPr eaLnBrk="1" hangingPunct="1">
              <a:defRPr/>
            </a:pPr>
            <a:r>
              <a:rPr lang="en-US"/>
              <a:t>Transfer Method</a:t>
            </a:r>
          </a:p>
        </p:txBody>
      </p:sp>
      <p:pic>
        <p:nvPicPr>
          <p:cNvPr id="2" name="Picture 1">
            <a:extLst>
              <a:ext uri="{FF2B5EF4-FFF2-40B4-BE49-F238E27FC236}">
                <a16:creationId xmlns:a16="http://schemas.microsoft.com/office/drawing/2014/main" id="{B16ED11B-35A6-43F0-B0A3-F18DB5E934AF}"/>
              </a:ext>
            </a:extLst>
          </p:cNvPr>
          <p:cNvPicPr>
            <a:picLocks noChangeAspect="1"/>
          </p:cNvPicPr>
          <p:nvPr/>
        </p:nvPicPr>
        <p:blipFill>
          <a:blip r:embed="rId3"/>
          <a:stretch>
            <a:fillRect/>
          </a:stretch>
        </p:blipFill>
        <p:spPr>
          <a:xfrm>
            <a:off x="-40218" y="1512887"/>
            <a:ext cx="7126817" cy="5345113"/>
          </a:xfrm>
          <a:prstGeom prst="rect">
            <a:avLst/>
          </a:prstGeom>
          <a:noFill/>
        </p:spPr>
      </p:pic>
      <p:sp>
        <p:nvSpPr>
          <p:cNvPr id="34819" name="Rectangle 3"/>
          <p:cNvSpPr>
            <a:spLocks noGrp="1" noChangeArrowheads="1"/>
          </p:cNvSpPr>
          <p:nvPr>
            <p:ph sz="half" idx="2"/>
          </p:nvPr>
        </p:nvSpPr>
        <p:spPr>
          <a:xfrm>
            <a:off x="7086599" y="1752600"/>
            <a:ext cx="5003800" cy="5029200"/>
          </a:xfrm>
        </p:spPr>
        <p:txBody>
          <a:bodyPr>
            <a:normAutofit/>
          </a:bodyPr>
          <a:lstStyle/>
          <a:p>
            <a:pPr eaLnBrk="1" hangingPunct="1">
              <a:defRPr/>
            </a:pPr>
            <a:r>
              <a:rPr lang="en-US" sz="2400" dirty="0"/>
              <a:t>Modified </a:t>
            </a:r>
            <a:r>
              <a:rPr lang="en-US" sz="2400" i="1" dirty="0" err="1"/>
              <a:t>Méthode</a:t>
            </a:r>
            <a:r>
              <a:rPr lang="en-US" sz="2400" i="1" dirty="0"/>
              <a:t> Champenoise</a:t>
            </a:r>
          </a:p>
          <a:p>
            <a:pPr lvl="1" eaLnBrk="1" hangingPunct="1">
              <a:defRPr/>
            </a:pPr>
            <a:r>
              <a:rPr lang="en-US" i="1" dirty="0" err="1"/>
              <a:t>Méthode</a:t>
            </a:r>
            <a:r>
              <a:rPr lang="en-US" i="1" dirty="0"/>
              <a:t> </a:t>
            </a:r>
            <a:r>
              <a:rPr lang="en-US" i="1" dirty="0" err="1"/>
              <a:t>Champegnoise</a:t>
            </a:r>
            <a:r>
              <a:rPr lang="en-US" i="1" dirty="0"/>
              <a:t> </a:t>
            </a:r>
            <a:r>
              <a:rPr lang="en-US" dirty="0"/>
              <a:t>techniques but wine is transferred into a large vat then filtered into individual bottles</a:t>
            </a:r>
          </a:p>
          <a:p>
            <a:pPr lvl="1" eaLnBrk="1" hangingPunct="1">
              <a:defRPr/>
            </a:pPr>
            <a:endParaRPr lang="en-US" dirty="0"/>
          </a:p>
          <a:p>
            <a:pPr>
              <a:defRPr/>
            </a:pPr>
            <a:r>
              <a:rPr lang="en-US" sz="2400" dirty="0"/>
              <a:t>Why would producers use this method of making sparkling wine?</a:t>
            </a:r>
          </a:p>
          <a:p>
            <a:pPr>
              <a:defRPr/>
            </a:pPr>
            <a:endParaRPr lang="en-US" sz="2400" dirty="0"/>
          </a:p>
          <a:p>
            <a:pPr marL="0" indent="0">
              <a:buNone/>
              <a:defRPr/>
            </a:pPr>
            <a:endParaRPr lang="en-US" sz="2400" dirty="0"/>
          </a:p>
          <a:p>
            <a:pPr marL="0" indent="0">
              <a:buNone/>
              <a:defRPr/>
            </a:pPr>
            <a:endParaRPr lang="en-US" sz="2400" dirty="0"/>
          </a:p>
          <a:p>
            <a:pPr marL="0" indent="0">
              <a:buNone/>
              <a:defRPr/>
            </a:pPr>
            <a:r>
              <a:rPr lang="en-US" sz="1400" dirty="0"/>
              <a:t>Image available from Wine Folly, Click here to read the article </a:t>
            </a:r>
            <a:r>
              <a:rPr lang="en-US" sz="1400" i="1" dirty="0">
                <a:hlinkClick r:id="rId4"/>
              </a:rPr>
              <a:t>How Sparkling Wine is Made</a:t>
            </a:r>
            <a:r>
              <a:rPr lang="en-US" sz="1400" dirty="0"/>
              <a:t>.</a:t>
            </a:r>
          </a:p>
          <a:p>
            <a:pPr lvl="1" eaLnBrk="1" hangingPunct="1">
              <a:defRPr/>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A5D13A8A-2778-4531-8947-656F3F0F6B60}"/>
              </a:ext>
            </a:extLst>
          </p:cNvPr>
          <p:cNvSpPr>
            <a:spLocks noGrp="1"/>
          </p:cNvSpPr>
          <p:nvPr>
            <p:ph type="title"/>
          </p:nvPr>
        </p:nvSpPr>
        <p:spPr>
          <a:xfrm>
            <a:off x="609600" y="182880"/>
            <a:ext cx="10972800" cy="1111664"/>
          </a:xfrm>
        </p:spPr>
        <p:txBody>
          <a:bodyPr/>
          <a:lstStyle/>
          <a:p>
            <a:r>
              <a:rPr lang="en-US" dirty="0"/>
              <a:t>Charmat or Tank Method </a:t>
            </a:r>
          </a:p>
        </p:txBody>
      </p:sp>
      <p:pic>
        <p:nvPicPr>
          <p:cNvPr id="4" name="Picture 3">
            <a:extLst>
              <a:ext uri="{FF2B5EF4-FFF2-40B4-BE49-F238E27FC236}">
                <a16:creationId xmlns:a16="http://schemas.microsoft.com/office/drawing/2014/main" id="{C9EB499E-A721-45C9-924A-91A2C158C24F}"/>
              </a:ext>
            </a:extLst>
          </p:cNvPr>
          <p:cNvPicPr>
            <a:picLocks noChangeAspect="1"/>
          </p:cNvPicPr>
          <p:nvPr/>
        </p:nvPicPr>
        <p:blipFill>
          <a:blip r:embed="rId3"/>
          <a:stretch>
            <a:fillRect/>
          </a:stretch>
        </p:blipFill>
        <p:spPr>
          <a:xfrm>
            <a:off x="-40216" y="1558132"/>
            <a:ext cx="7050616" cy="5287962"/>
          </a:xfrm>
          <a:prstGeom prst="rect">
            <a:avLst/>
          </a:prstGeom>
          <a:noFill/>
        </p:spPr>
      </p:pic>
      <p:sp>
        <p:nvSpPr>
          <p:cNvPr id="11" name="Content Placeholder 3">
            <a:extLst>
              <a:ext uri="{FF2B5EF4-FFF2-40B4-BE49-F238E27FC236}">
                <a16:creationId xmlns:a16="http://schemas.microsoft.com/office/drawing/2014/main" id="{0962FB95-0C9B-490E-885A-5AD9365D443F}"/>
              </a:ext>
            </a:extLst>
          </p:cNvPr>
          <p:cNvSpPr>
            <a:spLocks noGrp="1"/>
          </p:cNvSpPr>
          <p:nvPr>
            <p:ph sz="half" idx="2"/>
          </p:nvPr>
        </p:nvSpPr>
        <p:spPr>
          <a:xfrm>
            <a:off x="7010400" y="1939131"/>
            <a:ext cx="5181600" cy="4906963"/>
          </a:xfrm>
        </p:spPr>
        <p:txBody>
          <a:bodyPr>
            <a:normAutofit/>
          </a:bodyPr>
          <a:lstStyle/>
          <a:p>
            <a:pPr>
              <a:defRPr/>
            </a:pPr>
            <a:r>
              <a:rPr lang="en-US" sz="2400" dirty="0"/>
              <a:t>Still wine placed in sealed pressurized tank</a:t>
            </a:r>
          </a:p>
          <a:p>
            <a:pPr>
              <a:defRPr/>
            </a:pPr>
            <a:r>
              <a:rPr lang="en-US" sz="2400" dirty="0"/>
              <a:t>Sugar and yeast are added</a:t>
            </a:r>
          </a:p>
          <a:p>
            <a:pPr>
              <a:defRPr/>
            </a:pPr>
            <a:r>
              <a:rPr lang="en-US" sz="2400" dirty="0"/>
              <a:t>Sparkling wine is filtered and bottled</a:t>
            </a:r>
          </a:p>
          <a:p>
            <a:pPr>
              <a:defRPr/>
            </a:pPr>
            <a:endParaRPr lang="en-US" sz="2400" dirty="0"/>
          </a:p>
          <a:p>
            <a:pPr>
              <a:defRPr/>
            </a:pPr>
            <a:r>
              <a:rPr lang="en-US" sz="2400" dirty="0"/>
              <a:t>Why would producers use this method of making sparkling wine?</a:t>
            </a:r>
          </a:p>
          <a:p>
            <a:pPr>
              <a:defRPr/>
            </a:pPr>
            <a:endParaRPr lang="en-US" sz="2400" dirty="0"/>
          </a:p>
          <a:p>
            <a:pPr marL="0" indent="0">
              <a:buNone/>
              <a:defRPr/>
            </a:pPr>
            <a:endParaRPr lang="en-US" sz="2400" dirty="0"/>
          </a:p>
          <a:p>
            <a:pPr marL="0" indent="0">
              <a:buNone/>
              <a:defRPr/>
            </a:pPr>
            <a:r>
              <a:rPr lang="en-US" sz="1400" dirty="0"/>
              <a:t>Image available from Wine Folly, Click here to read the article </a:t>
            </a:r>
            <a:r>
              <a:rPr lang="en-US" sz="1400" i="1" dirty="0">
                <a:hlinkClick r:id="rId4"/>
              </a:rPr>
              <a:t>How Sparkling Wine is Made</a:t>
            </a:r>
            <a:r>
              <a:rPr lang="en-US" sz="1400" dirty="0"/>
              <a:t>.</a:t>
            </a:r>
          </a:p>
        </p:txBody>
      </p:sp>
    </p:spTree>
    <p:extLst>
      <p:ext uri="{BB962C8B-B14F-4D97-AF65-F5344CB8AC3E}">
        <p14:creationId xmlns:p14="http://schemas.microsoft.com/office/powerpoint/2010/main" val="1677451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C09764AA-9E29-4E86-BD71-30CD99DCED1E}"/>
              </a:ext>
            </a:extLst>
          </p:cNvPr>
          <p:cNvSpPr>
            <a:spLocks noGrp="1"/>
          </p:cNvSpPr>
          <p:nvPr>
            <p:ph type="title"/>
          </p:nvPr>
        </p:nvSpPr>
        <p:spPr>
          <a:xfrm>
            <a:off x="152400" y="182880"/>
            <a:ext cx="6477000" cy="1111664"/>
          </a:xfrm>
        </p:spPr>
        <p:txBody>
          <a:bodyPr/>
          <a:lstStyle/>
          <a:p>
            <a:r>
              <a:rPr lang="en-US" dirty="0"/>
              <a:t>Champagne Appellations</a:t>
            </a:r>
          </a:p>
        </p:txBody>
      </p:sp>
      <p:sp>
        <p:nvSpPr>
          <p:cNvPr id="4" name="Content Placeholder 3">
            <a:extLst>
              <a:ext uri="{FF2B5EF4-FFF2-40B4-BE49-F238E27FC236}">
                <a16:creationId xmlns:a16="http://schemas.microsoft.com/office/drawing/2014/main" id="{DE2652DE-F820-46DE-BD2E-0B66D7159A2A}"/>
              </a:ext>
            </a:extLst>
          </p:cNvPr>
          <p:cNvSpPr>
            <a:spLocks noGrp="1"/>
          </p:cNvSpPr>
          <p:nvPr>
            <p:ph sz="half" idx="1"/>
          </p:nvPr>
        </p:nvSpPr>
        <p:spPr>
          <a:xfrm>
            <a:off x="152400" y="1600201"/>
            <a:ext cx="6477000" cy="4525963"/>
          </a:xfrm>
        </p:spPr>
        <p:txBody>
          <a:bodyPr>
            <a:normAutofit/>
          </a:bodyPr>
          <a:lstStyle/>
          <a:p>
            <a:pPr>
              <a:defRPr/>
            </a:pPr>
            <a:r>
              <a:rPr lang="en-US" dirty="0"/>
              <a:t>Locate the Appellations on the Map:</a:t>
            </a:r>
          </a:p>
          <a:p>
            <a:pPr marL="0" indent="0">
              <a:buNone/>
              <a:defRPr/>
            </a:pPr>
            <a:endParaRPr lang="en-US" dirty="0"/>
          </a:p>
          <a:p>
            <a:pPr>
              <a:defRPr/>
            </a:pPr>
            <a:r>
              <a:rPr lang="en-US" dirty="0"/>
              <a:t>Montagne de Reims</a:t>
            </a:r>
          </a:p>
          <a:p>
            <a:pPr>
              <a:defRPr/>
            </a:pPr>
            <a:r>
              <a:rPr lang="en-US" dirty="0" err="1"/>
              <a:t>Vallée</a:t>
            </a:r>
            <a:r>
              <a:rPr lang="en-US" dirty="0"/>
              <a:t> de la Marne</a:t>
            </a:r>
          </a:p>
          <a:p>
            <a:pPr>
              <a:defRPr/>
            </a:pPr>
            <a:r>
              <a:rPr lang="en-US" dirty="0"/>
              <a:t>Côte des </a:t>
            </a:r>
            <a:r>
              <a:rPr lang="en-US" dirty="0" err="1"/>
              <a:t>Blancs</a:t>
            </a:r>
            <a:endParaRPr lang="en-US" dirty="0"/>
          </a:p>
          <a:p>
            <a:pPr>
              <a:defRPr/>
            </a:pPr>
            <a:r>
              <a:rPr lang="en-US" dirty="0"/>
              <a:t>Côte de </a:t>
            </a:r>
            <a:r>
              <a:rPr lang="en-US" dirty="0" err="1"/>
              <a:t>Sézanne</a:t>
            </a:r>
            <a:endParaRPr lang="en-US" dirty="0"/>
          </a:p>
          <a:p>
            <a:pPr>
              <a:defRPr/>
            </a:pPr>
            <a:r>
              <a:rPr lang="en-US" dirty="0"/>
              <a:t>Côte de Bar</a:t>
            </a:r>
          </a:p>
          <a:p>
            <a:endParaRPr lang="en-US" dirty="0"/>
          </a:p>
        </p:txBody>
      </p:sp>
      <p:pic>
        <p:nvPicPr>
          <p:cNvPr id="5" name="Picture 4">
            <a:extLst>
              <a:ext uri="{FF2B5EF4-FFF2-40B4-BE49-F238E27FC236}">
                <a16:creationId xmlns:a16="http://schemas.microsoft.com/office/drawing/2014/main" id="{25C72CF7-0F65-424E-897E-6E6B925B86AF}"/>
              </a:ext>
            </a:extLst>
          </p:cNvPr>
          <p:cNvPicPr>
            <a:picLocks noChangeAspect="1"/>
          </p:cNvPicPr>
          <p:nvPr/>
        </p:nvPicPr>
        <p:blipFill rotWithShape="1">
          <a:blip r:embed="rId3"/>
          <a:srcRect t="8418" b="7401"/>
          <a:stretch/>
        </p:blipFill>
        <p:spPr>
          <a:xfrm>
            <a:off x="6807152" y="153415"/>
            <a:ext cx="4699048" cy="6704585"/>
          </a:xfrm>
          <a:prstGeom prst="rect">
            <a:avLst/>
          </a:prstGeom>
          <a:noFill/>
        </p:spPr>
      </p:pic>
      <p:sp>
        <p:nvSpPr>
          <p:cNvPr id="7" name="Rectangle 6">
            <a:extLst>
              <a:ext uri="{FF2B5EF4-FFF2-40B4-BE49-F238E27FC236}">
                <a16:creationId xmlns:a16="http://schemas.microsoft.com/office/drawing/2014/main" id="{18C106CF-F6DE-4679-8DDA-CBC9E92B37CF}"/>
              </a:ext>
            </a:extLst>
          </p:cNvPr>
          <p:cNvSpPr/>
          <p:nvPr/>
        </p:nvSpPr>
        <p:spPr>
          <a:xfrm>
            <a:off x="7391400" y="1600201"/>
            <a:ext cx="762000" cy="457199"/>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9" name="Rectangle 8">
            <a:extLst>
              <a:ext uri="{FF2B5EF4-FFF2-40B4-BE49-F238E27FC236}">
                <a16:creationId xmlns:a16="http://schemas.microsoft.com/office/drawing/2014/main" id="{38FBBB0D-03B4-4E50-B9F5-75655DF691AB}"/>
              </a:ext>
            </a:extLst>
          </p:cNvPr>
          <p:cNvSpPr/>
          <p:nvPr/>
        </p:nvSpPr>
        <p:spPr>
          <a:xfrm>
            <a:off x="9753600" y="1600201"/>
            <a:ext cx="762000" cy="45719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1" name="Rectangle 10">
            <a:extLst>
              <a:ext uri="{FF2B5EF4-FFF2-40B4-BE49-F238E27FC236}">
                <a16:creationId xmlns:a16="http://schemas.microsoft.com/office/drawing/2014/main" id="{5DB8E89A-ED37-4AF9-82EB-5952E25D6ABB}"/>
              </a:ext>
            </a:extLst>
          </p:cNvPr>
          <p:cNvSpPr/>
          <p:nvPr/>
        </p:nvSpPr>
        <p:spPr>
          <a:xfrm>
            <a:off x="8305800" y="2514600"/>
            <a:ext cx="762000" cy="424542"/>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2" name="Rectangle 11">
            <a:extLst>
              <a:ext uri="{FF2B5EF4-FFF2-40B4-BE49-F238E27FC236}">
                <a16:creationId xmlns:a16="http://schemas.microsoft.com/office/drawing/2014/main" id="{F4044FBE-392A-4551-AA68-99086F30F18D}"/>
              </a:ext>
            </a:extLst>
          </p:cNvPr>
          <p:cNvSpPr/>
          <p:nvPr/>
        </p:nvSpPr>
        <p:spPr>
          <a:xfrm>
            <a:off x="7696200" y="3200400"/>
            <a:ext cx="762000" cy="457199"/>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3" name="Rectangle 12">
            <a:extLst>
              <a:ext uri="{FF2B5EF4-FFF2-40B4-BE49-F238E27FC236}">
                <a16:creationId xmlns:a16="http://schemas.microsoft.com/office/drawing/2014/main" id="{39C55072-7AFB-4E65-8925-ABC7E531AA83}"/>
              </a:ext>
            </a:extLst>
          </p:cNvPr>
          <p:cNvSpPr/>
          <p:nvPr/>
        </p:nvSpPr>
        <p:spPr>
          <a:xfrm>
            <a:off x="10668000" y="5897564"/>
            <a:ext cx="762000" cy="45719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6401272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dirty="0"/>
              <a:t>Champagne: Terroir</a:t>
            </a:r>
          </a:p>
        </p:txBody>
      </p:sp>
      <p:sp>
        <p:nvSpPr>
          <p:cNvPr id="38915" name="Rectangle 3"/>
          <p:cNvSpPr>
            <a:spLocks noGrp="1" noChangeArrowheads="1"/>
          </p:cNvSpPr>
          <p:nvPr>
            <p:ph idx="1"/>
          </p:nvPr>
        </p:nvSpPr>
        <p:spPr>
          <a:xfrm>
            <a:off x="304800" y="1600201"/>
            <a:ext cx="11658600" cy="5074919"/>
          </a:xfrm>
        </p:spPr>
        <p:txBody>
          <a:bodyPr>
            <a:noAutofit/>
          </a:bodyPr>
          <a:lstStyle/>
          <a:p>
            <a:pPr marL="0" indent="0">
              <a:buNone/>
              <a:defRPr/>
            </a:pPr>
            <a:r>
              <a:rPr lang="en-US" dirty="0"/>
              <a:t>Watch </a:t>
            </a:r>
            <a:r>
              <a:rPr lang="en-US" dirty="0">
                <a:hlinkClick r:id="rId3"/>
              </a:rPr>
              <a:t>this video </a:t>
            </a:r>
            <a:r>
              <a:rPr lang="en-US" dirty="0"/>
              <a:t>about Champagne and answer the following questions</a:t>
            </a:r>
          </a:p>
          <a:p>
            <a:pPr>
              <a:defRPr/>
            </a:pPr>
            <a:r>
              <a:rPr lang="en-US" sz="2200" dirty="0"/>
              <a:t>What influence causes the steady rain fall throughout the year?</a:t>
            </a:r>
          </a:p>
          <a:p>
            <a:pPr lvl="1">
              <a:defRPr/>
            </a:pPr>
            <a:r>
              <a:rPr lang="en-US" sz="2200" dirty="0"/>
              <a:t> </a:t>
            </a:r>
          </a:p>
          <a:p>
            <a:pPr>
              <a:defRPr/>
            </a:pPr>
            <a:r>
              <a:rPr lang="en-US" sz="2200" dirty="0"/>
              <a:t>What is the weather condition in the winter and spring that can damage vines and grapes?</a:t>
            </a:r>
          </a:p>
          <a:p>
            <a:pPr lvl="1">
              <a:defRPr/>
            </a:pPr>
            <a:r>
              <a:rPr lang="en-US" sz="2200" dirty="0"/>
              <a:t> </a:t>
            </a:r>
          </a:p>
          <a:p>
            <a:pPr>
              <a:defRPr/>
            </a:pPr>
            <a:r>
              <a:rPr lang="en-US" sz="2200" dirty="0"/>
              <a:t>Why are vines planted on hills?</a:t>
            </a:r>
          </a:p>
          <a:p>
            <a:pPr lvl="1">
              <a:defRPr/>
            </a:pPr>
            <a:r>
              <a:rPr lang="en-US" sz="2200" dirty="0"/>
              <a:t> </a:t>
            </a:r>
          </a:p>
          <a:p>
            <a:pPr>
              <a:defRPr/>
            </a:pPr>
            <a:r>
              <a:rPr lang="en-US" sz="2200" dirty="0"/>
              <a:t>What form of limestone makes up most of the subsoil of Champagne and why does it create favorable growing conditions?</a:t>
            </a:r>
          </a:p>
          <a:p>
            <a:pPr lvl="1">
              <a:defRPr/>
            </a:pPr>
            <a:r>
              <a:rPr lang="en-US" sz="2200" dirty="0"/>
              <a:t> </a:t>
            </a:r>
          </a:p>
          <a:p>
            <a:pPr>
              <a:defRPr/>
            </a:pPr>
            <a:r>
              <a:rPr lang="en-US" sz="2200" dirty="0"/>
              <a:t>What three grapes make up 99% of the grapes in Champagne?</a:t>
            </a:r>
          </a:p>
          <a:p>
            <a:pPr lvl="1">
              <a:defRPr/>
            </a:pPr>
            <a:r>
              <a:rPr lang="en-US" sz="2200" dirty="0"/>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dirty="0"/>
              <a:t>Champagne: Industry</a:t>
            </a:r>
          </a:p>
        </p:txBody>
      </p:sp>
      <p:sp>
        <p:nvSpPr>
          <p:cNvPr id="35843" name="Rectangle 3"/>
          <p:cNvSpPr>
            <a:spLocks noGrp="1" noChangeArrowheads="1"/>
          </p:cNvSpPr>
          <p:nvPr>
            <p:ph idx="1"/>
          </p:nvPr>
        </p:nvSpPr>
        <p:spPr>
          <a:xfrm>
            <a:off x="1981200" y="1524000"/>
            <a:ext cx="8686800" cy="5105400"/>
          </a:xfrm>
        </p:spPr>
        <p:txBody>
          <a:bodyPr>
            <a:normAutofit fontScale="92500" lnSpcReduction="10000"/>
          </a:bodyPr>
          <a:lstStyle/>
          <a:p>
            <a:pPr eaLnBrk="1" hangingPunct="1">
              <a:defRPr/>
            </a:pPr>
            <a:r>
              <a:rPr lang="en-US" sz="2800" dirty="0"/>
              <a:t>Champagne House</a:t>
            </a:r>
          </a:p>
          <a:p>
            <a:pPr lvl="1" eaLnBrk="1" hangingPunct="1">
              <a:defRPr/>
            </a:pPr>
            <a:r>
              <a:rPr lang="en-US" sz="2400" dirty="0"/>
              <a:t>Long distinguished brands of particular style</a:t>
            </a:r>
          </a:p>
          <a:p>
            <a:pPr lvl="1" eaLnBrk="1" hangingPunct="1">
              <a:defRPr/>
            </a:pPr>
            <a:r>
              <a:rPr lang="en-US" sz="2400" dirty="0"/>
              <a:t>Specialty: blending and producing wine</a:t>
            </a:r>
          </a:p>
          <a:p>
            <a:pPr lvl="1" eaLnBrk="1" hangingPunct="1">
              <a:defRPr/>
            </a:pPr>
            <a:r>
              <a:rPr lang="en-US" sz="2400" dirty="0"/>
              <a:t>Purchase almost all grapes</a:t>
            </a:r>
          </a:p>
          <a:p>
            <a:pPr eaLnBrk="1" hangingPunct="1">
              <a:defRPr/>
            </a:pPr>
            <a:r>
              <a:rPr lang="en-US" sz="2800" dirty="0"/>
              <a:t>Growers</a:t>
            </a:r>
          </a:p>
          <a:p>
            <a:pPr lvl="1" eaLnBrk="1" hangingPunct="1">
              <a:defRPr/>
            </a:pPr>
            <a:r>
              <a:rPr lang="en-US" sz="2400" dirty="0"/>
              <a:t>Grow/harvest grapes</a:t>
            </a:r>
          </a:p>
          <a:p>
            <a:pPr eaLnBrk="1" hangingPunct="1">
              <a:defRPr/>
            </a:pPr>
            <a:r>
              <a:rPr lang="en-US" sz="2800" dirty="0"/>
              <a:t>Trend: “Grower’s Champagne”</a:t>
            </a:r>
          </a:p>
          <a:p>
            <a:pPr lvl="1" eaLnBrk="1" hangingPunct="1">
              <a:defRPr/>
            </a:pPr>
            <a:r>
              <a:rPr lang="en-US" sz="2400" dirty="0"/>
              <a:t>Single estate grown and bottled, shows terroir</a:t>
            </a:r>
          </a:p>
          <a:p>
            <a:pPr lvl="1">
              <a:defRPr/>
            </a:pPr>
            <a:r>
              <a:rPr lang="en-US" sz="2400" dirty="0"/>
              <a:t>Produce their own wine</a:t>
            </a:r>
          </a:p>
          <a:p>
            <a:pPr lvl="1">
              <a:defRPr/>
            </a:pPr>
            <a:r>
              <a:rPr lang="en-US" sz="2400" dirty="0"/>
              <a:t>Growing in the export market</a:t>
            </a:r>
          </a:p>
          <a:p>
            <a:pPr lvl="1">
              <a:defRPr/>
            </a:pPr>
            <a:r>
              <a:rPr lang="en-US" sz="2400" dirty="0"/>
              <a:t>In 2019 approximately 4000 growers are bottling their own wine</a:t>
            </a:r>
          </a:p>
          <a:p>
            <a:pPr eaLnBrk="1" hangingPunct="1">
              <a:defRPr/>
            </a:pPr>
            <a:r>
              <a:rPr lang="en-US" dirty="0"/>
              <a:t>2009 Extension of Region</a:t>
            </a:r>
          </a:p>
          <a:p>
            <a:pPr lvl="1" eaLnBrk="1" hangingPunct="1">
              <a:defRPr/>
            </a:pPr>
            <a:r>
              <a:rPr lang="en-US" dirty="0"/>
              <a:t>40 more villages on perimeter of Champagne</a:t>
            </a:r>
          </a:p>
        </p:txBody>
      </p:sp>
      <p:sp>
        <p:nvSpPr>
          <p:cNvPr id="2" name="TextBox 1">
            <a:extLst>
              <a:ext uri="{FF2B5EF4-FFF2-40B4-BE49-F238E27FC236}">
                <a16:creationId xmlns:a16="http://schemas.microsoft.com/office/drawing/2014/main" id="{207D8CEB-D3ED-43F8-BD8E-2E963EB501F1}"/>
              </a:ext>
            </a:extLst>
          </p:cNvPr>
          <p:cNvSpPr txBox="1"/>
          <p:nvPr/>
        </p:nvSpPr>
        <p:spPr>
          <a:xfrm>
            <a:off x="0" y="990600"/>
            <a:ext cx="12192000" cy="338554"/>
          </a:xfrm>
          <a:prstGeom prst="rect">
            <a:avLst/>
          </a:prstGeom>
          <a:noFill/>
        </p:spPr>
        <p:txBody>
          <a:bodyPr wrap="square" rtlCol="0">
            <a:spAutoFit/>
          </a:bodyPr>
          <a:lstStyle/>
          <a:p>
            <a:pPr algn="ctr"/>
            <a:r>
              <a:rPr lang="en-US" sz="1600" dirty="0"/>
              <a:t>Learn more about the economic impact of Champagne </a:t>
            </a:r>
            <a:r>
              <a:rPr lang="en-US" sz="1600" dirty="0">
                <a:hlinkClick r:id="rId3">
                  <a:extLst>
                    <a:ext uri="{A12FA001-AC4F-418D-AE19-62706E023703}">
                      <ahyp:hlinkClr xmlns:ahyp="http://schemas.microsoft.com/office/drawing/2018/hyperlinkcolor" val="tx"/>
                    </a:ext>
                  </a:extLst>
                </a:hlinkClick>
              </a:rPr>
              <a:t>here</a:t>
            </a:r>
            <a:r>
              <a:rPr lang="en-US" sz="1600" dirty="0"/>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981200" y="152400"/>
            <a:ext cx="8229600" cy="1143000"/>
          </a:xfrm>
        </p:spPr>
        <p:txBody>
          <a:bodyPr/>
          <a:lstStyle/>
          <a:p>
            <a:pPr eaLnBrk="1" hangingPunct="1">
              <a:defRPr/>
            </a:pPr>
            <a:r>
              <a:rPr lang="en-US" dirty="0"/>
              <a:t>Champagne: Rating System</a:t>
            </a:r>
          </a:p>
        </p:txBody>
      </p:sp>
      <p:sp>
        <p:nvSpPr>
          <p:cNvPr id="18435" name="Rectangle 3"/>
          <p:cNvSpPr>
            <a:spLocks noGrp="1" noChangeArrowheads="1"/>
          </p:cNvSpPr>
          <p:nvPr>
            <p:ph idx="1"/>
          </p:nvPr>
        </p:nvSpPr>
        <p:spPr>
          <a:xfrm>
            <a:off x="1752600" y="1600200"/>
            <a:ext cx="8915400" cy="4267200"/>
          </a:xfrm>
        </p:spPr>
        <p:txBody>
          <a:bodyPr/>
          <a:lstStyle/>
          <a:p>
            <a:pPr eaLnBrk="1" hangingPunct="1">
              <a:defRPr/>
            </a:pPr>
            <a:r>
              <a:rPr lang="en-US" i="1" dirty="0" err="1"/>
              <a:t>Comit</a:t>
            </a:r>
            <a:r>
              <a:rPr lang="en-US" i="1" dirty="0" err="1">
                <a:cs typeface="Arial" charset="0"/>
              </a:rPr>
              <a:t>é</a:t>
            </a:r>
            <a:r>
              <a:rPr lang="en-US" i="1" dirty="0">
                <a:cs typeface="Arial" charset="0"/>
              </a:rPr>
              <a:t> </a:t>
            </a:r>
            <a:r>
              <a:rPr lang="en-US" i="1" dirty="0" err="1">
                <a:cs typeface="Arial" charset="0"/>
              </a:rPr>
              <a:t>Interprofessionnel</a:t>
            </a:r>
            <a:r>
              <a:rPr lang="en-US" i="1" dirty="0">
                <a:cs typeface="Arial" charset="0"/>
              </a:rPr>
              <a:t> des </a:t>
            </a:r>
            <a:r>
              <a:rPr lang="en-US" i="1" dirty="0" err="1">
                <a:cs typeface="Arial" charset="0"/>
              </a:rPr>
              <a:t>Vins</a:t>
            </a:r>
            <a:r>
              <a:rPr lang="en-US" i="1" dirty="0">
                <a:cs typeface="Arial" charset="0"/>
              </a:rPr>
              <a:t> de Champagne</a:t>
            </a:r>
            <a:r>
              <a:rPr lang="en-US" dirty="0">
                <a:cs typeface="Arial" charset="0"/>
              </a:rPr>
              <a:t> (CIVC)</a:t>
            </a:r>
          </a:p>
          <a:p>
            <a:pPr lvl="1" eaLnBrk="1" hangingPunct="1">
              <a:defRPr/>
            </a:pPr>
            <a:r>
              <a:rPr lang="en-US" dirty="0">
                <a:cs typeface="Arial" charset="0"/>
              </a:rPr>
              <a:t>Producers, Growers &amp; INAO </a:t>
            </a:r>
            <a:r>
              <a:rPr lang="en-US" sz="2400" dirty="0">
                <a:cs typeface="Arial" charset="0"/>
              </a:rPr>
              <a:t>govern wine production</a:t>
            </a:r>
          </a:p>
          <a:p>
            <a:pPr lvl="1" eaLnBrk="1" hangingPunct="1">
              <a:defRPr/>
            </a:pPr>
            <a:r>
              <a:rPr lang="en-US" i="1" dirty="0" err="1">
                <a:cs typeface="Arial" charset="0"/>
              </a:rPr>
              <a:t>Échelle</a:t>
            </a:r>
            <a:r>
              <a:rPr lang="en-US" i="1" dirty="0">
                <a:cs typeface="Arial" charset="0"/>
              </a:rPr>
              <a:t> de </a:t>
            </a:r>
            <a:r>
              <a:rPr lang="en-US" i="1" dirty="0" err="1">
                <a:cs typeface="Arial" charset="0"/>
              </a:rPr>
              <a:t>crus</a:t>
            </a:r>
            <a:r>
              <a:rPr lang="en-US" dirty="0">
                <a:cs typeface="Arial" charset="0"/>
              </a:rPr>
              <a:t>: village rating system</a:t>
            </a:r>
            <a:r>
              <a:rPr lang="en-US" sz="2400" dirty="0">
                <a:cs typeface="Arial" charset="0"/>
              </a:rPr>
              <a:t>, updated 1985</a:t>
            </a:r>
          </a:p>
          <a:p>
            <a:pPr lvl="2" eaLnBrk="1" hangingPunct="1">
              <a:defRPr/>
            </a:pPr>
            <a:r>
              <a:rPr lang="en-US" i="1" dirty="0">
                <a:cs typeface="Arial" charset="0"/>
              </a:rPr>
              <a:t>Soil –climate relationship</a:t>
            </a:r>
          </a:p>
          <a:p>
            <a:pPr lvl="2" eaLnBrk="1" hangingPunct="1">
              <a:defRPr/>
            </a:pPr>
            <a:r>
              <a:rPr lang="en-US" dirty="0">
                <a:cs typeface="Arial" charset="0"/>
              </a:rPr>
              <a:t>Until 1990 village rating determine price of grapes</a:t>
            </a:r>
          </a:p>
        </p:txBody>
      </p:sp>
      <p:sp>
        <p:nvSpPr>
          <p:cNvPr id="10244" name="AutoShape 5"/>
          <p:cNvSpPr>
            <a:spLocks noChangeArrowheads="1"/>
          </p:cNvSpPr>
          <p:nvPr/>
        </p:nvSpPr>
        <p:spPr bwMode="auto">
          <a:xfrm>
            <a:off x="2819400" y="3886200"/>
            <a:ext cx="2667000" cy="2819400"/>
          </a:xfrm>
          <a:prstGeom prst="triangle">
            <a:avLst>
              <a:gd name="adj" fmla="val 50000"/>
            </a:avLst>
          </a:prstGeom>
          <a:solidFill>
            <a:schemeClr val="accent1"/>
          </a:solidFill>
          <a:ln w="9525">
            <a:solidFill>
              <a:schemeClr val="tx1"/>
            </a:solidFill>
            <a:miter lim="800000"/>
            <a:headEnd/>
            <a:tailEnd/>
          </a:ln>
        </p:spPr>
        <p:txBody>
          <a:bodyPr wrap="none"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en-US" altLang="en-US"/>
          </a:p>
        </p:txBody>
      </p:sp>
      <p:sp>
        <p:nvSpPr>
          <p:cNvPr id="10245" name="Line 6"/>
          <p:cNvSpPr>
            <a:spLocks noChangeShapeType="1"/>
          </p:cNvSpPr>
          <p:nvPr/>
        </p:nvSpPr>
        <p:spPr bwMode="auto">
          <a:xfrm>
            <a:off x="3922713" y="4348163"/>
            <a:ext cx="44291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6" name="Line 7"/>
          <p:cNvSpPr>
            <a:spLocks noChangeShapeType="1"/>
          </p:cNvSpPr>
          <p:nvPr/>
        </p:nvSpPr>
        <p:spPr bwMode="auto">
          <a:xfrm>
            <a:off x="3429000" y="5410200"/>
            <a:ext cx="1447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7" name="Text Box 8"/>
          <p:cNvSpPr txBox="1">
            <a:spLocks noChangeArrowheads="1"/>
          </p:cNvSpPr>
          <p:nvPr/>
        </p:nvSpPr>
        <p:spPr bwMode="auto">
          <a:xfrm>
            <a:off x="4419600" y="3962400"/>
            <a:ext cx="3352800" cy="226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2400" i="1"/>
              <a:t>Grands Cru (17)</a:t>
            </a:r>
          </a:p>
          <a:p>
            <a:pPr>
              <a:spcBef>
                <a:spcPct val="50000"/>
              </a:spcBef>
            </a:pPr>
            <a:endParaRPr lang="en-US" altLang="en-US" sz="1200" i="1"/>
          </a:p>
          <a:p>
            <a:pPr>
              <a:spcBef>
                <a:spcPct val="50000"/>
              </a:spcBef>
            </a:pPr>
            <a:r>
              <a:rPr lang="en-US" altLang="en-US" i="1"/>
              <a:t>     </a:t>
            </a:r>
            <a:r>
              <a:rPr lang="en-US" altLang="en-US" sz="2400" i="1"/>
              <a:t>Premier Cru (~32)</a:t>
            </a:r>
          </a:p>
          <a:p>
            <a:pPr>
              <a:spcBef>
                <a:spcPct val="50000"/>
              </a:spcBef>
            </a:pPr>
            <a:endParaRPr lang="en-US" altLang="en-US" i="1"/>
          </a:p>
          <a:p>
            <a:pPr>
              <a:spcBef>
                <a:spcPct val="50000"/>
              </a:spcBef>
            </a:pPr>
            <a:r>
              <a:rPr lang="en-US" altLang="en-US" i="1"/>
              <a:t>            </a:t>
            </a:r>
            <a:r>
              <a:rPr lang="en-US" altLang="en-US" sz="2400" i="1"/>
              <a:t>Cru</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0" y="152400"/>
            <a:ext cx="12192000" cy="1143000"/>
          </a:xfrm>
        </p:spPr>
        <p:txBody>
          <a:bodyPr>
            <a:normAutofit fontScale="90000"/>
          </a:bodyPr>
          <a:lstStyle/>
          <a:p>
            <a:pPr eaLnBrk="1" hangingPunct="1">
              <a:defRPr/>
            </a:pPr>
            <a:r>
              <a:rPr lang="en-US" dirty="0">
                <a:cs typeface="Arial" charset="0"/>
              </a:rPr>
              <a:t>Champagne: AOC Regulations, Harvesting and Pressing</a:t>
            </a:r>
            <a:br>
              <a:rPr lang="en-US" dirty="0">
                <a:cs typeface="Arial" charset="0"/>
              </a:rPr>
            </a:br>
            <a:r>
              <a:rPr lang="en-US" sz="2200" dirty="0">
                <a:cs typeface="Arial" charset="0"/>
              </a:rPr>
              <a:t>Watch this </a:t>
            </a:r>
            <a:r>
              <a:rPr lang="en-US" sz="2200" dirty="0">
                <a:cs typeface="Arial" charset="0"/>
                <a:hlinkClick r:id="rId3"/>
              </a:rPr>
              <a:t>video</a:t>
            </a:r>
            <a:r>
              <a:rPr lang="en-US" sz="2200" dirty="0">
                <a:cs typeface="Arial" charset="0"/>
              </a:rPr>
              <a:t> and read this </a:t>
            </a:r>
            <a:r>
              <a:rPr lang="en-US" sz="2200" dirty="0">
                <a:cs typeface="Arial" charset="0"/>
                <a:hlinkClick r:id="rId3"/>
              </a:rPr>
              <a:t>page</a:t>
            </a:r>
            <a:r>
              <a:rPr lang="en-US" sz="2200" dirty="0">
                <a:cs typeface="Arial" charset="0"/>
              </a:rPr>
              <a:t> to answer the questions below</a:t>
            </a:r>
            <a:endParaRPr lang="en-US" dirty="0">
              <a:cs typeface="Arial" charset="0"/>
            </a:endParaRPr>
          </a:p>
        </p:txBody>
      </p:sp>
      <p:sp>
        <p:nvSpPr>
          <p:cNvPr id="39939" name="Rectangle 3"/>
          <p:cNvSpPr>
            <a:spLocks noGrp="1" noChangeArrowheads="1"/>
          </p:cNvSpPr>
          <p:nvPr>
            <p:ph idx="1"/>
          </p:nvPr>
        </p:nvSpPr>
        <p:spPr>
          <a:xfrm>
            <a:off x="609600" y="1790700"/>
            <a:ext cx="11125200" cy="4914900"/>
          </a:xfrm>
        </p:spPr>
        <p:txBody>
          <a:bodyPr>
            <a:normAutofit fontScale="85000" lnSpcReduction="10000"/>
          </a:bodyPr>
          <a:lstStyle/>
          <a:p>
            <a:pPr>
              <a:lnSpc>
                <a:spcPct val="90000"/>
              </a:lnSpc>
              <a:defRPr/>
            </a:pPr>
            <a:r>
              <a:rPr lang="en-US" sz="3600" dirty="0"/>
              <a:t>Pruning, height or the vine, spacing &amp; density are all regulated</a:t>
            </a:r>
          </a:p>
          <a:p>
            <a:pPr eaLnBrk="1" hangingPunct="1">
              <a:lnSpc>
                <a:spcPct val="90000"/>
              </a:lnSpc>
              <a:defRPr/>
            </a:pPr>
            <a:r>
              <a:rPr lang="en-US" sz="3600" dirty="0"/>
              <a:t>Name the three most widely planted grape varieties:</a:t>
            </a:r>
          </a:p>
          <a:p>
            <a:pPr lvl="1">
              <a:lnSpc>
                <a:spcPct val="90000"/>
              </a:lnSpc>
              <a:defRPr/>
            </a:pPr>
            <a:r>
              <a:rPr lang="en-US" sz="3200" dirty="0"/>
              <a:t> </a:t>
            </a:r>
          </a:p>
          <a:p>
            <a:pPr eaLnBrk="1" hangingPunct="1">
              <a:lnSpc>
                <a:spcPct val="90000"/>
              </a:lnSpc>
              <a:defRPr/>
            </a:pPr>
            <a:r>
              <a:rPr lang="en-US" sz="3600" dirty="0"/>
              <a:t>Why are grapes harvested by hand?</a:t>
            </a:r>
          </a:p>
          <a:p>
            <a:pPr lvl="1">
              <a:lnSpc>
                <a:spcPct val="90000"/>
              </a:lnSpc>
              <a:defRPr/>
            </a:pPr>
            <a:r>
              <a:rPr lang="en-US" sz="3200" dirty="0"/>
              <a:t> </a:t>
            </a:r>
          </a:p>
          <a:p>
            <a:pPr>
              <a:lnSpc>
                <a:spcPct val="90000"/>
              </a:lnSpc>
              <a:defRPr/>
            </a:pPr>
            <a:r>
              <a:rPr lang="en-US" sz="3600" dirty="0"/>
              <a:t>Define Cuvee and </a:t>
            </a:r>
            <a:r>
              <a:rPr lang="en-US" sz="3600" dirty="0" err="1"/>
              <a:t>Taille</a:t>
            </a:r>
            <a:r>
              <a:rPr lang="en-US" sz="3600" dirty="0"/>
              <a:t> in regard to pressing grapes. Is pressing regulated?</a:t>
            </a:r>
          </a:p>
          <a:p>
            <a:pPr lvl="1">
              <a:lnSpc>
                <a:spcPct val="90000"/>
              </a:lnSpc>
              <a:defRPr/>
            </a:pPr>
            <a:r>
              <a:rPr lang="en-US" sz="3200" dirty="0"/>
              <a:t> </a:t>
            </a:r>
          </a:p>
          <a:p>
            <a:pPr lvl="1">
              <a:lnSpc>
                <a:spcPct val="90000"/>
              </a:lnSpc>
              <a:defRPr/>
            </a:pPr>
            <a:endParaRPr lang="en-US" sz="3200" dirty="0"/>
          </a:p>
          <a:p>
            <a:pPr>
              <a:lnSpc>
                <a:spcPct val="90000"/>
              </a:lnSpc>
              <a:defRPr/>
            </a:pPr>
            <a:r>
              <a:rPr lang="en-US" sz="3600" dirty="0"/>
              <a:t>True or false: Yields in both the vineyard &amp; pressing are limited</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0" y="152400"/>
            <a:ext cx="12192000" cy="1143000"/>
          </a:xfrm>
        </p:spPr>
        <p:txBody>
          <a:bodyPr>
            <a:normAutofit fontScale="90000"/>
          </a:bodyPr>
          <a:lstStyle/>
          <a:p>
            <a:pPr eaLnBrk="1" hangingPunct="1">
              <a:defRPr/>
            </a:pPr>
            <a:r>
              <a:rPr lang="en-US" dirty="0">
                <a:cs typeface="Arial" charset="0"/>
              </a:rPr>
              <a:t>Champagne: AOC Regulations, Harvesting and Pressing</a:t>
            </a:r>
            <a:br>
              <a:rPr lang="en-US" dirty="0">
                <a:cs typeface="Arial" charset="0"/>
              </a:rPr>
            </a:br>
            <a:r>
              <a:rPr lang="en-US" sz="2200" dirty="0">
                <a:cs typeface="Arial" charset="0"/>
              </a:rPr>
              <a:t>Watch this </a:t>
            </a:r>
            <a:r>
              <a:rPr lang="en-US" sz="2200" dirty="0">
                <a:cs typeface="Arial" charset="0"/>
                <a:hlinkClick r:id="rId3"/>
              </a:rPr>
              <a:t>video</a:t>
            </a:r>
            <a:r>
              <a:rPr lang="en-US" sz="2200" dirty="0">
                <a:cs typeface="Arial" charset="0"/>
              </a:rPr>
              <a:t> and read this </a:t>
            </a:r>
            <a:r>
              <a:rPr lang="en-US" sz="2200" dirty="0">
                <a:cs typeface="Arial" charset="0"/>
                <a:hlinkClick r:id="rId3"/>
              </a:rPr>
              <a:t>page</a:t>
            </a:r>
            <a:r>
              <a:rPr lang="en-US" sz="2200" dirty="0">
                <a:cs typeface="Arial" charset="0"/>
              </a:rPr>
              <a:t> to answer the questions below</a:t>
            </a:r>
            <a:endParaRPr lang="en-US" dirty="0">
              <a:cs typeface="Arial" charset="0"/>
            </a:endParaRPr>
          </a:p>
        </p:txBody>
      </p:sp>
      <p:sp>
        <p:nvSpPr>
          <p:cNvPr id="39939" name="Rectangle 3"/>
          <p:cNvSpPr>
            <a:spLocks noGrp="1" noChangeArrowheads="1"/>
          </p:cNvSpPr>
          <p:nvPr>
            <p:ph idx="1"/>
          </p:nvPr>
        </p:nvSpPr>
        <p:spPr>
          <a:xfrm>
            <a:off x="609600" y="1790700"/>
            <a:ext cx="11125200" cy="4914900"/>
          </a:xfrm>
        </p:spPr>
        <p:txBody>
          <a:bodyPr>
            <a:normAutofit fontScale="85000" lnSpcReduction="10000"/>
          </a:bodyPr>
          <a:lstStyle/>
          <a:p>
            <a:pPr>
              <a:lnSpc>
                <a:spcPct val="90000"/>
              </a:lnSpc>
              <a:defRPr/>
            </a:pPr>
            <a:r>
              <a:rPr lang="en-US" sz="3600" dirty="0"/>
              <a:t>Pruning, height or the vine, spacing &amp; density are all regulated</a:t>
            </a:r>
          </a:p>
          <a:p>
            <a:pPr eaLnBrk="1" hangingPunct="1">
              <a:lnSpc>
                <a:spcPct val="90000"/>
              </a:lnSpc>
              <a:defRPr/>
            </a:pPr>
            <a:r>
              <a:rPr lang="en-US" sz="3600" dirty="0"/>
              <a:t>Name the three most widely planted grape varieties:</a:t>
            </a:r>
          </a:p>
          <a:p>
            <a:pPr lvl="1">
              <a:lnSpc>
                <a:spcPct val="90000"/>
              </a:lnSpc>
              <a:defRPr/>
            </a:pPr>
            <a:r>
              <a:rPr lang="en-US" sz="3200" dirty="0"/>
              <a:t>Chardonnay, Pinot Noir, Pinot Meunier</a:t>
            </a:r>
          </a:p>
          <a:p>
            <a:pPr eaLnBrk="1" hangingPunct="1">
              <a:lnSpc>
                <a:spcPct val="90000"/>
              </a:lnSpc>
              <a:defRPr/>
            </a:pPr>
            <a:r>
              <a:rPr lang="en-US" sz="3600" dirty="0"/>
              <a:t>Why are grapes harvested by hand?</a:t>
            </a:r>
          </a:p>
          <a:p>
            <a:pPr lvl="1">
              <a:lnSpc>
                <a:spcPct val="90000"/>
              </a:lnSpc>
              <a:defRPr/>
            </a:pPr>
            <a:r>
              <a:rPr lang="en-US" sz="3200" dirty="0"/>
              <a:t>So whole clusters may be pressed</a:t>
            </a:r>
          </a:p>
          <a:p>
            <a:pPr>
              <a:lnSpc>
                <a:spcPct val="90000"/>
              </a:lnSpc>
              <a:defRPr/>
            </a:pPr>
            <a:r>
              <a:rPr lang="en-US" sz="3600" dirty="0"/>
              <a:t>Define Cuvee and </a:t>
            </a:r>
            <a:r>
              <a:rPr lang="en-US" sz="3600" dirty="0" err="1"/>
              <a:t>Taille</a:t>
            </a:r>
            <a:r>
              <a:rPr lang="en-US" sz="3600" dirty="0"/>
              <a:t> in regard to pressing grapes. Is pressing regulated?</a:t>
            </a:r>
          </a:p>
          <a:p>
            <a:pPr lvl="1">
              <a:lnSpc>
                <a:spcPct val="90000"/>
              </a:lnSpc>
              <a:defRPr/>
            </a:pPr>
            <a:r>
              <a:rPr lang="en-US" sz="3200" dirty="0"/>
              <a:t>First press and last press</a:t>
            </a:r>
          </a:p>
          <a:p>
            <a:pPr lvl="1">
              <a:lnSpc>
                <a:spcPct val="90000"/>
              </a:lnSpc>
              <a:defRPr/>
            </a:pPr>
            <a:r>
              <a:rPr lang="en-US" sz="3200" dirty="0"/>
              <a:t>Highly regulated</a:t>
            </a:r>
          </a:p>
          <a:p>
            <a:pPr>
              <a:lnSpc>
                <a:spcPct val="90000"/>
              </a:lnSpc>
              <a:defRPr/>
            </a:pPr>
            <a:r>
              <a:rPr lang="en-US" sz="3600" dirty="0"/>
              <a:t>True or false: Yields in both the vineyard &amp; pressing are limited</a:t>
            </a:r>
          </a:p>
        </p:txBody>
      </p:sp>
    </p:spTree>
    <p:extLst>
      <p:ext uri="{BB962C8B-B14F-4D97-AF65-F5344CB8AC3E}">
        <p14:creationId xmlns:p14="http://schemas.microsoft.com/office/powerpoint/2010/main" val="25262155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fontScale="90000"/>
          </a:bodyPr>
          <a:lstStyle/>
          <a:p>
            <a:pPr eaLnBrk="1" hangingPunct="1">
              <a:defRPr/>
            </a:pPr>
            <a:r>
              <a:rPr lang="en-US" sz="4800" dirty="0">
                <a:cs typeface="Arial" charset="0"/>
              </a:rPr>
              <a:t>Blending and the Styles of Champagne</a:t>
            </a:r>
            <a:br>
              <a:rPr lang="en-US" sz="4800" dirty="0">
                <a:cs typeface="Arial" charset="0"/>
              </a:rPr>
            </a:br>
            <a:r>
              <a:rPr lang="en-US" sz="2200" dirty="0">
                <a:cs typeface="Arial" charset="0"/>
              </a:rPr>
              <a:t>Watch this </a:t>
            </a:r>
            <a:r>
              <a:rPr lang="en-US" sz="2200" dirty="0">
                <a:cs typeface="Arial" charset="0"/>
                <a:hlinkClick r:id="rId3"/>
              </a:rPr>
              <a:t>video</a:t>
            </a:r>
            <a:r>
              <a:rPr lang="en-US" sz="2200" dirty="0">
                <a:cs typeface="Arial" charset="0"/>
              </a:rPr>
              <a:t> about blending and wine styles</a:t>
            </a:r>
            <a:endParaRPr lang="en-US" sz="4800" dirty="0">
              <a:cs typeface="Arial" charset="0"/>
            </a:endParaRPr>
          </a:p>
        </p:txBody>
      </p:sp>
      <p:sp>
        <p:nvSpPr>
          <p:cNvPr id="41987" name="Rectangle 3"/>
          <p:cNvSpPr>
            <a:spLocks noGrp="1" noChangeArrowheads="1"/>
          </p:cNvSpPr>
          <p:nvPr>
            <p:ph sz="half" idx="1"/>
          </p:nvPr>
        </p:nvSpPr>
        <p:spPr>
          <a:xfrm>
            <a:off x="1905000" y="3018940"/>
            <a:ext cx="4038600" cy="3679673"/>
          </a:xfrm>
        </p:spPr>
        <p:txBody>
          <a:bodyPr/>
          <a:lstStyle/>
          <a:p>
            <a:pPr eaLnBrk="1" hangingPunct="1">
              <a:defRPr/>
            </a:pPr>
            <a:r>
              <a:rPr lang="en-US" sz="3200" dirty="0">
                <a:cs typeface="Arial" charset="0"/>
              </a:rPr>
              <a:t>Non Vintage</a:t>
            </a:r>
          </a:p>
          <a:p>
            <a:pPr eaLnBrk="1" hangingPunct="1">
              <a:defRPr/>
            </a:pPr>
            <a:r>
              <a:rPr lang="en-US" sz="3200" dirty="0">
                <a:cs typeface="Arial" charset="0"/>
              </a:rPr>
              <a:t>Blanc de </a:t>
            </a:r>
            <a:r>
              <a:rPr lang="en-US" sz="3200" dirty="0" err="1">
                <a:cs typeface="Arial" charset="0"/>
              </a:rPr>
              <a:t>Blancs</a:t>
            </a:r>
            <a:endParaRPr lang="en-US" sz="3200" dirty="0">
              <a:cs typeface="Arial" charset="0"/>
            </a:endParaRPr>
          </a:p>
          <a:p>
            <a:pPr eaLnBrk="1" hangingPunct="1">
              <a:defRPr/>
            </a:pPr>
            <a:r>
              <a:rPr lang="en-US" sz="3200" dirty="0">
                <a:cs typeface="Arial" charset="0"/>
              </a:rPr>
              <a:t>Blanc de Noirs</a:t>
            </a:r>
          </a:p>
          <a:p>
            <a:pPr eaLnBrk="1" hangingPunct="1">
              <a:defRPr/>
            </a:pPr>
            <a:r>
              <a:rPr lang="en-US" sz="3200" dirty="0">
                <a:cs typeface="Arial" charset="0"/>
              </a:rPr>
              <a:t>Vintage</a:t>
            </a:r>
          </a:p>
          <a:p>
            <a:pPr eaLnBrk="1" hangingPunct="1">
              <a:defRPr/>
            </a:pPr>
            <a:r>
              <a:rPr lang="en-US" sz="3200" dirty="0">
                <a:cs typeface="Arial" charset="0"/>
              </a:rPr>
              <a:t>Rosé</a:t>
            </a:r>
          </a:p>
          <a:p>
            <a:pPr eaLnBrk="1" hangingPunct="1">
              <a:defRPr/>
            </a:pPr>
            <a:r>
              <a:rPr lang="en-US" sz="3200" dirty="0" err="1">
                <a:cs typeface="Arial" charset="0"/>
              </a:rPr>
              <a:t>Cuvée</a:t>
            </a:r>
            <a:r>
              <a:rPr lang="en-US" sz="3200" dirty="0">
                <a:cs typeface="Arial" charset="0"/>
              </a:rPr>
              <a:t> de Prestige</a:t>
            </a:r>
          </a:p>
        </p:txBody>
      </p:sp>
      <p:sp>
        <p:nvSpPr>
          <p:cNvPr id="41988" name="Rectangle 4"/>
          <p:cNvSpPr>
            <a:spLocks noGrp="1" noChangeArrowheads="1"/>
          </p:cNvSpPr>
          <p:nvPr>
            <p:ph sz="half" idx="2"/>
          </p:nvPr>
        </p:nvSpPr>
        <p:spPr>
          <a:xfrm>
            <a:off x="6477000" y="3019474"/>
            <a:ext cx="4038600" cy="3686126"/>
          </a:xfrm>
        </p:spPr>
        <p:txBody>
          <a:bodyPr/>
          <a:lstStyle/>
          <a:p>
            <a:pPr eaLnBrk="1" hangingPunct="1">
              <a:defRPr/>
            </a:pPr>
            <a:r>
              <a:rPr lang="en-US" sz="3200" dirty="0">
                <a:cs typeface="Arial" charset="0"/>
              </a:rPr>
              <a:t>Sugar Content</a:t>
            </a:r>
          </a:p>
          <a:p>
            <a:pPr lvl="1" eaLnBrk="1" hangingPunct="1">
              <a:defRPr/>
            </a:pPr>
            <a:r>
              <a:rPr lang="en-US" sz="2800" dirty="0">
                <a:cs typeface="Arial" charset="0"/>
              </a:rPr>
              <a:t>Extra Brut</a:t>
            </a:r>
          </a:p>
          <a:p>
            <a:pPr lvl="1" eaLnBrk="1" hangingPunct="1">
              <a:defRPr/>
            </a:pPr>
            <a:r>
              <a:rPr lang="en-US" sz="2800" dirty="0">
                <a:cs typeface="Arial" charset="0"/>
              </a:rPr>
              <a:t>Brut</a:t>
            </a:r>
          </a:p>
          <a:p>
            <a:pPr lvl="1" eaLnBrk="1" hangingPunct="1">
              <a:defRPr/>
            </a:pPr>
            <a:r>
              <a:rPr lang="en-US" sz="2800" dirty="0">
                <a:cs typeface="Arial" charset="0"/>
              </a:rPr>
              <a:t>Extra Dry</a:t>
            </a:r>
          </a:p>
          <a:p>
            <a:pPr lvl="1" eaLnBrk="1" hangingPunct="1">
              <a:defRPr/>
            </a:pPr>
            <a:r>
              <a:rPr lang="en-US" sz="2800" dirty="0">
                <a:cs typeface="Arial" charset="0"/>
              </a:rPr>
              <a:t>Sec</a:t>
            </a:r>
          </a:p>
          <a:p>
            <a:pPr lvl="1" eaLnBrk="1" hangingPunct="1">
              <a:defRPr/>
            </a:pPr>
            <a:r>
              <a:rPr lang="en-US" sz="2800" dirty="0" err="1">
                <a:cs typeface="Arial" charset="0"/>
              </a:rPr>
              <a:t>Demi</a:t>
            </a:r>
            <a:r>
              <a:rPr lang="en-US" sz="2800" dirty="0">
                <a:cs typeface="Arial" charset="0"/>
              </a:rPr>
              <a:t>-Sec</a:t>
            </a:r>
          </a:p>
          <a:p>
            <a:pPr lvl="1" eaLnBrk="1" hangingPunct="1">
              <a:defRPr/>
            </a:pPr>
            <a:r>
              <a:rPr lang="en-US" sz="2800" dirty="0" err="1">
                <a:cs typeface="Arial" charset="0"/>
              </a:rPr>
              <a:t>Doux</a:t>
            </a:r>
            <a:endParaRPr lang="en-US" dirty="0"/>
          </a:p>
        </p:txBody>
      </p:sp>
      <p:sp>
        <p:nvSpPr>
          <p:cNvPr id="2" name="TextBox 1">
            <a:extLst>
              <a:ext uri="{FF2B5EF4-FFF2-40B4-BE49-F238E27FC236}">
                <a16:creationId xmlns:a16="http://schemas.microsoft.com/office/drawing/2014/main" id="{B9326282-DDAF-43D1-A50E-FDC4F6822863}"/>
              </a:ext>
            </a:extLst>
          </p:cNvPr>
          <p:cNvSpPr txBox="1"/>
          <p:nvPr/>
        </p:nvSpPr>
        <p:spPr>
          <a:xfrm>
            <a:off x="1066799" y="1600200"/>
            <a:ext cx="10397067" cy="1200329"/>
          </a:xfrm>
          <a:prstGeom prst="rect">
            <a:avLst/>
          </a:prstGeom>
          <a:noFill/>
        </p:spPr>
        <p:txBody>
          <a:bodyPr wrap="square" rtlCol="0">
            <a:spAutoFit/>
          </a:bodyPr>
          <a:lstStyle/>
          <a:p>
            <a:r>
              <a:rPr lang="en-US" sz="2400" dirty="0"/>
              <a:t>Blending is the most important step in determining the profile and style of the wine, what can be blended?</a:t>
            </a:r>
            <a:endParaRPr lang="en-US" sz="2400" dirty="0">
              <a:highlight>
                <a:srgbClr val="FFFF00"/>
              </a:highlight>
            </a:endParaRPr>
          </a:p>
          <a:p>
            <a:r>
              <a:rPr lang="en-US" sz="2400" dirty="0"/>
              <a:t>Why is blending so important?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with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dissolve">
                                      <p:cBhvr>
                                        <p:cTn id="7" dur="500"/>
                                        <p:tgtEl>
                                          <p:spTgt spid="4198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1987">
                                            <p:txEl>
                                              <p:pRg st="0" end="0"/>
                                            </p:txEl>
                                          </p:spTgt>
                                        </p:tgtEl>
                                        <p:attrNameLst>
                                          <p:attrName>style.visibility</p:attrName>
                                        </p:attrNameLst>
                                      </p:cBhvr>
                                      <p:to>
                                        <p:strVal val="visible"/>
                                      </p:to>
                                    </p:set>
                                    <p:animEffect transition="in" filter="dissolve">
                                      <p:cBhvr>
                                        <p:cTn id="12" dur="500"/>
                                        <p:tgtEl>
                                          <p:spTgt spid="4198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1987">
                                            <p:txEl>
                                              <p:pRg st="1" end="1"/>
                                            </p:txEl>
                                          </p:spTgt>
                                        </p:tgtEl>
                                        <p:attrNameLst>
                                          <p:attrName>style.visibility</p:attrName>
                                        </p:attrNameLst>
                                      </p:cBhvr>
                                      <p:to>
                                        <p:strVal val="visible"/>
                                      </p:to>
                                    </p:set>
                                    <p:animEffect transition="in" filter="dissolve">
                                      <p:cBhvr>
                                        <p:cTn id="17" dur="500"/>
                                        <p:tgtEl>
                                          <p:spTgt spid="4198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1987">
                                            <p:txEl>
                                              <p:pRg st="2" end="2"/>
                                            </p:txEl>
                                          </p:spTgt>
                                        </p:tgtEl>
                                        <p:attrNameLst>
                                          <p:attrName>style.visibility</p:attrName>
                                        </p:attrNameLst>
                                      </p:cBhvr>
                                      <p:to>
                                        <p:strVal val="visible"/>
                                      </p:to>
                                    </p:set>
                                    <p:animEffect transition="in" filter="dissolve">
                                      <p:cBhvr>
                                        <p:cTn id="22" dur="500"/>
                                        <p:tgtEl>
                                          <p:spTgt spid="41987">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1987">
                                            <p:txEl>
                                              <p:pRg st="3" end="3"/>
                                            </p:txEl>
                                          </p:spTgt>
                                        </p:tgtEl>
                                        <p:attrNameLst>
                                          <p:attrName>style.visibility</p:attrName>
                                        </p:attrNameLst>
                                      </p:cBhvr>
                                      <p:to>
                                        <p:strVal val="visible"/>
                                      </p:to>
                                    </p:set>
                                    <p:animEffect transition="in" filter="dissolve">
                                      <p:cBhvr>
                                        <p:cTn id="27" dur="500"/>
                                        <p:tgtEl>
                                          <p:spTgt spid="41987">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1987">
                                            <p:txEl>
                                              <p:pRg st="4" end="4"/>
                                            </p:txEl>
                                          </p:spTgt>
                                        </p:tgtEl>
                                        <p:attrNameLst>
                                          <p:attrName>style.visibility</p:attrName>
                                        </p:attrNameLst>
                                      </p:cBhvr>
                                      <p:to>
                                        <p:strVal val="visible"/>
                                      </p:to>
                                    </p:set>
                                    <p:animEffect transition="in" filter="dissolve">
                                      <p:cBhvr>
                                        <p:cTn id="32" dur="500"/>
                                        <p:tgtEl>
                                          <p:spTgt spid="41987">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41987">
                                            <p:txEl>
                                              <p:pRg st="5" end="5"/>
                                            </p:txEl>
                                          </p:spTgt>
                                        </p:tgtEl>
                                        <p:attrNameLst>
                                          <p:attrName>style.visibility</p:attrName>
                                        </p:attrNameLst>
                                      </p:cBhvr>
                                      <p:to>
                                        <p:strVal val="visible"/>
                                      </p:to>
                                    </p:set>
                                    <p:animEffect transition="in" filter="dissolve">
                                      <p:cBhvr>
                                        <p:cTn id="37" dur="500"/>
                                        <p:tgtEl>
                                          <p:spTgt spid="41987">
                                            <p:txEl>
                                              <p:pRg st="5" end="5"/>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41988">
                                            <p:txEl>
                                              <p:pRg st="0" end="0"/>
                                            </p:txEl>
                                          </p:spTgt>
                                        </p:tgtEl>
                                        <p:attrNameLst>
                                          <p:attrName>style.visibility</p:attrName>
                                        </p:attrNameLst>
                                      </p:cBhvr>
                                      <p:to>
                                        <p:strVal val="visible"/>
                                      </p:to>
                                    </p:set>
                                    <p:animEffect transition="in" filter="dissolve">
                                      <p:cBhvr>
                                        <p:cTn id="42" dur="500"/>
                                        <p:tgtEl>
                                          <p:spTgt spid="41988">
                                            <p:txEl>
                                              <p:pRg st="0" end="0"/>
                                            </p:txEl>
                                          </p:spTgt>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41988">
                                            <p:txEl>
                                              <p:pRg st="1" end="1"/>
                                            </p:txEl>
                                          </p:spTgt>
                                        </p:tgtEl>
                                        <p:attrNameLst>
                                          <p:attrName>style.visibility</p:attrName>
                                        </p:attrNameLst>
                                      </p:cBhvr>
                                      <p:to>
                                        <p:strVal val="visible"/>
                                      </p:to>
                                    </p:set>
                                    <p:animEffect transition="in" filter="dissolve">
                                      <p:cBhvr>
                                        <p:cTn id="45" dur="500"/>
                                        <p:tgtEl>
                                          <p:spTgt spid="41988">
                                            <p:txEl>
                                              <p:pRg st="1" end="1"/>
                                            </p:txEl>
                                          </p:spTgt>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41988">
                                            <p:txEl>
                                              <p:pRg st="2" end="2"/>
                                            </p:txEl>
                                          </p:spTgt>
                                        </p:tgtEl>
                                        <p:attrNameLst>
                                          <p:attrName>style.visibility</p:attrName>
                                        </p:attrNameLst>
                                      </p:cBhvr>
                                      <p:to>
                                        <p:strVal val="visible"/>
                                      </p:to>
                                    </p:set>
                                    <p:animEffect transition="in" filter="dissolve">
                                      <p:cBhvr>
                                        <p:cTn id="48" dur="500"/>
                                        <p:tgtEl>
                                          <p:spTgt spid="41988">
                                            <p:txEl>
                                              <p:pRg st="2" end="2"/>
                                            </p:txEl>
                                          </p:spTgt>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41988">
                                            <p:txEl>
                                              <p:pRg st="3" end="3"/>
                                            </p:txEl>
                                          </p:spTgt>
                                        </p:tgtEl>
                                        <p:attrNameLst>
                                          <p:attrName>style.visibility</p:attrName>
                                        </p:attrNameLst>
                                      </p:cBhvr>
                                      <p:to>
                                        <p:strVal val="visible"/>
                                      </p:to>
                                    </p:set>
                                    <p:animEffect transition="in" filter="dissolve">
                                      <p:cBhvr>
                                        <p:cTn id="51" dur="500"/>
                                        <p:tgtEl>
                                          <p:spTgt spid="41988">
                                            <p:txEl>
                                              <p:pRg st="3" end="3"/>
                                            </p:txEl>
                                          </p:spTgt>
                                        </p:tgtEl>
                                      </p:cBhvr>
                                    </p:animEffect>
                                  </p:childTnLst>
                                </p:cTn>
                              </p:par>
                              <p:par>
                                <p:cTn id="52" presetID="9" presetClass="entr" presetSubtype="0" fill="hold" grpId="0" nodeType="withEffect">
                                  <p:stCondLst>
                                    <p:cond delay="0"/>
                                  </p:stCondLst>
                                  <p:childTnLst>
                                    <p:set>
                                      <p:cBhvr>
                                        <p:cTn id="53" dur="1" fill="hold">
                                          <p:stCondLst>
                                            <p:cond delay="0"/>
                                          </p:stCondLst>
                                        </p:cTn>
                                        <p:tgtEl>
                                          <p:spTgt spid="41988">
                                            <p:txEl>
                                              <p:pRg st="4" end="4"/>
                                            </p:txEl>
                                          </p:spTgt>
                                        </p:tgtEl>
                                        <p:attrNameLst>
                                          <p:attrName>style.visibility</p:attrName>
                                        </p:attrNameLst>
                                      </p:cBhvr>
                                      <p:to>
                                        <p:strVal val="visible"/>
                                      </p:to>
                                    </p:set>
                                    <p:animEffect transition="in" filter="dissolve">
                                      <p:cBhvr>
                                        <p:cTn id="54" dur="500"/>
                                        <p:tgtEl>
                                          <p:spTgt spid="41988">
                                            <p:txEl>
                                              <p:pRg st="4" end="4"/>
                                            </p:txEl>
                                          </p:spTgt>
                                        </p:tgtEl>
                                      </p:cBhvr>
                                    </p:animEffect>
                                  </p:childTnLst>
                                </p:cTn>
                              </p:par>
                              <p:par>
                                <p:cTn id="55" presetID="9" presetClass="entr" presetSubtype="0" fill="hold" grpId="0" nodeType="withEffect">
                                  <p:stCondLst>
                                    <p:cond delay="0"/>
                                  </p:stCondLst>
                                  <p:childTnLst>
                                    <p:set>
                                      <p:cBhvr>
                                        <p:cTn id="56" dur="1" fill="hold">
                                          <p:stCondLst>
                                            <p:cond delay="0"/>
                                          </p:stCondLst>
                                        </p:cTn>
                                        <p:tgtEl>
                                          <p:spTgt spid="41988">
                                            <p:txEl>
                                              <p:pRg st="5" end="5"/>
                                            </p:txEl>
                                          </p:spTgt>
                                        </p:tgtEl>
                                        <p:attrNameLst>
                                          <p:attrName>style.visibility</p:attrName>
                                        </p:attrNameLst>
                                      </p:cBhvr>
                                      <p:to>
                                        <p:strVal val="visible"/>
                                      </p:to>
                                    </p:set>
                                    <p:animEffect transition="in" filter="dissolve">
                                      <p:cBhvr>
                                        <p:cTn id="57" dur="500"/>
                                        <p:tgtEl>
                                          <p:spTgt spid="41988">
                                            <p:txEl>
                                              <p:pRg st="5" end="5"/>
                                            </p:txEl>
                                          </p:spTgt>
                                        </p:tgtEl>
                                      </p:cBhvr>
                                    </p:animEffect>
                                  </p:childTnLst>
                                </p:cTn>
                              </p:par>
                              <p:par>
                                <p:cTn id="58" presetID="9" presetClass="entr" presetSubtype="0" fill="hold" grpId="0" nodeType="withEffect">
                                  <p:stCondLst>
                                    <p:cond delay="0"/>
                                  </p:stCondLst>
                                  <p:childTnLst>
                                    <p:set>
                                      <p:cBhvr>
                                        <p:cTn id="59" dur="1" fill="hold">
                                          <p:stCondLst>
                                            <p:cond delay="0"/>
                                          </p:stCondLst>
                                        </p:cTn>
                                        <p:tgtEl>
                                          <p:spTgt spid="41988">
                                            <p:txEl>
                                              <p:pRg st="6" end="6"/>
                                            </p:txEl>
                                          </p:spTgt>
                                        </p:tgtEl>
                                        <p:attrNameLst>
                                          <p:attrName>style.visibility</p:attrName>
                                        </p:attrNameLst>
                                      </p:cBhvr>
                                      <p:to>
                                        <p:strVal val="visible"/>
                                      </p:to>
                                    </p:set>
                                    <p:animEffect transition="in" filter="dissolve">
                                      <p:cBhvr>
                                        <p:cTn id="60" dur="500"/>
                                        <p:tgtEl>
                                          <p:spTgt spid="4198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P spid="41987" grpId="0" build="p"/>
      <p:bldP spid="41988"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Objectives</a:t>
            </a:r>
          </a:p>
        </p:txBody>
      </p:sp>
      <p:sp>
        <p:nvSpPr>
          <p:cNvPr id="5" name="Text Placeholder 4"/>
          <p:cNvSpPr>
            <a:spLocks noGrp="1"/>
          </p:cNvSpPr>
          <p:nvPr>
            <p:ph type="body" idx="1"/>
          </p:nvPr>
        </p:nvSpPr>
        <p:spPr>
          <a:xfrm>
            <a:off x="1524000" y="0"/>
            <a:ext cx="9144000" cy="2514600"/>
          </a:xfrm>
        </p:spPr>
        <p:txBody>
          <a:bodyPr anchor="ctr">
            <a:noAutofit/>
          </a:bodyPr>
          <a:lstStyle/>
          <a:p>
            <a:pPr>
              <a:spcBef>
                <a:spcPts val="0"/>
              </a:spcBef>
            </a:pPr>
            <a:r>
              <a:rPr lang="en-US" sz="3600" dirty="0">
                <a:solidFill>
                  <a:schemeClr val="tx1"/>
                </a:solidFill>
                <a:latin typeface="+mj-lt"/>
              </a:rPr>
              <a:t>--Discuss wine making methods employed to make sparking wine using wine industry terminology</a:t>
            </a:r>
          </a:p>
          <a:p>
            <a:pPr>
              <a:spcBef>
                <a:spcPts val="0"/>
              </a:spcBef>
            </a:pPr>
            <a:r>
              <a:rPr lang="en-US" sz="3600" dirty="0">
                <a:solidFill>
                  <a:schemeClr val="tx1"/>
                </a:solidFill>
                <a:latin typeface="+mj-lt"/>
              </a:rPr>
              <a:t>--Explain the factors that affect the taste of sparkling wine</a:t>
            </a:r>
          </a:p>
          <a:p>
            <a:pPr>
              <a:spcBef>
                <a:spcPts val="0"/>
              </a:spcBef>
            </a:pPr>
            <a:r>
              <a:rPr lang="en-US" sz="3600" dirty="0">
                <a:solidFill>
                  <a:schemeClr val="tx1"/>
                </a:solidFill>
                <a:latin typeface="+mj-lt"/>
              </a:rPr>
              <a:t>--Identify geographical regions where sparkling wine is produced</a:t>
            </a:r>
          </a:p>
        </p:txBody>
      </p:sp>
      <p:pic>
        <p:nvPicPr>
          <p:cNvPr id="6" name="Picture 5">
            <a:extLst>
              <a:ext uri="{FF2B5EF4-FFF2-40B4-BE49-F238E27FC236}">
                <a16:creationId xmlns:a16="http://schemas.microsoft.com/office/drawing/2014/main" id="{1EAA9E79-D74D-4D37-BD2E-D5CCE53089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16724"/>
            <a:ext cx="12192000" cy="941276"/>
          </a:xfrm>
          <a:prstGeom prst="rect">
            <a:avLst/>
          </a:prstGeom>
        </p:spPr>
      </p:pic>
    </p:spTree>
    <p:extLst>
      <p:ext uri="{BB962C8B-B14F-4D97-AF65-F5344CB8AC3E}">
        <p14:creationId xmlns:p14="http://schemas.microsoft.com/office/powerpoint/2010/main" val="3653284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t>Types of Producers</a:t>
            </a:r>
          </a:p>
        </p:txBody>
      </p:sp>
      <p:sp>
        <p:nvSpPr>
          <p:cNvPr id="5" name="Content Placeholder 4"/>
          <p:cNvSpPr>
            <a:spLocks noGrp="1"/>
          </p:cNvSpPr>
          <p:nvPr>
            <p:ph idx="1"/>
          </p:nvPr>
        </p:nvSpPr>
        <p:spPr/>
        <p:txBody>
          <a:bodyPr>
            <a:normAutofit/>
          </a:bodyPr>
          <a:lstStyle/>
          <a:p>
            <a:pPr eaLnBrk="1" hangingPunct="1">
              <a:defRPr/>
            </a:pPr>
            <a:r>
              <a:rPr lang="en-US" sz="3600" dirty="0"/>
              <a:t>NM: </a:t>
            </a:r>
            <a:r>
              <a:rPr lang="en-US" sz="3600" dirty="0" err="1"/>
              <a:t>Négociant</a:t>
            </a:r>
            <a:r>
              <a:rPr lang="en-US" sz="3600" dirty="0"/>
              <a:t> </a:t>
            </a:r>
            <a:r>
              <a:rPr lang="en-US" sz="3600" dirty="0" err="1"/>
              <a:t>Manipulant</a:t>
            </a:r>
            <a:endParaRPr lang="en-US" sz="3600" dirty="0"/>
          </a:p>
          <a:p>
            <a:pPr eaLnBrk="1" hangingPunct="1">
              <a:defRPr/>
            </a:pPr>
            <a:r>
              <a:rPr lang="en-US" sz="3600" dirty="0"/>
              <a:t>RM: </a:t>
            </a:r>
            <a:r>
              <a:rPr lang="en-US" sz="3600" dirty="0" err="1"/>
              <a:t>Récoltant</a:t>
            </a:r>
            <a:r>
              <a:rPr lang="en-US" sz="3600" dirty="0"/>
              <a:t> </a:t>
            </a:r>
            <a:r>
              <a:rPr lang="en-US" sz="3600" dirty="0" err="1"/>
              <a:t>Manipulant</a:t>
            </a:r>
            <a:endParaRPr lang="en-US" sz="3600" dirty="0"/>
          </a:p>
          <a:p>
            <a:pPr eaLnBrk="1" hangingPunct="1">
              <a:defRPr/>
            </a:pPr>
            <a:r>
              <a:rPr lang="en-US" sz="3600" dirty="0"/>
              <a:t>CM: </a:t>
            </a:r>
            <a:r>
              <a:rPr lang="en-US" sz="3600" dirty="0" err="1"/>
              <a:t>Coopérative</a:t>
            </a:r>
            <a:r>
              <a:rPr lang="en-US" sz="3600" dirty="0"/>
              <a:t> </a:t>
            </a:r>
            <a:r>
              <a:rPr lang="en-US" sz="3600" dirty="0" err="1"/>
              <a:t>Manipulant</a:t>
            </a:r>
            <a:endParaRPr lang="en-US" sz="3600" dirty="0"/>
          </a:p>
          <a:p>
            <a:pPr eaLnBrk="1" hangingPunct="1">
              <a:defRPr/>
            </a:pPr>
            <a:r>
              <a:rPr lang="en-US" sz="3600" dirty="0"/>
              <a:t>SR: </a:t>
            </a:r>
            <a:r>
              <a:rPr lang="en-US" sz="3600" dirty="0" err="1"/>
              <a:t>Société</a:t>
            </a:r>
            <a:r>
              <a:rPr lang="en-US" sz="3600" dirty="0"/>
              <a:t> de </a:t>
            </a:r>
            <a:r>
              <a:rPr lang="en-US" sz="3600" dirty="0" err="1"/>
              <a:t>Récoltants</a:t>
            </a:r>
            <a:endParaRPr lang="en-US" sz="3600" dirty="0"/>
          </a:p>
          <a:p>
            <a:pPr eaLnBrk="1" hangingPunct="1">
              <a:defRPr/>
            </a:pPr>
            <a:r>
              <a:rPr lang="en-US" sz="3600" dirty="0"/>
              <a:t>ND: </a:t>
            </a:r>
            <a:r>
              <a:rPr lang="en-US" sz="3600" dirty="0" err="1"/>
              <a:t>Négociant</a:t>
            </a:r>
            <a:r>
              <a:rPr lang="en-US" sz="3600" dirty="0"/>
              <a:t> </a:t>
            </a:r>
            <a:r>
              <a:rPr lang="en-US" sz="3600" dirty="0" err="1"/>
              <a:t>Distributeur</a:t>
            </a:r>
            <a:endParaRPr lang="en-US" sz="3600" dirty="0"/>
          </a:p>
          <a:p>
            <a:pPr eaLnBrk="1" hangingPunct="1">
              <a:defRPr/>
            </a:pPr>
            <a:r>
              <a:rPr lang="en-US" sz="3600" dirty="0"/>
              <a:t>MA: Marque </a:t>
            </a:r>
            <a:r>
              <a:rPr lang="en-US" sz="3600" dirty="0" err="1"/>
              <a:t>d’Acheteur</a:t>
            </a:r>
            <a:endParaRPr lang="en-US" sz="36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2819400"/>
            <a:ext cx="12192000" cy="1463040"/>
          </a:xfrm>
        </p:spPr>
        <p:txBody>
          <a:bodyPr/>
          <a:lstStyle/>
          <a:p>
            <a:r>
              <a:rPr lang="en-US" sz="6000" dirty="0">
                <a:hlinkClick r:id="rId3"/>
              </a:rPr>
              <a:t>Watch </a:t>
            </a:r>
            <a:r>
              <a:rPr lang="en-US" sz="6000" dirty="0" err="1">
                <a:hlinkClick r:id="rId3"/>
              </a:rPr>
              <a:t>theVideo</a:t>
            </a:r>
            <a:r>
              <a:rPr lang="en-US" sz="6000" dirty="0"/>
              <a:t>: Oz Clarke &amp; James May in Champagne</a:t>
            </a:r>
          </a:p>
        </p:txBody>
      </p:sp>
      <p:sp>
        <p:nvSpPr>
          <p:cNvPr id="5" name="Text Placeholder 4"/>
          <p:cNvSpPr>
            <a:spLocks noGrp="1"/>
          </p:cNvSpPr>
          <p:nvPr>
            <p:ph type="body" idx="1"/>
          </p:nvPr>
        </p:nvSpPr>
        <p:spPr/>
        <p:txBody>
          <a:bodyPr>
            <a:normAutofit/>
          </a:bodyPr>
          <a:lstStyle/>
          <a:p>
            <a:endParaRPr lang="en-US" sz="2800" dirty="0"/>
          </a:p>
        </p:txBody>
      </p:sp>
    </p:spTree>
    <p:extLst>
      <p:ext uri="{BB962C8B-B14F-4D97-AF65-F5344CB8AC3E}">
        <p14:creationId xmlns:p14="http://schemas.microsoft.com/office/powerpoint/2010/main" val="25389562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dirty="0"/>
              <a:t>Italy, Piedmont</a:t>
            </a:r>
          </a:p>
        </p:txBody>
      </p:sp>
      <p:sp>
        <p:nvSpPr>
          <p:cNvPr id="21507" name="Rectangle 3"/>
          <p:cNvSpPr>
            <a:spLocks noGrp="1" noChangeArrowheads="1"/>
          </p:cNvSpPr>
          <p:nvPr>
            <p:ph idx="1"/>
          </p:nvPr>
        </p:nvSpPr>
        <p:spPr>
          <a:xfrm>
            <a:off x="1981200" y="1600200"/>
            <a:ext cx="8229600" cy="5105400"/>
          </a:xfrm>
        </p:spPr>
        <p:txBody>
          <a:bodyPr>
            <a:noAutofit/>
          </a:bodyPr>
          <a:lstStyle/>
          <a:p>
            <a:pPr eaLnBrk="1" hangingPunct="1">
              <a:lnSpc>
                <a:spcPct val="90000"/>
              </a:lnSpc>
              <a:defRPr/>
            </a:pPr>
            <a:r>
              <a:rPr lang="en-US" sz="3200" dirty="0"/>
              <a:t>Asti, DOCG, &amp; </a:t>
            </a:r>
            <a:r>
              <a:rPr lang="en-US" sz="3200" dirty="0" err="1"/>
              <a:t>Moscato</a:t>
            </a:r>
            <a:r>
              <a:rPr lang="en-US" sz="3200" dirty="0"/>
              <a:t> d’ Asti, DOCG </a:t>
            </a:r>
          </a:p>
          <a:p>
            <a:pPr lvl="1" eaLnBrk="1" hangingPunct="1">
              <a:lnSpc>
                <a:spcPct val="90000"/>
              </a:lnSpc>
              <a:defRPr/>
            </a:pPr>
            <a:r>
              <a:rPr lang="en-US" sz="2800" dirty="0"/>
              <a:t>Region: </a:t>
            </a:r>
            <a:r>
              <a:rPr lang="en-US" sz="2800" dirty="0" err="1"/>
              <a:t>Peimonte</a:t>
            </a:r>
            <a:r>
              <a:rPr lang="en-US" sz="2800" dirty="0"/>
              <a:t>, Italy</a:t>
            </a:r>
          </a:p>
          <a:p>
            <a:pPr lvl="1" eaLnBrk="1" hangingPunct="1">
              <a:lnSpc>
                <a:spcPct val="90000"/>
              </a:lnSpc>
              <a:defRPr/>
            </a:pPr>
            <a:r>
              <a:rPr lang="en-US" sz="2800" dirty="0"/>
              <a:t>Grape: </a:t>
            </a:r>
            <a:r>
              <a:rPr lang="en-US" sz="2800" dirty="0" err="1"/>
              <a:t>Moscato</a:t>
            </a:r>
            <a:r>
              <a:rPr lang="en-US" sz="2800" dirty="0"/>
              <a:t> Bianco</a:t>
            </a:r>
          </a:p>
          <a:p>
            <a:pPr lvl="1" eaLnBrk="1" hangingPunct="1">
              <a:lnSpc>
                <a:spcPct val="90000"/>
              </a:lnSpc>
              <a:defRPr/>
            </a:pPr>
            <a:r>
              <a:rPr lang="en-US" sz="2800" dirty="0"/>
              <a:t>Predominately made in the </a:t>
            </a:r>
            <a:r>
              <a:rPr lang="en-US" sz="2800" dirty="0" err="1"/>
              <a:t>Charmat</a:t>
            </a:r>
            <a:r>
              <a:rPr lang="en-US" sz="2800" dirty="0"/>
              <a:t> Method </a:t>
            </a:r>
          </a:p>
          <a:p>
            <a:pPr lvl="1" eaLnBrk="1" hangingPunct="1">
              <a:lnSpc>
                <a:spcPct val="90000"/>
              </a:lnSpc>
              <a:defRPr/>
            </a:pPr>
            <a:r>
              <a:rPr lang="en-US" sz="2800" dirty="0" err="1"/>
              <a:t>Spumanti</a:t>
            </a:r>
            <a:r>
              <a:rPr lang="en-US" sz="2800" dirty="0"/>
              <a:t> &amp; </a:t>
            </a:r>
            <a:r>
              <a:rPr lang="en-US" sz="2800" dirty="0" err="1"/>
              <a:t>Frizzante</a:t>
            </a:r>
            <a:r>
              <a:rPr lang="en-US" sz="2800" dirty="0"/>
              <a:t> (respectively)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Italy, Vento</a:t>
            </a:r>
          </a:p>
        </p:txBody>
      </p:sp>
      <p:sp>
        <p:nvSpPr>
          <p:cNvPr id="3" name="Content Placeholder 2"/>
          <p:cNvSpPr>
            <a:spLocks noGrp="1"/>
          </p:cNvSpPr>
          <p:nvPr>
            <p:ph idx="1"/>
          </p:nvPr>
        </p:nvSpPr>
        <p:spPr/>
        <p:txBody>
          <a:bodyPr>
            <a:normAutofit lnSpcReduction="10000"/>
          </a:bodyPr>
          <a:lstStyle/>
          <a:p>
            <a:pPr>
              <a:lnSpc>
                <a:spcPct val="90000"/>
              </a:lnSpc>
              <a:defRPr/>
            </a:pPr>
            <a:r>
              <a:rPr lang="en-US" sz="3200" dirty="0"/>
              <a:t>Prosecco, DOC</a:t>
            </a:r>
          </a:p>
          <a:p>
            <a:pPr lvl="1">
              <a:lnSpc>
                <a:spcPct val="90000"/>
              </a:lnSpc>
              <a:defRPr/>
            </a:pPr>
            <a:r>
              <a:rPr lang="en-US" sz="2800" dirty="0"/>
              <a:t>Region: Veneto, Italy</a:t>
            </a:r>
          </a:p>
          <a:p>
            <a:pPr lvl="1">
              <a:lnSpc>
                <a:spcPct val="90000"/>
              </a:lnSpc>
              <a:defRPr/>
            </a:pPr>
            <a:r>
              <a:rPr lang="en-US" sz="2800" dirty="0"/>
              <a:t>Grape: </a:t>
            </a:r>
            <a:r>
              <a:rPr lang="en-US" sz="2800" dirty="0" err="1"/>
              <a:t>Glera</a:t>
            </a:r>
            <a:endParaRPr lang="en-US" sz="2800" dirty="0"/>
          </a:p>
          <a:p>
            <a:pPr lvl="1">
              <a:lnSpc>
                <a:spcPct val="90000"/>
              </a:lnSpc>
              <a:defRPr/>
            </a:pPr>
            <a:r>
              <a:rPr lang="en-US" sz="2800" dirty="0"/>
              <a:t>Charmat Method</a:t>
            </a:r>
          </a:p>
          <a:p>
            <a:pPr>
              <a:lnSpc>
                <a:spcPct val="90000"/>
              </a:lnSpc>
              <a:defRPr/>
            </a:pPr>
            <a:r>
              <a:rPr lang="en-US" sz="3200" dirty="0"/>
              <a:t>Prosecco </a:t>
            </a:r>
            <a:r>
              <a:rPr lang="en-US" sz="3200" i="1" dirty="0" err="1"/>
              <a:t>Superiore</a:t>
            </a:r>
            <a:r>
              <a:rPr lang="en-US" sz="3200" dirty="0"/>
              <a:t>, DOCG,</a:t>
            </a:r>
            <a:r>
              <a:rPr lang="en-US" sz="1800" dirty="0"/>
              <a:t> to learn more watch this </a:t>
            </a:r>
            <a:r>
              <a:rPr lang="en-US" sz="1800" dirty="0">
                <a:hlinkClick r:id="rId2"/>
              </a:rPr>
              <a:t>video</a:t>
            </a:r>
            <a:endParaRPr lang="en-US" sz="3200" dirty="0"/>
          </a:p>
          <a:p>
            <a:pPr lvl="1">
              <a:lnSpc>
                <a:spcPct val="90000"/>
              </a:lnSpc>
              <a:defRPr/>
            </a:pPr>
            <a:r>
              <a:rPr lang="en-US" sz="2800" dirty="0"/>
              <a:t>Rive DOCG, </a:t>
            </a:r>
            <a:r>
              <a:rPr lang="en-US" sz="2800" dirty="0" err="1"/>
              <a:t>Cartizze</a:t>
            </a:r>
            <a:r>
              <a:rPr lang="en-US" sz="2800" dirty="0"/>
              <a:t> DOCG, Sui </a:t>
            </a:r>
            <a:r>
              <a:rPr lang="en-US" sz="2800" dirty="0" err="1"/>
              <a:t>Lieviti</a:t>
            </a:r>
            <a:r>
              <a:rPr lang="en-US" sz="2800" dirty="0"/>
              <a:t> DOCG </a:t>
            </a:r>
          </a:p>
          <a:p>
            <a:pPr lvl="1">
              <a:lnSpc>
                <a:spcPct val="90000"/>
              </a:lnSpc>
              <a:defRPr/>
            </a:pPr>
            <a:r>
              <a:rPr lang="en-US" sz="2800" dirty="0"/>
              <a:t>delineates the area between the towns of </a:t>
            </a:r>
            <a:r>
              <a:rPr lang="en-US" sz="2800" dirty="0" err="1"/>
              <a:t>Valdobbiadene</a:t>
            </a:r>
            <a:r>
              <a:rPr lang="en-US" sz="2800" dirty="0"/>
              <a:t> in the west and Conegliano in the east.</a:t>
            </a:r>
          </a:p>
          <a:p>
            <a:pPr lvl="1">
              <a:lnSpc>
                <a:spcPct val="90000"/>
              </a:lnSpc>
              <a:defRPr/>
            </a:pPr>
            <a:r>
              <a:rPr lang="en-US" sz="2800" dirty="0"/>
              <a:t>Traditional Method can be used</a:t>
            </a:r>
          </a:p>
          <a:p>
            <a:pPr lvl="1">
              <a:lnSpc>
                <a:spcPct val="90000"/>
              </a:lnSpc>
              <a:defRPr/>
            </a:pPr>
            <a:r>
              <a:rPr lang="en-US" sz="2800" dirty="0"/>
              <a:t>Established in 2009</a:t>
            </a:r>
          </a:p>
        </p:txBody>
      </p:sp>
    </p:spTree>
    <p:extLst>
      <p:ext uri="{BB962C8B-B14F-4D97-AF65-F5344CB8AC3E}">
        <p14:creationId xmlns:p14="http://schemas.microsoft.com/office/powerpoint/2010/main" val="11227908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Italy, Lombardy</a:t>
            </a:r>
          </a:p>
        </p:txBody>
      </p:sp>
      <p:sp>
        <p:nvSpPr>
          <p:cNvPr id="3" name="Content Placeholder 2"/>
          <p:cNvSpPr>
            <a:spLocks noGrp="1"/>
          </p:cNvSpPr>
          <p:nvPr>
            <p:ph idx="1"/>
          </p:nvPr>
        </p:nvSpPr>
        <p:spPr/>
        <p:txBody>
          <a:bodyPr/>
          <a:lstStyle/>
          <a:p>
            <a:endParaRPr lang="en-US" dirty="0"/>
          </a:p>
          <a:p>
            <a:endParaRPr lang="en-US" dirty="0"/>
          </a:p>
          <a:p>
            <a:endParaRPr lang="en-US" dirty="0"/>
          </a:p>
          <a:p>
            <a:endParaRPr lang="en-US" dirty="0"/>
          </a:p>
          <a:p>
            <a:endParaRPr lang="en-US" dirty="0"/>
          </a:p>
          <a:p>
            <a:endParaRPr lang="en-US" dirty="0"/>
          </a:p>
          <a:p>
            <a:r>
              <a:rPr lang="en-US" dirty="0"/>
              <a:t>Franciacorta, DOCG</a:t>
            </a:r>
          </a:p>
          <a:p>
            <a:pPr lvl="1"/>
            <a:r>
              <a:rPr lang="en-US" dirty="0"/>
              <a:t>Chardonnay, Pinot Noir, Pinot Bianco</a:t>
            </a:r>
          </a:p>
          <a:p>
            <a:pPr lvl="1"/>
            <a:r>
              <a:rPr lang="en-US" dirty="0"/>
              <a:t>Traditional Method</a:t>
            </a:r>
          </a:p>
        </p:txBody>
      </p:sp>
      <p:pic>
        <p:nvPicPr>
          <p:cNvPr id="5" name="Picture 4">
            <a:extLst>
              <a:ext uri="{FF2B5EF4-FFF2-40B4-BE49-F238E27FC236}">
                <a16:creationId xmlns:a16="http://schemas.microsoft.com/office/drawing/2014/main" id="{333DC141-D608-4530-BDBD-51123B74D0C3}"/>
              </a:ext>
            </a:extLst>
          </p:cNvPr>
          <p:cNvPicPr>
            <a:picLocks noChangeAspect="1"/>
          </p:cNvPicPr>
          <p:nvPr/>
        </p:nvPicPr>
        <p:blipFill>
          <a:blip r:embed="rId2"/>
          <a:stretch>
            <a:fillRect/>
          </a:stretch>
        </p:blipFill>
        <p:spPr>
          <a:xfrm>
            <a:off x="990600" y="1597573"/>
            <a:ext cx="4314825" cy="2228850"/>
          </a:xfrm>
          <a:prstGeom prst="rect">
            <a:avLst/>
          </a:prstGeom>
        </p:spPr>
      </p:pic>
    </p:spTree>
    <p:extLst>
      <p:ext uri="{BB962C8B-B14F-4D97-AF65-F5344CB8AC3E}">
        <p14:creationId xmlns:p14="http://schemas.microsoft.com/office/powerpoint/2010/main" val="41010231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idx="4294967295"/>
          </p:nvPr>
        </p:nvSpPr>
        <p:spPr>
          <a:xfrm>
            <a:off x="0" y="182563"/>
            <a:ext cx="10972800" cy="1111250"/>
          </a:xfrm>
        </p:spPr>
        <p:txBody>
          <a:bodyPr/>
          <a:lstStyle/>
          <a:p>
            <a:pPr eaLnBrk="1" hangingPunct="1">
              <a:defRPr/>
            </a:pPr>
            <a:r>
              <a:rPr lang="en-US" dirty="0"/>
              <a:t>Germany</a:t>
            </a:r>
          </a:p>
        </p:txBody>
      </p:sp>
      <p:pic>
        <p:nvPicPr>
          <p:cNvPr id="3" name="Picture 2"/>
          <p:cNvPicPr>
            <a:picLocks noChangeAspect="1"/>
          </p:cNvPicPr>
          <p:nvPr/>
        </p:nvPicPr>
        <p:blipFill rotWithShape="1">
          <a:blip r:embed="rId3"/>
          <a:srcRect l="12915" t="14445" r="25001" b="7036"/>
          <a:stretch/>
        </p:blipFill>
        <p:spPr>
          <a:xfrm>
            <a:off x="1563538" y="152400"/>
            <a:ext cx="9104463" cy="64770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idx="4294967295"/>
          </p:nvPr>
        </p:nvSpPr>
        <p:spPr>
          <a:xfrm>
            <a:off x="0" y="182563"/>
            <a:ext cx="10972800" cy="1111250"/>
          </a:xfrm>
        </p:spPr>
        <p:txBody>
          <a:bodyPr/>
          <a:lstStyle/>
          <a:p>
            <a:pPr eaLnBrk="1" hangingPunct="1">
              <a:defRPr/>
            </a:pPr>
            <a:r>
              <a:rPr lang="en-US" dirty="0"/>
              <a:t>Germany</a:t>
            </a:r>
          </a:p>
        </p:txBody>
      </p:sp>
      <p:pic>
        <p:nvPicPr>
          <p:cNvPr id="5" name="Picture 4"/>
          <p:cNvPicPr>
            <a:picLocks noChangeAspect="1"/>
          </p:cNvPicPr>
          <p:nvPr/>
        </p:nvPicPr>
        <p:blipFill rotWithShape="1">
          <a:blip r:embed="rId2"/>
          <a:srcRect l="15416" t="16667" r="27501" b="8518"/>
          <a:stretch/>
        </p:blipFill>
        <p:spPr>
          <a:xfrm>
            <a:off x="1544856" y="135993"/>
            <a:ext cx="9137659" cy="6736522"/>
          </a:xfrm>
          <a:prstGeom prst="rect">
            <a:avLst/>
          </a:prstGeom>
        </p:spPr>
      </p:pic>
    </p:spTree>
    <p:extLst>
      <p:ext uri="{BB962C8B-B14F-4D97-AF65-F5344CB8AC3E}">
        <p14:creationId xmlns:p14="http://schemas.microsoft.com/office/powerpoint/2010/main" val="5293801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12083" t="12222" r="24583" b="4815"/>
          <a:stretch/>
        </p:blipFill>
        <p:spPr>
          <a:xfrm>
            <a:off x="1426030" y="48126"/>
            <a:ext cx="9241971" cy="6809874"/>
          </a:xfrm>
          <a:prstGeom prst="rect">
            <a:avLst/>
          </a:prstGeom>
        </p:spPr>
      </p:pic>
    </p:spTree>
    <p:extLst>
      <p:ext uri="{BB962C8B-B14F-4D97-AF65-F5344CB8AC3E}">
        <p14:creationId xmlns:p14="http://schemas.microsoft.com/office/powerpoint/2010/main" val="8087200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12083" t="12963" r="24583" b="4815"/>
          <a:stretch/>
        </p:blipFill>
        <p:spPr>
          <a:xfrm>
            <a:off x="1276866" y="0"/>
            <a:ext cx="9391135" cy="6858000"/>
          </a:xfrm>
          <a:prstGeom prst="rect">
            <a:avLst/>
          </a:prstGeom>
        </p:spPr>
      </p:pic>
    </p:spTree>
    <p:extLst>
      <p:ext uri="{BB962C8B-B14F-4D97-AF65-F5344CB8AC3E}">
        <p14:creationId xmlns:p14="http://schemas.microsoft.com/office/powerpoint/2010/main" val="40051357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12006" t="11858" r="24852" b="3557"/>
          <a:stretch/>
        </p:blipFill>
        <p:spPr>
          <a:xfrm>
            <a:off x="1524001" y="0"/>
            <a:ext cx="9101271" cy="6858000"/>
          </a:xfrm>
          <a:prstGeom prst="rect">
            <a:avLst/>
          </a:prstGeom>
        </p:spPr>
      </p:pic>
    </p:spTree>
    <p:extLst>
      <p:ext uri="{BB962C8B-B14F-4D97-AF65-F5344CB8AC3E}">
        <p14:creationId xmlns:p14="http://schemas.microsoft.com/office/powerpoint/2010/main" val="4225643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wine folly sparkling wine production">
            <a:extLst>
              <a:ext uri="{FF2B5EF4-FFF2-40B4-BE49-F238E27FC236}">
                <a16:creationId xmlns:a16="http://schemas.microsoft.com/office/drawing/2014/main" id="{AD81D712-5B8A-477E-8574-1EB75C030A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3050"/>
            <a:ext cx="9144000" cy="686115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EBD777B-7439-4B6A-9CBE-6447B0E08B51}"/>
              </a:ext>
            </a:extLst>
          </p:cNvPr>
          <p:cNvSpPr txBox="1"/>
          <p:nvPr/>
        </p:nvSpPr>
        <p:spPr>
          <a:xfrm>
            <a:off x="1524000" y="4778514"/>
            <a:ext cx="9144000" cy="70788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4000" dirty="0"/>
              <a:t>What do these wines have in common? </a:t>
            </a:r>
          </a:p>
        </p:txBody>
      </p:sp>
    </p:spTree>
    <p:extLst>
      <p:ext uri="{BB962C8B-B14F-4D97-AF65-F5344CB8AC3E}">
        <p14:creationId xmlns:p14="http://schemas.microsoft.com/office/powerpoint/2010/main" val="10438503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12500" t="12222" r="24583" b="4815"/>
          <a:stretch/>
        </p:blipFill>
        <p:spPr>
          <a:xfrm>
            <a:off x="1498148" y="0"/>
            <a:ext cx="9246053" cy="6858000"/>
          </a:xfrm>
          <a:prstGeom prst="rect">
            <a:avLst/>
          </a:prstGeom>
        </p:spPr>
      </p:pic>
    </p:spTree>
    <p:extLst>
      <p:ext uri="{BB962C8B-B14F-4D97-AF65-F5344CB8AC3E}">
        <p14:creationId xmlns:p14="http://schemas.microsoft.com/office/powerpoint/2010/main" val="25244200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dirty="0"/>
              <a:t>Spain: Cava</a:t>
            </a:r>
          </a:p>
        </p:txBody>
      </p:sp>
      <p:sp>
        <p:nvSpPr>
          <p:cNvPr id="20483" name="Rectangle 3"/>
          <p:cNvSpPr>
            <a:spLocks noGrp="1" noChangeArrowheads="1"/>
          </p:cNvSpPr>
          <p:nvPr>
            <p:ph idx="1"/>
          </p:nvPr>
        </p:nvSpPr>
        <p:spPr>
          <a:xfrm>
            <a:off x="1981200" y="1905000"/>
            <a:ext cx="8229600" cy="4229100"/>
          </a:xfrm>
        </p:spPr>
        <p:txBody>
          <a:bodyPr>
            <a:noAutofit/>
          </a:bodyPr>
          <a:lstStyle/>
          <a:p>
            <a:pPr eaLnBrk="1" hangingPunct="1">
              <a:lnSpc>
                <a:spcPct val="90000"/>
              </a:lnSpc>
              <a:defRPr/>
            </a:pPr>
            <a:r>
              <a:rPr lang="en-US" sz="2800" dirty="0" err="1"/>
              <a:t>Pened</a:t>
            </a:r>
            <a:r>
              <a:rPr lang="en-US" sz="2800" dirty="0" err="1">
                <a:cs typeface="Arial" charset="0"/>
              </a:rPr>
              <a:t>ès</a:t>
            </a:r>
            <a:endParaRPr lang="en-US" sz="2800" dirty="0">
              <a:cs typeface="Arial" charset="0"/>
            </a:endParaRPr>
          </a:p>
          <a:p>
            <a:pPr eaLnBrk="1" hangingPunct="1">
              <a:lnSpc>
                <a:spcPct val="90000"/>
              </a:lnSpc>
              <a:defRPr/>
            </a:pPr>
            <a:r>
              <a:rPr lang="en-US" sz="2800" i="1" dirty="0" err="1">
                <a:cs typeface="Arial" charset="0"/>
              </a:rPr>
              <a:t>Méthode</a:t>
            </a:r>
            <a:r>
              <a:rPr lang="en-US" sz="2800" i="1" dirty="0">
                <a:cs typeface="Arial" charset="0"/>
              </a:rPr>
              <a:t> </a:t>
            </a:r>
            <a:r>
              <a:rPr lang="en-US" sz="2800" i="1" dirty="0" err="1">
                <a:cs typeface="Arial" charset="0"/>
              </a:rPr>
              <a:t>Champenoise</a:t>
            </a:r>
            <a:endParaRPr lang="en-US" sz="2800" i="1" dirty="0">
              <a:cs typeface="Arial" charset="0"/>
            </a:endParaRPr>
          </a:p>
          <a:p>
            <a:pPr eaLnBrk="1" hangingPunct="1">
              <a:lnSpc>
                <a:spcPct val="90000"/>
              </a:lnSpc>
              <a:defRPr/>
            </a:pPr>
            <a:r>
              <a:rPr lang="en-US" sz="2800" dirty="0">
                <a:cs typeface="Arial" charset="0"/>
              </a:rPr>
              <a:t>Traditional Grape Varietals</a:t>
            </a:r>
          </a:p>
          <a:p>
            <a:pPr lvl="1" eaLnBrk="1" hangingPunct="1">
              <a:lnSpc>
                <a:spcPct val="90000"/>
              </a:lnSpc>
              <a:defRPr/>
            </a:pPr>
            <a:r>
              <a:rPr lang="en-US" sz="2400" dirty="0" err="1"/>
              <a:t>Parellada</a:t>
            </a:r>
            <a:endParaRPr lang="en-US" sz="2400" dirty="0"/>
          </a:p>
          <a:p>
            <a:pPr lvl="1" eaLnBrk="1" hangingPunct="1">
              <a:lnSpc>
                <a:spcPct val="90000"/>
              </a:lnSpc>
              <a:defRPr/>
            </a:pPr>
            <a:r>
              <a:rPr lang="en-US" sz="2400" dirty="0" err="1"/>
              <a:t>Macabeo</a:t>
            </a:r>
            <a:endParaRPr lang="en-US" sz="2400" dirty="0"/>
          </a:p>
          <a:p>
            <a:pPr lvl="1" eaLnBrk="1" hangingPunct="1">
              <a:lnSpc>
                <a:spcPct val="90000"/>
              </a:lnSpc>
              <a:defRPr/>
            </a:pPr>
            <a:r>
              <a:rPr lang="en-US" sz="2400" dirty="0" err="1"/>
              <a:t>Xarel</a:t>
            </a:r>
            <a:r>
              <a:rPr lang="en-US" sz="2400" dirty="0"/>
              <a:t>-lo</a:t>
            </a:r>
          </a:p>
          <a:p>
            <a:pPr eaLnBrk="1" hangingPunct="1">
              <a:lnSpc>
                <a:spcPct val="90000"/>
              </a:lnSpc>
              <a:defRPr/>
            </a:pPr>
            <a:r>
              <a:rPr lang="en-US" sz="2800" dirty="0" err="1"/>
              <a:t>Freixenet</a:t>
            </a:r>
            <a:r>
              <a:rPr lang="en-US" sz="2800" dirty="0"/>
              <a:t>, Cordon Negro Brut</a:t>
            </a:r>
          </a:p>
          <a:p>
            <a:pPr lvl="1" eaLnBrk="1" hangingPunct="1">
              <a:lnSpc>
                <a:spcPct val="90000"/>
              </a:lnSpc>
              <a:defRPr/>
            </a:pPr>
            <a:r>
              <a:rPr lang="en-US" sz="2400" dirty="0"/>
              <a:t>Popular Producer</a:t>
            </a:r>
          </a:p>
          <a:p>
            <a:pPr eaLnBrk="1" hangingPunct="1">
              <a:lnSpc>
                <a:spcPct val="90000"/>
              </a:lnSpc>
              <a:defRPr/>
            </a:pPr>
            <a:r>
              <a:rPr lang="en-US" sz="2800" dirty="0" err="1"/>
              <a:t>Cordoniu</a:t>
            </a:r>
            <a:endParaRPr lang="en-US" sz="2800" dirty="0"/>
          </a:p>
          <a:p>
            <a:pPr lvl="1" eaLnBrk="1" hangingPunct="1">
              <a:lnSpc>
                <a:spcPct val="90000"/>
              </a:lnSpc>
              <a:defRPr/>
            </a:pPr>
            <a:r>
              <a:rPr lang="en-US" sz="2400" dirty="0"/>
              <a:t>Most Popular Sparkling Wine in the world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dirty="0"/>
              <a:t>North America</a:t>
            </a:r>
          </a:p>
        </p:txBody>
      </p:sp>
      <p:sp>
        <p:nvSpPr>
          <p:cNvPr id="22531" name="Rectangle 3"/>
          <p:cNvSpPr>
            <a:spLocks noGrp="1" noChangeArrowheads="1"/>
          </p:cNvSpPr>
          <p:nvPr>
            <p:ph idx="1"/>
          </p:nvPr>
        </p:nvSpPr>
        <p:spPr/>
        <p:txBody>
          <a:bodyPr>
            <a:normAutofit/>
          </a:bodyPr>
          <a:lstStyle/>
          <a:p>
            <a:pPr eaLnBrk="1" hangingPunct="1">
              <a:lnSpc>
                <a:spcPct val="90000"/>
              </a:lnSpc>
              <a:defRPr/>
            </a:pPr>
            <a:r>
              <a:rPr lang="en-US" sz="3200" dirty="0"/>
              <a:t>Washington State</a:t>
            </a:r>
          </a:p>
          <a:p>
            <a:pPr lvl="1" eaLnBrk="1" hangingPunct="1">
              <a:lnSpc>
                <a:spcPct val="90000"/>
              </a:lnSpc>
              <a:defRPr/>
            </a:pPr>
            <a:r>
              <a:rPr lang="en-US" sz="2800" dirty="0"/>
              <a:t>Predominately Chardonnay</a:t>
            </a:r>
          </a:p>
          <a:p>
            <a:pPr lvl="1" eaLnBrk="1" hangingPunct="1">
              <a:lnSpc>
                <a:spcPct val="90000"/>
              </a:lnSpc>
              <a:defRPr/>
            </a:pPr>
            <a:r>
              <a:rPr lang="en-US" sz="2800" dirty="0"/>
              <a:t>Leading Producer: </a:t>
            </a:r>
            <a:r>
              <a:rPr lang="en-US" sz="2800" dirty="0" err="1"/>
              <a:t>Domaine</a:t>
            </a:r>
            <a:r>
              <a:rPr lang="en-US" sz="2800" dirty="0"/>
              <a:t> St. Michele</a:t>
            </a:r>
          </a:p>
          <a:p>
            <a:pPr lvl="2" eaLnBrk="1" hangingPunct="1">
              <a:lnSpc>
                <a:spcPct val="90000"/>
              </a:lnSpc>
              <a:defRPr/>
            </a:pPr>
            <a:r>
              <a:rPr lang="en-US" sz="2400" i="1" dirty="0" err="1"/>
              <a:t>Method</a:t>
            </a:r>
            <a:r>
              <a:rPr lang="en-US" sz="2400" i="1" dirty="0" err="1">
                <a:cs typeface="Arial" charset="0"/>
              </a:rPr>
              <a:t>é</a:t>
            </a:r>
            <a:r>
              <a:rPr lang="en-US" sz="2400" i="1" dirty="0"/>
              <a:t> </a:t>
            </a:r>
            <a:r>
              <a:rPr lang="en-US" sz="2400" i="1" dirty="0" err="1"/>
              <a:t>Champagnoise</a:t>
            </a:r>
            <a:endParaRPr lang="en-US" sz="2400" i="1" dirty="0"/>
          </a:p>
          <a:p>
            <a:pPr lvl="2" eaLnBrk="1" hangingPunct="1">
              <a:lnSpc>
                <a:spcPct val="90000"/>
              </a:lnSpc>
              <a:defRPr/>
            </a:pPr>
            <a:r>
              <a:rPr lang="en-US" sz="2400" dirty="0"/>
              <a:t>323,000 Cases in 2006</a:t>
            </a:r>
          </a:p>
          <a:p>
            <a:pPr eaLnBrk="1" hangingPunct="1">
              <a:lnSpc>
                <a:spcPct val="90000"/>
              </a:lnSpc>
              <a:defRPr/>
            </a:pPr>
            <a:r>
              <a:rPr lang="en-US" sz="3200" dirty="0"/>
              <a:t>California</a:t>
            </a:r>
          </a:p>
          <a:p>
            <a:pPr lvl="1" eaLnBrk="1" hangingPunct="1">
              <a:lnSpc>
                <a:spcPct val="90000"/>
              </a:lnSpc>
              <a:defRPr/>
            </a:pPr>
            <a:r>
              <a:rPr lang="en-US" sz="2800" dirty="0"/>
              <a:t>Kluge Estate, </a:t>
            </a:r>
            <a:r>
              <a:rPr lang="en-US" sz="2800" dirty="0" err="1"/>
              <a:t>Mumm</a:t>
            </a:r>
            <a:r>
              <a:rPr lang="en-US" sz="2800" dirty="0"/>
              <a:t>, </a:t>
            </a:r>
            <a:r>
              <a:rPr lang="en-US" sz="2800" dirty="0" err="1"/>
              <a:t>Domaine</a:t>
            </a:r>
            <a:r>
              <a:rPr lang="en-US" sz="2800" dirty="0"/>
              <a:t> </a:t>
            </a:r>
            <a:r>
              <a:rPr lang="en-US" sz="2800" dirty="0" err="1"/>
              <a:t>Chandon</a:t>
            </a:r>
            <a:r>
              <a:rPr lang="en-US" sz="2800" dirty="0"/>
              <a:t>, Gloria </a:t>
            </a:r>
            <a:r>
              <a:rPr lang="en-US" sz="2800" dirty="0" err="1"/>
              <a:t>Ferrer</a:t>
            </a:r>
            <a:r>
              <a:rPr lang="en-US" sz="2800" dirty="0"/>
              <a:t>, </a:t>
            </a:r>
            <a:r>
              <a:rPr lang="en-US" sz="2800" dirty="0" err="1"/>
              <a:t>Soter</a:t>
            </a:r>
            <a:r>
              <a:rPr lang="en-US" sz="2800" dirty="0"/>
              <a:t> Vineyards, </a:t>
            </a:r>
            <a:r>
              <a:rPr lang="en-US" sz="2800" dirty="0" err="1"/>
              <a:t>Laetitia</a:t>
            </a:r>
            <a:r>
              <a:rPr lang="en-US" sz="2800" dirty="0"/>
              <a:t>, </a:t>
            </a:r>
            <a:r>
              <a:rPr lang="en-US" sz="2800" dirty="0" err="1"/>
              <a:t>Roederer</a:t>
            </a:r>
            <a:r>
              <a:rPr lang="en-US" sz="2800" dirty="0"/>
              <a:t> Estate, </a:t>
            </a:r>
            <a:r>
              <a:rPr lang="en-US" sz="2800" dirty="0" err="1"/>
              <a:t>Schramsberg</a:t>
            </a:r>
            <a:r>
              <a:rPr lang="en-US" sz="2800" dirty="0"/>
              <a:t>, </a:t>
            </a:r>
            <a:r>
              <a:rPr lang="en-US" sz="2800" dirty="0" err="1"/>
              <a:t>Domaine</a:t>
            </a:r>
            <a:r>
              <a:rPr lang="en-US" sz="2800" dirty="0"/>
              <a:t> </a:t>
            </a:r>
            <a:r>
              <a:rPr lang="en-US" sz="2800" dirty="0" err="1"/>
              <a:t>Carneros</a:t>
            </a:r>
            <a:r>
              <a:rPr lang="en-US" sz="2800" dirty="0"/>
              <a:t>, </a:t>
            </a:r>
            <a:r>
              <a:rPr lang="en-US" sz="2800" i="1" dirty="0"/>
              <a:t>“J”</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a:t>Opening a bottle of Sparkling Wine</a:t>
            </a:r>
          </a:p>
        </p:txBody>
      </p:sp>
      <p:sp>
        <p:nvSpPr>
          <p:cNvPr id="3" name="Content Placeholder 2"/>
          <p:cNvSpPr>
            <a:spLocks noGrp="1"/>
          </p:cNvSpPr>
          <p:nvPr>
            <p:ph idx="1"/>
          </p:nvPr>
        </p:nvSpPr>
        <p:spPr/>
        <p:txBody>
          <a:bodyPr>
            <a:normAutofit/>
          </a:bodyPr>
          <a:lstStyle/>
          <a:p>
            <a:pPr>
              <a:defRPr/>
            </a:pPr>
            <a:r>
              <a:rPr lang="en-US" sz="3200" i="1" dirty="0">
                <a:hlinkClick r:id="rId2"/>
              </a:rPr>
              <a:t>Le </a:t>
            </a:r>
            <a:r>
              <a:rPr lang="en-US" sz="3200" i="1" dirty="0" err="1">
                <a:hlinkClick r:id="rId2"/>
              </a:rPr>
              <a:t>Saberage</a:t>
            </a:r>
            <a:endParaRPr lang="en-US" sz="3200" i="1" dirty="0"/>
          </a:p>
          <a:p>
            <a:pPr lvl="1">
              <a:defRPr/>
            </a:pPr>
            <a:r>
              <a:rPr lang="en-US" sz="2800" dirty="0"/>
              <a:t>Releasing the cork using a sword</a:t>
            </a:r>
          </a:p>
          <a:p>
            <a:pPr lvl="2">
              <a:defRPr/>
            </a:pPr>
            <a:r>
              <a:rPr lang="en-US" sz="2400" dirty="0"/>
              <a:t>DO NOT TRY THIS ON YOUR OWN, THIS IS A DIFFICULT TECHNIQUE THAT REQUIRES TRAINING</a:t>
            </a:r>
          </a:p>
          <a:p>
            <a:pPr>
              <a:defRPr/>
            </a:pPr>
            <a:r>
              <a:rPr lang="en-US" sz="3200" dirty="0"/>
              <a:t>Traditional Method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90783B2-9F8E-49BA-938B-4AF67B338D7E}"/>
              </a:ext>
            </a:extLst>
          </p:cNvPr>
          <p:cNvPicPr>
            <a:picLocks noChangeAspect="1"/>
          </p:cNvPicPr>
          <p:nvPr/>
        </p:nvPicPr>
        <p:blipFill>
          <a:blip r:embed="rId2"/>
          <a:stretch>
            <a:fillRect/>
          </a:stretch>
        </p:blipFill>
        <p:spPr>
          <a:xfrm>
            <a:off x="1752600" y="152184"/>
            <a:ext cx="8686800" cy="6515100"/>
          </a:xfrm>
          <a:prstGeom prst="rect">
            <a:avLst/>
          </a:prstGeom>
        </p:spPr>
      </p:pic>
    </p:spTree>
    <p:extLst>
      <p:ext uri="{BB962C8B-B14F-4D97-AF65-F5344CB8AC3E}">
        <p14:creationId xmlns:p14="http://schemas.microsoft.com/office/powerpoint/2010/main" val="7440065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5FDD0C9-306C-44D4-9449-E8CDD4752927}"/>
              </a:ext>
            </a:extLst>
          </p:cNvPr>
          <p:cNvPicPr>
            <a:picLocks noChangeAspect="1"/>
          </p:cNvPicPr>
          <p:nvPr/>
        </p:nvPicPr>
        <p:blipFill>
          <a:blip r:embed="rId2"/>
          <a:stretch>
            <a:fillRect/>
          </a:stretch>
        </p:blipFill>
        <p:spPr>
          <a:xfrm>
            <a:off x="1524000" y="401956"/>
            <a:ext cx="9144000" cy="6075045"/>
          </a:xfrm>
          <a:prstGeom prst="rect">
            <a:avLst/>
          </a:prstGeom>
        </p:spPr>
      </p:pic>
      <p:sp>
        <p:nvSpPr>
          <p:cNvPr id="3" name="Content Placeholder 2">
            <a:extLst>
              <a:ext uri="{FF2B5EF4-FFF2-40B4-BE49-F238E27FC236}">
                <a16:creationId xmlns:a16="http://schemas.microsoft.com/office/drawing/2014/main" id="{23918C8F-E690-42F1-86D1-EA00C7E7953C}"/>
              </a:ext>
            </a:extLst>
          </p:cNvPr>
          <p:cNvSpPr>
            <a:spLocks noGrp="1"/>
          </p:cNvSpPr>
          <p:nvPr>
            <p:ph idx="1"/>
          </p:nvPr>
        </p:nvSpPr>
        <p:spPr>
          <a:xfrm>
            <a:off x="1524001" y="3962400"/>
            <a:ext cx="9143999" cy="1600200"/>
          </a:xfrm>
        </p:spPr>
        <p:txBody>
          <a:bodyPr>
            <a:noAutofit/>
          </a:bodyPr>
          <a:lstStyle/>
          <a:p>
            <a:pPr>
              <a:spcBef>
                <a:spcPts val="0"/>
              </a:spcBef>
            </a:pPr>
            <a:r>
              <a:rPr lang="en-US" dirty="0">
                <a:solidFill>
                  <a:schemeClr val="bg1"/>
                </a:solidFill>
              </a:rPr>
              <a:t>Chalk, Greensand, Clay</a:t>
            </a:r>
          </a:p>
          <a:p>
            <a:pPr>
              <a:spcBef>
                <a:spcPts val="0"/>
              </a:spcBef>
            </a:pPr>
            <a:r>
              <a:rPr lang="en-US" dirty="0">
                <a:solidFill>
                  <a:schemeClr val="bg1"/>
                </a:solidFill>
              </a:rPr>
              <a:t>Cool coastal influences north of the 51 parallel</a:t>
            </a:r>
          </a:p>
          <a:p>
            <a:pPr>
              <a:spcBef>
                <a:spcPts val="0"/>
              </a:spcBef>
            </a:pPr>
            <a:r>
              <a:rPr lang="en-US" dirty="0">
                <a:solidFill>
                  <a:schemeClr val="bg1"/>
                </a:solidFill>
              </a:rPr>
              <a:t>Warm September</a:t>
            </a:r>
          </a:p>
          <a:p>
            <a:pPr>
              <a:spcBef>
                <a:spcPts val="0"/>
              </a:spcBef>
            </a:pPr>
            <a:r>
              <a:rPr lang="en-US" dirty="0">
                <a:solidFill>
                  <a:schemeClr val="bg1"/>
                </a:solidFill>
              </a:rPr>
              <a:t>Grape Varieties: Chardonnay, Pinot Noir, Pinot Meunier, Pinot Blanc, Pinot Gris</a:t>
            </a:r>
          </a:p>
        </p:txBody>
      </p:sp>
      <p:sp>
        <p:nvSpPr>
          <p:cNvPr id="5" name="TextBox 4">
            <a:extLst>
              <a:ext uri="{FF2B5EF4-FFF2-40B4-BE49-F238E27FC236}">
                <a16:creationId xmlns:a16="http://schemas.microsoft.com/office/drawing/2014/main" id="{6F1C5BFC-0DAE-4834-9FA0-1129EB2E9006}"/>
              </a:ext>
            </a:extLst>
          </p:cNvPr>
          <p:cNvSpPr txBox="1"/>
          <p:nvPr/>
        </p:nvSpPr>
        <p:spPr>
          <a:xfrm>
            <a:off x="2185555" y="6435525"/>
            <a:ext cx="7820891" cy="461665"/>
          </a:xfrm>
          <a:prstGeom prst="rect">
            <a:avLst/>
          </a:prstGeom>
          <a:noFill/>
        </p:spPr>
        <p:txBody>
          <a:bodyPr wrap="square" rtlCol="0">
            <a:spAutoFit/>
          </a:bodyPr>
          <a:lstStyle/>
          <a:p>
            <a:r>
              <a:rPr lang="en-US" sz="1200" dirty="0">
                <a:hlinkClick r:id="rId3"/>
              </a:rPr>
              <a:t>https://daily.sevenfifty.com/why-you-should-start-paying-attention-to-english-sparkling-wine/</a:t>
            </a:r>
            <a:r>
              <a:rPr lang="en-US" sz="1200" dirty="0"/>
              <a:t> </a:t>
            </a:r>
          </a:p>
          <a:p>
            <a:r>
              <a:rPr lang="en-US" sz="1200" dirty="0"/>
              <a:t>Photo Credit: </a:t>
            </a:r>
            <a:r>
              <a:rPr lang="en-US" sz="1200" dirty="0">
                <a:hlinkClick r:id="rId4"/>
              </a:rPr>
              <a:t>http://londoncosmopolitan.blogspot.com/2011/07/west-sussex-wine-trail.html</a:t>
            </a:r>
            <a:r>
              <a:rPr lang="en-US" sz="1200" dirty="0"/>
              <a:t> </a:t>
            </a:r>
          </a:p>
        </p:txBody>
      </p:sp>
    </p:spTree>
    <p:extLst>
      <p:ext uri="{BB962C8B-B14F-4D97-AF65-F5344CB8AC3E}">
        <p14:creationId xmlns:p14="http://schemas.microsoft.com/office/powerpoint/2010/main" val="253255017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8347B-C3FE-4C79-9F63-66BD76BCAFE4}"/>
              </a:ext>
            </a:extLst>
          </p:cNvPr>
          <p:cNvSpPr>
            <a:spLocks noGrp="1"/>
          </p:cNvSpPr>
          <p:nvPr>
            <p:ph type="title"/>
          </p:nvPr>
        </p:nvSpPr>
        <p:spPr>
          <a:xfrm>
            <a:off x="1676400" y="109547"/>
            <a:ext cx="5943600" cy="1262054"/>
          </a:xfrm>
        </p:spPr>
        <p:txBody>
          <a:bodyPr/>
          <a:lstStyle/>
          <a:p>
            <a:r>
              <a:rPr lang="en-US" sz="4400" dirty="0"/>
              <a:t>PDO Quality English Sparkling Wine</a:t>
            </a:r>
            <a:endParaRPr lang="en-US" sz="4800" dirty="0"/>
          </a:p>
        </p:txBody>
      </p:sp>
      <p:sp>
        <p:nvSpPr>
          <p:cNvPr id="3" name="Content Placeholder 2">
            <a:extLst>
              <a:ext uri="{FF2B5EF4-FFF2-40B4-BE49-F238E27FC236}">
                <a16:creationId xmlns:a16="http://schemas.microsoft.com/office/drawing/2014/main" id="{5F5E8B91-22AC-41AE-B0A3-8713393A505D}"/>
              </a:ext>
            </a:extLst>
          </p:cNvPr>
          <p:cNvSpPr>
            <a:spLocks noGrp="1"/>
          </p:cNvSpPr>
          <p:nvPr>
            <p:ph idx="1"/>
          </p:nvPr>
        </p:nvSpPr>
        <p:spPr>
          <a:xfrm>
            <a:off x="1676401" y="1645272"/>
            <a:ext cx="8839199" cy="4938408"/>
          </a:xfrm>
        </p:spPr>
        <p:txBody>
          <a:bodyPr>
            <a:normAutofit/>
          </a:bodyPr>
          <a:lstStyle/>
          <a:p>
            <a:r>
              <a:rPr lang="en-US" sz="2600" dirty="0"/>
              <a:t>Sugar allowed in the production of the cuvee  (still wine), not to exceed additional 3% alcohol from naturally occurring sugar</a:t>
            </a:r>
          </a:p>
          <a:p>
            <a:r>
              <a:rPr lang="en-US" sz="2600" dirty="0"/>
              <a:t>Cuvee can not be less than 9% alcohol, final </a:t>
            </a:r>
          </a:p>
          <a:p>
            <a:r>
              <a:rPr lang="en-US" sz="2600" dirty="0"/>
              <a:t>Sparkling wine can not be less than 10% and the </a:t>
            </a:r>
            <a:r>
              <a:rPr lang="en-US" sz="2600" i="1" dirty="0" err="1"/>
              <a:t>tirage</a:t>
            </a:r>
            <a:r>
              <a:rPr lang="en-US" sz="2600" dirty="0"/>
              <a:t> liqueur may not increase total alcohol by more than 1.5%</a:t>
            </a:r>
          </a:p>
          <a:p>
            <a:r>
              <a:rPr lang="en-US" sz="2600" dirty="0"/>
              <a:t>De-acidification of cuvee is allowed</a:t>
            </a:r>
          </a:p>
          <a:p>
            <a:r>
              <a:rPr lang="en-US" sz="2600" dirty="0"/>
              <a:t>Sweetening of cuvee is not permitted</a:t>
            </a:r>
          </a:p>
          <a:p>
            <a:pPr marL="72533" indent="-165497"/>
            <a:r>
              <a:rPr lang="en-US" sz="2600" dirty="0"/>
              <a:t>Traditional Method</a:t>
            </a:r>
          </a:p>
          <a:p>
            <a:pPr marL="72533" indent="-165497"/>
            <a:r>
              <a:rPr lang="en-US" sz="2600" dirty="0"/>
              <a:t>9 months aging in lees (12-24 is common)</a:t>
            </a:r>
          </a:p>
        </p:txBody>
      </p:sp>
      <p:sp>
        <p:nvSpPr>
          <p:cNvPr id="4" name="Text Placeholder 3">
            <a:extLst>
              <a:ext uri="{FF2B5EF4-FFF2-40B4-BE49-F238E27FC236}">
                <a16:creationId xmlns:a16="http://schemas.microsoft.com/office/drawing/2014/main" id="{86D3BC5E-CE04-4662-B734-AB3180CD70AA}"/>
              </a:ext>
            </a:extLst>
          </p:cNvPr>
          <p:cNvSpPr>
            <a:spLocks noGrp="1"/>
          </p:cNvSpPr>
          <p:nvPr>
            <p:ph type="body" sz="half" idx="2"/>
          </p:nvPr>
        </p:nvSpPr>
        <p:spPr/>
        <p:txBody>
          <a:bodyPr/>
          <a:lstStyle/>
          <a:p>
            <a:endParaRPr lang="en-US" dirty="0"/>
          </a:p>
        </p:txBody>
      </p:sp>
      <p:sp>
        <p:nvSpPr>
          <p:cNvPr id="5" name="TextBox 4">
            <a:extLst>
              <a:ext uri="{FF2B5EF4-FFF2-40B4-BE49-F238E27FC236}">
                <a16:creationId xmlns:a16="http://schemas.microsoft.com/office/drawing/2014/main" id="{1FF6E955-D9B7-4E9C-B845-3B59854C37E4}"/>
              </a:ext>
            </a:extLst>
          </p:cNvPr>
          <p:cNvSpPr txBox="1"/>
          <p:nvPr/>
        </p:nvSpPr>
        <p:spPr>
          <a:xfrm>
            <a:off x="1905000" y="6400800"/>
            <a:ext cx="4695536" cy="369332"/>
          </a:xfrm>
          <a:prstGeom prst="rect">
            <a:avLst/>
          </a:prstGeom>
          <a:noFill/>
        </p:spPr>
        <p:txBody>
          <a:bodyPr wrap="square" rtlCol="0">
            <a:spAutoFit/>
          </a:bodyPr>
          <a:lstStyle/>
          <a:p>
            <a:r>
              <a:rPr lang="en-US" sz="900" dirty="0"/>
              <a:t>Source: Retrieved from </a:t>
            </a:r>
            <a:r>
              <a:rPr lang="en-US" sz="900" dirty="0">
                <a:hlinkClick r:id="rId2"/>
              </a:rPr>
              <a:t>http://www.ukva.org.uk/wp-content/uploads/2017/03/DEFRA-GUIDANCE-PDO-ENGLISH.pdf</a:t>
            </a:r>
            <a:r>
              <a:rPr lang="en-US" sz="900" dirty="0"/>
              <a:t> </a:t>
            </a:r>
          </a:p>
        </p:txBody>
      </p:sp>
    </p:spTree>
    <p:extLst>
      <p:ext uri="{BB962C8B-B14F-4D97-AF65-F5344CB8AC3E}">
        <p14:creationId xmlns:p14="http://schemas.microsoft.com/office/powerpoint/2010/main" val="39927308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ED67E7EE-FB96-4D30-98D1-BBDF99C37BEE}"/>
              </a:ext>
            </a:extLst>
          </p:cNvPr>
          <p:cNvSpPr>
            <a:spLocks noGrp="1"/>
          </p:cNvSpPr>
          <p:nvPr>
            <p:ph type="title"/>
          </p:nvPr>
        </p:nvSpPr>
        <p:spPr>
          <a:xfrm>
            <a:off x="609600" y="182880"/>
            <a:ext cx="10972800" cy="1111664"/>
          </a:xfrm>
        </p:spPr>
        <p:txBody>
          <a:bodyPr/>
          <a:lstStyle/>
          <a:p>
            <a:r>
              <a:rPr lang="en-US" dirty="0"/>
              <a:t>Champagne Bottle Sizes</a:t>
            </a:r>
          </a:p>
        </p:txBody>
      </p:sp>
      <p:pic>
        <p:nvPicPr>
          <p:cNvPr id="5" name="Picture 4">
            <a:extLst>
              <a:ext uri="{FF2B5EF4-FFF2-40B4-BE49-F238E27FC236}">
                <a16:creationId xmlns:a16="http://schemas.microsoft.com/office/drawing/2014/main" id="{25CDA619-9E79-46D5-A0FF-AC9800BBAC6F}"/>
              </a:ext>
            </a:extLst>
          </p:cNvPr>
          <p:cNvPicPr>
            <a:picLocks noChangeAspect="1"/>
          </p:cNvPicPr>
          <p:nvPr/>
        </p:nvPicPr>
        <p:blipFill rotWithShape="1">
          <a:blip r:embed="rId2"/>
          <a:srcRect t="6241"/>
          <a:stretch/>
        </p:blipFill>
        <p:spPr>
          <a:xfrm>
            <a:off x="2676283" y="1600199"/>
            <a:ext cx="6924917" cy="5486401"/>
          </a:xfrm>
          <a:prstGeom prst="rect">
            <a:avLst/>
          </a:prstGeom>
          <a:noFill/>
        </p:spPr>
      </p:pic>
    </p:spTree>
    <p:extLst>
      <p:ext uri="{BB962C8B-B14F-4D97-AF65-F5344CB8AC3E}">
        <p14:creationId xmlns:p14="http://schemas.microsoft.com/office/powerpoint/2010/main" val="38543746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981200" y="228600"/>
            <a:ext cx="8229600" cy="1143000"/>
          </a:xfrm>
        </p:spPr>
        <p:txBody>
          <a:bodyPr/>
          <a:lstStyle/>
          <a:p>
            <a:pPr eaLnBrk="1" hangingPunct="1">
              <a:defRPr/>
            </a:pPr>
            <a:r>
              <a:rPr lang="en-US" dirty="0"/>
              <a:t>Terms to  Know</a:t>
            </a:r>
          </a:p>
        </p:txBody>
      </p:sp>
      <p:sp>
        <p:nvSpPr>
          <p:cNvPr id="4099" name="Rectangle 3"/>
          <p:cNvSpPr>
            <a:spLocks noGrp="1" noChangeArrowheads="1"/>
          </p:cNvSpPr>
          <p:nvPr>
            <p:ph idx="1"/>
          </p:nvPr>
        </p:nvSpPr>
        <p:spPr>
          <a:xfrm>
            <a:off x="1981200" y="1600200"/>
            <a:ext cx="8229600" cy="4953000"/>
          </a:xfrm>
        </p:spPr>
        <p:txBody>
          <a:bodyPr/>
          <a:lstStyle/>
          <a:p>
            <a:pPr eaLnBrk="1" hangingPunct="1">
              <a:lnSpc>
                <a:spcPct val="80000"/>
              </a:lnSpc>
              <a:defRPr/>
            </a:pPr>
            <a:r>
              <a:rPr lang="en-US" sz="2800" i="1" dirty="0" err="1"/>
              <a:t>M</a:t>
            </a:r>
            <a:r>
              <a:rPr lang="en-US" sz="2800" i="1" dirty="0" err="1">
                <a:cs typeface="Arial" charset="0"/>
              </a:rPr>
              <a:t>éthode</a:t>
            </a:r>
            <a:r>
              <a:rPr lang="en-US" sz="2800" i="1" dirty="0">
                <a:cs typeface="Arial" charset="0"/>
              </a:rPr>
              <a:t> </a:t>
            </a:r>
            <a:r>
              <a:rPr lang="en-US" sz="2800" i="1" dirty="0" err="1">
                <a:cs typeface="Arial" charset="0"/>
              </a:rPr>
              <a:t>Champenoise</a:t>
            </a:r>
            <a:r>
              <a:rPr lang="en-US" sz="2800" dirty="0">
                <a:cs typeface="Arial" charset="0"/>
              </a:rPr>
              <a:t> (all related terms)</a:t>
            </a:r>
          </a:p>
          <a:p>
            <a:pPr eaLnBrk="1" hangingPunct="1">
              <a:lnSpc>
                <a:spcPct val="80000"/>
              </a:lnSpc>
              <a:defRPr/>
            </a:pPr>
            <a:r>
              <a:rPr lang="en-US" sz="2800" dirty="0">
                <a:cs typeface="Arial" charset="0"/>
              </a:rPr>
              <a:t>Champagne Grape Varieties</a:t>
            </a:r>
          </a:p>
          <a:p>
            <a:pPr eaLnBrk="1" hangingPunct="1">
              <a:lnSpc>
                <a:spcPct val="80000"/>
              </a:lnSpc>
              <a:defRPr/>
            </a:pPr>
            <a:r>
              <a:rPr lang="en-US" sz="2800" dirty="0" err="1">
                <a:cs typeface="Arial" charset="0"/>
              </a:rPr>
              <a:t>Charmat</a:t>
            </a:r>
            <a:r>
              <a:rPr lang="en-US" sz="2800" dirty="0">
                <a:cs typeface="Arial" charset="0"/>
              </a:rPr>
              <a:t> Method</a:t>
            </a:r>
          </a:p>
          <a:p>
            <a:pPr eaLnBrk="1" hangingPunct="1">
              <a:lnSpc>
                <a:spcPct val="80000"/>
              </a:lnSpc>
              <a:defRPr/>
            </a:pPr>
            <a:r>
              <a:rPr lang="en-US" sz="2800" dirty="0">
                <a:cs typeface="Arial" charset="0"/>
              </a:rPr>
              <a:t>Champagne</a:t>
            </a:r>
          </a:p>
          <a:p>
            <a:pPr eaLnBrk="1" hangingPunct="1">
              <a:lnSpc>
                <a:spcPct val="80000"/>
              </a:lnSpc>
              <a:defRPr/>
            </a:pPr>
            <a:r>
              <a:rPr lang="en-US" sz="2800" dirty="0">
                <a:cs typeface="Arial" charset="0"/>
              </a:rPr>
              <a:t>Prosecco</a:t>
            </a:r>
          </a:p>
          <a:p>
            <a:pPr eaLnBrk="1" hangingPunct="1">
              <a:lnSpc>
                <a:spcPct val="80000"/>
              </a:lnSpc>
              <a:defRPr/>
            </a:pPr>
            <a:r>
              <a:rPr lang="en-US" sz="2800" dirty="0">
                <a:cs typeface="Arial" charset="0"/>
              </a:rPr>
              <a:t>Cava</a:t>
            </a:r>
          </a:p>
          <a:p>
            <a:pPr eaLnBrk="1" hangingPunct="1">
              <a:lnSpc>
                <a:spcPct val="80000"/>
              </a:lnSpc>
              <a:defRPr/>
            </a:pPr>
            <a:r>
              <a:rPr lang="en-US" sz="2800" dirty="0">
                <a:cs typeface="Arial" charset="0"/>
              </a:rPr>
              <a:t>Champagne Sugar Content:</a:t>
            </a:r>
          </a:p>
          <a:p>
            <a:pPr lvl="1" eaLnBrk="1" hangingPunct="1">
              <a:lnSpc>
                <a:spcPct val="80000"/>
              </a:lnSpc>
              <a:defRPr/>
            </a:pPr>
            <a:r>
              <a:rPr lang="en-US" dirty="0">
                <a:cs typeface="Arial" charset="0"/>
              </a:rPr>
              <a:t>Extra Brut, Brut, Extra Dry, Sec, Demi-Sec, </a:t>
            </a:r>
            <a:r>
              <a:rPr lang="en-US" dirty="0" err="1">
                <a:cs typeface="Arial" charset="0"/>
              </a:rPr>
              <a:t>Doux</a:t>
            </a:r>
            <a:endParaRPr lang="en-US" sz="2400" dirty="0"/>
          </a:p>
          <a:p>
            <a:pPr eaLnBrk="1" hangingPunct="1">
              <a:lnSpc>
                <a:spcPct val="80000"/>
              </a:lnSpc>
              <a:defRPr/>
            </a:pPr>
            <a:r>
              <a:rPr lang="en-US" sz="2800" dirty="0">
                <a:cs typeface="Arial" charset="0"/>
              </a:rPr>
              <a:t>Vintage</a:t>
            </a:r>
          </a:p>
          <a:p>
            <a:pPr eaLnBrk="1" hangingPunct="1">
              <a:lnSpc>
                <a:spcPct val="80000"/>
              </a:lnSpc>
              <a:defRPr/>
            </a:pPr>
            <a:r>
              <a:rPr lang="en-US" sz="2800" dirty="0">
                <a:cs typeface="Arial" charset="0"/>
              </a:rPr>
              <a:t>Rosé</a:t>
            </a:r>
          </a:p>
          <a:p>
            <a:pPr eaLnBrk="1" hangingPunct="1">
              <a:lnSpc>
                <a:spcPct val="80000"/>
              </a:lnSpc>
              <a:defRPr/>
            </a:pPr>
            <a:endParaRPr lang="en-US" sz="2800" dirty="0">
              <a:cs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a:bodyPr>
          <a:lstStyle/>
          <a:p>
            <a:pPr eaLnBrk="1" hangingPunct="1">
              <a:defRPr/>
            </a:pPr>
            <a:r>
              <a:rPr lang="en-US" sz="6600" i="1" dirty="0"/>
              <a:t>Define each Term for </a:t>
            </a:r>
            <a:r>
              <a:rPr lang="en-US" sz="6600" i="1" dirty="0" err="1"/>
              <a:t>M</a:t>
            </a:r>
            <a:r>
              <a:rPr lang="en-US" sz="6600" i="1" dirty="0" err="1">
                <a:cs typeface="Arial" charset="0"/>
              </a:rPr>
              <a:t>éthode</a:t>
            </a:r>
            <a:r>
              <a:rPr lang="en-US" sz="6600" i="1" dirty="0">
                <a:cs typeface="Arial" charset="0"/>
              </a:rPr>
              <a:t> Champenoise</a:t>
            </a:r>
          </a:p>
        </p:txBody>
      </p:sp>
      <p:sp>
        <p:nvSpPr>
          <p:cNvPr id="19459" name="Rectangle 3"/>
          <p:cNvSpPr>
            <a:spLocks noGrp="1" noChangeArrowheads="1"/>
          </p:cNvSpPr>
          <p:nvPr>
            <p:ph idx="1"/>
          </p:nvPr>
        </p:nvSpPr>
        <p:spPr>
          <a:xfrm>
            <a:off x="1981200" y="1752600"/>
            <a:ext cx="8229600" cy="5105400"/>
          </a:xfrm>
        </p:spPr>
        <p:txBody>
          <a:bodyPr>
            <a:normAutofit lnSpcReduction="10000"/>
          </a:bodyPr>
          <a:lstStyle/>
          <a:p>
            <a:pPr eaLnBrk="1" hangingPunct="1">
              <a:lnSpc>
                <a:spcPct val="80000"/>
              </a:lnSpc>
              <a:defRPr/>
            </a:pPr>
            <a:r>
              <a:rPr lang="en-US" sz="2800" dirty="0">
                <a:cs typeface="Arial" charset="0"/>
              </a:rPr>
              <a:t>Harvest</a:t>
            </a:r>
          </a:p>
          <a:p>
            <a:pPr eaLnBrk="1" hangingPunct="1">
              <a:lnSpc>
                <a:spcPct val="80000"/>
              </a:lnSpc>
              <a:defRPr/>
            </a:pPr>
            <a:r>
              <a:rPr lang="en-US" sz="2800" dirty="0">
                <a:cs typeface="Arial" charset="0"/>
              </a:rPr>
              <a:t>Press</a:t>
            </a:r>
          </a:p>
          <a:p>
            <a:pPr eaLnBrk="1" hangingPunct="1">
              <a:lnSpc>
                <a:spcPct val="80000"/>
              </a:lnSpc>
              <a:defRPr/>
            </a:pPr>
            <a:r>
              <a:rPr lang="en-US" sz="2800" dirty="0">
                <a:cs typeface="Arial" charset="0"/>
              </a:rPr>
              <a:t>Fermentation</a:t>
            </a:r>
          </a:p>
          <a:p>
            <a:pPr eaLnBrk="1" hangingPunct="1">
              <a:lnSpc>
                <a:spcPct val="80000"/>
              </a:lnSpc>
              <a:defRPr/>
            </a:pPr>
            <a:r>
              <a:rPr lang="en-US" sz="2800" i="1" dirty="0" err="1">
                <a:cs typeface="Arial" charset="0"/>
              </a:rPr>
              <a:t>Assamblage</a:t>
            </a:r>
            <a:r>
              <a:rPr lang="en-US" sz="2800" i="1" dirty="0">
                <a:cs typeface="Arial" charset="0"/>
              </a:rPr>
              <a:t>/</a:t>
            </a:r>
            <a:r>
              <a:rPr lang="en-US" sz="2800" dirty="0">
                <a:cs typeface="Arial" charset="0"/>
              </a:rPr>
              <a:t>Blending</a:t>
            </a:r>
            <a:endParaRPr lang="en-US" sz="2800" i="1" dirty="0">
              <a:cs typeface="Arial" charset="0"/>
            </a:endParaRPr>
          </a:p>
          <a:p>
            <a:pPr eaLnBrk="1" hangingPunct="1">
              <a:lnSpc>
                <a:spcPct val="80000"/>
              </a:lnSpc>
              <a:defRPr/>
            </a:pPr>
            <a:r>
              <a:rPr lang="en-US" sz="2800" i="1" dirty="0">
                <a:cs typeface="Arial" charset="0"/>
              </a:rPr>
              <a:t>Liqueur de </a:t>
            </a:r>
            <a:r>
              <a:rPr lang="en-US" sz="2800" i="1" dirty="0" err="1">
                <a:cs typeface="Arial" charset="0"/>
              </a:rPr>
              <a:t>tirage</a:t>
            </a:r>
            <a:r>
              <a:rPr lang="en-US" sz="2800" i="1" dirty="0">
                <a:cs typeface="Arial" charset="0"/>
              </a:rPr>
              <a:t> </a:t>
            </a:r>
          </a:p>
          <a:p>
            <a:pPr lvl="1" eaLnBrk="1" hangingPunct="1">
              <a:lnSpc>
                <a:spcPct val="80000"/>
              </a:lnSpc>
              <a:defRPr/>
            </a:pPr>
            <a:r>
              <a:rPr lang="en-US" sz="2400" dirty="0">
                <a:cs typeface="Arial" charset="0"/>
              </a:rPr>
              <a:t>Capped</a:t>
            </a:r>
          </a:p>
          <a:p>
            <a:pPr lvl="1" eaLnBrk="1" hangingPunct="1">
              <a:lnSpc>
                <a:spcPct val="80000"/>
              </a:lnSpc>
              <a:defRPr/>
            </a:pPr>
            <a:r>
              <a:rPr lang="en-US" sz="2400" dirty="0">
                <a:cs typeface="Arial" charset="0"/>
              </a:rPr>
              <a:t>Transferred to </a:t>
            </a:r>
            <a:r>
              <a:rPr lang="en-US" sz="2400" i="1" dirty="0" err="1">
                <a:cs typeface="Arial" charset="0"/>
              </a:rPr>
              <a:t>pupitres</a:t>
            </a:r>
            <a:r>
              <a:rPr lang="en-US" sz="2400" i="1" dirty="0">
                <a:cs typeface="Arial" charset="0"/>
              </a:rPr>
              <a:t>/</a:t>
            </a:r>
            <a:r>
              <a:rPr lang="en-US" sz="2400" dirty="0">
                <a:cs typeface="Arial" charset="0"/>
              </a:rPr>
              <a:t>racks</a:t>
            </a:r>
            <a:endParaRPr lang="en-US" sz="2400" i="1" dirty="0">
              <a:cs typeface="Arial" charset="0"/>
            </a:endParaRPr>
          </a:p>
          <a:p>
            <a:pPr lvl="1" eaLnBrk="1" hangingPunct="1">
              <a:lnSpc>
                <a:spcPct val="80000"/>
              </a:lnSpc>
              <a:defRPr/>
            </a:pPr>
            <a:r>
              <a:rPr lang="en-US" sz="2400" dirty="0">
                <a:cs typeface="Arial" charset="0"/>
              </a:rPr>
              <a:t>Sit on Lees (age)</a:t>
            </a:r>
          </a:p>
          <a:p>
            <a:pPr eaLnBrk="1" hangingPunct="1">
              <a:lnSpc>
                <a:spcPct val="80000"/>
              </a:lnSpc>
              <a:defRPr/>
            </a:pPr>
            <a:r>
              <a:rPr lang="en-US" sz="2800" i="1" dirty="0" err="1">
                <a:cs typeface="Arial" charset="0"/>
              </a:rPr>
              <a:t>Rémuage</a:t>
            </a:r>
            <a:r>
              <a:rPr lang="en-US" sz="2800" dirty="0">
                <a:cs typeface="Arial" charset="0"/>
              </a:rPr>
              <a:t>/Riddling</a:t>
            </a:r>
          </a:p>
          <a:p>
            <a:pPr eaLnBrk="1" hangingPunct="1">
              <a:lnSpc>
                <a:spcPct val="80000"/>
              </a:lnSpc>
              <a:defRPr/>
            </a:pPr>
            <a:r>
              <a:rPr lang="en-US" sz="2800" i="1" dirty="0" err="1">
                <a:cs typeface="Arial" charset="0"/>
              </a:rPr>
              <a:t>Dégorgement</a:t>
            </a:r>
            <a:r>
              <a:rPr lang="en-US" sz="2800" dirty="0">
                <a:cs typeface="Arial" charset="0"/>
              </a:rPr>
              <a:t>/Disgorging</a:t>
            </a:r>
          </a:p>
          <a:p>
            <a:pPr eaLnBrk="1" hangingPunct="1">
              <a:lnSpc>
                <a:spcPct val="80000"/>
              </a:lnSpc>
              <a:defRPr/>
            </a:pPr>
            <a:r>
              <a:rPr lang="en-US" sz="2800" i="1" dirty="0" err="1">
                <a:cs typeface="Arial" charset="0"/>
              </a:rPr>
              <a:t>Liqueru</a:t>
            </a:r>
            <a:r>
              <a:rPr lang="en-US" sz="2800" i="1" dirty="0">
                <a:cs typeface="Arial" charset="0"/>
              </a:rPr>
              <a:t> </a:t>
            </a:r>
            <a:r>
              <a:rPr lang="en-US" sz="2800" i="1" dirty="0" err="1">
                <a:cs typeface="Arial" charset="0"/>
              </a:rPr>
              <a:t>d’Expédition</a:t>
            </a:r>
            <a:r>
              <a:rPr lang="en-US" sz="2800" i="1" dirty="0">
                <a:cs typeface="Arial" charset="0"/>
              </a:rPr>
              <a:t>/Dosage</a:t>
            </a:r>
          </a:p>
          <a:p>
            <a:pPr eaLnBrk="1" hangingPunct="1">
              <a:lnSpc>
                <a:spcPct val="80000"/>
              </a:lnSpc>
              <a:defRPr/>
            </a:pPr>
            <a:r>
              <a:rPr lang="en-US" sz="2800" dirty="0">
                <a:cs typeface="Arial" charset="0"/>
              </a:rPr>
              <a:t>Cork/Cage/Seal</a:t>
            </a:r>
          </a:p>
          <a:p>
            <a:pPr eaLnBrk="1" hangingPunct="1">
              <a:lnSpc>
                <a:spcPct val="80000"/>
              </a:lnSpc>
              <a:defRPr/>
            </a:pPr>
            <a:r>
              <a:rPr lang="en-US" sz="2800" dirty="0">
                <a:cs typeface="Arial" charset="0"/>
              </a:rPr>
              <a:t>Age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err="1"/>
              <a:t>M</a:t>
            </a:r>
            <a:r>
              <a:rPr lang="en-US" i="1" dirty="0" err="1">
                <a:cs typeface="Arial" charset="0"/>
              </a:rPr>
              <a:t>éthode</a:t>
            </a:r>
            <a:r>
              <a:rPr lang="en-US" i="1" dirty="0">
                <a:cs typeface="Arial" charset="0"/>
              </a:rPr>
              <a:t> </a:t>
            </a:r>
            <a:r>
              <a:rPr lang="en-US" i="1" dirty="0" err="1">
                <a:cs typeface="Arial" charset="0"/>
              </a:rPr>
              <a:t>Champenoise</a:t>
            </a:r>
            <a:r>
              <a:rPr lang="en-US" i="1" dirty="0">
                <a:cs typeface="Arial" charset="0"/>
              </a:rPr>
              <a:t>: Press</a:t>
            </a:r>
            <a:endParaRPr lang="en-US" dirty="0"/>
          </a:p>
        </p:txBody>
      </p:sp>
      <p:pic>
        <p:nvPicPr>
          <p:cNvPr id="49154" name="Picture 2" descr="http://www.champagne.fr/assets/images/3-vigne-au-vin/Elaboration/pressoir-traditionne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803400"/>
            <a:ext cx="9144000" cy="47780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68654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i="1" dirty="0" err="1"/>
              <a:t>M</a:t>
            </a:r>
            <a:r>
              <a:rPr lang="en-US" i="1" dirty="0" err="1">
                <a:cs typeface="Arial" charset="0"/>
              </a:rPr>
              <a:t>éthode</a:t>
            </a:r>
            <a:r>
              <a:rPr lang="en-US" i="1" dirty="0">
                <a:cs typeface="Arial" charset="0"/>
              </a:rPr>
              <a:t> </a:t>
            </a:r>
            <a:r>
              <a:rPr lang="en-US" i="1" dirty="0" err="1">
                <a:cs typeface="Arial" charset="0"/>
              </a:rPr>
              <a:t>Champenoise</a:t>
            </a:r>
            <a:r>
              <a:rPr lang="en-US" i="1" dirty="0">
                <a:cs typeface="Arial" charset="0"/>
              </a:rPr>
              <a:t>: Assemblage</a:t>
            </a:r>
            <a:br>
              <a:rPr lang="en-US" i="1" dirty="0">
                <a:cs typeface="Arial" charset="0"/>
              </a:rPr>
            </a:br>
            <a:r>
              <a:rPr lang="en-US" sz="1600" i="1" dirty="0">
                <a:cs typeface="Arial" charset="0"/>
                <a:hlinkClick r:id="rId2"/>
              </a:rPr>
              <a:t>http://www.champagne.us/en/champagne/the-keys-facts-about-champagne-wine/the-blending</a:t>
            </a:r>
            <a:endParaRPr lang="en-US" sz="1600" dirty="0"/>
          </a:p>
        </p:txBody>
      </p:sp>
      <p:sp>
        <p:nvSpPr>
          <p:cNvPr id="6" name="Content Placeholder 5"/>
          <p:cNvSpPr>
            <a:spLocks noGrp="1"/>
          </p:cNvSpPr>
          <p:nvPr>
            <p:ph sz="half" idx="2"/>
          </p:nvPr>
        </p:nvSpPr>
        <p:spPr/>
        <p:txBody>
          <a:bodyPr/>
          <a:lstStyle/>
          <a:p>
            <a:endParaRPr lang="en-US"/>
          </a:p>
        </p:txBody>
      </p:sp>
      <p:sp>
        <p:nvSpPr>
          <p:cNvPr id="7" name="AutoShape 2" descr="data:image/jpeg;base64,/9j/4AAQSkZJRgABAQAAAQABAAD/2wCEAAkGBxQSERQUEhQVFBQXFRUVFRQUFRAUFBUVFBQWGBUUFBQYHCggGBolHBQVITEhJSkrLi4uFx8zODMsNygtLisBCgoKDg0OGxAQFywkHCQsLCwsLCwsLCwsLCwsLCwsLCwsLCwsLCwsLCwsLCwsLCwsLCwsLCwsLCwsLCwsLCwsLP/AABEIAKoBKQMBIgACEQEDEQH/xAAcAAABBQEBAQAAAAAAAAAAAAAEAQIDBQYABwj/xABAEAABAwIDBQYDBwIFAwUAAAABAAIRAyEEEjEFQVFxkSJhgaGxwQYTMiMzUmJy0eFC8BSCkrLxJEPCBzRjc6L/xAAZAQACAwEAAAAAAAAAAAAAAAAAAQIDBAX/xAApEQACAgEEAQMDBQEAAAAAAAAAAQIRAwQSITFBIjJREyPBM2FxgZFC/9oADAMBAAIRAxEAPwD25rRGgS5BwCVuiVADcg4BdkHAJy5ADcg4BdkHAJy5ADcg4BdkHAJy5ADcg4BdkHAJy5ADcg4BdkHAJy5ADcg4BdkHAJy5ADcg4BdkHAJy5ADcg4BdkHAJy5AAG16oZTJgLLbIoh1bMRZjS7/MbN9Z8FbfE9fRqA2aMuHc7e9x/wBLbDzzKuT5ADx2MrZjlrPa38MUyI8Wypdl06j6jAXyJEjK24Fyg6pkq52K8Uw6q4EgQ0RxP9jqsEJSnkq+C1pJB23cdl7LA2RrPHhZUTHvcRJbruBn1QO09vs+YQQ/WZDSWmeBTaG3KQIM9bJ5c738PglHHx0aDZuFyOe9xnKCBYan+B5rNbZrZnFajHYiKAItnGeP1XHlCxuKdJU8stsEgxq2B/L7l6R8IbPFLDNJHaf2zbj9PlHVYfZeE+bVYz8TgDy3+Ur1NjYAA0CekVtyDM/BFi6rabHPIENE/wALyjaeINWq951c7oNwW3+N8blpimDd0k8gsFvVmoyV6SOOPkN2PQDqgBWtwOzg7EtkCGNDvHcP74LPfDdOaq3+zqGUOdvcfIWCMCuIZOGFZBwC4gDcE5V+3cRkoPPEQPFaioxlep/iMc0C7S8Rpo3/AIVf8R4X/qag3ZieqL+FCP8AGMJ4OjmR+yN+KMNFdx436qOOXpbHJcmI2hSVfk7lc44DMUB8vvSbsVHu7dEqRuiVTA5cklcgBVy5cgDly5IgBVyRRmp2gOM+SAJUkpVyAEzLgU1yjwhsRwJHv7oAmJTadSZ7jHkD7pxUFEw9w7gfUH2QBLN09RVDcc/WydVMA8kAY74irS9x4WU20Bkp06f4WgHnF/OUNXbnqtH4qgnkDJSbTrZqh8VlzSqLZKPYEret2KDBxl58dPKFVsZMAb4HVWW2n3gbgB0WPBwpSLX2kUNTVT4Khne1vEgeG/yUQCtvh+l9oXfhaT4mw9SskI78ij8svbqNjviSveBoFmHXKs9s1peVWNWrUzuRDGqRpfgjCzUc8/0iBzdr5DzW2VH8I4bJQB3uJd1sPIeastp18lGo7g0ldDTx241/pnyO5M89+I8Z82u87gYHIWVQpar5uoZXOy5Lk2aoRpFx8N5jWAbqV6UxsCFhfgTDZqrnn+kQObv4W8W7SL7dmfN7jllvjfFwwM8T6D3WoJXnXxbis9dw3Ahv+kX8yVbmltgyMFbANkOivSdMQ4eYiFqviqnmoZx9Q9FhxUIII3EFauti8+GMmbJaaa20GRcmCrVSSoZKIxjwJVV/ilNyvwRSPodugSpG6JVMQ0BdCRhT0ARB8OjiLeClQuJMFp4EedvdFIA5IEqQIAVC4kwWng4dDY+qJQuMEtPI/wAIAKSqOi+Wg8QD1TyUAMJUOHPbcO4H1B9k8lQB0VG94cPf2QAYUMTFVveHD39ipyUJi3QWHg9vmYPqgAjE/SevS67Fu+zJ7k96Ce+cPyBH+mR7IYGcwv37O4Pd5H90AXy4nn5lH4Y/aPPCkfVqq6J18Fg1D9BZDssNmtmoz9QP+mSotqVpcfFT7L+sng1x8o91WYt8uKzXWH+yxe45rVcbN7NF7vxGOg/lVLd6s67suHYOILupt6qvSL7jfwmWZPbRnsbUlxTKLJIA1JA6qOs6XKy2DRzV2Dgcx/yifWEmt86+WS6jZ6BgaYa0NGgAHQQqn4xxOXDlu95jpdWuCfIJWU+O616bd+sc12cr242zHBXIyjyo0rynUWZiANSQOq4Tdm9Kja/DbDSwwcLFxLvYeihxPxo6k4h9LOOLTB6I3HEU6QaNA0BY3HVLldaTeOCijJFKTtl4f/Uei4EEGmeL2vI6tBWNrbSNR7nBzXEuJJkbzrCV7QdwUD8Mw/0joFlnmlNUy+OOKJ6L3PMCPEgDqUmJ+Y2xgcjI8ihxQA0kciQkdT7z1UFOvBPYiB7jvIXZh3eal+T3pPko+oH00e8t0XONlzdE2sbFdg55zDZOTGlLKAIMa2WlTUH5mtPEAplfRRbMd2CODiPA3HqgAtyaCuqGyYCgB8qCqbFSyh3uTA7Zz+xH4SR5yPIhEuNlW7Pf23jjDvY+gRtQ2SQDSUNiXwWng5vQmD6p4rDnyQ2PPYNt09EPoRaEoHan3bu6/QohlWWg8QD1CGxzgWO5IfQBwfIB4gHqq1r5o1h+Go8dYd/5InAPmjT/AEAdBHsq3Dvtih/8gPWm39kmxlTTN6v/ANfuFW4bTx9keD97+j3VdhNP74Ln6n2lkOy1wBjOfyx1cFTl0v8AFWmGPZfyH+5VDfq/vgs8v0UWx9wXTRu3HQ1reDWjy/hCUBMJ3xDU7RUNLxGb/j8kp9oo23ctB8Mt7VR3BsDm4/ws7R1Wm2Bak88XR0H8qenV5UPJxA1eAP2fNYz4yqTiCODWwtfhnxTb4LB/ENXNiqnAEDo0Lfq3WIowq5FWrP4fo5q7OA7R8P5VfZX3wtTjO/uDR4rmYIOWRI1ZHUWH7br2WRxT1d7YrLPV3XW3PLkqxoiKQpyaspeNKbCekKi2NIZC5KVyRI9wabKPEG3iE9psoMW7Tn7LunLHsKdKhaU7MmAtTRCbOdFR44ien/KKJVfSdFVp49nr/wABJgWdd2ijaU3FuuFEyqmIJlCk3jmpRUB3oWs5od2vDWL8UrAgpOy1hwJc3qM3qCrNwkFVmMgAOG5zTIjjCsBT1uUkxlZgcQ/M9jgJaeUg6FG4ilmY7dY+imFIR3qLEGGuuYg+iVAN2b2qTDG6Ohj2SYxhLXAA6GTFh4puw6v2QEaOdw4z7onG4sBhG+O5CvaAFs+tlotkgfVrA/qO9CYK9Ou7c6pY8QGi46q02ThWfLa4sbmMnMWidTF+Skx7ZpnvSq0gMW98h94t1glDYMK3pYYD5nIa33qrwx1XP1KaVMth2FNFj4KtYO0rejenU5N9VVMs5Z5/pIsj2G4cQRzHqhNtv7R8PRH4Qy5v6h6qt2oJe5LDxCX8k5dorqG9XtCsWUA4DNdzssxMGNVR0ArnEdmgB+Uf/oyp6Z1Jv9gyK0kOxnxjT+XlGak/87TA/SWyssHOe4kknXW09UuOMlR0sU8CMzteJOilkzOfEhwx7eiZrIC1uwG5cPPEk+wWUpY94BEgjk3XvstbQdlw7B+Uad9ypaZLc2n4FluqKfab5eqqtqjcQ+XEoFxUckrZKCGppTzomKosOTSnJpSJIauXLkhntoNkJjX3b4ogOQGMd9o3ku+ckJYUpJSUrhR1sQxtnOAPDf0CAHFxQFYHM53AggdCbod3xLhQ7L805uAZVMcxlTn4oOhzDmpvGomLW36aqE3wNIssbW0OsjcoaOd35eh9ULiXn5dNw1Bjy/hSs2mSPpAPG58lF5EuxqJMMEZk1HnukAdAFOKccTzQzccf6h0keqkbjGncfJH1IhTIdpM+zdyRWHcXNa6TdoO7eJQmMfmaQJCdsrED5DJ1DY6GPZCkmwoKFQjj0CjxJBAmbbrx4ga+KjNV7jDKfi57QOgkpa+HqFkOcG/oBJ8Cf2TbVAkBbKe8sdkyAZ3XdmPQCPVGVdmuIl9Un8rGtYOUmT5pmwcLDIvGZxk6m8a+CtKwzW3DXnwSjbQM6nTytawaAAdAhdrVCGWi5Av3orKeKE2hZlzvVhEpdnVmVRVImAIvYyP+VUOo5TqremWsa8xAgAR3nSPAIGuy6qyYozXqRJSa6Ow/3VX/ACf7iq/EDtDl+6s8LTljx3s/8lX4tv2h8B5LBqMLUaiuC6ElfIRs37xn6h6oHa1qrhy8wjdnH7RvNBbV/wDcP5+gWbHFxxu/n8FrdyK/Db1bbWbDWj8jPRU9FX22G2HdSZ7qWHqQ5doyOL1UIFgja4BCHpNsoSLEOoMkgcSB1K12Odlbl4T5WWe2RRzV6Q/OD0v7K22hV17p8yVo0/EWyvJy0ioqO1QxU1U2UAVUnyWIc5NKc7VNIUSSEhNKkhMhIkMK5OhJCAPaGlV20PvG/p90a8hrZJgASVUVcWKrrNeLZZLYmTIIGu46wu8ckPZVmQLWud45BDYPDZBDcxm5c49pxO8uNyjMDhsvRPcIRYwOng40AHnrzXVMNaMx8o6IslMelYANKMrmOBPa3dU35XBjuoUuHP2jx3A+IP7I8KKUWuUO2VdRro+h3Vv7qP5+XWm/wyn3Vu4qGoj6cfgLYGMQ1wtIMaOEHok2O2aY5u9V2NqU8rgCHGN0mPFTbDZ9k3vLj5lVOPJKy0wzICjx5hpRTGwELVGZ3cPMqzbxRGxuFqQ0MaCIAlxtc3MDx3qdsCwQrPreN0DzAT8h4qxESclV22z9l4ontIHarjkvxCUugKzB05Dp/KehKpsZgKjRU+U4S4iLlsDtEmb3Lnbt0q2bVLWkju91B/iQ7uVKyRiqbJUN2CyoKR+aZeSSdLAucWi1rAhCYkS4lWGf7N5Bi2o1Ezcd6oKWKqFxzQWBpc5wabG5gOm8DLaON9JnFpq0DLDAtio3n7FC4581ah5+iXY+0WVasNmWta5wIIy52uLWk6ZrGRu3p+Lw5lx3H9yVm1KbXBbjfJW0Ar3a30u/SwKoZSgq42r9DubR5LHhXEv6/JdPtGXJsfFDtRJFjyKhAVTLUWnwy3/qGngHHo0qbaVi7w9E34bEVSfyO807aZ7bx3x0Cvx8Y/8ASuXvKyqo2C6mqMUbRqqn2WoYUqUBdCRIaUkJyQhIYxcnQuhMD1urUBbBIAI4hAYgUz/WByU1Ci1zQTfmuxFBuUwBx0C7vZygbBVwHgfNnulPxWLDXkGpHj+6KwzGyLDyUuKpNLrgKO1JUh2BU8a0/wDcafEKf5hIsR4QoX4Rkg5R0CHxOBDiTcHiCR6KEov5GmTYX7zwKsHA7vNU+z3kVWteZOgO8zx6K/yKMW0NgD8K92tQgcGho8zKVuz2DXM79bnO8irANSPCfIil2k0BpgRyVpgKQp0mBxAhombX1KDr0S94AE7zeBbcTuRtNgIBc0B2++aPFOEebE2dWxmgbNzE6dOiVm+P7sFHjG/R+sf7XJ+S5vHdYbhdWCBnOdme5okWgWkkCOKMUdIgNJzN7OpBMDnBhPAETmbzBEJiEKrduO+z8VYMdmEtIcOLSCqzbbgaTgTBF720SfQFTVb9mTukehVYNVb1MY19ATHdl4kWJ7lUPsVgz+CyJZbOPZf4ehQdeg0tLYEGxAtIiN3dZS4R4+W+95EeA/kIUVjvUoZY44JMe1yY7Z2Fa2o5zWgF5LnERchse3qp6ybg3dvwd1gwmPrguLQbtAmxtOl1fjmp8oUlXZFF1PtESTz9gom6jmPVSbQP2juarypJEoGfydkqENVg6jAQjKa50ka4ss/h0dt36R5lNrGTUd3n1U2xG2qHub6pHts/vKvS+2itv1srWmyjDblOYLpDv5qhlwhYmQpZTISGhhCSFJCSEDI4XQnkJITA9N2e6WkcCiXCRCr9mvvfeD5KxPcD5D3XYU1RzGgfDnREVioHUH7iG+EqJ+z8311Hu7pyt6BG9BRK5w4jqoa2Ma2YBPfaPDinDDNaLABB4xtiouY6KnAV3Px1KSYlx6NK3cLGfDeHnGZvwtd52W2hEFxYNjYUWIfAUtR4AkmFTY7E53BrVOhEtKrYkbyQeUHejXtLRIExoOKrgzKwjg4+h/dWocYTQgA4ovIEO1uCBax3702rTBcc5y6AG0HipnB2acp9PVS1GkwC2030KYh2HojKADYXFo3yhW0abHEDUmbgwig1wFj6KMtnVAwM0Q1xdTJDj9V4B8ElTM+c4kQBfzRwphNraIYjMYzZ7aTXFjQA7Ubp4gcdUFh8OXuA3b1fbTEsI/uyBwtcN1t6dVkypWTQm0cMKTWgDUSVQ/MV9tbFZgCINoHULNkX8VnzLqi2BY4E9vwPoq3aOFqEnKAPqhwklxeS0B4tYB5dv01CstmEB5JEgAyOKmeZV+k4iyOTsp6NJ1AUqbAwl1VoygFjWs/qLWidGjfqT3qyx/1n+9yfTb228x5kJ+NpAucQd9j4BTyxclSCDS7K2qZHgUOwQD3hE1aZQ8LBNNPk0xa8BuzW9ioeXunPHZ5klOwTT8moe9sppuBy91dFehEP+mVdMJgClAgFMAWcuGwkhSQkhIkMISQpISQnQEZCSFIQkhAHoWEZBHMedlaBqpNnV3GA7UHXiBEFaENXTijnsiypC1T5UhCdAB1WqtxjVbVQqrGJUFknwvQ+upxIaPC58z5KxxmNDZAmf0mOpshNlVmtbHA25HefFUXxdtp1OoGMGZxbLfwtGknvkGytj0QZZ1MSXOibnSSiMMAwyY73cB3LHbJwDnvz1Hku4+w4BatgGWC4kR3KQifaeIDWPdMtsRF+Em3dKIa95AIOoBB13eSCw2HBYQc0ctyWni3DstghtrjpogAnDUqmYlxd3cJ77p+Oo1Pqp3M6T2SNxg2Cdh8TP1QOqnq1RFjfxhIZW42jWLBFRwqCDDTDZi4dGoRWHxJDQKkF28iw8VE17/yjlPqVI2jKYh9CtmmNJICdVXMZAgLqhSGCVaQIIKo8Tstzb03W/C72O5aBwUTgq5wUuxp0ZjEMcGjMMpkzebWuqsUr2Wl2wyw5IDCYSSsmWNcFsWNwVAglxG71IVY55Bsd61GJpBtM8VmifUqLVRRJdk+DrkvbI3j1RT4l0aEn9kJgh9qzmETiXhrmgm7i6By100/lXaeTfZDIkuiBwTHMnVSlJC0SSfZBMXLFEx+LTooA5E4j7n/N6QgzvWPLw6Roh0ROpRA4iVFkRJ1/vimgXVDRagdzUkKctTS1RolZFCSFLCSEBZEQkhSkJMqdDNViMRlrNaNSRzjktfC8vw7ya8kknMLkmdRvXpWY8V1InPZNCa5R5jxTXuPFNiIsS6AqLGYoNBc4gAbyjtouMalYf4lefmsEmIJiTEzrCEDNJg8b8yg97QYDt+sAi6A25hXPrNc0T2AOhP7p+wj/ANLW5H2RjjpyCkhMZgMKdCOiuBgbb7i0Gb96hwp1RdWoRTEEjkShsKJKGHqb8vi26jdgX5pbA6AePFTbOeS0ySb8e5BUazr9o6HeUWFBzGcbHh+3FKWmdDHRUIrOOrnG+8lXuc5Rc6IAcCnSgnuObXclc48SgAyU2o5DZjxS5jGqAHOcoyo3FNJSYAG1WmJ1CrsPiCPpIPP91c4g2KytcxVtbksuZeS2BdPxDnNMjdxngqRqsAeyeSraZVPcUT8hWA+8bzTNotk3kTAzzAa2XTfjBdyseC7Bn7Rv97ijS0FoBuOBuNVdpyGQytbHPY9lKjBtbswC+ofw7mNkmOI7loDVDcrXOGY2EwC4gXgKvotGakYE5qt9/wD3N/ieqixf3zu44YDuBqGQOi0srL2ufsoiZmO64QG5O2e8nD0ySScpuf1FRzYrFm7NOPoeAmkLnFNaVSWDiEwhKSkJSJCQkIXEpJRQHQkyriV0oA//2Q=="/>
          <p:cNvSpPr>
            <a:spLocks noChangeAspect="1" noChangeArrowheads="1"/>
          </p:cNvSpPr>
          <p:nvPr/>
        </p:nvSpPr>
        <p:spPr bwMode="auto">
          <a:xfrm>
            <a:off x="1679575" y="-1303338"/>
            <a:ext cx="4762500" cy="27241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data:image/jpeg;base64,/9j/4AAQSkZJRgABAQAAAQABAAD/2wCEAAkGBxQSERQUEhQVFBQXFRUVFRQUFRAUFBUVFBQWGBUUFBQYHCggGBolHBQVITEhJSkrLi4uFx8zODMsNygtLisBCgoKDg0OGxAQFywkHCQsLCwsLCwsLCwsLCwsLCwsLCwsLCwsLCwsLCwsLCwsLCwsLCwsLCwsLCwsLCwsLCwsLP/AABEIAKoBKQMBIgACEQEDEQH/xAAcAAABBQEBAQAAAAAAAAAAAAAEAQIDBQYABwj/xABAEAABAwIDBQYDBwIFAwUAAAABAAIRAyEEEjEFQVFxkSJhgaGxwQYTMiMzUmJy0eFC8BSCkrLxJEPCBzRjc6L/xAAZAQACAwEAAAAAAAAAAAAAAAAAAQIDBAX/xAApEQACAgEEAQMDBQEAAAAAAAAAAQIRAwQSITFBIjJREyPBM2FxgZFC/9oADAMBAAIRAxEAPwD25rRGgS5BwCVuiVADcg4BdkHAJy5ADcg4BdkHAJy5ADcg4BdkHAJy5ADcg4BdkHAJy5ADcg4BdkHAJy5ADcg4BdkHAJy5ADcg4BdkHAJy5ADcg4BdkHAJy5AAG16oZTJgLLbIoh1bMRZjS7/MbN9Z8FbfE9fRqA2aMuHc7e9x/wBLbDzzKuT5ADx2MrZjlrPa38MUyI8Wypdl06j6jAXyJEjK24Fyg6pkq52K8Uw6q4EgQ0RxP9jqsEJSnkq+C1pJB23cdl7LA2RrPHhZUTHvcRJbruBn1QO09vs+YQQ/WZDSWmeBTaG3KQIM9bJ5c738PglHHx0aDZuFyOe9xnKCBYan+B5rNbZrZnFajHYiKAItnGeP1XHlCxuKdJU8stsEgxq2B/L7l6R8IbPFLDNJHaf2zbj9PlHVYfZeE+bVYz8TgDy3+Ur1NjYAA0CekVtyDM/BFi6rabHPIENE/wALyjaeINWq951c7oNwW3+N8blpimDd0k8gsFvVmoyV6SOOPkN2PQDqgBWtwOzg7EtkCGNDvHcP74LPfDdOaq3+zqGUOdvcfIWCMCuIZOGFZBwC4gDcE5V+3cRkoPPEQPFaioxlep/iMc0C7S8Rpo3/AIVf8R4X/qag3ZieqL+FCP8AGMJ4OjmR+yN+KMNFdx436qOOXpbHJcmI2hSVfk7lc44DMUB8vvSbsVHu7dEqRuiVTA5cklcgBVy5cgDly5IgBVyRRmp2gOM+SAJUkpVyAEzLgU1yjwhsRwJHv7oAmJTadSZ7jHkD7pxUFEw9w7gfUH2QBLN09RVDcc/WydVMA8kAY74irS9x4WU20Bkp06f4WgHnF/OUNXbnqtH4qgnkDJSbTrZqh8VlzSqLZKPYEret2KDBxl58dPKFVsZMAb4HVWW2n3gbgB0WPBwpSLX2kUNTVT4Khne1vEgeG/yUQCtvh+l9oXfhaT4mw9SskI78ij8svbqNjviSveBoFmHXKs9s1peVWNWrUzuRDGqRpfgjCzUc8/0iBzdr5DzW2VH8I4bJQB3uJd1sPIeastp18lGo7g0ldDTx241/pnyO5M89+I8Z82u87gYHIWVQpar5uoZXOy5Lk2aoRpFx8N5jWAbqV6UxsCFhfgTDZqrnn+kQObv4W8W7SL7dmfN7jllvjfFwwM8T6D3WoJXnXxbis9dw3Ahv+kX8yVbmltgyMFbANkOivSdMQ4eYiFqviqnmoZx9Q9FhxUIII3EFauti8+GMmbJaaa20GRcmCrVSSoZKIxjwJVV/ilNyvwRSPodugSpG6JVMQ0BdCRhT0ARB8OjiLeClQuJMFp4EedvdFIA5IEqQIAVC4kwWng4dDY+qJQuMEtPI/wAIAKSqOi+Wg8QD1TyUAMJUOHPbcO4H1B9k8lQB0VG94cPf2QAYUMTFVveHD39ipyUJi3QWHg9vmYPqgAjE/SevS67Fu+zJ7k96Ce+cPyBH+mR7IYGcwv37O4Pd5H90AXy4nn5lH4Y/aPPCkfVqq6J18Fg1D9BZDssNmtmoz9QP+mSotqVpcfFT7L+sng1x8o91WYt8uKzXWH+yxe45rVcbN7NF7vxGOg/lVLd6s67suHYOILupt6qvSL7jfwmWZPbRnsbUlxTKLJIA1JA6qOs6XKy2DRzV2Dgcx/yifWEmt86+WS6jZ6BgaYa0NGgAHQQqn4xxOXDlu95jpdWuCfIJWU+O616bd+sc12cr242zHBXIyjyo0rynUWZiANSQOq4Tdm9Kja/DbDSwwcLFxLvYeihxPxo6k4h9LOOLTB6I3HEU6QaNA0BY3HVLldaTeOCijJFKTtl4f/Uei4EEGmeL2vI6tBWNrbSNR7nBzXEuJJkbzrCV7QdwUD8Mw/0joFlnmlNUy+OOKJ6L3PMCPEgDqUmJ+Y2xgcjI8ihxQA0kciQkdT7z1UFOvBPYiB7jvIXZh3eal+T3pPko+oH00e8t0XONlzdE2sbFdg55zDZOTGlLKAIMa2WlTUH5mtPEAplfRRbMd2CODiPA3HqgAtyaCuqGyYCgB8qCqbFSyh3uTA7Zz+xH4SR5yPIhEuNlW7Pf23jjDvY+gRtQ2SQDSUNiXwWng5vQmD6p4rDnyQ2PPYNt09EPoRaEoHan3bu6/QohlWWg8QD1CGxzgWO5IfQBwfIB4gHqq1r5o1h+Go8dYd/5InAPmjT/AEAdBHsq3Dvtih/8gPWm39kmxlTTN6v/ANfuFW4bTx9keD97+j3VdhNP74Ln6n2lkOy1wBjOfyx1cFTl0v8AFWmGPZfyH+5VDfq/vgs8v0UWx9wXTRu3HQ1reDWjy/hCUBMJ3xDU7RUNLxGb/j8kp9oo23ctB8Mt7VR3BsDm4/ws7R1Wm2Bak88XR0H8qenV5UPJxA1eAP2fNYz4yqTiCODWwtfhnxTb4LB/ENXNiqnAEDo0Lfq3WIowq5FWrP4fo5q7OA7R8P5VfZX3wtTjO/uDR4rmYIOWRI1ZHUWH7br2WRxT1d7YrLPV3XW3PLkqxoiKQpyaspeNKbCekKi2NIZC5KVyRI9wabKPEG3iE9psoMW7Tn7LunLHsKdKhaU7MmAtTRCbOdFR44ien/KKJVfSdFVp49nr/wABJgWdd2ijaU3FuuFEyqmIJlCk3jmpRUB3oWs5od2vDWL8UrAgpOy1hwJc3qM3qCrNwkFVmMgAOG5zTIjjCsBT1uUkxlZgcQ/M9jgJaeUg6FG4ilmY7dY+imFIR3qLEGGuuYg+iVAN2b2qTDG6Ohj2SYxhLXAA6GTFh4puw6v2QEaOdw4z7onG4sBhG+O5CvaAFs+tlotkgfVrA/qO9CYK9Ou7c6pY8QGi46q02ThWfLa4sbmMnMWidTF+Skx7ZpnvSq0gMW98h94t1glDYMK3pYYD5nIa33qrwx1XP1KaVMth2FNFj4KtYO0rejenU5N9VVMs5Z5/pIsj2G4cQRzHqhNtv7R8PRH4Qy5v6h6qt2oJe5LDxCX8k5dorqG9XtCsWUA4DNdzssxMGNVR0ArnEdmgB+Uf/oyp6Z1Jv9gyK0kOxnxjT+XlGak/87TA/SWyssHOe4kknXW09UuOMlR0sU8CMzteJOilkzOfEhwx7eiZrIC1uwG5cPPEk+wWUpY94BEgjk3XvstbQdlw7B+Uad9ypaZLc2n4FluqKfab5eqqtqjcQ+XEoFxUckrZKCGppTzomKosOTSnJpSJIauXLkhntoNkJjX3b4ogOQGMd9o3ku+ckJYUpJSUrhR1sQxtnOAPDf0CAHFxQFYHM53AggdCbod3xLhQ7L805uAZVMcxlTn4oOhzDmpvGomLW36aqE3wNIssbW0OsjcoaOd35eh9ULiXn5dNw1Bjy/hSs2mSPpAPG58lF5EuxqJMMEZk1HnukAdAFOKccTzQzccf6h0keqkbjGncfJH1IhTIdpM+zdyRWHcXNa6TdoO7eJQmMfmaQJCdsrED5DJ1DY6GPZCkmwoKFQjj0CjxJBAmbbrx4ga+KjNV7jDKfi57QOgkpa+HqFkOcG/oBJ8Cf2TbVAkBbKe8sdkyAZ3XdmPQCPVGVdmuIl9Un8rGtYOUmT5pmwcLDIvGZxk6m8a+CtKwzW3DXnwSjbQM6nTytawaAAdAhdrVCGWi5Av3orKeKE2hZlzvVhEpdnVmVRVImAIvYyP+VUOo5TqremWsa8xAgAR3nSPAIGuy6qyYozXqRJSa6Ow/3VX/ACf7iq/EDtDl+6s8LTljx3s/8lX4tv2h8B5LBqMLUaiuC6ElfIRs37xn6h6oHa1qrhy8wjdnH7RvNBbV/wDcP5+gWbHFxxu/n8FrdyK/Db1bbWbDWj8jPRU9FX22G2HdSZ7qWHqQ5doyOL1UIFgja4BCHpNsoSLEOoMkgcSB1K12Odlbl4T5WWe2RRzV6Q/OD0v7K22hV17p8yVo0/EWyvJy0ioqO1QxU1U2UAVUnyWIc5NKc7VNIUSSEhNKkhMhIkMK5OhJCAPaGlV20PvG/p90a8hrZJgASVUVcWKrrNeLZZLYmTIIGu46wu8ckPZVmQLWud45BDYPDZBDcxm5c49pxO8uNyjMDhsvRPcIRYwOng40AHnrzXVMNaMx8o6IslMelYANKMrmOBPa3dU35XBjuoUuHP2jx3A+IP7I8KKUWuUO2VdRro+h3Vv7qP5+XWm/wyn3Vu4qGoj6cfgLYGMQ1wtIMaOEHok2O2aY5u9V2NqU8rgCHGN0mPFTbDZ9k3vLj5lVOPJKy0wzICjx5hpRTGwELVGZ3cPMqzbxRGxuFqQ0MaCIAlxtc3MDx3qdsCwQrPreN0DzAT8h4qxESclV22z9l4ontIHarjkvxCUugKzB05Dp/KehKpsZgKjRU+U4S4iLlsDtEmb3Lnbt0q2bVLWkju91B/iQ7uVKyRiqbJUN2CyoKR+aZeSSdLAucWi1rAhCYkS4lWGf7N5Bi2o1Ezcd6oKWKqFxzQWBpc5wabG5gOm8DLaON9JnFpq0DLDAtio3n7FC4581ah5+iXY+0WVasNmWta5wIIy52uLWk6ZrGRu3p+Lw5lx3H9yVm1KbXBbjfJW0Ar3a30u/SwKoZSgq42r9DubR5LHhXEv6/JdPtGXJsfFDtRJFjyKhAVTLUWnwy3/qGngHHo0qbaVi7w9E34bEVSfyO807aZ7bx3x0Cvx8Y/8ASuXvKyqo2C6mqMUbRqqn2WoYUqUBdCRIaUkJyQhIYxcnQuhMD1urUBbBIAI4hAYgUz/WByU1Ci1zQTfmuxFBuUwBx0C7vZygbBVwHgfNnulPxWLDXkGpHj+6KwzGyLDyUuKpNLrgKO1JUh2BU8a0/wDcafEKf5hIsR4QoX4Rkg5R0CHxOBDiTcHiCR6KEov5GmTYX7zwKsHA7vNU+z3kVWteZOgO8zx6K/yKMW0NgD8K92tQgcGho8zKVuz2DXM79bnO8irANSPCfIil2k0BpgRyVpgKQp0mBxAhombX1KDr0S94AE7zeBbcTuRtNgIBc0B2++aPFOEebE2dWxmgbNzE6dOiVm+P7sFHjG/R+sf7XJ+S5vHdYbhdWCBnOdme5okWgWkkCOKMUdIgNJzN7OpBMDnBhPAETmbzBEJiEKrduO+z8VYMdmEtIcOLSCqzbbgaTgTBF720SfQFTVb9mTukehVYNVb1MY19ATHdl4kWJ7lUPsVgz+CyJZbOPZf4ehQdeg0tLYEGxAtIiN3dZS4R4+W+95EeA/kIUVjvUoZY44JMe1yY7Z2Fa2o5zWgF5LnERchse3qp6ybg3dvwd1gwmPrguLQbtAmxtOl1fjmp8oUlXZFF1PtESTz9gom6jmPVSbQP2juarypJEoGfydkqENVg6jAQjKa50ka4ss/h0dt36R5lNrGTUd3n1U2xG2qHub6pHts/vKvS+2itv1srWmyjDblOYLpDv5qhlwhYmQpZTISGhhCSFJCSEDI4XQnkJITA9N2e6WkcCiXCRCr9mvvfeD5KxPcD5D3XYU1RzGgfDnREVioHUH7iG+EqJ+z8311Hu7pyt6BG9BRK5w4jqoa2Ma2YBPfaPDinDDNaLABB4xtiouY6KnAV3Px1KSYlx6NK3cLGfDeHnGZvwtd52W2hEFxYNjYUWIfAUtR4AkmFTY7E53BrVOhEtKrYkbyQeUHejXtLRIExoOKrgzKwjg4+h/dWocYTQgA4ovIEO1uCBax3702rTBcc5y6AG0HipnB2acp9PVS1GkwC2030KYh2HojKADYXFo3yhW0abHEDUmbgwig1wFj6KMtnVAwM0Q1xdTJDj9V4B8ElTM+c4kQBfzRwphNraIYjMYzZ7aTXFjQA7Ubp4gcdUFh8OXuA3b1fbTEsI/uyBwtcN1t6dVkypWTQm0cMKTWgDUSVQ/MV9tbFZgCINoHULNkX8VnzLqi2BY4E9vwPoq3aOFqEnKAPqhwklxeS0B4tYB5dv01CstmEB5JEgAyOKmeZV+k4iyOTsp6NJ1AUqbAwl1VoygFjWs/qLWidGjfqT3qyx/1n+9yfTb228x5kJ+NpAucQd9j4BTyxclSCDS7K2qZHgUOwQD3hE1aZQ8LBNNPk0xa8BuzW9ioeXunPHZ5klOwTT8moe9sppuBy91dFehEP+mVdMJgClAgFMAWcuGwkhSQkhIkMISQpISQnQEZCSFIQkhAHoWEZBHMedlaBqpNnV3GA7UHXiBEFaENXTijnsiypC1T5UhCdAB1WqtxjVbVQqrGJUFknwvQ+upxIaPC58z5KxxmNDZAmf0mOpshNlVmtbHA25HefFUXxdtp1OoGMGZxbLfwtGknvkGytj0QZZ1MSXOibnSSiMMAwyY73cB3LHbJwDnvz1Hku4+w4BatgGWC4kR3KQifaeIDWPdMtsRF+Em3dKIa95AIOoBB13eSCw2HBYQc0ctyWni3DstghtrjpogAnDUqmYlxd3cJ77p+Oo1Pqp3M6T2SNxg2Cdh8TP1QOqnq1RFjfxhIZW42jWLBFRwqCDDTDZi4dGoRWHxJDQKkF28iw8VE17/yjlPqVI2jKYh9CtmmNJICdVXMZAgLqhSGCVaQIIKo8Tstzb03W/C72O5aBwUTgq5wUuxp0ZjEMcGjMMpkzebWuqsUr2Wl2wyw5IDCYSSsmWNcFsWNwVAglxG71IVY55Bsd61GJpBtM8VmifUqLVRRJdk+DrkvbI3j1RT4l0aEn9kJgh9qzmETiXhrmgm7i6By100/lXaeTfZDIkuiBwTHMnVSlJC0SSfZBMXLFEx+LTooA5E4j7n/N6QgzvWPLw6Roh0ROpRA4iVFkRJ1/vimgXVDRagdzUkKctTS1RolZFCSFLCSEBZEQkhSkJMqdDNViMRlrNaNSRzjktfC8vw7ya8kknMLkmdRvXpWY8V1InPZNCa5R5jxTXuPFNiIsS6AqLGYoNBc4gAbyjtouMalYf4lefmsEmIJiTEzrCEDNJg8b8yg97QYDt+sAi6A25hXPrNc0T2AOhP7p+wj/ANLW5H2RjjpyCkhMZgMKdCOiuBgbb7i0Gb96hwp1RdWoRTEEjkShsKJKGHqb8vi26jdgX5pbA6AePFTbOeS0ySb8e5BUazr9o6HeUWFBzGcbHh+3FKWmdDHRUIrOOrnG+8lXuc5Rc6IAcCnSgnuObXclc48SgAyU2o5DZjxS5jGqAHOcoyo3FNJSYAG1WmJ1CrsPiCPpIPP91c4g2KytcxVtbksuZeS2BdPxDnNMjdxngqRqsAeyeSraZVPcUT8hWA+8bzTNotk3kTAzzAa2XTfjBdyseC7Bn7Rv97ijS0FoBuOBuNVdpyGQytbHPY9lKjBtbswC+ofw7mNkmOI7loDVDcrXOGY2EwC4gXgKvotGakYE5qt9/wD3N/ieqixf3zu44YDuBqGQOi0srL2ufsoiZmO64QG5O2e8nD0ySScpuf1FRzYrFm7NOPoeAmkLnFNaVSWDiEwhKSkJSJCQkIXEpJRQHQkyriV0oA//2Q=="/>
          <p:cNvSpPr>
            <a:spLocks noChangeAspect="1" noChangeArrowheads="1"/>
          </p:cNvSpPr>
          <p:nvPr/>
        </p:nvSpPr>
        <p:spPr bwMode="auto">
          <a:xfrm>
            <a:off x="1831975" y="-1150938"/>
            <a:ext cx="4762500" cy="27241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0182" name="Picture 6" descr="http://poppmood.com/wp-content/uploads/2014/11/assemblages-ab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9400" y="1598613"/>
            <a:ext cx="9118600" cy="52158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15634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2880"/>
            <a:ext cx="7391400" cy="1111664"/>
          </a:xfrm>
        </p:spPr>
        <p:txBody>
          <a:bodyPr>
            <a:noAutofit/>
          </a:bodyPr>
          <a:lstStyle/>
          <a:p>
            <a:r>
              <a:rPr lang="en-US" sz="4800" i="1" dirty="0" err="1"/>
              <a:t>M</a:t>
            </a:r>
            <a:r>
              <a:rPr lang="en-US" sz="4800" i="1" dirty="0" err="1">
                <a:cs typeface="Arial" charset="0"/>
              </a:rPr>
              <a:t>éthode</a:t>
            </a:r>
            <a:r>
              <a:rPr lang="en-US" sz="4800" i="1" dirty="0">
                <a:cs typeface="Arial" charset="0"/>
              </a:rPr>
              <a:t> Champenoise: Liqueur de </a:t>
            </a:r>
            <a:r>
              <a:rPr lang="en-US" sz="4800" i="1" dirty="0" err="1">
                <a:cs typeface="Arial" charset="0"/>
              </a:rPr>
              <a:t>Tirage</a:t>
            </a:r>
            <a:endParaRPr lang="en-US" sz="4800" dirty="0"/>
          </a:p>
        </p:txBody>
      </p:sp>
      <p:sp>
        <p:nvSpPr>
          <p:cNvPr id="3" name="Content Placeholder 2"/>
          <p:cNvSpPr>
            <a:spLocks noGrp="1"/>
          </p:cNvSpPr>
          <p:nvPr>
            <p:ph sz="half" idx="1"/>
          </p:nvPr>
        </p:nvSpPr>
        <p:spPr>
          <a:xfrm>
            <a:off x="381000" y="1600201"/>
            <a:ext cx="6858000" cy="4525963"/>
          </a:xfrm>
        </p:spPr>
        <p:txBody>
          <a:bodyPr/>
          <a:lstStyle/>
          <a:p>
            <a:pPr marL="0" indent="0">
              <a:buNone/>
            </a:pPr>
            <a:endParaRPr lang="en-US" dirty="0"/>
          </a:p>
          <a:p>
            <a:pPr marL="0" indent="0">
              <a:buNone/>
            </a:pPr>
            <a:endParaRPr lang="en-US" dirty="0"/>
          </a:p>
          <a:p>
            <a:pPr marL="0" indent="0">
              <a:buNone/>
            </a:pPr>
            <a:r>
              <a:rPr lang="en-US" dirty="0"/>
              <a:t>What is the intended result when the wine maker adds _______ and _______ to the still wine?</a:t>
            </a:r>
          </a:p>
          <a:p>
            <a:pPr marL="0" indent="0">
              <a:buNone/>
            </a:pPr>
            <a:endParaRPr lang="en-US" dirty="0"/>
          </a:p>
          <a:p>
            <a:pPr marL="0" indent="0">
              <a:buNone/>
            </a:pPr>
            <a:endParaRPr lang="en-US" dirty="0"/>
          </a:p>
        </p:txBody>
      </p:sp>
      <p:pic>
        <p:nvPicPr>
          <p:cNvPr id="51202" name="Picture 2" descr="http://www.vigneron-champagne.com/images/aa%20octobre%202008/Tirage%202008-10%20densit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91400" y="0"/>
            <a:ext cx="4800600" cy="6821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55070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2.bp.blogspot.com/_bB78MtZlJs0/S_a1qNDF4MI/AAAAAAAAAiE/UkT8O4ClsfQ/s1600/Remuag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9858" y="1562016"/>
            <a:ext cx="7269942" cy="5295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24000" y="228600"/>
            <a:ext cx="9144000" cy="1066800"/>
          </a:xfrm>
        </p:spPr>
        <p:txBody>
          <a:bodyPr>
            <a:normAutofit fontScale="90000"/>
          </a:bodyPr>
          <a:lstStyle/>
          <a:p>
            <a:pPr>
              <a:defRPr/>
            </a:pPr>
            <a:r>
              <a:rPr lang="en-US" i="1" dirty="0" err="1"/>
              <a:t>M</a:t>
            </a:r>
            <a:r>
              <a:rPr lang="en-US" i="1" dirty="0" err="1">
                <a:cs typeface="Arial" charset="0"/>
              </a:rPr>
              <a:t>éthode</a:t>
            </a:r>
            <a:r>
              <a:rPr lang="en-US" i="1" dirty="0">
                <a:cs typeface="Arial" charset="0"/>
              </a:rPr>
              <a:t> </a:t>
            </a:r>
            <a:r>
              <a:rPr lang="en-US" i="1" dirty="0" err="1">
                <a:cs typeface="Arial" charset="0"/>
              </a:rPr>
              <a:t>Champenoise</a:t>
            </a:r>
            <a:r>
              <a:rPr lang="en-US" i="1" dirty="0">
                <a:cs typeface="Arial" charset="0"/>
              </a:rPr>
              <a:t>: </a:t>
            </a:r>
            <a:r>
              <a:rPr lang="en-US" i="1" dirty="0" err="1">
                <a:cs typeface="Arial" charset="0"/>
              </a:rPr>
              <a:t>Remuage</a:t>
            </a:r>
            <a:r>
              <a:rPr lang="en-US" i="1" dirty="0">
                <a:cs typeface="Arial" charset="0"/>
              </a:rPr>
              <a:t>/Riddling </a:t>
            </a:r>
            <a:r>
              <a:rPr lang="en-US" sz="1200" i="1" dirty="0">
                <a:cs typeface="Arial" charset="0"/>
                <a:hlinkClick r:id="rId3"/>
              </a:rPr>
              <a:t>http://www.champagne.fr/en/from-vine-to-wine/wine-making/maturation-on-lees </a:t>
            </a:r>
            <a:endParaRPr lang="en-US" sz="1200" i="1" dirty="0">
              <a:solidFill>
                <a:schemeClr val="bg1">
                  <a:lumMod val="25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a:t>Gyropalettes</a:t>
            </a:r>
            <a:endParaRPr lang="en-US" dirty="0"/>
          </a:p>
        </p:txBody>
      </p:sp>
      <p:sp>
        <p:nvSpPr>
          <p:cNvPr id="3" name="Content Placeholder 2"/>
          <p:cNvSpPr>
            <a:spLocks noGrp="1"/>
          </p:cNvSpPr>
          <p:nvPr>
            <p:ph idx="1"/>
          </p:nvPr>
        </p:nvSpPr>
        <p:spPr/>
        <p:txBody>
          <a:bodyPr/>
          <a:lstStyle/>
          <a:p>
            <a:pPr>
              <a:defRPr/>
            </a:pPr>
            <a:endParaRPr lang="en-US" dirty="0"/>
          </a:p>
        </p:txBody>
      </p:sp>
      <p:pic>
        <p:nvPicPr>
          <p:cNvPr id="6148" name="Picture 6" descr="http://www.rotari.it/image/metodo_5_g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2026" y="1524001"/>
            <a:ext cx="7978775" cy="534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catur">
  <a:themeElements>
    <a:clrScheme name="Decatur">
      <a:dk1>
        <a:sysClr val="windowText" lastClr="000000"/>
      </a:dk1>
      <a:lt1>
        <a:sysClr val="window" lastClr="FFFFFF"/>
      </a:lt1>
      <a:dk2>
        <a:srgbClr val="55554A"/>
      </a:dk2>
      <a:lt2>
        <a:srgbClr val="D7DAE1"/>
      </a:lt2>
      <a:accent1>
        <a:srgbClr val="F4680B"/>
      </a:accent1>
      <a:accent2>
        <a:srgbClr val="ABB19F"/>
      </a:accent2>
      <a:accent3>
        <a:srgbClr val="948774"/>
      </a:accent3>
      <a:accent4>
        <a:srgbClr val="7EB8E7"/>
      </a:accent4>
      <a:accent5>
        <a:srgbClr val="E3B651"/>
      </a:accent5>
      <a:accent6>
        <a:srgbClr val="96756C"/>
      </a:accent6>
      <a:hlink>
        <a:srgbClr val="66AACD"/>
      </a:hlink>
      <a:folHlink>
        <a:srgbClr val="809DB3"/>
      </a:folHlink>
    </a:clrScheme>
    <a:fontScheme name="Decatur">
      <a:majorFont>
        <a:latin typeface="Bodoni MT Condensed"/>
        <a:ea typeface=""/>
        <a:cs typeface=""/>
        <a:font script="Grek" typeface="Times New Roman"/>
        <a:font script="Cyrl"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catur">
      <a:fillStyleLst>
        <a:solidFill>
          <a:schemeClr val="phClr"/>
        </a:solidFill>
        <a:gradFill rotWithShape="1">
          <a:gsLst>
            <a:gs pos="0">
              <a:schemeClr val="phClr">
                <a:tint val="90000"/>
                <a:satMod val="110000"/>
              </a:schemeClr>
            </a:gs>
            <a:gs pos="47500">
              <a:schemeClr val="phClr">
                <a:tint val="53000"/>
                <a:satMod val="120000"/>
              </a:schemeClr>
            </a:gs>
            <a:gs pos="58500">
              <a:schemeClr val="phClr">
                <a:tint val="53000"/>
                <a:satMod val="120000"/>
              </a:schemeClr>
            </a:gs>
            <a:gs pos="100000">
              <a:schemeClr val="phClr">
                <a:tint val="90000"/>
                <a:satMod val="110000"/>
              </a:schemeClr>
            </a:gs>
          </a:gsLst>
          <a:lin ang="3600000" scaled="1"/>
        </a:gradFill>
        <a:gradFill rotWithShape="1">
          <a:gsLst>
            <a:gs pos="0">
              <a:schemeClr val="phClr">
                <a:shade val="54000"/>
                <a:satMod val="105000"/>
              </a:schemeClr>
            </a:gs>
            <a:gs pos="47500">
              <a:schemeClr val="phClr">
                <a:shade val="88000"/>
                <a:satMod val="105000"/>
              </a:schemeClr>
            </a:gs>
            <a:gs pos="58500">
              <a:schemeClr val="phClr">
                <a:shade val="88000"/>
                <a:satMod val="105000"/>
              </a:schemeClr>
            </a:gs>
            <a:gs pos="100000">
              <a:schemeClr val="phClr">
                <a:shade val="54000"/>
                <a:satMod val="105000"/>
              </a:schemeClr>
            </a:gs>
          </a:gsLst>
          <a:lin ang="3600000" scaled="1"/>
        </a:gradFill>
      </a:fillStyleLst>
      <a:lnStyleLst>
        <a:ln w="10000" cap="flat" cmpd="sng" algn="ctr">
          <a:solidFill>
            <a:schemeClr val="phClr"/>
          </a:solidFill>
          <a:prstDash val="solid"/>
        </a:ln>
        <a:ln w="2825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3600000" algn="r" rotWithShape="0">
              <a:srgbClr val="000000">
                <a:alpha val="30000"/>
              </a:srgbClr>
            </a:outerShdw>
          </a:effectLst>
        </a:effectStyle>
        <a:effectStyle>
          <a:effectLst>
            <a:outerShdw blurRad="63500" dist="25400" dir="3600000" algn="r" rotWithShape="0">
              <a:srgbClr val="000000">
                <a:alpha val="36000"/>
              </a:srgbClr>
            </a:outerShdw>
          </a:effectLst>
          <a:scene3d>
            <a:camera prst="orthographicFront">
              <a:rot lat="0" lon="0" rev="0"/>
            </a:camera>
            <a:lightRig rig="harsh" dir="tl">
              <a:rot lat="0" lon="0" rev="9000000"/>
            </a:lightRig>
          </a:scene3d>
          <a:sp3d prstMaterial="flat">
            <a:bevelT w="38100" h="50800" prst="softRound"/>
          </a:sp3d>
        </a:effectStyle>
        <a:effectStyle>
          <a:effectLst>
            <a:outerShdw blurRad="76200" dist="38100" dir="3600000" algn="r" rotWithShape="0">
              <a:srgbClr val="000000">
                <a:alpha val="60000"/>
              </a:srgbClr>
            </a:outerShdw>
          </a:effectLst>
          <a:scene3d>
            <a:camera prst="orthographicFront">
              <a:rot lat="0" lon="0" rev="0"/>
            </a:camera>
            <a:lightRig rig="harsh" dir="tl">
              <a:rot lat="0" lon="0" rev="9000000"/>
            </a:lightRig>
          </a:scene3d>
          <a:sp3d contourW="44450" prstMaterial="flat">
            <a:bevelT w="38100" h="50800" prst="softRound"/>
            <a:contourClr>
              <a:schemeClr val="phClr">
                <a:tint val="5"/>
                <a:satMod val="130000"/>
              </a:schemeClr>
            </a:contourClr>
          </a:sp3d>
        </a:effectStyle>
      </a:effectStyleLst>
      <a:bgFillStyleLst>
        <a:solidFill>
          <a:schemeClr val="phClr"/>
        </a:solidFill>
        <a:gradFill rotWithShape="1">
          <a:gsLst>
            <a:gs pos="0">
              <a:schemeClr val="phClr">
                <a:tint val="100000"/>
                <a:shade val="52000"/>
                <a:satMod val="105000"/>
              </a:schemeClr>
            </a:gs>
            <a:gs pos="47500">
              <a:schemeClr val="phClr">
                <a:tint val="90000"/>
                <a:shade val="89000"/>
                <a:satMod val="105000"/>
              </a:schemeClr>
            </a:gs>
            <a:gs pos="58500">
              <a:schemeClr val="phClr">
                <a:tint val="85000"/>
                <a:shade val="89000"/>
                <a:satMod val="105000"/>
              </a:schemeClr>
            </a:gs>
            <a:gs pos="100000">
              <a:schemeClr val="phClr">
                <a:tint val="100000"/>
                <a:shade val="52000"/>
                <a:satMod val="105000"/>
              </a:schemeClr>
            </a:gs>
          </a:gsLst>
          <a:lin ang="3600000" scaled="0"/>
        </a:gradFill>
        <a:blipFill rotWithShape="1">
          <a:blip xmlns:r="http://schemas.openxmlformats.org/officeDocument/2006/relationships" r:embed="rId1">
            <a:duotone>
              <a:schemeClr val="phClr">
                <a:tint val="98000"/>
              </a:schemeClr>
              <a:schemeClr val="phClr">
                <a:shade val="85000"/>
                <a:satMod val="120000"/>
              </a:schemeClr>
            </a:duotone>
          </a:blip>
          <a:tile tx="0" ty="0" sx="52000" sy="52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1011</TotalTime>
  <Words>1865</Words>
  <Application>Microsoft Office PowerPoint</Application>
  <PresentationFormat>Widescreen</PresentationFormat>
  <Paragraphs>282</Paragraphs>
  <Slides>38</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38</vt:i4>
      </vt:variant>
    </vt:vector>
  </HeadingPairs>
  <TitlesOfParts>
    <vt:vector size="44" baseType="lpstr">
      <vt:lpstr>Arial</vt:lpstr>
      <vt:lpstr>Bodoni MT Condensed</vt:lpstr>
      <vt:lpstr>Courier New</vt:lpstr>
      <vt:lpstr>Franklin Gothic Book</vt:lpstr>
      <vt:lpstr>Wingdings</vt:lpstr>
      <vt:lpstr>Decatur</vt:lpstr>
      <vt:lpstr>Champagne &amp; Sparkling Wine  HMGT 2402, Wine &amp; Beverage Management</vt:lpstr>
      <vt:lpstr>Objectives</vt:lpstr>
      <vt:lpstr>PowerPoint Presentation</vt:lpstr>
      <vt:lpstr>Define each Term for Méthode Champenoise</vt:lpstr>
      <vt:lpstr>Méthode Champenoise: Press</vt:lpstr>
      <vt:lpstr>Méthode Champenoise: Assemblage http://www.champagne.us/en/champagne/the-keys-facts-about-champagne-wine/the-blending</vt:lpstr>
      <vt:lpstr>Méthode Champenoise: Liqueur de Tirage</vt:lpstr>
      <vt:lpstr>Méthode Champenoise: Remuage/Riddling http://www.champagne.fr/en/from-vine-to-wine/wine-making/maturation-on-lees </vt:lpstr>
      <vt:lpstr>Gyropalettes</vt:lpstr>
      <vt:lpstr>Méthode Champenoise: Dégorgement</vt:lpstr>
      <vt:lpstr>Transfer Method</vt:lpstr>
      <vt:lpstr>Charmat or Tank Method </vt:lpstr>
      <vt:lpstr>Champagne Appellations</vt:lpstr>
      <vt:lpstr>Champagne: Terroir</vt:lpstr>
      <vt:lpstr>Champagne: Industry</vt:lpstr>
      <vt:lpstr>Champagne: Rating System</vt:lpstr>
      <vt:lpstr>Champagne: AOC Regulations, Harvesting and Pressing Watch this video and read this page to answer the questions below</vt:lpstr>
      <vt:lpstr>Champagne: AOC Regulations, Harvesting and Pressing Watch this video and read this page to answer the questions below</vt:lpstr>
      <vt:lpstr>Blending and the Styles of Champagne Watch this video about blending and wine styles</vt:lpstr>
      <vt:lpstr>Types of Producers</vt:lpstr>
      <vt:lpstr>Watch theVideo: Oz Clarke &amp; James May in Champagne</vt:lpstr>
      <vt:lpstr>Italy, Piedmont</vt:lpstr>
      <vt:lpstr>Italy, Vento</vt:lpstr>
      <vt:lpstr>Italy, Lombardy</vt:lpstr>
      <vt:lpstr>Germany</vt:lpstr>
      <vt:lpstr>Germany</vt:lpstr>
      <vt:lpstr>PowerPoint Presentation</vt:lpstr>
      <vt:lpstr>PowerPoint Presentation</vt:lpstr>
      <vt:lpstr>PowerPoint Presentation</vt:lpstr>
      <vt:lpstr>PowerPoint Presentation</vt:lpstr>
      <vt:lpstr>Spain: Cava</vt:lpstr>
      <vt:lpstr>North America</vt:lpstr>
      <vt:lpstr>Opening a bottle of Sparkling Wine</vt:lpstr>
      <vt:lpstr>PowerPoint Presentation</vt:lpstr>
      <vt:lpstr>PowerPoint Presentation</vt:lpstr>
      <vt:lpstr>PDO Quality English Sparkling Wine</vt:lpstr>
      <vt:lpstr>Champagne Bottle Sizes</vt:lpstr>
      <vt:lpstr>Terms to  Know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Champagne &amp; Sparkling Wine  HMGT 2402, Wine &amp; Beverage Management</dc:title>
  <dc:creator>Karen Goodlad</dc:creator>
  <cp:lastModifiedBy>Karen Goodlad</cp:lastModifiedBy>
  <cp:revision>15</cp:revision>
  <dcterms:created xsi:type="dcterms:W3CDTF">2020-05-05T20:19:02Z</dcterms:created>
  <dcterms:modified xsi:type="dcterms:W3CDTF">2020-05-06T13:10:16Z</dcterms:modified>
</cp:coreProperties>
</file>