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8" r:id="rId5"/>
    <p:sldId id="258" r:id="rId6"/>
    <p:sldId id="259" r:id="rId7"/>
    <p:sldId id="267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058" y="-8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C1FE38-A2E7-4FF7-894A-226B7047F19B}" type="doc">
      <dgm:prSet loTypeId="urn:microsoft.com/office/officeart/2005/8/layout/pyramid2" loCatId="pyramid" qsTypeId="urn:microsoft.com/office/officeart/2005/8/quickstyle/3d2" qsCatId="3D" csTypeId="urn:microsoft.com/office/officeart/2005/8/colors/accent2_5" csCatId="accent2" phldr="1"/>
      <dgm:spPr/>
    </dgm:pt>
    <dgm:pt modelId="{761130B1-5154-47E0-AEFF-D4FAF7870FA6}">
      <dgm:prSet phldrT="[Text]"/>
      <dgm:spPr/>
      <dgm:t>
        <a:bodyPr/>
        <a:lstStyle/>
        <a:p>
          <a:r>
            <a:rPr lang="en-US" dirty="0" smtClean="0"/>
            <a:t>Regional Manager</a:t>
          </a:r>
          <a:endParaRPr lang="en-US" dirty="0"/>
        </a:p>
      </dgm:t>
    </dgm:pt>
    <dgm:pt modelId="{E7428C90-3E7B-4E89-A868-34F6E314A3F4}" type="parTrans" cxnId="{4CCA2F78-5F85-4321-939D-714ACECADA54}">
      <dgm:prSet/>
      <dgm:spPr/>
      <dgm:t>
        <a:bodyPr/>
        <a:lstStyle/>
        <a:p>
          <a:endParaRPr lang="en-US"/>
        </a:p>
      </dgm:t>
    </dgm:pt>
    <dgm:pt modelId="{ABD3A8D9-0AB6-4F42-BB59-62A7A0380251}" type="sibTrans" cxnId="{4CCA2F78-5F85-4321-939D-714ACECADA54}">
      <dgm:prSet/>
      <dgm:spPr/>
      <dgm:t>
        <a:bodyPr/>
        <a:lstStyle/>
        <a:p>
          <a:endParaRPr lang="en-US"/>
        </a:p>
      </dgm:t>
    </dgm:pt>
    <dgm:pt modelId="{61ABB969-F84C-44EF-AC5F-3E6830184225}">
      <dgm:prSet phldrT="[Text]"/>
      <dgm:spPr/>
      <dgm:t>
        <a:bodyPr/>
        <a:lstStyle/>
        <a:p>
          <a:r>
            <a:rPr lang="en-US" dirty="0" smtClean="0"/>
            <a:t>General Manager</a:t>
          </a:r>
          <a:endParaRPr lang="en-US" dirty="0"/>
        </a:p>
      </dgm:t>
    </dgm:pt>
    <dgm:pt modelId="{09ABFFBD-8772-4E6C-9F42-CA305FB7E8E6}" type="parTrans" cxnId="{903ECE4A-7510-40B9-8638-59C95E4C1CA2}">
      <dgm:prSet/>
      <dgm:spPr/>
      <dgm:t>
        <a:bodyPr/>
        <a:lstStyle/>
        <a:p>
          <a:endParaRPr lang="en-US"/>
        </a:p>
      </dgm:t>
    </dgm:pt>
    <dgm:pt modelId="{4AFEC557-984C-4AC5-8CA8-2CAC7677EFD7}" type="sibTrans" cxnId="{903ECE4A-7510-40B9-8638-59C95E4C1CA2}">
      <dgm:prSet/>
      <dgm:spPr/>
      <dgm:t>
        <a:bodyPr/>
        <a:lstStyle/>
        <a:p>
          <a:endParaRPr lang="en-US"/>
        </a:p>
      </dgm:t>
    </dgm:pt>
    <dgm:pt modelId="{C811F870-A596-4F46-9A21-77F580374CC8}">
      <dgm:prSet phldrT="[Text]"/>
      <dgm:spPr/>
      <dgm:t>
        <a:bodyPr/>
        <a:lstStyle/>
        <a:p>
          <a:r>
            <a:rPr lang="en-US" dirty="0" smtClean="0"/>
            <a:t>Host/Bar Back/Back Waiter</a:t>
          </a:r>
          <a:endParaRPr lang="en-US" dirty="0"/>
        </a:p>
      </dgm:t>
    </dgm:pt>
    <dgm:pt modelId="{DBE11838-61FA-47D8-813D-34B7AD56CA78}" type="parTrans" cxnId="{03C91DBD-30C5-4E47-93D8-7425FFDE78F6}">
      <dgm:prSet/>
      <dgm:spPr/>
      <dgm:t>
        <a:bodyPr/>
        <a:lstStyle/>
        <a:p>
          <a:endParaRPr lang="en-US"/>
        </a:p>
      </dgm:t>
    </dgm:pt>
    <dgm:pt modelId="{21C6FFD7-0CC3-439C-A733-0C4C0A9E17E5}" type="sibTrans" cxnId="{03C91DBD-30C5-4E47-93D8-7425FFDE78F6}">
      <dgm:prSet/>
      <dgm:spPr/>
      <dgm:t>
        <a:bodyPr/>
        <a:lstStyle/>
        <a:p>
          <a:endParaRPr lang="en-US"/>
        </a:p>
      </dgm:t>
    </dgm:pt>
    <dgm:pt modelId="{FD011143-E873-418C-AD34-6BB125D5684A}">
      <dgm:prSet phldrT="[Text]"/>
      <dgm:spPr/>
      <dgm:t>
        <a:bodyPr/>
        <a:lstStyle/>
        <a:p>
          <a:r>
            <a:rPr lang="en-US" dirty="0" smtClean="0"/>
            <a:t>Asst. Gen. Manager</a:t>
          </a:r>
          <a:endParaRPr lang="en-US" dirty="0"/>
        </a:p>
      </dgm:t>
    </dgm:pt>
    <dgm:pt modelId="{18AB3413-F5B4-430A-9254-D559CEA66A15}" type="parTrans" cxnId="{390A5DD5-065E-4001-B69B-29A5051B8E58}">
      <dgm:prSet/>
      <dgm:spPr/>
      <dgm:t>
        <a:bodyPr/>
        <a:lstStyle/>
        <a:p>
          <a:endParaRPr lang="en-US"/>
        </a:p>
      </dgm:t>
    </dgm:pt>
    <dgm:pt modelId="{DA01260B-49C7-4521-A229-56AB9F5FCB75}" type="sibTrans" cxnId="{390A5DD5-065E-4001-B69B-29A5051B8E58}">
      <dgm:prSet/>
      <dgm:spPr/>
      <dgm:t>
        <a:bodyPr/>
        <a:lstStyle/>
        <a:p>
          <a:endParaRPr lang="en-US"/>
        </a:p>
      </dgm:t>
    </dgm:pt>
    <dgm:pt modelId="{9A36D2DD-EAA6-4101-883A-05813FDF5244}">
      <dgm:prSet phldrT="[Text]"/>
      <dgm:spPr/>
      <dgm:t>
        <a:bodyPr/>
        <a:lstStyle/>
        <a:p>
          <a:r>
            <a:rPr lang="en-US" dirty="0" smtClean="0"/>
            <a:t>Closing/Opening Manager</a:t>
          </a:r>
          <a:endParaRPr lang="en-US" dirty="0"/>
        </a:p>
      </dgm:t>
    </dgm:pt>
    <dgm:pt modelId="{6A757716-BBA5-4B34-9031-08A8027AC4FD}" type="parTrans" cxnId="{5D0E3ABF-3E88-44B7-9B1B-D81EEED694AB}">
      <dgm:prSet/>
      <dgm:spPr/>
      <dgm:t>
        <a:bodyPr/>
        <a:lstStyle/>
        <a:p>
          <a:endParaRPr lang="en-US"/>
        </a:p>
      </dgm:t>
    </dgm:pt>
    <dgm:pt modelId="{47D0B843-6E96-4C30-A9F9-9BD457AD5C7E}" type="sibTrans" cxnId="{5D0E3ABF-3E88-44B7-9B1B-D81EEED694AB}">
      <dgm:prSet/>
      <dgm:spPr/>
      <dgm:t>
        <a:bodyPr/>
        <a:lstStyle/>
        <a:p>
          <a:endParaRPr lang="en-US"/>
        </a:p>
      </dgm:t>
    </dgm:pt>
    <dgm:pt modelId="{41FED9BC-3B16-4CBE-A9C8-CBAFA9149E0D}">
      <dgm:prSet phldrT="[Text]"/>
      <dgm:spPr/>
      <dgm:t>
        <a:bodyPr/>
        <a:lstStyle/>
        <a:p>
          <a:r>
            <a:rPr lang="en-US" dirty="0" smtClean="0"/>
            <a:t>Bartender/Server</a:t>
          </a:r>
          <a:endParaRPr lang="en-US" dirty="0"/>
        </a:p>
      </dgm:t>
    </dgm:pt>
    <dgm:pt modelId="{22AA5A47-4B7F-4C8D-9E85-11400CE1E5D2}" type="parTrans" cxnId="{18D7D363-A009-49C7-BFFE-1599653C2480}">
      <dgm:prSet/>
      <dgm:spPr/>
      <dgm:t>
        <a:bodyPr/>
        <a:lstStyle/>
        <a:p>
          <a:endParaRPr lang="en-US"/>
        </a:p>
      </dgm:t>
    </dgm:pt>
    <dgm:pt modelId="{2A6F2764-5A21-4D6D-B99D-BC93C682A2CF}" type="sibTrans" cxnId="{18D7D363-A009-49C7-BFFE-1599653C2480}">
      <dgm:prSet/>
      <dgm:spPr/>
      <dgm:t>
        <a:bodyPr/>
        <a:lstStyle/>
        <a:p>
          <a:endParaRPr lang="en-US"/>
        </a:p>
      </dgm:t>
    </dgm:pt>
    <dgm:pt modelId="{8459824A-F30D-4007-9EEB-42579641AC37}" type="pres">
      <dgm:prSet presAssocID="{A8C1FE38-A2E7-4FF7-894A-226B7047F19B}" presName="compositeShape" presStyleCnt="0">
        <dgm:presLayoutVars>
          <dgm:dir/>
          <dgm:resizeHandles/>
        </dgm:presLayoutVars>
      </dgm:prSet>
      <dgm:spPr/>
    </dgm:pt>
    <dgm:pt modelId="{5D1E5030-046B-428A-A9FA-35FDF9E35083}" type="pres">
      <dgm:prSet presAssocID="{A8C1FE38-A2E7-4FF7-894A-226B7047F19B}" presName="pyramid" presStyleLbl="node1" presStyleIdx="0" presStyleCnt="1"/>
      <dgm:spPr/>
      <dgm:t>
        <a:bodyPr/>
        <a:lstStyle/>
        <a:p>
          <a:endParaRPr lang="en-US"/>
        </a:p>
      </dgm:t>
    </dgm:pt>
    <dgm:pt modelId="{5BA1FA98-F902-4014-890B-CB71CBE2AA06}" type="pres">
      <dgm:prSet presAssocID="{A8C1FE38-A2E7-4FF7-894A-226B7047F19B}" presName="theList" presStyleCnt="0"/>
      <dgm:spPr/>
    </dgm:pt>
    <dgm:pt modelId="{F25BFF94-7710-45A0-9DF6-B22B029E3EE7}" type="pres">
      <dgm:prSet presAssocID="{761130B1-5154-47E0-AEFF-D4FAF7870FA6}" presName="aNode" presStyleLbl="fg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06F3CE-AC63-4AD8-8976-38DAE6B3446C}" type="pres">
      <dgm:prSet presAssocID="{761130B1-5154-47E0-AEFF-D4FAF7870FA6}" presName="aSpace" presStyleCnt="0"/>
      <dgm:spPr/>
    </dgm:pt>
    <dgm:pt modelId="{0AFAD2BA-21BD-4284-BC44-A5558D2A35FA}" type="pres">
      <dgm:prSet presAssocID="{61ABB969-F84C-44EF-AC5F-3E6830184225}" presName="aNode" presStyleLbl="fg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CF4B7B-E1AE-469D-A4D7-3A0FBD5F8B19}" type="pres">
      <dgm:prSet presAssocID="{61ABB969-F84C-44EF-AC5F-3E6830184225}" presName="aSpace" presStyleCnt="0"/>
      <dgm:spPr/>
    </dgm:pt>
    <dgm:pt modelId="{EC8F257F-E303-4CA6-95CE-38D6E012086C}" type="pres">
      <dgm:prSet presAssocID="{FD011143-E873-418C-AD34-6BB125D5684A}" presName="aNode" presStyleLbl="fg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DF5E22-E306-401B-AA8A-6D5A6BF4B929}" type="pres">
      <dgm:prSet presAssocID="{FD011143-E873-418C-AD34-6BB125D5684A}" presName="aSpace" presStyleCnt="0"/>
      <dgm:spPr/>
    </dgm:pt>
    <dgm:pt modelId="{9D14C7A0-F7A9-46B7-A404-F9971B6C59AA}" type="pres">
      <dgm:prSet presAssocID="{9A36D2DD-EAA6-4101-883A-05813FDF5244}" presName="aNode" presStyleLbl="fg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F61344-84A3-426A-8399-B9BE8C387CB6}" type="pres">
      <dgm:prSet presAssocID="{9A36D2DD-EAA6-4101-883A-05813FDF5244}" presName="aSpace" presStyleCnt="0"/>
      <dgm:spPr/>
    </dgm:pt>
    <dgm:pt modelId="{7B0611A1-7254-4DCD-BFA5-8A97D5218332}" type="pres">
      <dgm:prSet presAssocID="{41FED9BC-3B16-4CBE-A9C8-CBAFA9149E0D}" presName="aNode" presStyleLbl="fg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C89971-7E3E-4FD3-ACA2-7FFD5A35008D}" type="pres">
      <dgm:prSet presAssocID="{41FED9BC-3B16-4CBE-A9C8-CBAFA9149E0D}" presName="aSpace" presStyleCnt="0"/>
      <dgm:spPr/>
    </dgm:pt>
    <dgm:pt modelId="{1E8F4EEF-A210-45CA-A41D-815F9A766BAB}" type="pres">
      <dgm:prSet presAssocID="{C811F870-A596-4F46-9A21-77F580374CC8}" presName="aNode" presStyleLbl="fg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EDD10C-3143-4F4A-822F-A5CC51AF0BC2}" type="pres">
      <dgm:prSet presAssocID="{C811F870-A596-4F46-9A21-77F580374CC8}" presName="aSpace" presStyleCnt="0"/>
      <dgm:spPr/>
    </dgm:pt>
  </dgm:ptLst>
  <dgm:cxnLst>
    <dgm:cxn modelId="{B298E4FF-1409-43A4-92A4-A62BE3D3ACD9}" type="presOf" srcId="{FD011143-E873-418C-AD34-6BB125D5684A}" destId="{EC8F257F-E303-4CA6-95CE-38D6E012086C}" srcOrd="0" destOrd="0" presId="urn:microsoft.com/office/officeart/2005/8/layout/pyramid2"/>
    <dgm:cxn modelId="{ED23F6E7-4F18-4959-9797-7C4AE95EECCA}" type="presOf" srcId="{9A36D2DD-EAA6-4101-883A-05813FDF5244}" destId="{9D14C7A0-F7A9-46B7-A404-F9971B6C59AA}" srcOrd="0" destOrd="0" presId="urn:microsoft.com/office/officeart/2005/8/layout/pyramid2"/>
    <dgm:cxn modelId="{48DEAD92-4456-4F47-AA44-8AC90E7E38D3}" type="presOf" srcId="{761130B1-5154-47E0-AEFF-D4FAF7870FA6}" destId="{F25BFF94-7710-45A0-9DF6-B22B029E3EE7}" srcOrd="0" destOrd="0" presId="urn:microsoft.com/office/officeart/2005/8/layout/pyramid2"/>
    <dgm:cxn modelId="{E6FD42B7-087C-431E-8438-A8FFD90EF786}" type="presOf" srcId="{61ABB969-F84C-44EF-AC5F-3E6830184225}" destId="{0AFAD2BA-21BD-4284-BC44-A5558D2A35FA}" srcOrd="0" destOrd="0" presId="urn:microsoft.com/office/officeart/2005/8/layout/pyramid2"/>
    <dgm:cxn modelId="{DAB2F47F-7116-4378-8451-8F953EBD585C}" type="presOf" srcId="{41FED9BC-3B16-4CBE-A9C8-CBAFA9149E0D}" destId="{7B0611A1-7254-4DCD-BFA5-8A97D5218332}" srcOrd="0" destOrd="0" presId="urn:microsoft.com/office/officeart/2005/8/layout/pyramid2"/>
    <dgm:cxn modelId="{903ECE4A-7510-40B9-8638-59C95E4C1CA2}" srcId="{A8C1FE38-A2E7-4FF7-894A-226B7047F19B}" destId="{61ABB969-F84C-44EF-AC5F-3E6830184225}" srcOrd="1" destOrd="0" parTransId="{09ABFFBD-8772-4E6C-9F42-CA305FB7E8E6}" sibTransId="{4AFEC557-984C-4AC5-8CA8-2CAC7677EFD7}"/>
    <dgm:cxn modelId="{390A5DD5-065E-4001-B69B-29A5051B8E58}" srcId="{A8C1FE38-A2E7-4FF7-894A-226B7047F19B}" destId="{FD011143-E873-418C-AD34-6BB125D5684A}" srcOrd="2" destOrd="0" parTransId="{18AB3413-F5B4-430A-9254-D559CEA66A15}" sibTransId="{DA01260B-49C7-4521-A229-56AB9F5FCB75}"/>
    <dgm:cxn modelId="{18D7D363-A009-49C7-BFFE-1599653C2480}" srcId="{A8C1FE38-A2E7-4FF7-894A-226B7047F19B}" destId="{41FED9BC-3B16-4CBE-A9C8-CBAFA9149E0D}" srcOrd="4" destOrd="0" parTransId="{22AA5A47-4B7F-4C8D-9E85-11400CE1E5D2}" sibTransId="{2A6F2764-5A21-4D6D-B99D-BC93C682A2CF}"/>
    <dgm:cxn modelId="{03C91DBD-30C5-4E47-93D8-7425FFDE78F6}" srcId="{A8C1FE38-A2E7-4FF7-894A-226B7047F19B}" destId="{C811F870-A596-4F46-9A21-77F580374CC8}" srcOrd="5" destOrd="0" parTransId="{DBE11838-61FA-47D8-813D-34B7AD56CA78}" sibTransId="{21C6FFD7-0CC3-439C-A733-0C4C0A9E17E5}"/>
    <dgm:cxn modelId="{11B9337B-9437-44A8-B27F-1F1965BB4A83}" type="presOf" srcId="{C811F870-A596-4F46-9A21-77F580374CC8}" destId="{1E8F4EEF-A210-45CA-A41D-815F9A766BAB}" srcOrd="0" destOrd="0" presId="urn:microsoft.com/office/officeart/2005/8/layout/pyramid2"/>
    <dgm:cxn modelId="{B12FF535-C063-4713-87AF-AAE2DD0A8C55}" type="presOf" srcId="{A8C1FE38-A2E7-4FF7-894A-226B7047F19B}" destId="{8459824A-F30D-4007-9EEB-42579641AC37}" srcOrd="0" destOrd="0" presId="urn:microsoft.com/office/officeart/2005/8/layout/pyramid2"/>
    <dgm:cxn modelId="{4CCA2F78-5F85-4321-939D-714ACECADA54}" srcId="{A8C1FE38-A2E7-4FF7-894A-226B7047F19B}" destId="{761130B1-5154-47E0-AEFF-D4FAF7870FA6}" srcOrd="0" destOrd="0" parTransId="{E7428C90-3E7B-4E89-A868-34F6E314A3F4}" sibTransId="{ABD3A8D9-0AB6-4F42-BB59-62A7A0380251}"/>
    <dgm:cxn modelId="{5D0E3ABF-3E88-44B7-9B1B-D81EEED694AB}" srcId="{A8C1FE38-A2E7-4FF7-894A-226B7047F19B}" destId="{9A36D2DD-EAA6-4101-883A-05813FDF5244}" srcOrd="3" destOrd="0" parTransId="{6A757716-BBA5-4B34-9031-08A8027AC4FD}" sibTransId="{47D0B843-6E96-4C30-A9F9-9BD457AD5C7E}"/>
    <dgm:cxn modelId="{332CBF73-5C27-4CF2-A239-C5675F457CCB}" type="presParOf" srcId="{8459824A-F30D-4007-9EEB-42579641AC37}" destId="{5D1E5030-046B-428A-A9FA-35FDF9E35083}" srcOrd="0" destOrd="0" presId="urn:microsoft.com/office/officeart/2005/8/layout/pyramid2"/>
    <dgm:cxn modelId="{58259877-978B-4D08-95DC-5B7F19C67F49}" type="presParOf" srcId="{8459824A-F30D-4007-9EEB-42579641AC37}" destId="{5BA1FA98-F902-4014-890B-CB71CBE2AA06}" srcOrd="1" destOrd="0" presId="urn:microsoft.com/office/officeart/2005/8/layout/pyramid2"/>
    <dgm:cxn modelId="{70A9A3F1-6E9A-433B-A8E7-11BA8995A9E0}" type="presParOf" srcId="{5BA1FA98-F902-4014-890B-CB71CBE2AA06}" destId="{F25BFF94-7710-45A0-9DF6-B22B029E3EE7}" srcOrd="0" destOrd="0" presId="urn:microsoft.com/office/officeart/2005/8/layout/pyramid2"/>
    <dgm:cxn modelId="{67E26DD8-4221-4B59-9D73-CB13116CB682}" type="presParOf" srcId="{5BA1FA98-F902-4014-890B-CB71CBE2AA06}" destId="{0A06F3CE-AC63-4AD8-8976-38DAE6B3446C}" srcOrd="1" destOrd="0" presId="urn:microsoft.com/office/officeart/2005/8/layout/pyramid2"/>
    <dgm:cxn modelId="{2B36F9AA-8A70-4DEE-B16B-D7B268220835}" type="presParOf" srcId="{5BA1FA98-F902-4014-890B-CB71CBE2AA06}" destId="{0AFAD2BA-21BD-4284-BC44-A5558D2A35FA}" srcOrd="2" destOrd="0" presId="urn:microsoft.com/office/officeart/2005/8/layout/pyramid2"/>
    <dgm:cxn modelId="{7C331EF8-AF90-45E0-8102-21E35BB1ECAB}" type="presParOf" srcId="{5BA1FA98-F902-4014-890B-CB71CBE2AA06}" destId="{C3CF4B7B-E1AE-469D-A4D7-3A0FBD5F8B19}" srcOrd="3" destOrd="0" presId="urn:microsoft.com/office/officeart/2005/8/layout/pyramid2"/>
    <dgm:cxn modelId="{012438FE-D7EB-441C-B63B-80BF31551259}" type="presParOf" srcId="{5BA1FA98-F902-4014-890B-CB71CBE2AA06}" destId="{EC8F257F-E303-4CA6-95CE-38D6E012086C}" srcOrd="4" destOrd="0" presId="urn:microsoft.com/office/officeart/2005/8/layout/pyramid2"/>
    <dgm:cxn modelId="{8E223AB0-3124-4315-8CA5-41C050CCEA5E}" type="presParOf" srcId="{5BA1FA98-F902-4014-890B-CB71CBE2AA06}" destId="{83DF5E22-E306-401B-AA8A-6D5A6BF4B929}" srcOrd="5" destOrd="0" presId="urn:microsoft.com/office/officeart/2005/8/layout/pyramid2"/>
    <dgm:cxn modelId="{0497E87E-04D7-45B9-9EE5-53F3AA5C1D3F}" type="presParOf" srcId="{5BA1FA98-F902-4014-890B-CB71CBE2AA06}" destId="{9D14C7A0-F7A9-46B7-A404-F9971B6C59AA}" srcOrd="6" destOrd="0" presId="urn:microsoft.com/office/officeart/2005/8/layout/pyramid2"/>
    <dgm:cxn modelId="{2CA965ED-A4B4-41A5-92B2-8F7CD6E8D87C}" type="presParOf" srcId="{5BA1FA98-F902-4014-890B-CB71CBE2AA06}" destId="{92F61344-84A3-426A-8399-B9BE8C387CB6}" srcOrd="7" destOrd="0" presId="urn:microsoft.com/office/officeart/2005/8/layout/pyramid2"/>
    <dgm:cxn modelId="{6170C3F2-44CB-4B84-9EF0-D29F257A0D27}" type="presParOf" srcId="{5BA1FA98-F902-4014-890B-CB71CBE2AA06}" destId="{7B0611A1-7254-4DCD-BFA5-8A97D5218332}" srcOrd="8" destOrd="0" presId="urn:microsoft.com/office/officeart/2005/8/layout/pyramid2"/>
    <dgm:cxn modelId="{1AF7D6C8-76CA-4C44-ADBB-C536F39161F8}" type="presParOf" srcId="{5BA1FA98-F902-4014-890B-CB71CBE2AA06}" destId="{ACC89971-7E3E-4FD3-ACA2-7FFD5A35008D}" srcOrd="9" destOrd="0" presId="urn:microsoft.com/office/officeart/2005/8/layout/pyramid2"/>
    <dgm:cxn modelId="{D24205A1-2DA9-479A-8ABB-5BA97DAA9D96}" type="presParOf" srcId="{5BA1FA98-F902-4014-890B-CB71CBE2AA06}" destId="{1E8F4EEF-A210-45CA-A41D-815F9A766BAB}" srcOrd="10" destOrd="0" presId="urn:microsoft.com/office/officeart/2005/8/layout/pyramid2"/>
    <dgm:cxn modelId="{B5C8F3CE-485D-4605-9D96-7CE0D43086E8}" type="presParOf" srcId="{5BA1FA98-F902-4014-890B-CB71CBE2AA06}" destId="{5FEDD10C-3143-4F4A-822F-A5CC51AF0BC2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1E5030-046B-428A-A9FA-35FDF9E35083}">
      <dsp:nvSpPr>
        <dsp:cNvPr id="0" name=""/>
        <dsp:cNvSpPr/>
      </dsp:nvSpPr>
      <dsp:spPr>
        <a:xfrm>
          <a:off x="304799" y="0"/>
          <a:ext cx="6096000" cy="6096000"/>
        </a:xfrm>
        <a:prstGeom prst="triangl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2">
                <a:alpha val="90000"/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25BFF94-7710-45A0-9DF6-B22B029E3EE7}">
      <dsp:nvSpPr>
        <dsp:cNvPr id="0" name=""/>
        <dsp:cNvSpPr/>
      </dsp:nvSpPr>
      <dsp:spPr>
        <a:xfrm>
          <a:off x="3352799" y="612874"/>
          <a:ext cx="3962400" cy="72151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Regional Manager</a:t>
          </a:r>
          <a:endParaRPr lang="en-US" sz="2300" kern="1200" dirty="0"/>
        </a:p>
      </dsp:txBody>
      <dsp:txXfrm>
        <a:off x="3388021" y="648096"/>
        <a:ext cx="3891956" cy="651074"/>
      </dsp:txXfrm>
    </dsp:sp>
    <dsp:sp modelId="{0AFAD2BA-21BD-4284-BC44-A5558D2A35FA}">
      <dsp:nvSpPr>
        <dsp:cNvPr id="0" name=""/>
        <dsp:cNvSpPr/>
      </dsp:nvSpPr>
      <dsp:spPr>
        <a:xfrm>
          <a:off x="3352799" y="1424582"/>
          <a:ext cx="3962400" cy="72151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800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General Manager</a:t>
          </a:r>
          <a:endParaRPr lang="en-US" sz="2300" kern="1200" dirty="0"/>
        </a:p>
      </dsp:txBody>
      <dsp:txXfrm>
        <a:off x="3388021" y="1459804"/>
        <a:ext cx="3891956" cy="651074"/>
      </dsp:txXfrm>
    </dsp:sp>
    <dsp:sp modelId="{EC8F257F-E303-4CA6-95CE-38D6E012086C}">
      <dsp:nvSpPr>
        <dsp:cNvPr id="0" name=""/>
        <dsp:cNvSpPr/>
      </dsp:nvSpPr>
      <dsp:spPr>
        <a:xfrm>
          <a:off x="3352799" y="2236291"/>
          <a:ext cx="3962400" cy="72151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1600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Asst. Gen. Manager</a:t>
          </a:r>
          <a:endParaRPr lang="en-US" sz="2300" kern="1200" dirty="0"/>
        </a:p>
      </dsp:txBody>
      <dsp:txXfrm>
        <a:off x="3388021" y="2271513"/>
        <a:ext cx="3891956" cy="651074"/>
      </dsp:txXfrm>
    </dsp:sp>
    <dsp:sp modelId="{9D14C7A0-F7A9-46B7-A404-F9971B6C59AA}">
      <dsp:nvSpPr>
        <dsp:cNvPr id="0" name=""/>
        <dsp:cNvSpPr/>
      </dsp:nvSpPr>
      <dsp:spPr>
        <a:xfrm>
          <a:off x="3352799" y="3048000"/>
          <a:ext cx="3962400" cy="72151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2400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Closing/Opening Manager</a:t>
          </a:r>
          <a:endParaRPr lang="en-US" sz="2300" kern="1200" dirty="0"/>
        </a:p>
      </dsp:txBody>
      <dsp:txXfrm>
        <a:off x="3388021" y="3083222"/>
        <a:ext cx="3891956" cy="651074"/>
      </dsp:txXfrm>
    </dsp:sp>
    <dsp:sp modelId="{7B0611A1-7254-4DCD-BFA5-8A97D5218332}">
      <dsp:nvSpPr>
        <dsp:cNvPr id="0" name=""/>
        <dsp:cNvSpPr/>
      </dsp:nvSpPr>
      <dsp:spPr>
        <a:xfrm>
          <a:off x="3352799" y="3859708"/>
          <a:ext cx="3962400" cy="72151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3200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Bartender/Server</a:t>
          </a:r>
          <a:endParaRPr lang="en-US" sz="2300" kern="1200" dirty="0"/>
        </a:p>
      </dsp:txBody>
      <dsp:txXfrm>
        <a:off x="3388021" y="3894930"/>
        <a:ext cx="3891956" cy="651074"/>
      </dsp:txXfrm>
    </dsp:sp>
    <dsp:sp modelId="{1E8F4EEF-A210-45CA-A41D-815F9A766BAB}">
      <dsp:nvSpPr>
        <dsp:cNvPr id="0" name=""/>
        <dsp:cNvSpPr/>
      </dsp:nvSpPr>
      <dsp:spPr>
        <a:xfrm>
          <a:off x="3352799" y="4671417"/>
          <a:ext cx="3962400" cy="72151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Host/Bar Back/Back Waiter</a:t>
          </a:r>
          <a:endParaRPr lang="en-US" sz="2300" kern="1200" dirty="0"/>
        </a:p>
      </dsp:txBody>
      <dsp:txXfrm>
        <a:off x="3388021" y="4706639"/>
        <a:ext cx="3891956" cy="6510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355A86-963B-43A2-BB2C-ED99B958A71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5A86-963B-43A2-BB2C-ED99B958A71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5A86-963B-43A2-BB2C-ED99B958A71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5A86-963B-43A2-BB2C-ED99B958A71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5A86-963B-43A2-BB2C-ED99B958A71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5A86-963B-43A2-BB2C-ED99B958A71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355A86-963B-43A2-BB2C-ED99B958A71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355A86-963B-43A2-BB2C-ED99B958A71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5A86-963B-43A2-BB2C-ED99B958A71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5A86-963B-43A2-BB2C-ED99B958A71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5A86-963B-43A2-BB2C-ED99B958A71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355A86-963B-43A2-BB2C-ED99B958A71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17951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Perspectives in Hospitality Management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Karen Goodlad, CSW</a:t>
            </a:r>
          </a:p>
          <a:p>
            <a:r>
              <a:rPr lang="en-US" sz="3200" dirty="0" smtClean="0"/>
              <a:t>Fall </a:t>
            </a:r>
            <a:r>
              <a:rPr lang="en-US" sz="3200" dirty="0" smtClean="0"/>
              <a:t>2016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>
            <a:off x="1066800" y="381000"/>
            <a:ext cx="6096000" cy="6096000"/>
          </a:xfrm>
          <a:prstGeom prst="triangl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4114800" y="993874"/>
            <a:ext cx="3962400" cy="721518"/>
            <a:chOff x="3352799" y="612874"/>
            <a:chExt cx="3962400" cy="72151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0" name="Rounded Rectangle 19"/>
            <p:cNvSpPr/>
            <p:nvPr/>
          </p:nvSpPr>
          <p:spPr>
            <a:xfrm>
              <a:off x="3352799" y="612874"/>
              <a:ext cx="3962400" cy="721518"/>
            </a:xfrm>
            <a:prstGeom prst="roundRect">
              <a:avLst/>
            </a:prstGeom>
            <a:sp3d z="152400" extrusionH="63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Rounded Rectangle 5"/>
            <p:cNvSpPr/>
            <p:nvPr/>
          </p:nvSpPr>
          <p:spPr>
            <a:xfrm>
              <a:off x="3388021" y="648096"/>
              <a:ext cx="3891956" cy="651074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300" kern="1200" dirty="0" smtClean="0"/>
                <a:t>Regional Chef</a:t>
              </a:r>
              <a:endParaRPr lang="en-US" sz="2300" kern="12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114800" y="1805582"/>
            <a:ext cx="3962400" cy="721518"/>
            <a:chOff x="3352799" y="1424582"/>
            <a:chExt cx="3962400" cy="72151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8" name="Rounded Rectangle 17"/>
            <p:cNvSpPr/>
            <p:nvPr/>
          </p:nvSpPr>
          <p:spPr>
            <a:xfrm>
              <a:off x="3352799" y="1424582"/>
              <a:ext cx="3962400" cy="721518"/>
            </a:xfrm>
            <a:prstGeom prst="roundRect">
              <a:avLst/>
            </a:prstGeom>
            <a:sp3d z="152400" extrusionH="63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alpha val="90000"/>
                <a:hueOff val="0"/>
                <a:satOff val="0"/>
                <a:lumOff val="0"/>
                <a:alphaOff val="-800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ounded Rectangle 7"/>
            <p:cNvSpPr/>
            <p:nvPr/>
          </p:nvSpPr>
          <p:spPr>
            <a:xfrm>
              <a:off x="3388021" y="1459804"/>
              <a:ext cx="3891956" cy="651074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300" dirty="0" smtClean="0"/>
                <a:t>Chef d’ Cuisine</a:t>
              </a:r>
              <a:endParaRPr lang="en-US" sz="2300" kern="12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114800" y="2617291"/>
            <a:ext cx="3962400" cy="721518"/>
            <a:chOff x="3352799" y="2236291"/>
            <a:chExt cx="3962400" cy="72151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6" name="Rounded Rectangle 15"/>
            <p:cNvSpPr/>
            <p:nvPr/>
          </p:nvSpPr>
          <p:spPr>
            <a:xfrm>
              <a:off x="3352799" y="2236291"/>
              <a:ext cx="3962400" cy="721518"/>
            </a:xfrm>
            <a:prstGeom prst="roundRect">
              <a:avLst/>
            </a:prstGeom>
            <a:sp3d z="152400" extrusionH="63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alpha val="90000"/>
                <a:hueOff val="0"/>
                <a:satOff val="0"/>
                <a:lumOff val="0"/>
                <a:alphaOff val="-1600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ounded Rectangle 9"/>
            <p:cNvSpPr/>
            <p:nvPr/>
          </p:nvSpPr>
          <p:spPr>
            <a:xfrm>
              <a:off x="3388021" y="2271513"/>
              <a:ext cx="3891956" cy="651074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300" dirty="0" smtClean="0"/>
                <a:t>Saucier</a:t>
              </a:r>
              <a:endParaRPr lang="en-US" sz="23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14800" y="3429000"/>
            <a:ext cx="3962400" cy="721518"/>
            <a:chOff x="3352799" y="3048000"/>
            <a:chExt cx="3962400" cy="72151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4" name="Rounded Rectangle 13"/>
            <p:cNvSpPr/>
            <p:nvPr/>
          </p:nvSpPr>
          <p:spPr>
            <a:xfrm>
              <a:off x="3352799" y="3048000"/>
              <a:ext cx="3962400" cy="721518"/>
            </a:xfrm>
            <a:prstGeom prst="roundRect">
              <a:avLst/>
            </a:prstGeom>
            <a:sp3d z="152400" extrusionH="63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alpha val="90000"/>
                <a:hueOff val="0"/>
                <a:satOff val="0"/>
                <a:lumOff val="0"/>
                <a:alphaOff val="-2400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ounded Rectangle 11"/>
            <p:cNvSpPr/>
            <p:nvPr/>
          </p:nvSpPr>
          <p:spPr>
            <a:xfrm>
              <a:off x="3388021" y="3083222"/>
              <a:ext cx="3891956" cy="651074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300" kern="1200" dirty="0" smtClean="0"/>
                <a:t>Closing/Opening Manager</a:t>
              </a:r>
              <a:endParaRPr lang="en-US" sz="2300" kern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114800" y="4240708"/>
            <a:ext cx="3962400" cy="721518"/>
            <a:chOff x="3352799" y="3859708"/>
            <a:chExt cx="3962400" cy="72151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2" name="Rounded Rectangle 11"/>
            <p:cNvSpPr/>
            <p:nvPr/>
          </p:nvSpPr>
          <p:spPr>
            <a:xfrm>
              <a:off x="3352799" y="3859708"/>
              <a:ext cx="3962400" cy="721518"/>
            </a:xfrm>
            <a:prstGeom prst="roundRect">
              <a:avLst/>
            </a:prstGeom>
            <a:sp3d z="152400" extrusionH="63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alpha val="90000"/>
                <a:hueOff val="0"/>
                <a:satOff val="0"/>
                <a:lumOff val="0"/>
                <a:alphaOff val="-3200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ounded Rectangle 13"/>
            <p:cNvSpPr/>
            <p:nvPr/>
          </p:nvSpPr>
          <p:spPr>
            <a:xfrm>
              <a:off x="3388021" y="3894930"/>
              <a:ext cx="3891956" cy="651074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300" kern="1200" dirty="0" smtClean="0"/>
                <a:t>Prep Cook</a:t>
              </a:r>
              <a:endParaRPr lang="en-US" sz="2300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114800" y="5052417"/>
            <a:ext cx="3962400" cy="721518"/>
            <a:chOff x="3352799" y="4671417"/>
            <a:chExt cx="3962400" cy="72151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Rounded Rectangle 9"/>
            <p:cNvSpPr/>
            <p:nvPr/>
          </p:nvSpPr>
          <p:spPr>
            <a:xfrm>
              <a:off x="3352799" y="4671417"/>
              <a:ext cx="3962400" cy="721518"/>
            </a:xfrm>
            <a:prstGeom prst="roundRect">
              <a:avLst/>
            </a:prstGeom>
            <a:sp3d z="152400" extrusionH="63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alpha val="90000"/>
                <a:hueOff val="0"/>
                <a:satOff val="0"/>
                <a:lumOff val="0"/>
                <a:alphaOff val="-4000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ounded Rectangle 15"/>
            <p:cNvSpPr/>
            <p:nvPr/>
          </p:nvSpPr>
          <p:spPr>
            <a:xfrm>
              <a:off x="3388021" y="4706639"/>
              <a:ext cx="3891956" cy="651074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300" kern="1200" dirty="0" smtClean="0"/>
                <a:t>Dish Washer</a:t>
              </a:r>
              <a:endParaRPr lang="en-US" sz="2300" kern="1200" dirty="0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Industry Profile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Distribution of Assignment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Until We Meet Again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3367088"/>
            <a:ext cx="8116888" cy="2805112"/>
          </a:xfrm>
        </p:spPr>
        <p:txBody>
          <a:bodyPr>
            <a:noAutofit/>
          </a:bodyPr>
          <a:lstStyle/>
          <a:p>
            <a:pPr marL="225425" indent="-225425">
              <a:buFont typeface="Arial" pitchFamily="34" charset="0"/>
              <a:buChar char="•"/>
            </a:pPr>
            <a:r>
              <a:rPr lang="en-US" sz="2400" dirty="0" smtClean="0"/>
              <a:t>Students 17 years old see me after class</a:t>
            </a:r>
          </a:p>
          <a:p>
            <a:pPr marL="225425" indent="-225425">
              <a:buFont typeface="Arial" pitchFamily="34" charset="0"/>
              <a:buChar char="•"/>
            </a:pPr>
            <a:r>
              <a:rPr lang="en-US" sz="2400" dirty="0" smtClean="0"/>
              <a:t>NY Times, Read “36 Hours in …”</a:t>
            </a:r>
          </a:p>
          <a:p>
            <a:pPr marL="225425" indent="-225425">
              <a:buFont typeface="Arial" pitchFamily="34" charset="0"/>
              <a:buChar char="•"/>
            </a:pPr>
            <a:r>
              <a:rPr lang="en-US" sz="2400" dirty="0" smtClean="0"/>
              <a:t>Chapter Review Questions, See OL for specific questions</a:t>
            </a:r>
          </a:p>
          <a:p>
            <a:pPr marL="225425" indent="-225425">
              <a:buFont typeface="Arial" pitchFamily="34" charset="0"/>
              <a:buChar char="•"/>
            </a:pPr>
            <a:r>
              <a:rPr lang="en-US" sz="2400" dirty="0" smtClean="0"/>
              <a:t>Revise </a:t>
            </a:r>
            <a:r>
              <a:rPr lang="en-US" sz="2400" dirty="0" err="1" smtClean="0"/>
              <a:t>eProfile</a:t>
            </a:r>
            <a:r>
              <a:rPr lang="en-US" sz="2400" dirty="0" smtClean="0"/>
              <a:t> as directed in messages and, upon approval, post to your individual </a:t>
            </a:r>
            <a:r>
              <a:rPr lang="en-US" sz="2400" dirty="0" err="1" smtClean="0"/>
              <a:t>ePortfolio</a:t>
            </a:r>
            <a:endParaRPr lang="en-US" sz="2400" dirty="0" smtClean="0"/>
          </a:p>
          <a:p>
            <a:pPr marL="225425" indent="-225425">
              <a:buFont typeface="Arial" pitchFamily="34" charset="0"/>
              <a:buChar char="•"/>
            </a:pPr>
            <a:r>
              <a:rPr lang="en-US" sz="2400" dirty="0" smtClean="0"/>
              <a:t>Think about your career goals and companies or individuals you wish to work for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Objectives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3367088"/>
            <a:ext cx="7964487" cy="234791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Explore Topics in the NY Times Travel Section, “36 Hours In…”</a:t>
            </a:r>
          </a:p>
          <a:p>
            <a:r>
              <a:rPr lang="en-US" sz="2800" dirty="0" smtClean="0"/>
              <a:t>Utilize </a:t>
            </a:r>
            <a:r>
              <a:rPr lang="en-US" sz="2800" dirty="0" err="1" smtClean="0"/>
              <a:t>OpenLab</a:t>
            </a:r>
            <a:endParaRPr lang="en-US" sz="2800" dirty="0" smtClean="0"/>
          </a:p>
          <a:p>
            <a:r>
              <a:rPr lang="en-US" sz="2800" dirty="0" smtClean="0"/>
              <a:t>Review of Profiles </a:t>
            </a:r>
          </a:p>
          <a:p>
            <a:r>
              <a:rPr lang="en-US" sz="2800" dirty="0" smtClean="0"/>
              <a:t>Hospitality, Past, Present and </a:t>
            </a:r>
            <a:r>
              <a:rPr lang="en-US" sz="2800" b="1" dirty="0" smtClean="0"/>
              <a:t>YOUR </a:t>
            </a:r>
            <a:r>
              <a:rPr lang="en-US" sz="2800" dirty="0" smtClean="0"/>
              <a:t>Future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NY Times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36 Hours in ________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Would you visit? Why?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Components of the article.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 rot="5400000">
            <a:off x="6793198" y="-620997"/>
            <a:ext cx="586803" cy="4114799"/>
          </a:xfrm>
        </p:spPr>
        <p:txBody>
          <a:bodyPr>
            <a:noAutofit/>
          </a:bodyPr>
          <a:lstStyle/>
          <a:p>
            <a:r>
              <a:rPr lang="en-US" sz="4000" dirty="0" smtClean="0"/>
              <a:t>Who did </a:t>
            </a:r>
            <a:r>
              <a:rPr lang="en-US" sz="5400" dirty="0" smtClean="0"/>
              <a:t>you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learn about?</a:t>
            </a:r>
            <a:endParaRPr lang="en-US" sz="4000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5638800" y="3274308"/>
            <a:ext cx="3040443" cy="2516489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3200" dirty="0"/>
              <a:t>MK Fischer?</a:t>
            </a:r>
          </a:p>
          <a:p>
            <a:pPr algn="ctr"/>
            <a:r>
              <a:rPr lang="en-US" sz="3200" dirty="0" smtClean="0"/>
              <a:t>James Beard? </a:t>
            </a:r>
          </a:p>
          <a:p>
            <a:pPr algn="ctr"/>
            <a:r>
              <a:rPr lang="en-US" sz="3200" dirty="0" smtClean="0"/>
              <a:t>Danny Meyer?</a:t>
            </a:r>
          </a:p>
          <a:p>
            <a:pPr algn="ctr"/>
            <a:r>
              <a:rPr lang="en-US" sz="3200" dirty="0" smtClean="0"/>
              <a:t>Edna Lewis?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Each other?</a:t>
            </a:r>
            <a:endParaRPr lang="en-US" sz="3200" dirty="0"/>
          </a:p>
        </p:txBody>
      </p:sp>
      <p:pic>
        <p:nvPicPr>
          <p:cNvPr id="1028" name="Picture 4" descr="Image result for danny mey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3733800"/>
            <a:ext cx="3454196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james bear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336" y="1562203"/>
            <a:ext cx="3301863" cy="2476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6" descr="Image result for mfk fish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8" descr="Image result for mfk fishe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0" descr="Image result for mfk fisher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6" name="Picture 12" descr="Image result for mfk fish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396876"/>
            <a:ext cx="2536927" cy="2536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ednalewis_high r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038600"/>
            <a:ext cx="18764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89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OpenLab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Reasons to use</a:t>
            </a:r>
          </a:p>
          <a:p>
            <a:r>
              <a:rPr lang="en-US" dirty="0" smtClean="0"/>
              <a:t>How to use</a:t>
            </a:r>
          </a:p>
          <a:p>
            <a:r>
              <a:rPr lang="en-US" dirty="0" smtClean="0"/>
              <a:t>What it means to YOU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Hospitality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similarities  between Ancient, Greek and Roman and Medieval Times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What changes occurred as trade developed and technology progressed?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Hospitality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similarities  between Ancient, Greek and Roman and Medieval Times</a:t>
            </a:r>
          </a:p>
          <a:p>
            <a:pPr lvl="1"/>
            <a:r>
              <a:rPr lang="en-US" dirty="0" smtClean="0"/>
              <a:t>Places to gather, places to trade and share, places to exchange ideas</a:t>
            </a:r>
          </a:p>
          <a:p>
            <a:r>
              <a:rPr lang="en-US" dirty="0" smtClean="0"/>
              <a:t>What changes occurred as trade developed and technology progressed?</a:t>
            </a:r>
          </a:p>
          <a:p>
            <a:pPr lvl="1"/>
            <a:r>
              <a:rPr lang="en-US" dirty="0" smtClean="0"/>
              <a:t>Coffee houses, banquets became al a carte meals, use of utensils, kitchen brigade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in the Hospitality Industry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Lodging</a:t>
            </a:r>
          </a:p>
          <a:p>
            <a:r>
              <a:rPr lang="en-US" dirty="0" smtClean="0"/>
              <a:t>F&amp;B</a:t>
            </a:r>
          </a:p>
          <a:p>
            <a:r>
              <a:rPr lang="en-US" dirty="0" smtClean="0"/>
              <a:t>Travel and Tourism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838200" y="533400"/>
          <a:ext cx="76200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264</TotalTime>
  <Words>269</Words>
  <Application>Microsoft Office PowerPoint</Application>
  <PresentationFormat>On-screen Show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Urban</vt:lpstr>
      <vt:lpstr>Perspectives in Hospitality Management</vt:lpstr>
      <vt:lpstr>Class Objectives</vt:lpstr>
      <vt:lpstr>NY Times</vt:lpstr>
      <vt:lpstr>Who did you  learn about?</vt:lpstr>
      <vt:lpstr>OpenLab</vt:lpstr>
      <vt:lpstr>History of Hospitality</vt:lpstr>
      <vt:lpstr>History of Hospitality</vt:lpstr>
      <vt:lpstr>You in the Hospitality Industry</vt:lpstr>
      <vt:lpstr>PowerPoint Presentation</vt:lpstr>
      <vt:lpstr>PowerPoint Presentation</vt:lpstr>
      <vt:lpstr>Industry Profile</vt:lpstr>
      <vt:lpstr>Until We Meet Again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 in Hospitality Management</dc:title>
  <dc:creator>Goodvino</dc:creator>
  <cp:lastModifiedBy>Karen Goodlad</cp:lastModifiedBy>
  <cp:revision>18</cp:revision>
  <dcterms:created xsi:type="dcterms:W3CDTF">2013-09-11T22:22:23Z</dcterms:created>
  <dcterms:modified xsi:type="dcterms:W3CDTF">2016-09-01T18:16:52Z</dcterms:modified>
</cp:coreProperties>
</file>