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CB83AB87-79A1-4B0E-83DA-C6D65294D594}" type="datetimeFigureOut">
              <a:rPr lang="en-US" smtClean="0"/>
              <a:t>6/4/2015</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319FCB7D-2963-4071-A36A-798FBA31C9F0}"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83AB87-79A1-4B0E-83DA-C6D65294D594}" type="datetimeFigureOut">
              <a:rPr lang="en-US" smtClean="0"/>
              <a:t>6/4/2015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9FCB7D-2963-4071-A36A-798FBA31C9F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B83AB87-79A1-4B0E-83DA-C6D65294D594}" type="datetimeFigureOut">
              <a:rPr lang="en-US" smtClean="0"/>
              <a:t>6/4/2015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319FCB7D-2963-4071-A36A-798FBA31C9F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B83AB87-79A1-4B0E-83DA-C6D65294D594}" type="datetimeFigureOut">
              <a:rPr lang="en-US" smtClean="0"/>
              <a:t>6/4/2015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9FCB7D-2963-4071-A36A-798FBA31C9F0}"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CB83AB87-79A1-4B0E-83DA-C6D65294D594}" type="datetimeFigureOut">
              <a:rPr lang="en-US" smtClean="0"/>
              <a:t>6/4/2015</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319FCB7D-2963-4071-A36A-798FBA31C9F0}"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B83AB87-79A1-4B0E-83DA-C6D65294D594}" type="datetimeFigureOut">
              <a:rPr lang="en-US" smtClean="0"/>
              <a:t>6/4/2015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9FCB7D-2963-4071-A36A-798FBA31C9F0}"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B83AB87-79A1-4B0E-83DA-C6D65294D594}" type="datetimeFigureOut">
              <a:rPr lang="en-US" smtClean="0"/>
              <a:t>6/4/2015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9FCB7D-2963-4071-A36A-798FBA31C9F0}"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B83AB87-79A1-4B0E-83DA-C6D65294D594}" type="datetimeFigureOut">
              <a:rPr lang="en-US" smtClean="0"/>
              <a:t>6/4/2015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9FCB7D-2963-4071-A36A-798FBA31C9F0}"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B83AB87-79A1-4B0E-83DA-C6D65294D594}" type="datetimeFigureOut">
              <a:rPr lang="en-US" smtClean="0"/>
              <a:t>6/4/2015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9FCB7D-2963-4071-A36A-798FBA31C9F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83AB87-79A1-4B0E-83DA-C6D65294D594}" type="datetimeFigureOut">
              <a:rPr lang="en-US" smtClean="0"/>
              <a:t>6/4/2015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319FCB7D-2963-4071-A36A-798FBA31C9F0}"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83AB87-79A1-4B0E-83DA-C6D65294D594}" type="datetimeFigureOut">
              <a:rPr lang="en-US" smtClean="0"/>
              <a:t>6/4/2015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9FCB7D-2963-4071-A36A-798FBA31C9F0}"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CB83AB87-79A1-4B0E-83DA-C6D65294D594}" type="datetimeFigureOut">
              <a:rPr lang="en-US" smtClean="0"/>
              <a:t>6/4/2015</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319FCB7D-2963-4071-A36A-798FBA31C9F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4 June 2015</a:t>
            </a:r>
            <a:endParaRPr lang="en-US" dirty="0"/>
          </a:p>
        </p:txBody>
      </p:sp>
      <p:sp>
        <p:nvSpPr>
          <p:cNvPr id="2" name="Title 1"/>
          <p:cNvSpPr>
            <a:spLocks noGrp="1"/>
          </p:cNvSpPr>
          <p:nvPr>
            <p:ph type="title"/>
          </p:nvPr>
        </p:nvSpPr>
        <p:spPr/>
        <p:txBody>
          <a:bodyPr/>
          <a:lstStyle/>
          <a:p>
            <a:r>
              <a:rPr lang="en-US" dirty="0" smtClean="0"/>
              <a:t>SUMMARY CONTINUED</a:t>
            </a:r>
            <a:endParaRPr lang="en-US" dirty="0"/>
          </a:p>
        </p:txBody>
      </p:sp>
    </p:spTree>
    <p:extLst>
      <p:ext uri="{BB962C8B-B14F-4D97-AF65-F5344CB8AC3E}">
        <p14:creationId xmlns:p14="http://schemas.microsoft.com/office/powerpoint/2010/main" val="28463484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5000" y="4572000"/>
            <a:ext cx="5334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p:cNvSpPr>
            <a:spLocks noGrp="1"/>
          </p:cNvSpPr>
          <p:nvPr>
            <p:ph idx="1"/>
          </p:nvPr>
        </p:nvSpPr>
        <p:spPr/>
        <p:txBody>
          <a:bodyPr>
            <a:normAutofit fontScale="77500" lnSpcReduction="20000"/>
          </a:bodyPr>
          <a:lstStyle/>
          <a:p>
            <a:r>
              <a:rPr lang="en-US" b="1" dirty="0" smtClean="0"/>
              <a:t>A </a:t>
            </a:r>
            <a:r>
              <a:rPr lang="en-US" b="1" dirty="0"/>
              <a:t>Work by Two Authors:</a:t>
            </a:r>
            <a:r>
              <a:rPr lang="en-US" dirty="0"/>
              <a:t> Name both authors in the signal phrase or in the parentheses each time you cite the work. Use the word "and" between the authors' names within the text and use the ampersand in the parentheses.</a:t>
            </a:r>
          </a:p>
          <a:p>
            <a:pPr lvl="1"/>
            <a:r>
              <a:rPr lang="en-US" dirty="0"/>
              <a:t>Research by Wegener and Petty (1994) supports...</a:t>
            </a:r>
          </a:p>
          <a:p>
            <a:pPr lvl="1"/>
            <a:r>
              <a:rPr lang="en-US" dirty="0"/>
              <a:t>(Wegener &amp; Petty, 1994)</a:t>
            </a:r>
          </a:p>
          <a:p>
            <a:r>
              <a:rPr lang="en-US" b="1" dirty="0"/>
              <a:t>A Work by Three to Five Authors:</a:t>
            </a:r>
            <a:r>
              <a:rPr lang="en-US" dirty="0"/>
              <a:t> List all the authors in the signal phrase or in parentheses the first time you cite the source. Use the word "and" between the authors' names within the text and use the ampersand in the parentheses.</a:t>
            </a:r>
          </a:p>
          <a:p>
            <a:pPr lvl="1"/>
            <a:r>
              <a:rPr lang="en-US" dirty="0"/>
              <a:t>(</a:t>
            </a:r>
            <a:r>
              <a:rPr lang="en-US" dirty="0" err="1"/>
              <a:t>Kernis</a:t>
            </a:r>
            <a:r>
              <a:rPr lang="en-US" dirty="0"/>
              <a:t>, Cornell, Sun, Berry, &amp; Harlow, 1993)</a:t>
            </a:r>
          </a:p>
          <a:p>
            <a:r>
              <a:rPr lang="en-US" dirty="0"/>
              <a:t>In subsequent citations, only use the first author's last name followed by "et al." in the signal phrase or in parentheses.</a:t>
            </a:r>
          </a:p>
          <a:p>
            <a:pPr lvl="1"/>
            <a:r>
              <a:rPr lang="en-US" dirty="0"/>
              <a:t>(</a:t>
            </a:r>
            <a:r>
              <a:rPr lang="en-US" dirty="0" err="1"/>
              <a:t>Kernis</a:t>
            </a:r>
            <a:r>
              <a:rPr lang="en-US" dirty="0"/>
              <a:t> et al., 1993)</a:t>
            </a:r>
          </a:p>
          <a:p>
            <a:pPr marL="45720" indent="0" algn="ctr">
              <a:buNone/>
            </a:pPr>
            <a:endParaRPr lang="en-US" b="1" dirty="0" smtClean="0">
              <a:solidFill>
                <a:schemeClr val="bg1"/>
              </a:solidFill>
            </a:endParaRPr>
          </a:p>
          <a:p>
            <a:pPr marL="45720" indent="0" algn="ctr">
              <a:buNone/>
            </a:pPr>
            <a:r>
              <a:rPr lang="en-US" b="1" dirty="0" smtClean="0">
                <a:solidFill>
                  <a:schemeClr val="bg1"/>
                </a:solidFill>
              </a:rPr>
              <a:t>In </a:t>
            </a:r>
            <a:r>
              <a:rPr lang="en-US" b="1" i="1" dirty="0">
                <a:solidFill>
                  <a:schemeClr val="bg1"/>
                </a:solidFill>
              </a:rPr>
              <a:t>et al.</a:t>
            </a:r>
            <a:r>
              <a:rPr lang="en-US" b="1" dirty="0">
                <a:solidFill>
                  <a:schemeClr val="bg1"/>
                </a:solidFill>
              </a:rPr>
              <a:t>, </a:t>
            </a:r>
            <a:r>
              <a:rPr lang="en-US" b="1" i="1" dirty="0">
                <a:solidFill>
                  <a:schemeClr val="bg1"/>
                </a:solidFill>
              </a:rPr>
              <a:t>et</a:t>
            </a:r>
            <a:r>
              <a:rPr lang="en-US" b="1" dirty="0">
                <a:solidFill>
                  <a:schemeClr val="bg1"/>
                </a:solidFill>
              </a:rPr>
              <a:t> should not be followed by a period.</a:t>
            </a:r>
          </a:p>
          <a:p>
            <a:endParaRPr lang="en-US" b="1" dirty="0" smtClean="0"/>
          </a:p>
          <a:p>
            <a:r>
              <a:rPr lang="en-US" b="1" dirty="0" smtClean="0"/>
              <a:t>Six </a:t>
            </a:r>
            <a:r>
              <a:rPr lang="en-US" b="1" dirty="0"/>
              <a:t>or More Authors:</a:t>
            </a:r>
            <a:r>
              <a:rPr lang="en-US" dirty="0"/>
              <a:t> Use the first author's name followed by et al. in the signal phrase or in parentheses.</a:t>
            </a:r>
          </a:p>
          <a:p>
            <a:pPr lvl="1"/>
            <a:r>
              <a:rPr lang="en-US" dirty="0"/>
              <a:t>Harris et al. (2001) argued...</a:t>
            </a:r>
          </a:p>
          <a:p>
            <a:pPr lvl="1"/>
            <a:r>
              <a:rPr lang="en-US" dirty="0"/>
              <a:t>(Harris et al., 2001)</a:t>
            </a:r>
          </a:p>
          <a:p>
            <a:endParaRPr lang="en-US" dirty="0"/>
          </a:p>
        </p:txBody>
      </p:sp>
      <p:sp>
        <p:nvSpPr>
          <p:cNvPr id="3" name="Title 2"/>
          <p:cNvSpPr>
            <a:spLocks noGrp="1"/>
          </p:cNvSpPr>
          <p:nvPr>
            <p:ph type="title"/>
          </p:nvPr>
        </p:nvSpPr>
        <p:spPr/>
        <p:txBody>
          <a:bodyPr/>
          <a:lstStyle/>
          <a:p>
            <a:r>
              <a:rPr lang="en-US" b="1" dirty="0"/>
              <a:t>Citing an Author or Authors</a:t>
            </a:r>
            <a:br>
              <a:rPr lang="en-US" b="1" dirty="0"/>
            </a:br>
            <a:endParaRPr lang="en-US" dirty="0"/>
          </a:p>
        </p:txBody>
      </p:sp>
    </p:spTree>
    <p:extLst>
      <p:ext uri="{BB962C8B-B14F-4D97-AF65-F5344CB8AC3E}">
        <p14:creationId xmlns:p14="http://schemas.microsoft.com/office/powerpoint/2010/main" val="18670715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Try </a:t>
            </a:r>
            <a:r>
              <a:rPr lang="en-US" dirty="0"/>
              <a:t>to limit your letter to a single page. Be succinct. </a:t>
            </a:r>
          </a:p>
          <a:p>
            <a:endParaRPr lang="en-US" dirty="0"/>
          </a:p>
          <a:p>
            <a:r>
              <a:rPr lang="en-US" dirty="0"/>
              <a:t>Assess the employer's needs and your skills. Then try to match them in the letter in a way that will appeal to the employer's self-interest. </a:t>
            </a:r>
          </a:p>
          <a:p>
            <a:endParaRPr lang="en-US" dirty="0"/>
          </a:p>
          <a:p>
            <a:r>
              <a:rPr lang="en-US" dirty="0"/>
              <a:t>As much as possible, tailor your letter to each job opportunity. Demonstrate, if possible, some knowledge of the organization to which you are applying. </a:t>
            </a:r>
          </a:p>
          <a:p>
            <a:endParaRPr lang="en-US" dirty="0"/>
          </a:p>
          <a:p>
            <a:r>
              <a:rPr lang="en-US" dirty="0"/>
              <a:t>Write in a style that is mature but clear; avoid long and intricate sentences and paragraphs; avoid jargon. Use action verbs and the active voice; convey confidence, optimism, and enthusiasm coupled with respect and professionalism. </a:t>
            </a:r>
          </a:p>
          <a:p>
            <a:endParaRPr lang="en-US" dirty="0"/>
          </a:p>
          <a:p>
            <a:r>
              <a:rPr lang="en-US" dirty="0"/>
              <a:t>Show some personality, but avoid hard-sell, gimmicky, or unorthodox letters. Start fast; attract interest immediately. </a:t>
            </a:r>
            <a:r>
              <a:rPr lang="en-US" dirty="0" smtClean="0"/>
              <a:t>Use a Business </a:t>
            </a:r>
            <a:r>
              <a:rPr lang="en-US" dirty="0"/>
              <a:t>Letter Format. </a:t>
            </a:r>
          </a:p>
          <a:p>
            <a:endParaRPr lang="en-US" dirty="0"/>
          </a:p>
          <a:p>
            <a:r>
              <a:rPr lang="en-US" dirty="0"/>
              <a:t>Arrange the points in a logical sequence; organize each paragraph around a main point. </a:t>
            </a:r>
          </a:p>
          <a:p>
            <a:endParaRPr lang="en-US" dirty="0"/>
          </a:p>
          <a:p>
            <a:endParaRPr lang="en-US" dirty="0"/>
          </a:p>
        </p:txBody>
      </p:sp>
      <p:sp>
        <p:nvSpPr>
          <p:cNvPr id="3" name="Title 2"/>
          <p:cNvSpPr>
            <a:spLocks noGrp="1"/>
          </p:cNvSpPr>
          <p:nvPr>
            <p:ph type="title"/>
          </p:nvPr>
        </p:nvSpPr>
        <p:spPr/>
        <p:txBody>
          <a:bodyPr/>
          <a:lstStyle/>
          <a:p>
            <a:r>
              <a:rPr lang="en-US" dirty="0"/>
              <a:t>What to include in a cover </a:t>
            </a:r>
            <a:r>
              <a:rPr lang="en-US" dirty="0" smtClean="0"/>
              <a:t>letter</a:t>
            </a:r>
            <a:endParaRPr lang="en-US" dirty="0"/>
          </a:p>
        </p:txBody>
      </p:sp>
    </p:spTree>
    <p:extLst>
      <p:ext uri="{BB962C8B-B14F-4D97-AF65-F5344CB8AC3E}">
        <p14:creationId xmlns:p14="http://schemas.microsoft.com/office/powerpoint/2010/main" val="34793981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524000"/>
            <a:ext cx="8407893" cy="4407408"/>
          </a:xfrm>
        </p:spPr>
        <p:txBody>
          <a:bodyPr>
            <a:noAutofit/>
          </a:bodyPr>
          <a:lstStyle/>
          <a:p>
            <a:pPr marL="45720" indent="0">
              <a:buNone/>
            </a:pPr>
            <a:r>
              <a:rPr lang="en-US" sz="900" dirty="0" smtClean="0"/>
              <a:t>5 </a:t>
            </a:r>
            <a:r>
              <a:rPr lang="en-US" sz="900" dirty="0"/>
              <a:t>Hill Street</a:t>
            </a:r>
            <a:br>
              <a:rPr lang="en-US" sz="900" dirty="0"/>
            </a:br>
            <a:r>
              <a:rPr lang="en-US" sz="900" dirty="0"/>
              <a:t>Madison, Wisconsin 53700 </a:t>
            </a:r>
            <a:endParaRPr lang="en-US" sz="900" dirty="0" smtClean="0"/>
          </a:p>
          <a:p>
            <a:pPr marL="45720" indent="0">
              <a:buNone/>
            </a:pPr>
            <a:endParaRPr lang="en-US" sz="900" dirty="0"/>
          </a:p>
          <a:p>
            <a:pPr marL="45720" indent="0">
              <a:buNone/>
            </a:pPr>
            <a:r>
              <a:rPr lang="en-US" sz="900" dirty="0"/>
              <a:t>March 15, 2005 </a:t>
            </a:r>
            <a:endParaRPr lang="en-US" sz="900" dirty="0" smtClean="0"/>
          </a:p>
          <a:p>
            <a:pPr marL="45720" indent="0">
              <a:buNone/>
            </a:pPr>
            <a:endParaRPr lang="en-US" sz="900" dirty="0"/>
          </a:p>
          <a:p>
            <a:pPr marL="45720" indent="0">
              <a:buNone/>
            </a:pPr>
            <a:r>
              <a:rPr lang="en-US" sz="900" dirty="0"/>
              <a:t>Ms. Helen Jones</a:t>
            </a:r>
            <a:br>
              <a:rPr lang="en-US" sz="900" dirty="0"/>
            </a:br>
            <a:r>
              <a:rPr lang="en-US" sz="900" dirty="0"/>
              <a:t>President</a:t>
            </a:r>
            <a:br>
              <a:rPr lang="en-US" sz="900" dirty="0"/>
            </a:br>
            <a:r>
              <a:rPr lang="en-US" sz="900" dirty="0"/>
              <a:t>Jones, Jones &amp; Jones</a:t>
            </a:r>
            <a:br>
              <a:rPr lang="en-US" sz="900" dirty="0"/>
            </a:br>
            <a:r>
              <a:rPr lang="en-US" sz="900" dirty="0"/>
              <a:t>123 International Lane</a:t>
            </a:r>
            <a:br>
              <a:rPr lang="en-US" sz="900" dirty="0"/>
            </a:br>
            <a:r>
              <a:rPr lang="en-US" sz="900" dirty="0"/>
              <a:t>Boston, Massachusetts 01234 </a:t>
            </a:r>
            <a:br>
              <a:rPr lang="en-US" sz="900" dirty="0"/>
            </a:br>
            <a:endParaRPr lang="en-US" sz="900" dirty="0"/>
          </a:p>
          <a:p>
            <a:pPr marL="45720" indent="0">
              <a:buNone/>
            </a:pPr>
            <a:r>
              <a:rPr lang="en-US" sz="900" dirty="0"/>
              <a:t>Dear Ms. Jones: </a:t>
            </a:r>
            <a:endParaRPr lang="en-US" sz="900" dirty="0" smtClean="0"/>
          </a:p>
          <a:p>
            <a:pPr marL="45720" indent="0">
              <a:buNone/>
            </a:pPr>
            <a:endParaRPr lang="en-US" sz="900" dirty="0"/>
          </a:p>
          <a:p>
            <a:pPr marL="45720" indent="0">
              <a:buNone/>
            </a:pPr>
            <a:r>
              <a:rPr lang="en-US" sz="900" dirty="0"/>
              <a:t>Ah, business letter format-there are block formats, and indented formats, and modified block formats . . . and who knows what others. To simplify matters, we're demonstrating the block format on this page, one of the two most common formats. For authoritative advice about all the variations, we highly recommend </a:t>
            </a:r>
            <a:r>
              <a:rPr lang="en-US" sz="900" i="1" dirty="0"/>
              <a:t>The Gregg Reference Manual</a:t>
            </a:r>
            <a:r>
              <a:rPr lang="en-US" sz="900" dirty="0"/>
              <a:t>, 9th ed. (New York: McGraw-Hill, 2001), a great reference tool for workplace communications. There seems to be no consensus about such fine points as whether to skip a line after your return address and before the date: some guidelines suggest that you do; others do not. Let's hope that your business letter succeeds no matter which choice you make! </a:t>
            </a:r>
            <a:endParaRPr lang="en-US" sz="900" dirty="0" smtClean="0"/>
          </a:p>
          <a:p>
            <a:pPr marL="45720" indent="0">
              <a:buNone/>
            </a:pPr>
            <a:endParaRPr lang="en-US" sz="900" dirty="0"/>
          </a:p>
          <a:p>
            <a:pPr marL="45720" indent="0">
              <a:buNone/>
            </a:pPr>
            <a:r>
              <a:rPr lang="en-US" sz="900" dirty="0"/>
              <a:t>When you use the block form to write a business letter, all the information is typed flush left, with one-inch margins all around. First provide your own address, then skip a line and provide the date, then skip one more line and provide the inside address of the party to whom the letter is addressed. If you are using letterhead that already provides your address, do not retype that information; just begin with the date. For formal letters, avoid abbreviations where possible. </a:t>
            </a:r>
          </a:p>
          <a:p>
            <a:pPr marL="45720" indent="0">
              <a:buNone/>
            </a:pPr>
            <a:r>
              <a:rPr lang="en-US" sz="900" dirty="0"/>
              <a:t>Skip another line before the salutation, which should be followed by a colon. Then write the body of your letter as illustrated here, with no indentation at the beginnings of paragraphs. Skip lines between paragraphs. </a:t>
            </a:r>
            <a:endParaRPr lang="en-US" sz="900" dirty="0" smtClean="0"/>
          </a:p>
          <a:p>
            <a:pPr marL="45720" indent="0">
              <a:buNone/>
            </a:pPr>
            <a:endParaRPr lang="en-US" sz="900" dirty="0"/>
          </a:p>
          <a:p>
            <a:pPr marL="45720" indent="0">
              <a:buNone/>
            </a:pPr>
            <a:r>
              <a:rPr lang="en-US" sz="900" dirty="0"/>
              <a:t>After writing the body of the letter, type the closing, followed by a comma, leave 3 blank lines, then type your name and title (if applicable), all flush left. Sign the letter in the blank space above your typed name. Now doesn't that look professional? </a:t>
            </a:r>
          </a:p>
          <a:p>
            <a:pPr marL="45720" indent="0">
              <a:buNone/>
            </a:pPr>
            <a:endParaRPr lang="en-US" sz="900" dirty="0" smtClean="0"/>
          </a:p>
          <a:p>
            <a:pPr marL="45720" indent="0">
              <a:buNone/>
            </a:pPr>
            <a:r>
              <a:rPr lang="en-US" sz="900" dirty="0" smtClean="0"/>
              <a:t>Sincerely</a:t>
            </a:r>
            <a:r>
              <a:rPr lang="en-US" sz="900" dirty="0"/>
              <a:t>, </a:t>
            </a:r>
          </a:p>
          <a:p>
            <a:pPr marL="45720" indent="0">
              <a:buNone/>
            </a:pPr>
            <a:endParaRPr lang="en-US" sz="900" dirty="0" smtClean="0"/>
          </a:p>
          <a:p>
            <a:pPr marL="45720" indent="0">
              <a:buNone/>
            </a:pPr>
            <a:r>
              <a:rPr lang="en-US" sz="900" dirty="0" smtClean="0"/>
              <a:t>John </a:t>
            </a:r>
            <a:r>
              <a:rPr lang="en-US" sz="900" dirty="0"/>
              <a:t>Doe</a:t>
            </a:r>
            <a:br>
              <a:rPr lang="en-US" sz="900" dirty="0"/>
            </a:br>
            <a:r>
              <a:rPr lang="en-US" sz="900" dirty="0"/>
              <a:t>Administrative Assistant </a:t>
            </a:r>
          </a:p>
          <a:p>
            <a:endParaRPr lang="en-US" sz="900" dirty="0"/>
          </a:p>
        </p:txBody>
      </p:sp>
      <p:sp>
        <p:nvSpPr>
          <p:cNvPr id="3" name="Title 2"/>
          <p:cNvSpPr>
            <a:spLocks noGrp="1"/>
          </p:cNvSpPr>
          <p:nvPr>
            <p:ph type="title"/>
          </p:nvPr>
        </p:nvSpPr>
        <p:spPr/>
        <p:txBody>
          <a:bodyPr/>
          <a:lstStyle/>
          <a:p>
            <a:r>
              <a:rPr lang="en-US" b="1" dirty="0"/>
              <a:t>Block Form</a:t>
            </a:r>
            <a:br>
              <a:rPr lang="en-US" b="1" dirty="0"/>
            </a:br>
            <a:endParaRPr lang="en-US" dirty="0"/>
          </a:p>
        </p:txBody>
      </p:sp>
    </p:spTree>
    <p:extLst>
      <p:ext uri="{BB962C8B-B14F-4D97-AF65-F5344CB8AC3E}">
        <p14:creationId xmlns:p14="http://schemas.microsoft.com/office/powerpoint/2010/main" val="25780474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25000" lnSpcReduction="20000"/>
          </a:bodyPr>
          <a:lstStyle/>
          <a:p>
            <a:pPr marL="45720" indent="0">
              <a:buNone/>
            </a:pPr>
            <a:r>
              <a:rPr lang="en-US" sz="3200" dirty="0" smtClean="0"/>
              <a:t>		5 </a:t>
            </a:r>
            <a:r>
              <a:rPr lang="en-US" sz="3200" dirty="0"/>
              <a:t>Hill Street</a:t>
            </a:r>
          </a:p>
          <a:p>
            <a:pPr marL="45720" indent="0">
              <a:buNone/>
            </a:pPr>
            <a:r>
              <a:rPr lang="en-US" sz="3200" dirty="0"/>
              <a:t>                                          Madison, Wisconsin 53700</a:t>
            </a:r>
          </a:p>
          <a:p>
            <a:pPr marL="45720" indent="0">
              <a:buNone/>
            </a:pPr>
            <a:r>
              <a:rPr lang="en-US" sz="3200" dirty="0"/>
              <a:t>     </a:t>
            </a:r>
          </a:p>
          <a:p>
            <a:pPr marL="45720" indent="0">
              <a:buNone/>
            </a:pPr>
            <a:r>
              <a:rPr lang="en-US" sz="3200" dirty="0"/>
              <a:t>                                          15 March 2005</a:t>
            </a:r>
          </a:p>
          <a:p>
            <a:pPr marL="45720" indent="0">
              <a:buNone/>
            </a:pPr>
            <a:r>
              <a:rPr lang="en-US" sz="3200" dirty="0"/>
              <a:t> </a:t>
            </a:r>
          </a:p>
          <a:p>
            <a:pPr marL="45720" indent="0">
              <a:buNone/>
            </a:pPr>
            <a:r>
              <a:rPr lang="en-US" sz="3200" dirty="0"/>
              <a:t>     Ms. Helen Jones</a:t>
            </a:r>
          </a:p>
          <a:p>
            <a:pPr marL="45720" indent="0">
              <a:buNone/>
            </a:pPr>
            <a:r>
              <a:rPr lang="en-US" sz="3200" dirty="0"/>
              <a:t>     President</a:t>
            </a:r>
          </a:p>
          <a:p>
            <a:pPr marL="45720" indent="0">
              <a:buNone/>
            </a:pPr>
            <a:r>
              <a:rPr lang="en-US" sz="3200" dirty="0"/>
              <a:t>     Jones, Jones &amp; Jones</a:t>
            </a:r>
          </a:p>
          <a:p>
            <a:pPr marL="45720" indent="0">
              <a:buNone/>
            </a:pPr>
            <a:r>
              <a:rPr lang="en-US" sz="3200" dirty="0"/>
              <a:t>     123 International Lane</a:t>
            </a:r>
          </a:p>
          <a:p>
            <a:pPr marL="45720" indent="0">
              <a:buNone/>
            </a:pPr>
            <a:r>
              <a:rPr lang="en-US" sz="3200" dirty="0"/>
              <a:t>     Boston, Massachusetts 01234 </a:t>
            </a:r>
          </a:p>
          <a:p>
            <a:pPr marL="45720" indent="0">
              <a:buNone/>
            </a:pPr>
            <a:r>
              <a:rPr lang="en-US" sz="3200" dirty="0"/>
              <a:t> </a:t>
            </a:r>
          </a:p>
          <a:p>
            <a:pPr marL="45720" indent="0">
              <a:buNone/>
            </a:pPr>
            <a:r>
              <a:rPr lang="en-US" sz="3200" dirty="0"/>
              <a:t>     Dear Ms. Jones:</a:t>
            </a:r>
          </a:p>
          <a:p>
            <a:pPr marL="45720" indent="0">
              <a:buNone/>
            </a:pPr>
            <a:r>
              <a:rPr lang="en-US" sz="3200" dirty="0"/>
              <a:t> </a:t>
            </a:r>
          </a:p>
          <a:p>
            <a:pPr marL="45720" indent="0">
              <a:buNone/>
            </a:pPr>
            <a:r>
              <a:rPr lang="en-US" sz="3200" dirty="0"/>
              <a:t>          Ah, business letter format--there are block formats, and </a:t>
            </a:r>
          </a:p>
          <a:p>
            <a:pPr marL="45720" indent="0">
              <a:buNone/>
            </a:pPr>
            <a:r>
              <a:rPr lang="en-US" sz="3200" dirty="0"/>
              <a:t>     indented formats, and modified block formats . . . and who </a:t>
            </a:r>
          </a:p>
          <a:p>
            <a:pPr marL="45720" indent="0">
              <a:buNone/>
            </a:pPr>
            <a:r>
              <a:rPr lang="en-US" sz="3200" dirty="0"/>
              <a:t>     knows what others.  To simplify matters, we're demonstrating </a:t>
            </a:r>
          </a:p>
          <a:p>
            <a:pPr marL="45720" indent="0">
              <a:buNone/>
            </a:pPr>
            <a:r>
              <a:rPr lang="en-US" sz="3200" dirty="0"/>
              <a:t>     the indented format on this page, one of the two most common </a:t>
            </a:r>
          </a:p>
          <a:p>
            <a:pPr marL="45720" indent="0">
              <a:buNone/>
            </a:pPr>
            <a:r>
              <a:rPr lang="en-US" sz="3200" dirty="0"/>
              <a:t>     formats.  For authoritative advice about all the variations, </a:t>
            </a:r>
          </a:p>
          <a:p>
            <a:pPr marL="45720" indent="0">
              <a:buNone/>
            </a:pPr>
            <a:r>
              <a:rPr lang="en-US" sz="3200" dirty="0"/>
              <a:t>     we highly recommend </a:t>
            </a:r>
            <a:r>
              <a:rPr lang="en-US" sz="3200" i="1" dirty="0"/>
              <a:t>The Gregg Reference Manual</a:t>
            </a:r>
            <a:r>
              <a:rPr lang="en-US" sz="3200" dirty="0"/>
              <a:t>, 9th ed. (New </a:t>
            </a:r>
          </a:p>
          <a:p>
            <a:pPr marL="45720" indent="0">
              <a:buNone/>
            </a:pPr>
            <a:r>
              <a:rPr lang="en-US" sz="3200" dirty="0"/>
              <a:t>     York: McGraw-Hill, 2001), a great reference tool for workplace </a:t>
            </a:r>
          </a:p>
          <a:p>
            <a:pPr marL="45720" indent="0">
              <a:buNone/>
            </a:pPr>
            <a:r>
              <a:rPr lang="en-US" sz="3200" dirty="0"/>
              <a:t>     communications.  There seems to be no consensus about such </a:t>
            </a:r>
          </a:p>
          <a:p>
            <a:pPr marL="45720" indent="0">
              <a:buNone/>
            </a:pPr>
            <a:r>
              <a:rPr lang="en-US" sz="3200" dirty="0"/>
              <a:t>     fine points as whether to skip a line after your return </a:t>
            </a:r>
          </a:p>
          <a:p>
            <a:pPr marL="45720" indent="0">
              <a:buNone/>
            </a:pPr>
            <a:r>
              <a:rPr lang="en-US" sz="3200" dirty="0"/>
              <a:t>     address and before the date: some guidelines suggest that you </a:t>
            </a:r>
          </a:p>
          <a:p>
            <a:pPr marL="45720" indent="0">
              <a:buNone/>
            </a:pPr>
            <a:r>
              <a:rPr lang="en-US" sz="3200" dirty="0"/>
              <a:t>     do; others do not.  Let's hope that your business letter </a:t>
            </a:r>
          </a:p>
          <a:p>
            <a:pPr marL="45720" indent="0">
              <a:buNone/>
            </a:pPr>
            <a:r>
              <a:rPr lang="en-US" sz="3200" dirty="0"/>
              <a:t>     succeeds no matter which choice you make!</a:t>
            </a:r>
          </a:p>
          <a:p>
            <a:pPr marL="45720" indent="0">
              <a:buNone/>
            </a:pPr>
            <a:r>
              <a:rPr lang="en-US" sz="3200" dirty="0"/>
              <a:t> </a:t>
            </a:r>
          </a:p>
          <a:p>
            <a:pPr marL="45720" indent="0">
              <a:buNone/>
            </a:pPr>
            <a:r>
              <a:rPr lang="en-US" sz="3200" dirty="0"/>
              <a:t>          If you are using the indented form, place your address at</a:t>
            </a:r>
          </a:p>
          <a:p>
            <a:pPr marL="45720" indent="0">
              <a:buNone/>
            </a:pPr>
            <a:r>
              <a:rPr lang="en-US" sz="3200" dirty="0"/>
              <a:t>     the top, with the left edge of the address aligned with the</a:t>
            </a:r>
          </a:p>
          <a:p>
            <a:pPr marL="45720" indent="0">
              <a:buNone/>
            </a:pPr>
            <a:r>
              <a:rPr lang="en-US" sz="3200" dirty="0"/>
              <a:t>     center of the page. Skip a line and type the date so that it</a:t>
            </a:r>
          </a:p>
          <a:p>
            <a:pPr marL="45720" indent="0">
              <a:buNone/>
            </a:pPr>
            <a:r>
              <a:rPr lang="en-US" sz="3200" dirty="0"/>
              <a:t>     lines up underneath your address.  Type the inside address and</a:t>
            </a:r>
          </a:p>
          <a:p>
            <a:pPr marL="45720" indent="0">
              <a:buNone/>
            </a:pPr>
            <a:r>
              <a:rPr lang="en-US" sz="3200" dirty="0"/>
              <a:t>     salutation flush left; the salutation should be followed by a</a:t>
            </a:r>
          </a:p>
          <a:p>
            <a:pPr marL="45720" indent="0">
              <a:buNone/>
            </a:pPr>
            <a:r>
              <a:rPr lang="en-US" sz="3200" dirty="0"/>
              <a:t>     colon. For formal letters, avoid abbreviations.</a:t>
            </a:r>
          </a:p>
          <a:p>
            <a:pPr marL="45720" indent="0">
              <a:buNone/>
            </a:pPr>
            <a:r>
              <a:rPr lang="en-US" sz="3200" dirty="0"/>
              <a:t> </a:t>
            </a:r>
          </a:p>
          <a:p>
            <a:pPr marL="45720" indent="0">
              <a:buNone/>
            </a:pPr>
            <a:r>
              <a:rPr lang="en-US" sz="3200" dirty="0"/>
              <a:t>          Indent the first line of each paragraph one-half inch.</a:t>
            </a:r>
          </a:p>
          <a:p>
            <a:pPr marL="45720" indent="0">
              <a:buNone/>
            </a:pPr>
            <a:r>
              <a:rPr lang="en-US" sz="3200" dirty="0"/>
              <a:t>     Skip lines between paragraphs.</a:t>
            </a:r>
          </a:p>
          <a:p>
            <a:pPr marL="45720" indent="0">
              <a:buNone/>
            </a:pPr>
            <a:r>
              <a:rPr lang="en-US" sz="3200" dirty="0"/>
              <a:t> </a:t>
            </a:r>
          </a:p>
          <a:p>
            <a:pPr marL="45720" indent="0">
              <a:buNone/>
            </a:pPr>
            <a:r>
              <a:rPr lang="en-US" sz="3200" dirty="0"/>
              <a:t>          Instead of placing the closing and signature lines</a:t>
            </a:r>
          </a:p>
          <a:p>
            <a:pPr marL="45720" indent="0">
              <a:buNone/>
            </a:pPr>
            <a:r>
              <a:rPr lang="en-US" sz="3200" dirty="0"/>
              <a:t>     flush left, type them in the center, even with the address</a:t>
            </a:r>
          </a:p>
          <a:p>
            <a:pPr marL="45720" indent="0">
              <a:buNone/>
            </a:pPr>
            <a:r>
              <a:rPr lang="en-US" sz="3200" dirty="0"/>
              <a:t>     and date above, as illustrated here. Now doesn't that look</a:t>
            </a:r>
          </a:p>
          <a:p>
            <a:pPr marL="45720" indent="0">
              <a:buNone/>
            </a:pPr>
            <a:r>
              <a:rPr lang="en-US" sz="3200" dirty="0"/>
              <a:t>     professional?</a:t>
            </a:r>
          </a:p>
          <a:p>
            <a:pPr marL="45720" indent="0">
              <a:buNone/>
            </a:pPr>
            <a:r>
              <a:rPr lang="en-US" sz="3200" dirty="0"/>
              <a:t> </a:t>
            </a:r>
          </a:p>
          <a:p>
            <a:pPr marL="45720" indent="0">
              <a:buNone/>
            </a:pPr>
            <a:r>
              <a:rPr lang="en-US" sz="3200" dirty="0"/>
              <a:t>                                          Sincerely,                                   </a:t>
            </a:r>
          </a:p>
          <a:p>
            <a:pPr marL="45720" indent="0">
              <a:buNone/>
            </a:pPr>
            <a:r>
              <a:rPr lang="en-US" sz="3200" dirty="0"/>
              <a:t> </a:t>
            </a:r>
          </a:p>
          <a:p>
            <a:pPr marL="45720" indent="0">
              <a:buNone/>
            </a:pPr>
            <a:r>
              <a:rPr lang="en-US" sz="3200" dirty="0"/>
              <a:t> </a:t>
            </a:r>
          </a:p>
          <a:p>
            <a:pPr marL="45720" indent="0">
              <a:buNone/>
            </a:pPr>
            <a:r>
              <a:rPr lang="en-US" sz="3200" dirty="0"/>
              <a:t> </a:t>
            </a:r>
          </a:p>
          <a:p>
            <a:pPr marL="45720" indent="0">
              <a:buNone/>
            </a:pPr>
            <a:r>
              <a:rPr lang="en-US" sz="3200" dirty="0"/>
              <a:t>                                          John Doe</a:t>
            </a:r>
          </a:p>
          <a:p>
            <a:pPr marL="45720" indent="0">
              <a:buNone/>
            </a:pPr>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5518052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190</TotalTime>
  <Words>386</Words>
  <Application>Microsoft Office PowerPoint</Application>
  <PresentationFormat>On-screen Show (4:3)</PresentationFormat>
  <Paragraphs>92</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Franklin Gothic Medium</vt:lpstr>
      <vt:lpstr>Wingdings</vt:lpstr>
      <vt:lpstr>Wingdings 2</vt:lpstr>
      <vt:lpstr>Grid</vt:lpstr>
      <vt:lpstr>SUMMARY CONTINUED</vt:lpstr>
      <vt:lpstr>Citing an Author or Authors </vt:lpstr>
      <vt:lpstr>What to include in a cover letter</vt:lpstr>
      <vt:lpstr>Block Form </vt:lpstr>
      <vt:lpstr>PowerPoint Presentation</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CONTINUED</dc:title>
  <dc:creator>THOMAS BANE</dc:creator>
  <cp:lastModifiedBy>Faculty</cp:lastModifiedBy>
  <cp:revision>1</cp:revision>
  <dcterms:created xsi:type="dcterms:W3CDTF">2015-06-04T20:49:56Z</dcterms:created>
  <dcterms:modified xsi:type="dcterms:W3CDTF">2015-06-05T00:46:26Z</dcterms:modified>
</cp:coreProperties>
</file>