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5143500" type="screen16x9"/>
  <p:notesSz cx="6858000" cy="9144000"/>
  <p:embeddedFontLst>
    <p:embeddedFont>
      <p:font typeface="Roboto" panose="02000000000000000000" pitchFamily="2" charset="0"/>
      <p:regular r:id="rId22"/>
      <p:bold r:id="rId23"/>
      <p:italic r:id="rId24"/>
      <p:boldItalic r:id="rId25"/>
    </p:embeddedFont>
    <p:embeddedFont>
      <p:font typeface="Roboto Slab" panose="020B0604020202020204" charset="0"/>
      <p:regular r:id="rId26"/>
      <p:bold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00C2D75-4675-4A1C-B404-2E0C01B77A0A}" v="428" dt="2022-12-01T19:04:20.8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54" y="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 Smith" userId="eac52e5223bf4258" providerId="LiveId" clId="{300C2D75-4675-4A1C-B404-2E0C01B77A0A}"/>
    <pc:docChg chg="custSel modSld">
      <pc:chgData name="Tom Smith" userId="eac52e5223bf4258" providerId="LiveId" clId="{300C2D75-4675-4A1C-B404-2E0C01B77A0A}" dt="2022-12-01T19:04:20.864" v="549" actId="20577"/>
      <pc:docMkLst>
        <pc:docMk/>
      </pc:docMkLst>
      <pc:sldChg chg="modSp mod">
        <pc:chgData name="Tom Smith" userId="eac52e5223bf4258" providerId="LiveId" clId="{300C2D75-4675-4A1C-B404-2E0C01B77A0A}" dt="2022-11-27T18:51:20.155" v="89" actId="27636"/>
        <pc:sldMkLst>
          <pc:docMk/>
          <pc:sldMk cId="0" sldId="256"/>
        </pc:sldMkLst>
        <pc:spChg chg="mod">
          <ac:chgData name="Tom Smith" userId="eac52e5223bf4258" providerId="LiveId" clId="{300C2D75-4675-4A1C-B404-2E0C01B77A0A}" dt="2022-11-27T18:46:52.618" v="49" actId="20577"/>
          <ac:spMkLst>
            <pc:docMk/>
            <pc:sldMk cId="0" sldId="256"/>
            <ac:spMk id="64" creationId="{00000000-0000-0000-0000-000000000000}"/>
          </ac:spMkLst>
        </pc:spChg>
        <pc:spChg chg="mod">
          <ac:chgData name="Tom Smith" userId="eac52e5223bf4258" providerId="LiveId" clId="{300C2D75-4675-4A1C-B404-2E0C01B77A0A}" dt="2022-11-27T18:51:20.155" v="89" actId="27636"/>
          <ac:spMkLst>
            <pc:docMk/>
            <pc:sldMk cId="0" sldId="256"/>
            <ac:spMk id="67" creationId="{00000000-0000-0000-0000-000000000000}"/>
          </ac:spMkLst>
        </pc:spChg>
      </pc:sldChg>
      <pc:sldChg chg="modSp mod">
        <pc:chgData name="Tom Smith" userId="eac52e5223bf4258" providerId="LiveId" clId="{300C2D75-4675-4A1C-B404-2E0C01B77A0A}" dt="2022-11-27T18:47:14.732" v="68" actId="20577"/>
        <pc:sldMkLst>
          <pc:docMk/>
          <pc:sldMk cId="0" sldId="257"/>
        </pc:sldMkLst>
        <pc:spChg chg="mod">
          <ac:chgData name="Tom Smith" userId="eac52e5223bf4258" providerId="LiveId" clId="{300C2D75-4675-4A1C-B404-2E0C01B77A0A}" dt="2022-11-27T18:47:14.732" v="68" actId="20577"/>
          <ac:spMkLst>
            <pc:docMk/>
            <pc:sldMk cId="0" sldId="257"/>
            <ac:spMk id="73" creationId="{00000000-0000-0000-0000-000000000000}"/>
          </ac:spMkLst>
        </pc:spChg>
      </pc:sldChg>
      <pc:sldChg chg="modSp modAnim modNotes">
        <pc:chgData name="Tom Smith" userId="eac52e5223bf4258" providerId="LiveId" clId="{300C2D75-4675-4A1C-B404-2E0C01B77A0A}" dt="2022-11-28T14:47:59.384" v="137" actId="20577"/>
        <pc:sldMkLst>
          <pc:docMk/>
          <pc:sldMk cId="0" sldId="260"/>
        </pc:sldMkLst>
        <pc:spChg chg="mod">
          <ac:chgData name="Tom Smith" userId="eac52e5223bf4258" providerId="LiveId" clId="{300C2D75-4675-4A1C-B404-2E0C01B77A0A}" dt="2022-11-28T14:47:59.384" v="137" actId="20577"/>
          <ac:spMkLst>
            <pc:docMk/>
            <pc:sldMk cId="0" sldId="260"/>
            <ac:spMk id="93" creationId="{00000000-0000-0000-0000-000000000000}"/>
          </ac:spMkLst>
        </pc:spChg>
      </pc:sldChg>
      <pc:sldChg chg="modSp mod modAnim">
        <pc:chgData name="Tom Smith" userId="eac52e5223bf4258" providerId="LiveId" clId="{300C2D75-4675-4A1C-B404-2E0C01B77A0A}" dt="2022-12-01T19:02:02.570" v="426"/>
        <pc:sldMkLst>
          <pc:docMk/>
          <pc:sldMk cId="0" sldId="261"/>
        </pc:sldMkLst>
        <pc:spChg chg="mod">
          <ac:chgData name="Tom Smith" userId="eac52e5223bf4258" providerId="LiveId" clId="{300C2D75-4675-4A1C-B404-2E0C01B77A0A}" dt="2022-12-01T19:01:37.998" v="424" actId="20577"/>
          <ac:spMkLst>
            <pc:docMk/>
            <pc:sldMk cId="0" sldId="261"/>
            <ac:spMk id="99" creationId="{00000000-0000-0000-0000-000000000000}"/>
          </ac:spMkLst>
        </pc:spChg>
      </pc:sldChg>
      <pc:sldChg chg="modSp modAnim modNotes">
        <pc:chgData name="Tom Smith" userId="eac52e5223bf4258" providerId="LiveId" clId="{300C2D75-4675-4A1C-B404-2E0C01B77A0A}" dt="2022-11-28T14:49:12.899" v="188" actId="20577"/>
        <pc:sldMkLst>
          <pc:docMk/>
          <pc:sldMk cId="0" sldId="263"/>
        </pc:sldMkLst>
        <pc:spChg chg="mod">
          <ac:chgData name="Tom Smith" userId="eac52e5223bf4258" providerId="LiveId" clId="{300C2D75-4675-4A1C-B404-2E0C01B77A0A}" dt="2022-11-28T14:49:12.899" v="188" actId="20577"/>
          <ac:spMkLst>
            <pc:docMk/>
            <pc:sldMk cId="0" sldId="263"/>
            <ac:spMk id="110" creationId="{00000000-0000-0000-0000-000000000000}"/>
          </ac:spMkLst>
        </pc:spChg>
      </pc:sldChg>
      <pc:sldChg chg="modAnim">
        <pc:chgData name="Tom Smith" userId="eac52e5223bf4258" providerId="LiveId" clId="{300C2D75-4675-4A1C-B404-2E0C01B77A0A}" dt="2022-11-27T18:49:23.870" v="75"/>
        <pc:sldMkLst>
          <pc:docMk/>
          <pc:sldMk cId="0" sldId="264"/>
        </pc:sldMkLst>
      </pc:sldChg>
      <pc:sldChg chg="modAnim">
        <pc:chgData name="Tom Smith" userId="eac52e5223bf4258" providerId="LiveId" clId="{300C2D75-4675-4A1C-B404-2E0C01B77A0A}" dt="2022-11-27T18:50:10.094" v="82"/>
        <pc:sldMkLst>
          <pc:docMk/>
          <pc:sldMk cId="0" sldId="267"/>
        </pc:sldMkLst>
      </pc:sldChg>
      <pc:sldChg chg="modSp modAnim modNotes">
        <pc:chgData name="Tom Smith" userId="eac52e5223bf4258" providerId="LiveId" clId="{300C2D75-4675-4A1C-B404-2E0C01B77A0A}" dt="2022-12-01T19:04:20.864" v="549" actId="20577"/>
        <pc:sldMkLst>
          <pc:docMk/>
          <pc:sldMk cId="0" sldId="269"/>
        </pc:sldMkLst>
        <pc:spChg chg="mod">
          <ac:chgData name="Tom Smith" userId="eac52e5223bf4258" providerId="LiveId" clId="{300C2D75-4675-4A1C-B404-2E0C01B77A0A}" dt="2022-12-01T19:04:20.864" v="549" actId="20577"/>
          <ac:spMkLst>
            <pc:docMk/>
            <pc:sldMk cId="0" sldId="269"/>
            <ac:spMk id="144" creationId="{00000000-0000-0000-0000-000000000000}"/>
          </ac:spMkLst>
        </pc:spChg>
      </pc:sldChg>
      <pc:sldChg chg="modAnim">
        <pc:chgData name="Tom Smith" userId="eac52e5223bf4258" providerId="LiveId" clId="{300C2D75-4675-4A1C-B404-2E0C01B77A0A}" dt="2022-11-27T18:52:13.997" v="94"/>
        <pc:sldMkLst>
          <pc:docMk/>
          <pc:sldMk cId="0" sldId="271"/>
        </pc:sldMkLst>
      </pc:sldChg>
      <pc:sldChg chg="modSp mod">
        <pc:chgData name="Tom Smith" userId="eac52e5223bf4258" providerId="LiveId" clId="{300C2D75-4675-4A1C-B404-2E0C01B77A0A}" dt="2022-11-28T14:52:01.701" v="388" actId="20577"/>
        <pc:sldMkLst>
          <pc:docMk/>
          <pc:sldMk cId="0" sldId="274"/>
        </pc:sldMkLst>
        <pc:spChg chg="mod">
          <ac:chgData name="Tom Smith" userId="eac52e5223bf4258" providerId="LiveId" clId="{300C2D75-4675-4A1C-B404-2E0C01B77A0A}" dt="2022-11-28T14:52:01.701" v="388" actId="20577"/>
          <ac:spMkLst>
            <pc:docMk/>
            <pc:sldMk cId="0" sldId="274"/>
            <ac:spMk id="174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0debfac250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0debfac250_0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13a758e99f3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13a758e99f3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3a758e99f3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13a758e99f3_0_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13a758e99f3_0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13a758e99f3_0_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13a758e99f3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13a758e99f3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13a758e99f3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13a758e99f3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10debfac250_0_1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10debfac250_0_1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10debfac250_0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10debfac250_0_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131ac6b332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131ac6b332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10debfac250_0_1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10debfac250_0_1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ADD LINK</a:t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1358a64e2a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1358a64e2a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319a702a2c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1319a702a2c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13a758e99f3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13a758e99f3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3a758e99f3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13a758e99f3_0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3a758e99f3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13a758e99f3_0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3a758e99f3_0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13a758e99f3_0_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13a758e99f3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13a758e99f3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13a758e99f3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13a758e99f3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1524800" y="672606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accent5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11" name="Google Shape;11;p2"/>
          <p:cNvSpPr/>
          <p:nvPr/>
        </p:nvSpPr>
        <p:spPr>
          <a:xfrm rot="10800000">
            <a:off x="6537563" y="3342925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accent5"/>
            </a:solidFill>
            <a:prstDash val="solid"/>
            <a:miter lim="8000"/>
            <a:headEnd type="none" w="sm" len="sm"/>
            <a:tailEnd type="none" w="sm" len="sm"/>
          </a:ln>
        </p:spPr>
      </p:sp>
      <p:cxnSp>
        <p:nvCxnSpPr>
          <p:cNvPr id="12" name="Google Shape;12;p2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1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11"/>
          <p:cNvSpPr txBox="1">
            <a:spLocks noGrp="1"/>
          </p:cNvSpPr>
          <p:nvPr>
            <p:ph type="title" hasCustomPrompt="1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1"/>
          <p:cNvSpPr txBox="1">
            <a:spLocks noGrp="1"/>
          </p:cNvSpPr>
          <p:nvPr>
            <p:ph type="body" idx="1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Google Shape;21;p4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Google Shape;26;p5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1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2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Google Shape;35;p7"/>
          <p:cNvCxnSpPr/>
          <p:nvPr/>
        </p:nvCxnSpPr>
        <p:spPr>
          <a:xfrm>
            <a:off x="489218" y="1412277"/>
            <a:ext cx="3315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6" name="Google Shape;36;p7"/>
          <p:cNvSpPr txBox="1">
            <a:spLocks noGrp="1"/>
          </p:cNvSpPr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1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41" name="Google Shape;41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4" name="Google Shape;44;p9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w="381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5" name="Google Shape;45;p9"/>
          <p:cNvSpPr txBox="1">
            <a:spLocks noGrp="1"/>
          </p:cNvSpPr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>
            <a:spLocks noGrp="1"/>
          </p:cNvSpPr>
          <p:nvPr>
            <p:ph type="body" idx="1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>
            <a:endParaRPr/>
          </a:p>
        </p:txBody>
      </p:sp>
      <p:sp>
        <p:nvSpPr>
          <p:cNvPr id="51" name="Google Shape;51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arina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creativecommons.org/licenses/by-nc-sa/4.0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jpenner@citytech.cuny.edu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fyp.citytech.cuny.edu/media/2020/06/The-Companion-online.pdf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www.citytech.cuny.edu/academics/academic-departments.aspx" TargetMode="External"/><Relationship Id="rId4" Type="http://schemas.openxmlformats.org/officeDocument/2006/relationships/hyperlink" Target="http://www.citytech.cuny.edu/advisement/graduate-timeline.aspx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lab.citytech.cuny.edu/fylc/writing-as-reflection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creativecommons.org/licenses/by-nc-sa/4.0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creativecommons.org/licenses/by-nc-sa/4.0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fyp.citytech.cuny.edu/media/2020/06/The-Companion-online.pd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fyp.citytech.cuny.edu/media/2020/06/The-Companion-online.pdf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>
            <a:spLocks noGrp="1"/>
          </p:cNvSpPr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500" b="1"/>
              <a:t>City Tech 101</a:t>
            </a:r>
            <a:endParaRPr sz="5500" b="1"/>
          </a:p>
        </p:txBody>
      </p:sp>
      <p:sp>
        <p:nvSpPr>
          <p:cNvPr id="64" name="Google Shape;64;p13"/>
          <p:cNvSpPr txBox="1">
            <a:spLocks noGrp="1"/>
          </p:cNvSpPr>
          <p:nvPr>
            <p:ph type="subTitle" idx="1"/>
          </p:nvPr>
        </p:nvSpPr>
        <p:spPr>
          <a:xfrm>
            <a:off x="1680302" y="3280475"/>
            <a:ext cx="5783400" cy="90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7500" lnSpcReduction="2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Fall 2022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Professor Jessica Penner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jpenner@citytech.cuny.edu</a:t>
            </a:r>
            <a:endParaRPr dirty="0"/>
          </a:p>
        </p:txBody>
      </p:sp>
      <p:grpSp>
        <p:nvGrpSpPr>
          <p:cNvPr id="65" name="Google Shape;65;p13"/>
          <p:cNvGrpSpPr/>
          <p:nvPr/>
        </p:nvGrpSpPr>
        <p:grpSpPr>
          <a:xfrm>
            <a:off x="86851" y="4448817"/>
            <a:ext cx="1273858" cy="607271"/>
            <a:chOff x="86851" y="4297675"/>
            <a:chExt cx="1881900" cy="758425"/>
          </a:xfrm>
        </p:grpSpPr>
        <p:pic>
          <p:nvPicPr>
            <p:cNvPr id="66" name="Google Shape;66;p13" descr="Creative Commons License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70563" y="4297675"/>
              <a:ext cx="714475" cy="3286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7" name="Google Shape;67;p13"/>
            <p:cNvSpPr txBox="1"/>
            <p:nvPr/>
          </p:nvSpPr>
          <p:spPr>
            <a:xfrm>
              <a:off x="86851" y="4491200"/>
              <a:ext cx="1881900" cy="564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rmAutofit fontScale="25000" lnSpcReduction="20000"/>
            </a:bodyPr>
            <a:lstStyle/>
            <a:p>
              <a:pPr marL="0" lvl="0" indent="0" algn="just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450">
                  <a:latin typeface="Roboto"/>
                  <a:ea typeface="Roboto"/>
                  <a:cs typeface="Roboto"/>
                  <a:sym typeface="Roboto"/>
                </a:rPr>
                <a:t>City Tech 101 by Karen Goodlad and Sarah Paruolo is licensed under a </a:t>
              </a:r>
              <a:r>
                <a:rPr lang="en" sz="1450">
                  <a:uFill>
                    <a:noFill/>
                  </a:uFill>
                  <a:latin typeface="Roboto"/>
                  <a:ea typeface="Roboto"/>
                  <a:cs typeface="Roboto"/>
                  <a:sym typeface="Roboto"/>
                  <a:hlinkClick r:id="rId4"/>
                </a:rPr>
                <a:t>Creative Commons Attribution-NonCommercial-ShareAlike 4.0 International License</a:t>
              </a:r>
              <a:r>
                <a:rPr lang="en" sz="1450">
                  <a:latin typeface="Roboto"/>
                  <a:ea typeface="Roboto"/>
                  <a:cs typeface="Roboto"/>
                  <a:sym typeface="Roboto"/>
                </a:rPr>
                <a:t>.</a:t>
              </a:r>
              <a:endParaRPr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2"/>
          <p:cNvSpPr txBox="1">
            <a:spLocks noGrp="1"/>
          </p:cNvSpPr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5"/>
                </a:solidFill>
              </a:rPr>
              <a:t>Action Plan for Next Semester</a:t>
            </a:r>
            <a:endParaRPr b="1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3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5"/>
                </a:solidFill>
              </a:rPr>
              <a:t>Creating an Action Plan</a:t>
            </a:r>
            <a:endParaRPr b="1">
              <a:solidFill>
                <a:schemeClr val="accent5"/>
              </a:solidFill>
            </a:endParaRPr>
          </a:p>
        </p:txBody>
      </p:sp>
      <p:sp>
        <p:nvSpPr>
          <p:cNvPr id="127" name="Google Shape;127;p23"/>
          <p:cNvSpPr txBox="1"/>
          <p:nvPr/>
        </p:nvSpPr>
        <p:spPr>
          <a:xfrm>
            <a:off x="2464000" y="2005850"/>
            <a:ext cx="7323900" cy="175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Evaluation</a:t>
            </a:r>
            <a:endParaRPr sz="190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+</a:t>
            </a:r>
            <a:r>
              <a:rPr lang="en" sz="19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	Goals</a:t>
            </a:r>
            <a:endParaRPr sz="190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b="1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_______________</a:t>
            </a:r>
            <a:endParaRPr sz="1900" b="1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      Action Plan</a:t>
            </a:r>
            <a:endParaRPr sz="190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4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5"/>
                </a:solidFill>
              </a:rPr>
              <a:t>Action Plan</a:t>
            </a:r>
            <a:endParaRPr b="1">
              <a:solidFill>
                <a:schemeClr val="accent5"/>
              </a:solidFill>
            </a:endParaRPr>
          </a:p>
        </p:txBody>
      </p:sp>
      <p:sp>
        <p:nvSpPr>
          <p:cNvPr id="133" name="Google Shape;133;p24"/>
          <p:cNvSpPr txBox="1"/>
          <p:nvPr/>
        </p:nvSpPr>
        <p:spPr>
          <a:xfrm>
            <a:off x="1145325" y="1789150"/>
            <a:ext cx="5714100" cy="22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dirty="0">
                <a:solidFill>
                  <a:srgbClr val="FFFF00"/>
                </a:solidFill>
                <a:latin typeface="Roboto Slab"/>
                <a:ea typeface="Roboto Slab"/>
                <a:cs typeface="Roboto Slab"/>
                <a:sym typeface="Roboto Slab"/>
              </a:rPr>
              <a:t>What does an Action Plan look like?</a:t>
            </a:r>
            <a:endParaRPr sz="1900" dirty="0">
              <a:solidFill>
                <a:srgbClr val="FFFF00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dirty="0">
                <a:solidFill>
                  <a:srgbClr val="FFFF00"/>
                </a:solidFill>
                <a:latin typeface="Roboto Slab"/>
                <a:ea typeface="Roboto Slab"/>
                <a:cs typeface="Roboto Slab"/>
                <a:sym typeface="Roboto Slab"/>
              </a:rPr>
              <a:t>What should you include?</a:t>
            </a:r>
            <a:endParaRPr sz="1900" dirty="0">
              <a:solidFill>
                <a:srgbClr val="FFFF00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dirty="0">
              <a:solidFill>
                <a:srgbClr val="FFFF00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0" indent="-349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Roboto Slab"/>
              <a:buChar char="●"/>
            </a:pPr>
            <a:r>
              <a:rPr lang="en" sz="1900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SMART Goals</a:t>
            </a:r>
            <a:endParaRPr sz="1900" dirty="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0" indent="-349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Roboto Slab"/>
              <a:buChar char="●"/>
            </a:pPr>
            <a:r>
              <a:rPr lang="en" sz="1900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Means to achieve them</a:t>
            </a:r>
            <a:endParaRPr sz="1900" dirty="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0" indent="-349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Roboto Slab"/>
              <a:buChar char="●"/>
            </a:pPr>
            <a:r>
              <a:rPr lang="en" sz="1900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Incorporate lessons from this semester</a:t>
            </a:r>
            <a:endParaRPr sz="1900" dirty="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0" indent="-349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Roboto Slab"/>
              <a:buChar char="●"/>
            </a:pPr>
            <a:r>
              <a:rPr lang="en" sz="1900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Add something new!</a:t>
            </a:r>
            <a:endParaRPr sz="1900" dirty="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5"/>
          <p:cNvSpPr txBox="1">
            <a:spLocks noGrp="1"/>
          </p:cNvSpPr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5"/>
                </a:solidFill>
              </a:rPr>
              <a:t>Hello, Future Me</a:t>
            </a:r>
            <a:endParaRPr b="1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6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5"/>
                </a:solidFill>
              </a:rPr>
              <a:t>Activity: Hello, Future Me</a:t>
            </a:r>
            <a:endParaRPr b="1">
              <a:solidFill>
                <a:schemeClr val="accent5"/>
              </a:solidFill>
            </a:endParaRPr>
          </a:p>
        </p:txBody>
      </p:sp>
      <p:sp>
        <p:nvSpPr>
          <p:cNvPr id="144" name="Google Shape;144;p26"/>
          <p:cNvSpPr txBox="1"/>
          <p:nvPr/>
        </p:nvSpPr>
        <p:spPr>
          <a:xfrm>
            <a:off x="634500" y="1492025"/>
            <a:ext cx="7875000" cy="2893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Write yourself a note planning for your success next semester. </a:t>
            </a:r>
            <a:endParaRPr sz="1600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Slab"/>
              <a:buChar char="●"/>
            </a:pPr>
            <a:r>
              <a:rPr lang="en" sz="1600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What is your success plan for next semester? </a:t>
            </a:r>
            <a:endParaRPr sz="1600" dirty="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Slab"/>
              <a:buChar char="●"/>
            </a:pPr>
            <a:r>
              <a:rPr lang="en" sz="1600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Consider how you will use the strategies explored during the CT101 workshop. </a:t>
            </a:r>
            <a:endParaRPr sz="1600" dirty="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Slab"/>
              <a:buChar char="●"/>
            </a:pPr>
            <a:r>
              <a:rPr lang="en" sz="1600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Which strategies and concepts will be most effective for you during your second semester as a college student? </a:t>
            </a:r>
            <a:endParaRPr sz="1600" dirty="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Slab"/>
              <a:buChar char="●"/>
            </a:pPr>
            <a:r>
              <a:rPr lang="en" sz="1600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What do you want to get out of your next semester at City Tech?</a:t>
            </a:r>
            <a:endParaRPr sz="1600" dirty="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Write for 10-15 minutes and email this note to </a:t>
            </a:r>
            <a:r>
              <a:rPr lang="en-US" sz="1600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  <a:hlinkClick r:id="rId3"/>
              </a:rPr>
              <a:t>jpenner@citytech.cuny.edu</a:t>
            </a:r>
            <a:r>
              <a:rPr lang="en-US" sz="1600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. Please use your City Tech email and have “Hello, Future Me” in the subject </a:t>
            </a:r>
            <a:r>
              <a:rPr lang="en-US" sz="160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line.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This </a:t>
            </a:r>
            <a:r>
              <a:rPr lang="en-US" sz="1600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note will be sent to you next semester!</a:t>
            </a:r>
            <a:endParaRPr sz="1600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7"/>
          <p:cNvSpPr txBox="1">
            <a:spLocks noGrp="1"/>
          </p:cNvSpPr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5"/>
                </a:solidFill>
              </a:rPr>
              <a:t>Graduation Requirements</a:t>
            </a:r>
            <a:endParaRPr b="1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8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5"/>
                </a:solidFill>
              </a:rPr>
              <a:t>Graduation Requirements</a:t>
            </a:r>
            <a:endParaRPr b="1">
              <a:solidFill>
                <a:schemeClr val="accent5"/>
              </a:solidFill>
            </a:endParaRPr>
          </a:p>
        </p:txBody>
      </p:sp>
      <p:sp>
        <p:nvSpPr>
          <p:cNvPr id="155" name="Google Shape;155;p28"/>
          <p:cNvSpPr txBox="1"/>
          <p:nvPr/>
        </p:nvSpPr>
        <p:spPr>
          <a:xfrm>
            <a:off x="1565500" y="2315950"/>
            <a:ext cx="6074100" cy="154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Resources</a:t>
            </a:r>
            <a:endParaRPr b="1" dirty="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"/>
              <a:buChar char="-"/>
            </a:pPr>
            <a:r>
              <a:rPr lang="en" u="sng" dirty="0">
                <a:solidFill>
                  <a:schemeClr val="hlink"/>
                </a:solidFill>
                <a:latin typeface="Roboto Slab"/>
                <a:ea typeface="Roboto Slab"/>
                <a:cs typeface="Roboto Slab"/>
                <a:sym typeface="Roboto Slab"/>
                <a:hlinkClick r:id="rId3"/>
              </a:rPr>
              <a:t>The Companion for the First Year at City Tech</a:t>
            </a:r>
            <a:endParaRPr dirty="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Roboto Slab"/>
              <a:buChar char="-"/>
            </a:pPr>
            <a:r>
              <a:rPr lang="en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Activity #13 (pages 61-64)</a:t>
            </a:r>
            <a:endParaRPr dirty="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"/>
              <a:buChar char="-"/>
            </a:pPr>
            <a:r>
              <a:rPr lang="en" u="sng" dirty="0">
                <a:solidFill>
                  <a:schemeClr val="hlink"/>
                </a:solidFill>
                <a:latin typeface="Roboto Slab"/>
                <a:ea typeface="Roboto Slab"/>
                <a:cs typeface="Roboto Slab"/>
                <a:sym typeface="Roboto Slab"/>
                <a:hlinkClick r:id="rId4"/>
              </a:rPr>
              <a:t>Plan Your Path to Graduation</a:t>
            </a:r>
            <a:r>
              <a:rPr lang="en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 (Academic Advising website)</a:t>
            </a:r>
            <a:endParaRPr dirty="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"/>
              <a:buChar char="-"/>
            </a:pPr>
            <a:r>
              <a:rPr lang="en" u="sng" dirty="0">
                <a:solidFill>
                  <a:schemeClr val="hlink"/>
                </a:solidFill>
                <a:latin typeface="Roboto Slab"/>
                <a:ea typeface="Roboto Slab"/>
                <a:cs typeface="Roboto Slab"/>
                <a:sym typeface="Roboto Slab"/>
                <a:hlinkClick r:id="rId5"/>
              </a:rPr>
              <a:t>Academic Department websites</a:t>
            </a:r>
            <a:endParaRPr dirty="0"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56" name="Google Shape;156;p28"/>
          <p:cNvSpPr txBox="1"/>
          <p:nvPr/>
        </p:nvSpPr>
        <p:spPr>
          <a:xfrm>
            <a:off x="874375" y="1709500"/>
            <a:ext cx="72915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It may seem far away, but knowing what is ahead is key to your success.</a:t>
            </a:r>
            <a:endParaRPr sz="1600" b="1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9"/>
          <p:cNvSpPr txBox="1">
            <a:spLocks noGrp="1"/>
          </p:cNvSpPr>
          <p:nvPr>
            <p:ph type="title"/>
          </p:nvPr>
        </p:nvSpPr>
        <p:spPr>
          <a:xfrm>
            <a:off x="277200" y="1583850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900" b="1">
                <a:solidFill>
                  <a:schemeClr val="accent6"/>
                </a:solidFill>
              </a:rPr>
              <a:t>Recap</a:t>
            </a:r>
            <a:endParaRPr sz="4900" b="1">
              <a:solidFill>
                <a:schemeClr val="accent6"/>
              </a:solidFill>
            </a:endParaRPr>
          </a:p>
        </p:txBody>
      </p:sp>
      <p:sp>
        <p:nvSpPr>
          <p:cNvPr id="162" name="Google Shape;162;p2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 Slab"/>
              <a:buChar char="★"/>
            </a:pPr>
            <a:r>
              <a:rPr lang="en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Evaluate Your Semester</a:t>
            </a:r>
            <a:endParaRPr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 Slab"/>
              <a:buChar char="★"/>
            </a:pPr>
            <a:r>
              <a:rPr lang="en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Setting Goals</a:t>
            </a:r>
            <a:endParaRPr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 Slab"/>
              <a:buChar char="★"/>
            </a:pPr>
            <a:r>
              <a:rPr lang="en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Action Plan for Next Semester</a:t>
            </a:r>
            <a:endParaRPr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 Slab"/>
              <a:buChar char="★"/>
            </a:pPr>
            <a:r>
              <a:rPr lang="en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Hello, Future Me</a:t>
            </a:r>
            <a:endParaRPr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 Slab"/>
              <a:buChar char="★"/>
            </a:pPr>
            <a:r>
              <a:rPr lang="en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Graduation Requirements</a:t>
            </a:r>
            <a:endParaRPr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0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5"/>
                </a:solidFill>
              </a:rPr>
              <a:t>Before Session 14…</a:t>
            </a:r>
            <a:endParaRPr b="1">
              <a:solidFill>
                <a:schemeClr val="accent5"/>
              </a:solidFill>
            </a:endParaRPr>
          </a:p>
        </p:txBody>
      </p:sp>
      <p:sp>
        <p:nvSpPr>
          <p:cNvPr id="168" name="Google Shape;168;p30"/>
          <p:cNvSpPr txBox="1">
            <a:spLocks noGrp="1"/>
          </p:cNvSpPr>
          <p:nvPr>
            <p:ph type="body" idx="1"/>
          </p:nvPr>
        </p:nvSpPr>
        <p:spPr>
          <a:xfrm>
            <a:off x="387900" y="1341375"/>
            <a:ext cx="8368200" cy="363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 Slab"/>
              <a:buChar char="●"/>
            </a:pPr>
            <a:r>
              <a:rPr lang="en" sz="1400" b="1">
                <a:latin typeface="Roboto Slab"/>
                <a:ea typeface="Roboto Slab"/>
                <a:cs typeface="Roboto Slab"/>
                <a:sym typeface="Roboto Slab"/>
              </a:rPr>
              <a:t>Complete Reflection #13</a:t>
            </a:r>
            <a:endParaRPr sz="1400" b="1"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1"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Reflection #13</a:t>
            </a:r>
            <a:endParaRPr sz="1400" b="1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18288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i="1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Our Stories: </a:t>
            </a:r>
            <a:r>
              <a:rPr lang="en" sz="1400" i="1" u="sng">
                <a:solidFill>
                  <a:schemeClr val="hlink"/>
                </a:solidFill>
                <a:latin typeface="Roboto Slab"/>
                <a:ea typeface="Roboto Slab"/>
                <a:cs typeface="Roboto Slab"/>
                <a:sym typeface="Roboto Slab"/>
                <a:hlinkClick r:id="rId3"/>
              </a:rPr>
              <a:t>https://openlab.citytech.cuny.edu/fylc/writing-as-reflection/</a:t>
            </a:r>
            <a:r>
              <a:rPr lang="en" sz="1400" i="1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 </a:t>
            </a:r>
            <a:endParaRPr sz="1200"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1"/>
          <p:cNvSpPr txBox="1">
            <a:spLocks noGrp="1"/>
          </p:cNvSpPr>
          <p:nvPr>
            <p:ph type="ctrTitle"/>
          </p:nvPr>
        </p:nvSpPr>
        <p:spPr>
          <a:xfrm>
            <a:off x="677125" y="1419950"/>
            <a:ext cx="7487400" cy="14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55" b="1"/>
              <a:t>Moving Forward: </a:t>
            </a:r>
            <a:endParaRPr sz="4555" b="1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55" b="1"/>
              <a:t>Buzzing Toward Graduation</a:t>
            </a:r>
            <a:endParaRPr/>
          </a:p>
        </p:txBody>
      </p:sp>
      <p:sp>
        <p:nvSpPr>
          <p:cNvPr id="174" name="Google Shape;174;p31"/>
          <p:cNvSpPr txBox="1">
            <a:spLocks noGrp="1"/>
          </p:cNvSpPr>
          <p:nvPr>
            <p:ph type="subTitle" idx="1"/>
          </p:nvPr>
        </p:nvSpPr>
        <p:spPr>
          <a:xfrm>
            <a:off x="1680302" y="3377750"/>
            <a:ext cx="5783400" cy="90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7500" lnSpcReduction="2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6"/>
                </a:solidFill>
              </a:rPr>
              <a:t>Session 13</a:t>
            </a:r>
            <a:endParaRPr dirty="0">
              <a:solidFill>
                <a:schemeClr val="accent6"/>
              </a:solidFill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6"/>
                </a:solidFill>
              </a:rPr>
              <a:t>12/2</a:t>
            </a:r>
            <a:endParaRPr dirty="0">
              <a:solidFill>
                <a:schemeClr val="accent6"/>
              </a:solidFill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6"/>
                </a:solidFill>
              </a:rPr>
              <a:t>Professor Jessica Penner</a:t>
            </a:r>
            <a:endParaRPr dirty="0">
              <a:solidFill>
                <a:schemeClr val="accent6"/>
              </a:solidFill>
            </a:endParaRPr>
          </a:p>
        </p:txBody>
      </p:sp>
      <p:grpSp>
        <p:nvGrpSpPr>
          <p:cNvPr id="175" name="Google Shape;175;p31"/>
          <p:cNvGrpSpPr/>
          <p:nvPr/>
        </p:nvGrpSpPr>
        <p:grpSpPr>
          <a:xfrm>
            <a:off x="1" y="4385075"/>
            <a:ext cx="1881900" cy="758425"/>
            <a:chOff x="86851" y="4297675"/>
            <a:chExt cx="1881900" cy="758425"/>
          </a:xfrm>
        </p:grpSpPr>
        <p:pic>
          <p:nvPicPr>
            <p:cNvPr id="176" name="Google Shape;176;p31" descr="Creative Commons License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70563" y="4297675"/>
              <a:ext cx="714475" cy="3286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7" name="Google Shape;177;p31"/>
            <p:cNvSpPr txBox="1"/>
            <p:nvPr/>
          </p:nvSpPr>
          <p:spPr>
            <a:xfrm>
              <a:off x="86851" y="4491200"/>
              <a:ext cx="1881900" cy="564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rmAutofit fontScale="40000" lnSpcReduction="20000"/>
            </a:bodyPr>
            <a:lstStyle/>
            <a:p>
              <a:pPr marL="0" lvl="0" indent="0" algn="just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450">
                  <a:latin typeface="Roboto"/>
                  <a:ea typeface="Roboto"/>
                  <a:cs typeface="Roboto"/>
                  <a:sym typeface="Roboto"/>
                </a:rPr>
                <a:t>City Tech 101 by Karen Goodlad and Sarah Paruolo is licensed under a </a:t>
              </a:r>
              <a:r>
                <a:rPr lang="en" sz="1450">
                  <a:uFill>
                    <a:noFill/>
                  </a:uFill>
                  <a:latin typeface="Roboto"/>
                  <a:ea typeface="Roboto"/>
                  <a:cs typeface="Roboto"/>
                  <a:sym typeface="Roboto"/>
                  <a:hlinkClick r:id="rId4"/>
                </a:rPr>
                <a:t>Creative Commons Attribution-NonCommercial-ShareAlike 4.0 International License</a:t>
              </a:r>
              <a:r>
                <a:rPr lang="en" sz="1450">
                  <a:latin typeface="Roboto"/>
                  <a:ea typeface="Roboto"/>
                  <a:cs typeface="Roboto"/>
                  <a:sym typeface="Roboto"/>
                </a:rPr>
                <a:t>.</a:t>
              </a:r>
              <a:endParaRPr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 txBox="1">
            <a:spLocks noGrp="1"/>
          </p:cNvSpPr>
          <p:nvPr>
            <p:ph type="ctrTitle"/>
          </p:nvPr>
        </p:nvSpPr>
        <p:spPr>
          <a:xfrm>
            <a:off x="677125" y="1419950"/>
            <a:ext cx="7487400" cy="14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55" b="1"/>
              <a:t>Moving Forward: </a:t>
            </a:r>
            <a:endParaRPr sz="4555" b="1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55" b="1"/>
              <a:t>Buzzing Toward Graduation</a:t>
            </a:r>
            <a:endParaRPr/>
          </a:p>
        </p:txBody>
      </p:sp>
      <p:sp>
        <p:nvSpPr>
          <p:cNvPr id="73" name="Google Shape;73;p14"/>
          <p:cNvSpPr txBox="1">
            <a:spLocks noGrp="1"/>
          </p:cNvSpPr>
          <p:nvPr>
            <p:ph type="subTitle" idx="1"/>
          </p:nvPr>
        </p:nvSpPr>
        <p:spPr>
          <a:xfrm>
            <a:off x="1680302" y="3377750"/>
            <a:ext cx="5783400" cy="90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7500" lnSpcReduction="2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6"/>
                </a:solidFill>
              </a:rPr>
              <a:t>Session 13</a:t>
            </a:r>
            <a:endParaRPr dirty="0">
              <a:solidFill>
                <a:schemeClr val="accent6"/>
              </a:solidFill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6"/>
                </a:solidFill>
              </a:rPr>
              <a:t>12/2</a:t>
            </a:r>
            <a:endParaRPr dirty="0">
              <a:solidFill>
                <a:schemeClr val="accent6"/>
              </a:solidFill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6"/>
                </a:solidFill>
              </a:rPr>
              <a:t>Professor Jessica Penner</a:t>
            </a:r>
            <a:endParaRPr dirty="0">
              <a:solidFill>
                <a:schemeClr val="accent6"/>
              </a:solidFill>
            </a:endParaRPr>
          </a:p>
        </p:txBody>
      </p:sp>
      <p:grpSp>
        <p:nvGrpSpPr>
          <p:cNvPr id="74" name="Google Shape;74;p14"/>
          <p:cNvGrpSpPr/>
          <p:nvPr/>
        </p:nvGrpSpPr>
        <p:grpSpPr>
          <a:xfrm>
            <a:off x="1" y="4385075"/>
            <a:ext cx="1881900" cy="758425"/>
            <a:chOff x="86851" y="4297675"/>
            <a:chExt cx="1881900" cy="758425"/>
          </a:xfrm>
        </p:grpSpPr>
        <p:pic>
          <p:nvPicPr>
            <p:cNvPr id="75" name="Google Shape;75;p14" descr="Creative Commons License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70563" y="4297675"/>
              <a:ext cx="714475" cy="3286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6" name="Google Shape;76;p14"/>
            <p:cNvSpPr txBox="1"/>
            <p:nvPr/>
          </p:nvSpPr>
          <p:spPr>
            <a:xfrm>
              <a:off x="86851" y="4491200"/>
              <a:ext cx="1881900" cy="564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rmAutofit fontScale="40000" lnSpcReduction="20000"/>
            </a:bodyPr>
            <a:lstStyle/>
            <a:p>
              <a:pPr marL="0" lvl="0" indent="0" algn="just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450">
                  <a:latin typeface="Roboto"/>
                  <a:ea typeface="Roboto"/>
                  <a:cs typeface="Roboto"/>
                  <a:sym typeface="Roboto"/>
                </a:rPr>
                <a:t>City Tech 101 by Karen Goodlad and Sarah Paruolo is licensed under a </a:t>
              </a:r>
              <a:r>
                <a:rPr lang="en" sz="1450">
                  <a:uFill>
                    <a:noFill/>
                  </a:uFill>
                  <a:latin typeface="Roboto"/>
                  <a:ea typeface="Roboto"/>
                  <a:cs typeface="Roboto"/>
                  <a:sym typeface="Roboto"/>
                  <a:hlinkClick r:id="rId4"/>
                </a:rPr>
                <a:t>Creative Commons Attribution-NonCommercial-ShareAlike 4.0 International License</a:t>
              </a:r>
              <a:r>
                <a:rPr lang="en" sz="1450">
                  <a:latin typeface="Roboto"/>
                  <a:ea typeface="Roboto"/>
                  <a:cs typeface="Roboto"/>
                  <a:sym typeface="Roboto"/>
                </a:rPr>
                <a:t>.</a:t>
              </a:r>
              <a:endParaRPr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5"/>
          <p:cNvSpPr txBox="1">
            <a:spLocks noGrp="1"/>
          </p:cNvSpPr>
          <p:nvPr>
            <p:ph type="title"/>
          </p:nvPr>
        </p:nvSpPr>
        <p:spPr>
          <a:xfrm>
            <a:off x="277200" y="1583850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900" b="1">
                <a:solidFill>
                  <a:schemeClr val="accent6"/>
                </a:solidFill>
              </a:rPr>
              <a:t>Today’s Topics</a:t>
            </a:r>
            <a:endParaRPr sz="4900" b="1">
              <a:solidFill>
                <a:schemeClr val="accent6"/>
              </a:solidFill>
            </a:endParaRPr>
          </a:p>
        </p:txBody>
      </p:sp>
      <p:sp>
        <p:nvSpPr>
          <p:cNvPr id="82" name="Google Shape;82;p15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 Slab"/>
              <a:buChar char="★"/>
            </a:pPr>
            <a:r>
              <a:rPr lang="en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Evaluate Your Semester</a:t>
            </a:r>
            <a:endParaRPr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 Slab"/>
              <a:buChar char="★"/>
            </a:pPr>
            <a:r>
              <a:rPr lang="en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Setting Goals</a:t>
            </a:r>
            <a:endParaRPr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 Slab"/>
              <a:buChar char="★"/>
            </a:pPr>
            <a:r>
              <a:rPr lang="en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Action Plan for Next Semester</a:t>
            </a:r>
            <a:endParaRPr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 Slab"/>
              <a:buChar char="★"/>
            </a:pPr>
            <a:r>
              <a:rPr lang="en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Hello, Future Me</a:t>
            </a:r>
            <a:endParaRPr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 Slab"/>
              <a:buChar char="★"/>
            </a:pPr>
            <a:r>
              <a:rPr lang="en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Graduation Requirements</a:t>
            </a:r>
            <a:endParaRPr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6"/>
          <p:cNvSpPr txBox="1">
            <a:spLocks noGrp="1"/>
          </p:cNvSpPr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5"/>
                </a:solidFill>
              </a:rPr>
              <a:t>Evaluate Your Semester</a:t>
            </a:r>
            <a:endParaRPr b="1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7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5"/>
                </a:solidFill>
              </a:rPr>
              <a:t>Evaluate</a:t>
            </a:r>
            <a:endParaRPr b="1">
              <a:solidFill>
                <a:schemeClr val="accent5"/>
              </a:solidFill>
            </a:endParaRPr>
          </a:p>
        </p:txBody>
      </p:sp>
      <p:sp>
        <p:nvSpPr>
          <p:cNvPr id="93" name="Google Shape;93;p17"/>
          <p:cNvSpPr txBox="1"/>
          <p:nvPr/>
        </p:nvSpPr>
        <p:spPr>
          <a:xfrm>
            <a:off x="806275" y="2156975"/>
            <a:ext cx="7291500" cy="1646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Why evaluate your own performance? </a:t>
            </a:r>
            <a:endParaRPr sz="1900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900" dirty="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(</a:t>
            </a:r>
            <a:r>
              <a:rPr lang="en" sz="1900" i="1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Doesn’t my professor do that?</a:t>
            </a:r>
            <a:r>
              <a:rPr lang="en" sz="1900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)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" sz="1900" dirty="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Peer Mentors, do you have an answer?</a:t>
            </a:r>
            <a:endParaRPr sz="1900" dirty="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8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5"/>
                </a:solidFill>
              </a:rPr>
              <a:t>Evaluation Resources</a:t>
            </a:r>
            <a:endParaRPr b="1">
              <a:solidFill>
                <a:schemeClr val="accent5"/>
              </a:solidFill>
            </a:endParaRPr>
          </a:p>
        </p:txBody>
      </p:sp>
      <p:sp>
        <p:nvSpPr>
          <p:cNvPr id="99" name="Google Shape;99;p18"/>
          <p:cNvSpPr txBox="1"/>
          <p:nvPr/>
        </p:nvSpPr>
        <p:spPr>
          <a:xfrm>
            <a:off x="806275" y="1430100"/>
            <a:ext cx="7291500" cy="34009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900"/>
              <a:buFont typeface="Roboto Slab"/>
              <a:buChar char="●"/>
            </a:pPr>
            <a:r>
              <a:rPr lang="en" sz="1900" u="sng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The Companion for the First Year at City Tech</a:t>
            </a:r>
            <a:endParaRPr sz="1900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1" indent="-349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Roboto Slab"/>
              <a:buChar char="○"/>
            </a:pPr>
            <a:r>
              <a:rPr lang="en" sz="1900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Vote for 1 to participate in now!</a:t>
            </a:r>
          </a:p>
          <a:p>
            <a:pPr marL="914400" lvl="1" indent="-349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Roboto Slab"/>
              <a:buChar char="○"/>
            </a:pPr>
            <a:r>
              <a:rPr lang="en" sz="1900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Activity 4: Tracking Your Learning Progress (page 31)</a:t>
            </a:r>
            <a:endParaRPr sz="1900" dirty="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1" indent="-349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Roboto Slab"/>
              <a:buChar char="○"/>
            </a:pPr>
            <a:r>
              <a:rPr lang="en" sz="1900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Activity 6: Test-taking Experiences (page 46)</a:t>
            </a:r>
            <a:endParaRPr sz="1900" dirty="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1" indent="-349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Roboto Slab"/>
              <a:buChar char="○"/>
            </a:pPr>
            <a:r>
              <a:rPr lang="en" sz="1900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Activity 7: PASS (page 49)</a:t>
            </a:r>
            <a:endParaRPr sz="1900" dirty="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1" indent="-349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Roboto Slab"/>
              <a:buChar char="○"/>
            </a:pPr>
            <a:r>
              <a:rPr lang="en" sz="1900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Activity 8: Balancing College and Personal Responsibility (page 50)</a:t>
            </a:r>
            <a:endParaRPr sz="1900" dirty="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1" indent="-349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Roboto Slab"/>
              <a:buChar char="○"/>
            </a:pPr>
            <a:r>
              <a:rPr lang="en" sz="1900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Activity 10: Unravel Snags in Your Study Skills (page 52)</a:t>
            </a:r>
            <a:endParaRPr sz="1900" dirty="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1" indent="-349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Roboto Slab"/>
              <a:buChar char="○"/>
            </a:pPr>
            <a:r>
              <a:rPr lang="en" sz="1900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Activity 12: Time to Assess Your Strengths (page 54)</a:t>
            </a:r>
            <a:endParaRPr sz="1900" dirty="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1" indent="-349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Roboto Slab"/>
              <a:buChar char="○"/>
            </a:pPr>
            <a:r>
              <a:rPr lang="en" sz="1900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Activity 15: Calculating Your GPA (page 79)</a:t>
            </a:r>
            <a:endParaRPr sz="1900" dirty="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9"/>
          <p:cNvSpPr txBox="1">
            <a:spLocks noGrp="1"/>
          </p:cNvSpPr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5"/>
                </a:solidFill>
              </a:rPr>
              <a:t>Setting Goals</a:t>
            </a:r>
            <a:endParaRPr b="1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0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5"/>
                </a:solidFill>
              </a:rPr>
              <a:t>Setting Goals</a:t>
            </a:r>
            <a:endParaRPr b="1">
              <a:solidFill>
                <a:schemeClr val="accent5"/>
              </a:solidFill>
            </a:endParaRPr>
          </a:p>
        </p:txBody>
      </p:sp>
      <p:sp>
        <p:nvSpPr>
          <p:cNvPr id="110" name="Google Shape;110;p20"/>
          <p:cNvSpPr txBox="1"/>
          <p:nvPr/>
        </p:nvSpPr>
        <p:spPr>
          <a:xfrm>
            <a:off x="1512050" y="2243625"/>
            <a:ext cx="7291500" cy="1061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b="1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Why is it important to set goals for yourself?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 sz="1900" b="1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b="1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Say or type your answers!</a:t>
            </a:r>
            <a:endParaRPr sz="1900" b="1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1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5"/>
                </a:solidFill>
              </a:rPr>
              <a:t>Setting Goals</a:t>
            </a:r>
            <a:endParaRPr b="1">
              <a:solidFill>
                <a:schemeClr val="accent5"/>
              </a:solidFill>
            </a:endParaRPr>
          </a:p>
        </p:txBody>
      </p:sp>
      <p:sp>
        <p:nvSpPr>
          <p:cNvPr id="116" name="Google Shape;116;p21"/>
          <p:cNvSpPr txBox="1"/>
          <p:nvPr/>
        </p:nvSpPr>
        <p:spPr>
          <a:xfrm>
            <a:off x="874375" y="1709500"/>
            <a:ext cx="7291500" cy="31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Slab"/>
              <a:buChar char="●"/>
            </a:pPr>
            <a:r>
              <a:rPr lang="en" sz="1600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Short-term Goals vs. Long-term Goals</a:t>
            </a:r>
            <a:endParaRPr sz="1600" dirty="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Slab"/>
              <a:buChar char="●"/>
            </a:pPr>
            <a:r>
              <a:rPr lang="en" sz="1600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SMART Goals</a:t>
            </a:r>
            <a:endParaRPr sz="1600" dirty="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Slab"/>
              <a:buChar char="○"/>
            </a:pPr>
            <a:r>
              <a:rPr lang="en" sz="1600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Specific</a:t>
            </a:r>
            <a:endParaRPr sz="1600" dirty="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Slab"/>
              <a:buChar char="○"/>
            </a:pPr>
            <a:r>
              <a:rPr lang="en" sz="1600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Measurable</a:t>
            </a:r>
            <a:endParaRPr sz="1600" dirty="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Slab"/>
              <a:buChar char="○"/>
            </a:pPr>
            <a:r>
              <a:rPr lang="en" sz="1600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Achievable</a:t>
            </a:r>
            <a:endParaRPr sz="1600" dirty="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Slab"/>
              <a:buChar char="○"/>
            </a:pPr>
            <a:r>
              <a:rPr lang="en" sz="1600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Relevant</a:t>
            </a:r>
            <a:endParaRPr sz="1600" dirty="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Slab"/>
              <a:buChar char="○"/>
            </a:pPr>
            <a:r>
              <a:rPr lang="en" sz="1600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Time-bound</a:t>
            </a:r>
            <a:endParaRPr sz="1600" dirty="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Roboto Slab"/>
              <a:buChar char="●"/>
            </a:pPr>
            <a:r>
              <a:rPr lang="en" sz="1600" u="sng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The Companion for the First Year at City Tech</a:t>
            </a:r>
            <a:endParaRPr sz="1600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 Slab"/>
              <a:buChar char="○"/>
            </a:pPr>
            <a:r>
              <a:rPr lang="en" sz="1600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Activity 1 (page 16)</a:t>
            </a:r>
            <a:endParaRPr sz="1600" dirty="0">
              <a:solidFill>
                <a:schemeClr val="dk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555</Words>
  <Application>Microsoft Office PowerPoint</Application>
  <PresentationFormat>On-screen Show (16:9)</PresentationFormat>
  <Paragraphs>105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Roboto Slab</vt:lpstr>
      <vt:lpstr>Arial</vt:lpstr>
      <vt:lpstr>Roboto</vt:lpstr>
      <vt:lpstr>Marina</vt:lpstr>
      <vt:lpstr>City Tech 101</vt:lpstr>
      <vt:lpstr>Moving Forward:  Buzzing Toward Graduation</vt:lpstr>
      <vt:lpstr>Today’s Topics</vt:lpstr>
      <vt:lpstr>Evaluate Your Semester</vt:lpstr>
      <vt:lpstr>Evaluate</vt:lpstr>
      <vt:lpstr>Evaluation Resources</vt:lpstr>
      <vt:lpstr>Setting Goals</vt:lpstr>
      <vt:lpstr>Setting Goals</vt:lpstr>
      <vt:lpstr>Setting Goals</vt:lpstr>
      <vt:lpstr>Action Plan for Next Semester</vt:lpstr>
      <vt:lpstr>Creating an Action Plan</vt:lpstr>
      <vt:lpstr>Action Plan</vt:lpstr>
      <vt:lpstr>Hello, Future Me</vt:lpstr>
      <vt:lpstr>Activity: Hello, Future Me</vt:lpstr>
      <vt:lpstr>Graduation Requirements</vt:lpstr>
      <vt:lpstr>Graduation Requirements</vt:lpstr>
      <vt:lpstr>Recap</vt:lpstr>
      <vt:lpstr>Before Session 14…</vt:lpstr>
      <vt:lpstr>Moving Forward:  Buzzing Toward Graduation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City Tech 101</dc:title>
  <dc:creator>Jessica Penner</dc:creator>
  <cp:lastModifiedBy>Tom Smith</cp:lastModifiedBy>
  <cp:revision>1</cp:revision>
  <dcterms:modified xsi:type="dcterms:W3CDTF">2022-12-01T19:04:22Z</dcterms:modified>
</cp:coreProperties>
</file>