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1" d="100"/>
          <a:sy n="61" d="100"/>
        </p:scale>
        <p:origin x="-156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D18B29-184A-4345-B275-6AEC4605E628}" type="datetimeFigureOut">
              <a:rPr lang="en-US" smtClean="0"/>
              <a:t>3/6/19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3209253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18B29-184A-4345-B275-6AEC4605E628}" type="datetimeFigureOut">
              <a:rPr lang="en-US" smtClean="0"/>
              <a:t>3/6/19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3234336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18B29-184A-4345-B275-6AEC4605E628}" type="datetimeFigureOut">
              <a:rPr lang="en-US" smtClean="0"/>
              <a:t>3/6/19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2452950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D18B29-184A-4345-B275-6AEC4605E628}" type="datetimeFigureOut">
              <a:rPr lang="en-US" smtClean="0"/>
              <a:t>3/6/19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83132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D18B29-184A-4345-B275-6AEC4605E628}" type="datetimeFigureOut">
              <a:rPr lang="en-US" smtClean="0"/>
              <a:t>3/6/19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429119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D18B29-184A-4345-B275-6AEC4605E628}" type="datetimeFigureOut">
              <a:rPr lang="en-US" smtClean="0"/>
              <a:t>3/6/19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1934881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D18B29-184A-4345-B275-6AEC4605E628}" type="datetimeFigureOut">
              <a:rPr lang="en-US" smtClean="0"/>
              <a:t>3/6/19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2083826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D18B29-184A-4345-B275-6AEC4605E628}" type="datetimeFigureOut">
              <a:rPr lang="en-US" smtClean="0"/>
              <a:t>3/6/19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4125393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18B29-184A-4345-B275-6AEC4605E628}" type="datetimeFigureOut">
              <a:rPr lang="en-US" smtClean="0"/>
              <a:t>3/6/19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631264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18B29-184A-4345-B275-6AEC4605E628}" type="datetimeFigureOut">
              <a:rPr lang="en-US" smtClean="0"/>
              <a:t>3/6/19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2307466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D18B29-184A-4345-B275-6AEC4605E628}" type="datetimeFigureOut">
              <a:rPr lang="en-US" smtClean="0"/>
              <a:t>3/6/19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277F0-FAF8-9944-8E8C-CA629F88AC37}" type="slidenum">
              <a:rPr lang="en-US" smtClean="0"/>
              <a:t>‹#›</a:t>
            </a:fld>
            <a:endParaRPr lang="en-US" dirty="0"/>
          </a:p>
        </p:txBody>
      </p:sp>
    </p:spTree>
    <p:extLst>
      <p:ext uri="{BB962C8B-B14F-4D97-AF65-F5344CB8AC3E}">
        <p14:creationId xmlns:p14="http://schemas.microsoft.com/office/powerpoint/2010/main" val="39546888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D18B29-184A-4345-B275-6AEC4605E628}" type="datetimeFigureOut">
              <a:rPr lang="en-US" smtClean="0"/>
              <a:t>3/6/19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0277F0-FAF8-9944-8E8C-CA629F88AC37}" type="slidenum">
              <a:rPr lang="en-US" smtClean="0"/>
              <a:t>‹#›</a:t>
            </a:fld>
            <a:endParaRPr lang="en-US" dirty="0"/>
          </a:p>
        </p:txBody>
      </p:sp>
    </p:spTree>
    <p:extLst>
      <p:ext uri="{BB962C8B-B14F-4D97-AF65-F5344CB8AC3E}">
        <p14:creationId xmlns:p14="http://schemas.microsoft.com/office/powerpoint/2010/main" val="3290181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LNG 1100</a:t>
            </a:r>
            <a:endParaRPr lang="en-US" dirty="0"/>
          </a:p>
        </p:txBody>
      </p:sp>
      <p:sp>
        <p:nvSpPr>
          <p:cNvPr id="3" name="Subtitle 2"/>
          <p:cNvSpPr>
            <a:spLocks noGrp="1"/>
          </p:cNvSpPr>
          <p:nvPr>
            <p:ph type="subTitle" idx="1"/>
          </p:nvPr>
        </p:nvSpPr>
        <p:spPr/>
        <p:txBody>
          <a:bodyPr>
            <a:normAutofit fontScale="92500"/>
          </a:bodyPr>
          <a:lstStyle/>
          <a:p>
            <a:r>
              <a:rPr lang="en-US" dirty="0" smtClean="0"/>
              <a:t>Prof. Alatriste</a:t>
            </a:r>
          </a:p>
          <a:p>
            <a:r>
              <a:rPr lang="en-US" dirty="0" smtClean="0"/>
              <a:t>Spring 2019; Chapter 5: Children Need To Be Taught Their First Language”</a:t>
            </a:r>
            <a:endParaRPr lang="en-US" dirty="0"/>
          </a:p>
        </p:txBody>
      </p:sp>
    </p:spTree>
    <p:extLst>
      <p:ext uri="{BB962C8B-B14F-4D97-AF65-F5344CB8AC3E}">
        <p14:creationId xmlns:p14="http://schemas.microsoft.com/office/powerpoint/2010/main" val="421503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Parent Talk Matters</a:t>
            </a:r>
            <a:endParaRPr lang="en-US" dirty="0"/>
          </a:p>
        </p:txBody>
      </p:sp>
      <p:sp>
        <p:nvSpPr>
          <p:cNvPr id="3" name="Content Placeholder 2"/>
          <p:cNvSpPr>
            <a:spLocks noGrp="1"/>
          </p:cNvSpPr>
          <p:nvPr>
            <p:ph idx="1"/>
          </p:nvPr>
        </p:nvSpPr>
        <p:spPr/>
        <p:txBody>
          <a:bodyPr/>
          <a:lstStyle/>
          <a:p>
            <a:r>
              <a:rPr lang="en-US" dirty="0" smtClean="0"/>
              <a:t>If parent talk more to their children about all topics, using varied vocabulary, varied sentences and language sophistication, those children will:</a:t>
            </a:r>
          </a:p>
          <a:p>
            <a:r>
              <a:rPr lang="en-US" dirty="0" smtClean="0"/>
              <a:t>- be more proficient in the language</a:t>
            </a:r>
          </a:p>
          <a:p>
            <a:r>
              <a:rPr lang="en-US" dirty="0" smtClean="0"/>
              <a:t>Know more words that will help their language development, reading skills,</a:t>
            </a:r>
          </a:p>
          <a:p>
            <a:r>
              <a:rPr lang="en-US" dirty="0" smtClean="0"/>
              <a:t>It will affect positively their school work.</a:t>
            </a:r>
            <a:endParaRPr lang="en-US" dirty="0"/>
          </a:p>
        </p:txBody>
      </p:sp>
    </p:spTree>
    <p:extLst>
      <p:ext uri="{BB962C8B-B14F-4D97-AF65-F5344CB8AC3E}">
        <p14:creationId xmlns:p14="http://schemas.microsoft.com/office/powerpoint/2010/main" val="2921508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Class and language Proficiency</a:t>
            </a:r>
            <a:endParaRPr lang="en-US" dirty="0"/>
          </a:p>
        </p:txBody>
      </p:sp>
      <p:sp>
        <p:nvSpPr>
          <p:cNvPr id="3" name="Content Placeholder 2"/>
          <p:cNvSpPr>
            <a:spLocks noGrp="1"/>
          </p:cNvSpPr>
          <p:nvPr>
            <p:ph idx="1"/>
          </p:nvPr>
        </p:nvSpPr>
        <p:spPr/>
        <p:txBody>
          <a:bodyPr/>
          <a:lstStyle/>
          <a:p>
            <a:r>
              <a:rPr lang="en-US" dirty="0" smtClean="0"/>
              <a:t>Do some children have a lack of proficiency in first language?</a:t>
            </a:r>
          </a:p>
          <a:p>
            <a:r>
              <a:rPr lang="en-US" dirty="0" smtClean="0"/>
              <a:t>Is there such a thing as language deficit?</a:t>
            </a:r>
          </a:p>
          <a:p>
            <a:r>
              <a:rPr lang="en-US" dirty="0" smtClean="0"/>
              <a:t>Can social class affect language learning and performance in school?</a:t>
            </a:r>
          </a:p>
          <a:p>
            <a:r>
              <a:rPr lang="en-US" dirty="0" smtClean="0"/>
              <a:t>Does the quality of input (from any care giver including a teacher) matter in language acquisition?</a:t>
            </a:r>
            <a:endParaRPr lang="en-US" dirty="0"/>
          </a:p>
        </p:txBody>
      </p:sp>
    </p:spTree>
    <p:extLst>
      <p:ext uri="{BB962C8B-B14F-4D97-AF65-F5344CB8AC3E}">
        <p14:creationId xmlns:p14="http://schemas.microsoft.com/office/powerpoint/2010/main" val="348487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and Assessment Bias</a:t>
            </a:r>
            <a:endParaRPr lang="en-US" dirty="0"/>
          </a:p>
        </p:txBody>
      </p:sp>
      <p:sp>
        <p:nvSpPr>
          <p:cNvPr id="3" name="Content Placeholder 2"/>
          <p:cNvSpPr>
            <a:spLocks noGrp="1"/>
          </p:cNvSpPr>
          <p:nvPr>
            <p:ph idx="1"/>
          </p:nvPr>
        </p:nvSpPr>
        <p:spPr/>
        <p:txBody>
          <a:bodyPr/>
          <a:lstStyle/>
          <a:p>
            <a:r>
              <a:rPr lang="en-US" dirty="0" smtClean="0"/>
              <a:t>Western middle class values literacy.</a:t>
            </a:r>
          </a:p>
          <a:p>
            <a:r>
              <a:rPr lang="en-US" dirty="0" smtClean="0"/>
              <a:t>Other cultures may value </a:t>
            </a:r>
            <a:r>
              <a:rPr lang="en-US" dirty="0" smtClean="0"/>
              <a:t>oracy</a:t>
            </a:r>
            <a:r>
              <a:rPr lang="en-US" dirty="0" smtClean="0"/>
              <a:t>.</a:t>
            </a:r>
          </a:p>
          <a:p>
            <a:r>
              <a:rPr lang="en-US" dirty="0" smtClean="0"/>
              <a:t>Narrative cultures are very powerful story-tellers and working class US has produced some great story tellers.</a:t>
            </a:r>
          </a:p>
          <a:p>
            <a:r>
              <a:rPr lang="en-US" dirty="0" smtClean="0"/>
              <a:t>However, testing favors literacy, prescriptive grammar, and large vocabulary.</a:t>
            </a:r>
            <a:endParaRPr lang="en-US" dirty="0"/>
          </a:p>
        </p:txBody>
      </p:sp>
    </p:spTree>
    <p:extLst>
      <p:ext uri="{BB962C8B-B14F-4D97-AF65-F5344CB8AC3E}">
        <p14:creationId xmlns:p14="http://schemas.microsoft.com/office/powerpoint/2010/main" val="3406700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people learn their language?</a:t>
            </a:r>
            <a:endParaRPr lang="en-US" dirty="0"/>
          </a:p>
        </p:txBody>
      </p:sp>
      <p:sp>
        <p:nvSpPr>
          <p:cNvPr id="3" name="Content Placeholder 2"/>
          <p:cNvSpPr>
            <a:spLocks noGrp="1"/>
          </p:cNvSpPr>
          <p:nvPr>
            <p:ph idx="1"/>
          </p:nvPr>
        </p:nvSpPr>
        <p:spPr/>
        <p:txBody>
          <a:bodyPr/>
          <a:lstStyle/>
          <a:p>
            <a:endParaRPr lang="en-US" dirty="0" smtClean="0"/>
          </a:p>
          <a:p>
            <a:r>
              <a:rPr lang="en-US" dirty="0" smtClean="0"/>
              <a:t>Are children born with knowledge of their own language?</a:t>
            </a:r>
          </a:p>
          <a:p>
            <a:endParaRPr lang="en-US" dirty="0"/>
          </a:p>
          <a:p>
            <a:r>
              <a:rPr lang="en-US" dirty="0" smtClean="0"/>
              <a:t>Who is responsible for children learning their first language?</a:t>
            </a:r>
          </a:p>
          <a:p>
            <a:endParaRPr lang="en-US" dirty="0"/>
          </a:p>
        </p:txBody>
      </p:sp>
    </p:spTree>
    <p:extLst>
      <p:ext uri="{BB962C8B-B14F-4D97-AF65-F5344CB8AC3E}">
        <p14:creationId xmlns:p14="http://schemas.microsoft.com/office/powerpoint/2010/main" val="4228035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a:t>
            </a:r>
            <a:endParaRPr lang="en-US" dirty="0"/>
          </a:p>
        </p:txBody>
      </p:sp>
      <p:sp>
        <p:nvSpPr>
          <p:cNvPr id="3" name="Content Placeholder 2"/>
          <p:cNvSpPr>
            <a:spLocks noGrp="1"/>
          </p:cNvSpPr>
          <p:nvPr>
            <p:ph idx="1"/>
          </p:nvPr>
        </p:nvSpPr>
        <p:spPr/>
        <p:txBody>
          <a:bodyPr/>
          <a:lstStyle/>
          <a:p>
            <a:r>
              <a:rPr lang="en-US" dirty="0" smtClean="0"/>
              <a:t>Cultures determine attitudes towards teaching children their first language</a:t>
            </a:r>
          </a:p>
          <a:p>
            <a:r>
              <a:rPr lang="en-US" dirty="0" smtClean="0"/>
              <a:t>Language learning practices are culture-specific and differ from one culture to the next.</a:t>
            </a:r>
          </a:p>
          <a:p>
            <a:r>
              <a:rPr lang="en-US" dirty="0" smtClean="0"/>
              <a:t>Western cultures may differ from Eastern cultures in child first language teaching.</a:t>
            </a:r>
          </a:p>
        </p:txBody>
      </p:sp>
    </p:spTree>
    <p:extLst>
      <p:ext uri="{BB962C8B-B14F-4D97-AF65-F5344CB8AC3E}">
        <p14:creationId xmlns:p14="http://schemas.microsoft.com/office/powerpoint/2010/main" val="179981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Western beliefs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Parents teach children their first language by modeling, repetition, correction and plenty of examples;</a:t>
            </a:r>
          </a:p>
          <a:p>
            <a:r>
              <a:rPr lang="en-US" dirty="0" smtClean="0"/>
              <a:t>Western middle-class parents provide plenty of input or language from birth believing that the baby learns constantly from birth and will learn the parent’s language;</a:t>
            </a:r>
          </a:p>
          <a:p>
            <a:r>
              <a:rPr lang="en-US" dirty="0" smtClean="0"/>
              <a:t>Some other culture do not see a parental role this early. They believe babies do not respond but provide ‘noise’</a:t>
            </a:r>
            <a:endParaRPr lang="en-US" dirty="0"/>
          </a:p>
        </p:txBody>
      </p:sp>
    </p:spTree>
    <p:extLst>
      <p:ext uri="{BB962C8B-B14F-4D97-AF65-F5344CB8AC3E}">
        <p14:creationId xmlns:p14="http://schemas.microsoft.com/office/powerpoint/2010/main" val="2152369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children acquire language?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All children around the world acquire the language in similar ways, regardless of parental input (the basis of language);</a:t>
            </a:r>
          </a:p>
          <a:p>
            <a:r>
              <a:rPr lang="en-US" dirty="0" smtClean="0"/>
              <a:t>There is no need for direct (explicit) parental instruction.</a:t>
            </a:r>
          </a:p>
          <a:p>
            <a:r>
              <a:rPr lang="en-US" dirty="0" smtClean="0"/>
              <a:t>Some research shows that the children who are spoken in large amounts and with rich vocabulary have larger vocabularies themselves.</a:t>
            </a:r>
          </a:p>
          <a:p>
            <a:r>
              <a:rPr lang="en-US" dirty="0" smtClean="0"/>
              <a:t>More advanced linguistic skills may be due to parents’ talk but it could be due to other social factors, so we need to be cautions how we interpret research data.</a:t>
            </a:r>
            <a:endParaRPr lang="en-US" dirty="0"/>
          </a:p>
        </p:txBody>
      </p:sp>
    </p:spTree>
    <p:extLst>
      <p:ext uri="{BB962C8B-B14F-4D97-AF65-F5344CB8AC3E}">
        <p14:creationId xmlns:p14="http://schemas.microsoft.com/office/powerpoint/2010/main" val="3211072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Evidence of Grammatical Rules in Young Children</a:t>
            </a:r>
            <a:endParaRPr lang="en-US" dirty="0"/>
          </a:p>
        </p:txBody>
      </p:sp>
      <p:sp>
        <p:nvSpPr>
          <p:cNvPr id="3" name="Content Placeholder 2"/>
          <p:cNvSpPr>
            <a:spLocks noGrp="1"/>
          </p:cNvSpPr>
          <p:nvPr>
            <p:ph idx="1"/>
          </p:nvPr>
        </p:nvSpPr>
        <p:spPr/>
        <p:txBody>
          <a:bodyPr/>
          <a:lstStyle/>
          <a:p>
            <a:r>
              <a:rPr lang="en-US" dirty="0" smtClean="0"/>
              <a:t>Rule-driven errors: </a:t>
            </a:r>
            <a:endParaRPr lang="en-US" dirty="0"/>
          </a:p>
          <a:p>
            <a:r>
              <a:rPr lang="en-US" dirty="0" smtClean="0"/>
              <a:t>EX: regular verbs such as cook, bake, build past tense by adding a suffix, -d, or –ed.</a:t>
            </a:r>
          </a:p>
          <a:p>
            <a:r>
              <a:rPr lang="en-US" dirty="0" smtClean="0"/>
              <a:t>However there are exceptions to this rule with irregular verbs such as: go, break, find, etc.</a:t>
            </a:r>
          </a:p>
          <a:p>
            <a:r>
              <a:rPr lang="en-US" dirty="0" smtClean="0"/>
              <a:t>Children do not understand the regular/irregular division so they apply the same rule to all verbs.  </a:t>
            </a:r>
            <a:endParaRPr lang="en-US" dirty="0"/>
          </a:p>
        </p:txBody>
      </p:sp>
    </p:spTree>
    <p:extLst>
      <p:ext uri="{BB962C8B-B14F-4D97-AF65-F5344CB8AC3E}">
        <p14:creationId xmlns:p14="http://schemas.microsoft.com/office/powerpoint/2010/main" val="3857524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Overgeneralization</a:t>
            </a:r>
            <a:endParaRPr lang="en-US" dirty="0"/>
          </a:p>
        </p:txBody>
      </p:sp>
      <p:sp>
        <p:nvSpPr>
          <p:cNvPr id="3" name="Content Placeholder 2"/>
          <p:cNvSpPr>
            <a:spLocks noGrp="1"/>
          </p:cNvSpPr>
          <p:nvPr>
            <p:ph idx="1"/>
          </p:nvPr>
        </p:nvSpPr>
        <p:spPr/>
        <p:txBody>
          <a:bodyPr/>
          <a:lstStyle/>
          <a:p>
            <a:r>
              <a:rPr lang="en-US" dirty="0" smtClean="0"/>
              <a:t>Goed</a:t>
            </a:r>
            <a:endParaRPr lang="en-US" dirty="0" smtClean="0"/>
          </a:p>
          <a:p>
            <a:r>
              <a:rPr lang="en-US" dirty="0" smtClean="0"/>
              <a:t>Broked</a:t>
            </a:r>
            <a:endParaRPr lang="en-US" dirty="0" smtClean="0"/>
          </a:p>
          <a:p>
            <a:r>
              <a:rPr lang="en-US" dirty="0" smtClean="0"/>
              <a:t>Foots </a:t>
            </a:r>
          </a:p>
          <a:p>
            <a:r>
              <a:rPr lang="en-US" dirty="0" smtClean="0"/>
              <a:t>Fruits</a:t>
            </a:r>
          </a:p>
          <a:p>
            <a:endParaRPr lang="en-US" dirty="0"/>
          </a:p>
        </p:txBody>
      </p:sp>
    </p:spTree>
    <p:extLst>
      <p:ext uri="{BB962C8B-B14F-4D97-AF65-F5344CB8AC3E}">
        <p14:creationId xmlns:p14="http://schemas.microsoft.com/office/powerpoint/2010/main" val="2651325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Imperfect Input</a:t>
            </a:r>
            <a:endParaRPr lang="en-US" dirty="0"/>
          </a:p>
        </p:txBody>
      </p:sp>
      <p:sp>
        <p:nvSpPr>
          <p:cNvPr id="3" name="Content Placeholder 2"/>
          <p:cNvSpPr>
            <a:spLocks noGrp="1"/>
          </p:cNvSpPr>
          <p:nvPr>
            <p:ph idx="1"/>
          </p:nvPr>
        </p:nvSpPr>
        <p:spPr/>
        <p:txBody>
          <a:bodyPr>
            <a:normAutofit lnSpcReduction="10000"/>
          </a:bodyPr>
          <a:lstStyle/>
          <a:p>
            <a:r>
              <a:rPr lang="en-US" dirty="0" smtClean="0"/>
              <a:t>Parents do not provide the full, correct sentences or input for children. They may use abbreviations such as ‘info’ for information, so the child never learns the full word ‘Information. </a:t>
            </a:r>
          </a:p>
          <a:p>
            <a:r>
              <a:rPr lang="en-US" dirty="0" smtClean="0"/>
              <a:t>Or, parents of deaf children use </a:t>
            </a:r>
            <a:r>
              <a:rPr lang="en-US" dirty="0" smtClean="0"/>
              <a:t>lipreading</a:t>
            </a:r>
            <a:r>
              <a:rPr lang="en-US" dirty="0" smtClean="0"/>
              <a:t> instead of signs, so children learn ‘home sign’ systems that do not follow the standard sign language.</a:t>
            </a:r>
            <a:endParaRPr lang="en-US" dirty="0"/>
          </a:p>
        </p:txBody>
      </p:sp>
    </p:spTree>
    <p:extLst>
      <p:ext uri="{BB962C8B-B14F-4D97-AF65-F5344CB8AC3E}">
        <p14:creationId xmlns:p14="http://schemas.microsoft.com/office/powerpoint/2010/main" val="89852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Lang is Learned Automatically</a:t>
            </a:r>
            <a:endParaRPr lang="en-US" dirty="0"/>
          </a:p>
        </p:txBody>
      </p:sp>
      <p:sp>
        <p:nvSpPr>
          <p:cNvPr id="3" name="Content Placeholder 2"/>
          <p:cNvSpPr>
            <a:spLocks noGrp="1"/>
          </p:cNvSpPr>
          <p:nvPr>
            <p:ph idx="1"/>
          </p:nvPr>
        </p:nvSpPr>
        <p:spPr/>
        <p:txBody>
          <a:bodyPr/>
          <a:lstStyle/>
          <a:p>
            <a:r>
              <a:rPr lang="en-US" dirty="0" smtClean="0"/>
              <a:t>Most linguistic evidence points to the fact that children learn their first language mostly without thinking, or certainly without rationalizing and studying or pondering the rules. It is more unconscious and automatic.</a:t>
            </a:r>
            <a:endParaRPr lang="en-US" dirty="0"/>
          </a:p>
        </p:txBody>
      </p:sp>
    </p:spTree>
    <p:extLst>
      <p:ext uri="{BB962C8B-B14F-4D97-AF65-F5344CB8AC3E}">
        <p14:creationId xmlns:p14="http://schemas.microsoft.com/office/powerpoint/2010/main" val="1030215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TotalTime>
  <Words>604</Words>
  <Application>Microsoft Macintosh PowerPoint</Application>
  <PresentationFormat>On-screen Show (4:3)</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LNG 1100</vt:lpstr>
      <vt:lpstr>How do people learn their language?</vt:lpstr>
      <vt:lpstr>Key Points </vt:lpstr>
      <vt:lpstr>Western beliefs</vt:lpstr>
      <vt:lpstr>How do children acquire language?</vt:lpstr>
      <vt:lpstr>Evidence of Grammatical Rules in Young Children</vt:lpstr>
      <vt:lpstr>Overgeneralization</vt:lpstr>
      <vt:lpstr>Imperfect Input</vt:lpstr>
      <vt:lpstr>First Lang is Learned Automatically</vt:lpstr>
      <vt:lpstr>Amount of Parent Talk Matters</vt:lpstr>
      <vt:lpstr>Social Class and language Proficiency</vt:lpstr>
      <vt:lpstr>School and Assessment Bias</vt:lpstr>
    </vt:vector>
  </TitlesOfParts>
  <Company>CUNY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LNG 1100</dc:title>
  <dc:creator>lubie  alatriste</dc:creator>
  <cp:lastModifiedBy>lubie  alatriste</cp:lastModifiedBy>
  <cp:revision>4</cp:revision>
  <dcterms:created xsi:type="dcterms:W3CDTF">2019-03-07T01:32:58Z</dcterms:created>
  <dcterms:modified xsi:type="dcterms:W3CDTF">2019-03-07T02:05:35Z</dcterms:modified>
</cp:coreProperties>
</file>